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58" r:id="rId5"/>
    <p:sldId id="260" r:id="rId6"/>
    <p:sldId id="311" r:id="rId7"/>
    <p:sldId id="261" r:id="rId8"/>
    <p:sldId id="262" r:id="rId9"/>
    <p:sldId id="263" r:id="rId10"/>
    <p:sldId id="264" r:id="rId11"/>
    <p:sldId id="275" r:id="rId12"/>
    <p:sldId id="265" r:id="rId13"/>
    <p:sldId id="267" r:id="rId14"/>
    <p:sldId id="268" r:id="rId15"/>
    <p:sldId id="266" r:id="rId16"/>
    <p:sldId id="276" r:id="rId17"/>
    <p:sldId id="269" r:id="rId18"/>
    <p:sldId id="274" r:id="rId19"/>
    <p:sldId id="270" r:id="rId20"/>
    <p:sldId id="316" r:id="rId21"/>
    <p:sldId id="271" r:id="rId22"/>
    <p:sldId id="272" r:id="rId23"/>
    <p:sldId id="278" r:id="rId24"/>
    <p:sldId id="277" r:id="rId25"/>
    <p:sldId id="279" r:id="rId26"/>
    <p:sldId id="280" r:id="rId27"/>
    <p:sldId id="281" r:id="rId28"/>
    <p:sldId id="282" r:id="rId29"/>
    <p:sldId id="283" r:id="rId30"/>
    <p:sldId id="284" r:id="rId31"/>
    <p:sldId id="285" r:id="rId32"/>
    <p:sldId id="286" r:id="rId33"/>
    <p:sldId id="319" r:id="rId34"/>
    <p:sldId id="292" r:id="rId35"/>
    <p:sldId id="295" r:id="rId36"/>
    <p:sldId id="296" r:id="rId37"/>
    <p:sldId id="299" r:id="rId38"/>
    <p:sldId id="301" r:id="rId39"/>
    <p:sldId id="287" r:id="rId40"/>
    <p:sldId id="288" r:id="rId41"/>
    <p:sldId id="289" r:id="rId42"/>
    <p:sldId id="290" r:id="rId43"/>
    <p:sldId id="320" r:id="rId44"/>
    <p:sldId id="313" r:id="rId45"/>
    <p:sldId id="314" r:id="rId46"/>
    <p:sldId id="291" r:id="rId47"/>
    <p:sldId id="297" r:id="rId48"/>
    <p:sldId id="298" r:id="rId49"/>
    <p:sldId id="300" r:id="rId50"/>
    <p:sldId id="302" r:id="rId51"/>
    <p:sldId id="321" r:id="rId52"/>
    <p:sldId id="326" r:id="rId53"/>
    <p:sldId id="325" r:id="rId54"/>
    <p:sldId id="322" r:id="rId55"/>
    <p:sldId id="310" r:id="rId56"/>
    <p:sldId id="324" r:id="rId57"/>
    <p:sldId id="303" r:id="rId58"/>
    <p:sldId id="308" r:id="rId59"/>
    <p:sldId id="305" r:id="rId60"/>
    <p:sldId id="304" r:id="rId61"/>
    <p:sldId id="306" r:id="rId62"/>
    <p:sldId id="307" r:id="rId6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005" autoAdjust="0"/>
    <p:restoredTop sz="94660"/>
  </p:normalViewPr>
  <p:slideViewPr>
    <p:cSldViewPr snapToGrid="0">
      <p:cViewPr varScale="1">
        <p:scale>
          <a:sx n="87" d="100"/>
          <a:sy n="87" d="100"/>
        </p:scale>
        <p:origin x="9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2CFB9978-6F74-4080-ADB1-CA135285842B}" type="datetimeFigureOut">
              <a:rPr lang="cs-CZ" smtClean="0"/>
              <a:t>06.12.2018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228920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CFB9978-6F74-4080-ADB1-CA135285842B}" type="datetimeFigureOut">
              <a:rPr lang="cs-CZ" smtClean="0"/>
              <a:t>06.12.2018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239241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CFB9978-6F74-4080-ADB1-CA135285842B}" type="datetimeFigureOut">
              <a:rPr lang="cs-CZ" smtClean="0"/>
              <a:t>06.12.2018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99325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013EB149-B3B5-49E2-94CD-3CA212F2B6F1}" type="datetimeFigureOut">
              <a:rPr lang="cs-CZ"/>
              <a:pPr>
                <a:defRPr/>
              </a:pPr>
              <a:t>06.12.2018</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57E8335-3A55-48B5-9E9C-B9E66E5D4D76}" type="slidenum">
              <a:rPr lang="cs-CZ"/>
              <a:pPr>
                <a:defRPr/>
              </a:pPr>
              <a:t>‹#›</a:t>
            </a:fld>
            <a:endParaRPr lang="cs-CZ"/>
          </a:p>
        </p:txBody>
      </p:sp>
    </p:spTree>
    <p:extLst>
      <p:ext uri="{BB962C8B-B14F-4D97-AF65-F5344CB8AC3E}">
        <p14:creationId xmlns:p14="http://schemas.microsoft.com/office/powerpoint/2010/main" val="329952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2"/>
            <a:ext cx="8229600" cy="4525963"/>
          </a:xfrm>
        </p:spPr>
        <p:txBody>
          <a:bodyPr rtlCol="0">
            <a:normAutofit/>
          </a:bodyPr>
          <a:lstStyle/>
          <a:p>
            <a:pPr lvl="0"/>
            <a:endParaRPr lang="cs-CZ" noProof="0" smtClean="0"/>
          </a:p>
        </p:txBody>
      </p:sp>
      <p:sp>
        <p:nvSpPr>
          <p:cNvPr id="4" name="Rectangle 4"/>
          <p:cNvSpPr>
            <a:spLocks noGrp="1" noChangeArrowheads="1"/>
          </p:cNvSpPr>
          <p:nvPr>
            <p:ph type="dt" sz="half" idx="10"/>
          </p:nvPr>
        </p:nvSpPr>
        <p:spPr/>
        <p:txBody>
          <a:bodyPr/>
          <a:lstStyle>
            <a:lvl1pPr>
              <a:defRPr/>
            </a:lvl1pPr>
          </a:lstStyle>
          <a:p>
            <a:pPr>
              <a:defRPr/>
            </a:pPr>
            <a:endParaRPr lang="cs-CZ"/>
          </a:p>
        </p:txBody>
      </p:sp>
      <p:sp>
        <p:nvSpPr>
          <p:cNvPr id="5" name="Rectangle 5"/>
          <p:cNvSpPr>
            <a:spLocks noGrp="1" noChangeArrowheads="1"/>
          </p:cNvSpPr>
          <p:nvPr>
            <p:ph type="ftr" sz="quarter" idx="11"/>
          </p:nvPr>
        </p:nvSpPr>
        <p:spPr/>
        <p:txBody>
          <a:bodyPr/>
          <a:lstStyle>
            <a:lvl1pPr>
              <a:defRPr/>
            </a:lvl1pPr>
          </a:lstStyle>
          <a:p>
            <a:pPr>
              <a:defRPr/>
            </a:pPr>
            <a:endParaRPr lang="cs-CZ"/>
          </a:p>
        </p:txBody>
      </p:sp>
      <p:sp>
        <p:nvSpPr>
          <p:cNvPr id="6" name="Rectangle 6"/>
          <p:cNvSpPr>
            <a:spLocks noGrp="1" noChangeArrowheads="1"/>
          </p:cNvSpPr>
          <p:nvPr>
            <p:ph type="sldNum" sz="quarter" idx="12"/>
          </p:nvPr>
        </p:nvSpPr>
        <p:spPr/>
        <p:txBody>
          <a:bodyPr/>
          <a:lstStyle>
            <a:lvl1pPr>
              <a:defRPr/>
            </a:lvl1pPr>
          </a:lstStyle>
          <a:p>
            <a:pPr>
              <a:defRPr/>
            </a:pPr>
            <a:fld id="{C720C9B0-85C2-4EAD-843D-5C87107DA22F}" type="slidenum">
              <a:rPr lang="cs-CZ"/>
              <a:pPr>
                <a:defRPr/>
              </a:pPr>
              <a:t>‹#›</a:t>
            </a:fld>
            <a:endParaRPr lang="cs-CZ"/>
          </a:p>
        </p:txBody>
      </p:sp>
    </p:spTree>
    <p:extLst>
      <p:ext uri="{BB962C8B-B14F-4D97-AF65-F5344CB8AC3E}">
        <p14:creationId xmlns:p14="http://schemas.microsoft.com/office/powerpoint/2010/main" val="349839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CFB9978-6F74-4080-ADB1-CA135285842B}" type="datetimeFigureOut">
              <a:rPr lang="cs-CZ" smtClean="0"/>
              <a:t>06.12.2018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336812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CFB9978-6F74-4080-ADB1-CA135285842B}" type="datetimeFigureOut">
              <a:rPr lang="cs-CZ" smtClean="0"/>
              <a:t>06.12.2018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132461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2CFB9978-6F74-4080-ADB1-CA135285842B}" type="datetimeFigureOut">
              <a:rPr lang="cs-CZ" smtClean="0"/>
              <a:t>06.12.2018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115695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CFB9978-6F74-4080-ADB1-CA135285842B}" type="datetimeFigureOut">
              <a:rPr lang="cs-CZ" smtClean="0"/>
              <a:t>06.12.2018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119485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2CFB9978-6F74-4080-ADB1-CA135285842B}" type="datetimeFigureOut">
              <a:rPr lang="cs-CZ" smtClean="0"/>
              <a:t>06.12.2018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124307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B9978-6F74-4080-ADB1-CA135285842B}" type="datetimeFigureOut">
              <a:rPr lang="cs-CZ" smtClean="0"/>
              <a:t>06.12.2018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191339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2CFB9978-6F74-4080-ADB1-CA135285842B}" type="datetimeFigureOut">
              <a:rPr lang="cs-CZ" smtClean="0"/>
              <a:t>06.12.2018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358389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2CFB9978-6F74-4080-ADB1-CA135285842B}" type="datetimeFigureOut">
              <a:rPr lang="cs-CZ" smtClean="0"/>
              <a:t>06.12.2018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E3550D2-340C-4289-86DC-D1407D61BE27}" type="slidenum">
              <a:rPr lang="cs-CZ" smtClean="0"/>
              <a:t>‹#›</a:t>
            </a:fld>
            <a:endParaRPr lang="cs-CZ"/>
          </a:p>
        </p:txBody>
      </p:sp>
    </p:spTree>
    <p:extLst>
      <p:ext uri="{BB962C8B-B14F-4D97-AF65-F5344CB8AC3E}">
        <p14:creationId xmlns:p14="http://schemas.microsoft.com/office/powerpoint/2010/main" val="265259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B9978-6F74-4080-ADB1-CA135285842B}" type="datetimeFigureOut">
              <a:rPr lang="cs-CZ" smtClean="0"/>
              <a:t>06.12.2018</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550D2-340C-4289-86DC-D1407D61BE27}" type="slidenum">
              <a:rPr lang="cs-CZ" smtClean="0"/>
              <a:t>‹#›</a:t>
            </a:fld>
            <a:endParaRPr lang="cs-CZ"/>
          </a:p>
        </p:txBody>
      </p:sp>
    </p:spTree>
    <p:extLst>
      <p:ext uri="{BB962C8B-B14F-4D97-AF65-F5344CB8AC3E}">
        <p14:creationId xmlns:p14="http://schemas.microsoft.com/office/powerpoint/2010/main" val="535199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anttproject.biz/" TargetMode="External"/><Relationship Id="rId2" Type="http://schemas.openxmlformats.org/officeDocument/2006/relationships/hyperlink" Target="http://www.projectlibre.c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Blok VI – KDY?</a:t>
            </a:r>
            <a:endParaRPr lang="cs-CZ" dirty="0"/>
          </a:p>
        </p:txBody>
      </p:sp>
      <p:sp>
        <p:nvSpPr>
          <p:cNvPr id="3" name="Podnadpis 2"/>
          <p:cNvSpPr>
            <a:spLocks noGrp="1"/>
          </p:cNvSpPr>
          <p:nvPr>
            <p:ph type="subTitle" idx="1"/>
          </p:nvPr>
        </p:nvSpPr>
        <p:spPr/>
        <p:txBody>
          <a:bodyPr/>
          <a:lstStyle/>
          <a:p>
            <a:r>
              <a:rPr lang="cs-CZ" dirty="0" smtClean="0"/>
              <a:t>Inkubátor - Mikuš</a:t>
            </a:r>
            <a:endParaRPr lang="cs-CZ" dirty="0"/>
          </a:p>
        </p:txBody>
      </p:sp>
    </p:spTree>
    <p:extLst>
      <p:ext uri="{BB962C8B-B14F-4D97-AF65-F5344CB8AC3E}">
        <p14:creationId xmlns:p14="http://schemas.microsoft.com/office/powerpoint/2010/main" val="29377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CPM</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7335" y="1690689"/>
            <a:ext cx="7529330" cy="4300536"/>
          </a:xfrm>
        </p:spPr>
      </p:pic>
    </p:spTree>
    <p:extLst>
      <p:ext uri="{BB962C8B-B14F-4D97-AF65-F5344CB8AC3E}">
        <p14:creationId xmlns:p14="http://schemas.microsoft.com/office/powerpoint/2010/main" val="3876799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t>
            </a:r>
            <a:r>
              <a:rPr lang="cs-CZ" dirty="0" err="1" smtClean="0"/>
              <a:t>esource</a:t>
            </a:r>
            <a:r>
              <a:rPr lang="cs-CZ" dirty="0" smtClean="0"/>
              <a:t>)CPM</a:t>
            </a:r>
            <a:endParaRPr lang="cs-CZ" dirty="0"/>
          </a:p>
        </p:txBody>
      </p:sp>
      <p:pic>
        <p:nvPicPr>
          <p:cNvPr id="5" name="Zástupný symbol pro obsah 4"/>
          <p:cNvPicPr>
            <a:picLocks noGrp="1" noChangeAspect="1"/>
          </p:cNvPicPr>
          <p:nvPr>
            <p:ph idx="1"/>
          </p:nvPr>
        </p:nvPicPr>
        <p:blipFill>
          <a:blip r:embed="rId2"/>
          <a:stretch>
            <a:fillRect/>
          </a:stretch>
        </p:blipFill>
        <p:spPr>
          <a:xfrm>
            <a:off x="4572000" y="1825625"/>
            <a:ext cx="4413703" cy="4351338"/>
          </a:xfrm>
          <a:prstGeom prst="rect">
            <a:avLst/>
          </a:prstGeom>
        </p:spPr>
      </p:pic>
      <p:pic>
        <p:nvPicPr>
          <p:cNvPr id="4" name="Obrázek 3"/>
          <p:cNvPicPr>
            <a:picLocks noChangeAspect="1"/>
          </p:cNvPicPr>
          <p:nvPr/>
        </p:nvPicPr>
        <p:blipFill>
          <a:blip r:embed="rId3"/>
          <a:stretch>
            <a:fillRect/>
          </a:stretch>
        </p:blipFill>
        <p:spPr>
          <a:xfrm>
            <a:off x="146728" y="1825625"/>
            <a:ext cx="4345097" cy="4695825"/>
          </a:xfrm>
          <a:prstGeom prst="rect">
            <a:avLst/>
          </a:prstGeom>
        </p:spPr>
      </p:pic>
    </p:spTree>
    <p:extLst>
      <p:ext uri="{BB962C8B-B14F-4D97-AF65-F5344CB8AC3E}">
        <p14:creationId xmlns:p14="http://schemas.microsoft.com/office/powerpoint/2010/main" val="273037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CPM/PERT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967" y="1690689"/>
            <a:ext cx="8196065" cy="4586286"/>
          </a:xfrm>
        </p:spPr>
      </p:pic>
    </p:spTree>
    <p:extLst>
      <p:ext uri="{BB962C8B-B14F-4D97-AF65-F5344CB8AC3E}">
        <p14:creationId xmlns:p14="http://schemas.microsoft.com/office/powerpoint/2010/main" val="162829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0" y="76200"/>
            <a:ext cx="9144000" cy="6464402"/>
          </a:xfrm>
        </p:spPr>
      </p:pic>
    </p:spTree>
    <p:extLst>
      <p:ext uri="{BB962C8B-B14F-4D97-AF65-F5344CB8AC3E}">
        <p14:creationId xmlns:p14="http://schemas.microsoft.com/office/powerpoint/2010/main" val="4023823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27" y="133350"/>
            <a:ext cx="9134873" cy="6457950"/>
          </a:xfrm>
        </p:spPr>
      </p:pic>
    </p:spTree>
    <p:extLst>
      <p:ext uri="{BB962C8B-B14F-4D97-AF65-F5344CB8AC3E}">
        <p14:creationId xmlns:p14="http://schemas.microsoft.com/office/powerpoint/2010/main" val="3879958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Gantt</a:t>
            </a:r>
            <a:endParaRPr lang="cs-CZ" dirty="0"/>
          </a:p>
        </p:txBody>
      </p:sp>
      <p:sp>
        <p:nvSpPr>
          <p:cNvPr id="3" name="Zástupný symbol pro obsah 2"/>
          <p:cNvSpPr>
            <a:spLocks noGrp="1"/>
          </p:cNvSpPr>
          <p:nvPr>
            <p:ph idx="1"/>
          </p:nvPr>
        </p:nvSpPr>
        <p:spPr/>
        <p:txBody>
          <a:bodyPr/>
          <a:lstStyle/>
          <a:p>
            <a:r>
              <a:rPr lang="cs-CZ" dirty="0" smtClean="0"/>
              <a:t>Pro většinu projektů, od žádosti o dotaci po řízení projektů a projektových týmů – není to metodika, je to vizualizace!</a:t>
            </a:r>
          </a:p>
          <a:p>
            <a:endParaRPr lang="cs-CZ" dirty="0"/>
          </a:p>
          <a:p>
            <a:r>
              <a:rPr lang="cs-CZ" dirty="0">
                <a:hlinkClick r:id="rId2"/>
              </a:rPr>
              <a:t>http://www.projectlibre.cz</a:t>
            </a:r>
            <a:r>
              <a:rPr lang="cs-CZ" dirty="0" smtClean="0">
                <a:hlinkClick r:id="rId2"/>
              </a:rPr>
              <a:t>/</a:t>
            </a:r>
            <a:endParaRPr lang="cs-CZ" dirty="0" smtClean="0"/>
          </a:p>
          <a:p>
            <a:endParaRPr lang="cs-CZ" dirty="0"/>
          </a:p>
          <a:p>
            <a:r>
              <a:rPr lang="cs-CZ" dirty="0">
                <a:hlinkClick r:id="rId3"/>
              </a:rPr>
              <a:t>http://www.ganttproject.biz</a:t>
            </a:r>
            <a:r>
              <a:rPr lang="cs-CZ" dirty="0" smtClean="0">
                <a:hlinkClick r:id="rId3"/>
              </a:rPr>
              <a:t>/</a:t>
            </a:r>
            <a:endParaRPr lang="cs-CZ" dirty="0" smtClean="0"/>
          </a:p>
          <a:p>
            <a:endParaRPr lang="cs-CZ" dirty="0"/>
          </a:p>
        </p:txBody>
      </p:sp>
    </p:spTree>
    <p:extLst>
      <p:ext uri="{BB962C8B-B14F-4D97-AF65-F5344CB8AC3E}">
        <p14:creationId xmlns:p14="http://schemas.microsoft.com/office/powerpoint/2010/main" val="804939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7000" y="1244600"/>
            <a:ext cx="8856663" cy="4464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243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09" y="469901"/>
            <a:ext cx="8243781" cy="54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8538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altLang="cs-CZ" dirty="0" err="1"/>
              <a:t>Finish</a:t>
            </a:r>
            <a:r>
              <a:rPr lang="cs-CZ" altLang="cs-CZ" dirty="0"/>
              <a:t> to start</a:t>
            </a:r>
          </a:p>
          <a:p>
            <a:pPr lvl="2"/>
            <a:r>
              <a:rPr lang="cs-CZ" altLang="cs-CZ" dirty="0"/>
              <a:t>úloha B nemůže začít, dokud neskončí A </a:t>
            </a:r>
          </a:p>
          <a:p>
            <a:pPr lvl="2"/>
            <a:r>
              <a:rPr lang="cs-CZ" altLang="cs-CZ" dirty="0"/>
              <a:t>A: </a:t>
            </a:r>
            <a:r>
              <a:rPr lang="cs-CZ" altLang="cs-CZ" dirty="0" smtClean="0"/>
              <a:t>dokonči hnětení těsta, </a:t>
            </a:r>
            <a:r>
              <a:rPr lang="cs-CZ" altLang="cs-CZ" dirty="0"/>
              <a:t>B</a:t>
            </a:r>
            <a:r>
              <a:rPr lang="cs-CZ" altLang="cs-CZ" dirty="0" smtClean="0"/>
              <a:t>: začni péct </a:t>
            </a:r>
            <a:r>
              <a:rPr lang="cs-CZ" altLang="cs-CZ" dirty="0"/>
              <a:t>buchtu </a:t>
            </a:r>
          </a:p>
          <a:p>
            <a:r>
              <a:rPr lang="cs-CZ" altLang="cs-CZ" dirty="0"/>
              <a:t>Start to start</a:t>
            </a:r>
          </a:p>
          <a:p>
            <a:pPr lvl="2"/>
            <a:r>
              <a:rPr lang="cs-CZ" altLang="cs-CZ" dirty="0"/>
              <a:t>úloha B nemůže začít, dokud nezačne A</a:t>
            </a:r>
          </a:p>
          <a:p>
            <a:pPr lvl="2"/>
            <a:r>
              <a:rPr lang="cs-CZ" altLang="cs-CZ" dirty="0"/>
              <a:t>A: nastartuj </a:t>
            </a:r>
            <a:r>
              <a:rPr lang="cs-CZ" altLang="cs-CZ" dirty="0" smtClean="0"/>
              <a:t>motor auta, </a:t>
            </a:r>
            <a:r>
              <a:rPr lang="cs-CZ" altLang="cs-CZ" dirty="0"/>
              <a:t>B: odjeď </a:t>
            </a:r>
            <a:r>
              <a:rPr lang="cs-CZ" altLang="cs-CZ" dirty="0" smtClean="0"/>
              <a:t>autem pryč</a:t>
            </a:r>
            <a:endParaRPr lang="cs-CZ" altLang="cs-CZ" dirty="0"/>
          </a:p>
          <a:p>
            <a:r>
              <a:rPr lang="cs-CZ" altLang="cs-CZ" dirty="0" err="1"/>
              <a:t>Finish</a:t>
            </a:r>
            <a:r>
              <a:rPr lang="cs-CZ" altLang="cs-CZ" dirty="0"/>
              <a:t> to </a:t>
            </a:r>
            <a:r>
              <a:rPr lang="cs-CZ" altLang="cs-CZ" dirty="0" err="1"/>
              <a:t>finish</a:t>
            </a:r>
            <a:endParaRPr lang="cs-CZ" altLang="cs-CZ" dirty="0"/>
          </a:p>
          <a:p>
            <a:pPr lvl="2"/>
            <a:r>
              <a:rPr lang="cs-CZ" altLang="cs-CZ" dirty="0"/>
              <a:t>B nemůže skončit, dokud neskončí A</a:t>
            </a:r>
          </a:p>
          <a:p>
            <a:pPr lvl="2"/>
            <a:r>
              <a:rPr lang="cs-CZ" altLang="cs-CZ" dirty="0"/>
              <a:t>A: uložení dokumentu, B: zavření aplikace</a:t>
            </a:r>
          </a:p>
          <a:p>
            <a:endParaRPr lang="cs-CZ" dirty="0"/>
          </a:p>
        </p:txBody>
      </p:sp>
    </p:spTree>
    <p:extLst>
      <p:ext uri="{BB962C8B-B14F-4D97-AF65-F5344CB8AC3E}">
        <p14:creationId xmlns:p14="http://schemas.microsoft.com/office/powerpoint/2010/main" val="288467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WORK/PRODUCT BREAKDOWN STRUCTURE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830" y="1690689"/>
            <a:ext cx="7180098" cy="4090986"/>
          </a:xfrm>
        </p:spPr>
      </p:pic>
    </p:spTree>
    <p:extLst>
      <p:ext uri="{BB962C8B-B14F-4D97-AF65-F5344CB8AC3E}">
        <p14:creationId xmlns:p14="http://schemas.microsoft.com/office/powerpoint/2010/main" val="377824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3"/>
            <a:ext cx="9144000" cy="4991100"/>
          </a:xfrm>
          <a:prstGeom prst="rect">
            <a:avLst/>
          </a:prstGeom>
        </p:spPr>
      </p:pic>
      <p:sp>
        <p:nvSpPr>
          <p:cNvPr id="5" name="TextovéPole 4"/>
          <p:cNvSpPr txBox="1"/>
          <p:nvPr/>
        </p:nvSpPr>
        <p:spPr>
          <a:xfrm>
            <a:off x="2412206" y="4258231"/>
            <a:ext cx="4319588" cy="769441"/>
          </a:xfrm>
          <a:prstGeom prst="rect">
            <a:avLst/>
          </a:prstGeom>
          <a:noFill/>
        </p:spPr>
        <p:txBody>
          <a:bodyPr wrap="square" rtlCol="0">
            <a:spAutoFit/>
          </a:bodyPr>
          <a:lstStyle/>
          <a:p>
            <a:pPr algn="ctr"/>
            <a:r>
              <a:rPr lang="cs-CZ" sz="4400" b="1" dirty="0" smtClean="0">
                <a:latin typeface="Source Sans Pro Light" panose="020B0403030403020204" pitchFamily="34" charset="0"/>
                <a:ea typeface="Source Sans Pro Light" panose="020B0403030403020204" pitchFamily="34" charset="0"/>
              </a:rPr>
              <a:t>ESF			PRF</a:t>
            </a:r>
            <a:endParaRPr lang="cs-CZ" sz="4400" b="1"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4074416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Mind map</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370743"/>
            <a:ext cx="7886699" cy="5261102"/>
          </a:xfrm>
        </p:spPr>
      </p:pic>
    </p:spTree>
    <p:extLst>
      <p:ext uri="{BB962C8B-B14F-4D97-AF65-F5344CB8AC3E}">
        <p14:creationId xmlns:p14="http://schemas.microsoft.com/office/powerpoint/2010/main" val="38586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0025"/>
            <a:ext cx="9144000" cy="6381750"/>
          </a:xfrm>
        </p:spPr>
      </p:pic>
    </p:spTree>
    <p:extLst>
      <p:ext uri="{BB962C8B-B14F-4D97-AF65-F5344CB8AC3E}">
        <p14:creationId xmlns:p14="http://schemas.microsoft.com/office/powerpoint/2010/main" val="1110254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448425"/>
          </a:xfrm>
        </p:spPr>
      </p:pic>
    </p:spTree>
    <p:extLst>
      <p:ext uri="{BB962C8B-B14F-4D97-AF65-F5344CB8AC3E}">
        <p14:creationId xmlns:p14="http://schemas.microsoft.com/office/powerpoint/2010/main" val="3738428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Finance</a:t>
            </a:r>
            <a:endParaRPr lang="cs-CZ" dirty="0"/>
          </a:p>
        </p:txBody>
      </p:sp>
      <p:sp>
        <p:nvSpPr>
          <p:cNvPr id="5" name="Podnadpis 4"/>
          <p:cNvSpPr>
            <a:spLocks noGrp="1"/>
          </p:cNvSpPr>
          <p:nvPr>
            <p:ph type="subTitle" idx="1"/>
          </p:nvPr>
        </p:nvSpPr>
        <p:spPr/>
        <p:txBody>
          <a:bodyPr/>
          <a:lstStyle/>
          <a:p>
            <a:r>
              <a:rPr lang="cs-CZ" dirty="0" smtClean="0"/>
              <a:t>a jejich plánování</a:t>
            </a:r>
            <a:endParaRPr lang="cs-CZ" dirty="0"/>
          </a:p>
        </p:txBody>
      </p:sp>
    </p:spTree>
    <p:extLst>
      <p:ext uri="{BB962C8B-B14F-4D97-AF65-F5344CB8AC3E}">
        <p14:creationId xmlns:p14="http://schemas.microsoft.com/office/powerpoint/2010/main" val="1460202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000000"/>
                </a:solidFill>
                <a:latin typeface="Calibri" panose="020F0502020204030204" pitchFamily="34" charset="0"/>
              </a:rPr>
              <a:t>Důležitost finančního plánu</a:t>
            </a:r>
          </a:p>
        </p:txBody>
      </p:sp>
      <p:sp>
        <p:nvSpPr>
          <p:cNvPr id="3" name="Zástupný symbol pro obsah 2"/>
          <p:cNvSpPr>
            <a:spLocks noGrp="1"/>
          </p:cNvSpPr>
          <p:nvPr>
            <p:ph idx="1"/>
          </p:nvPr>
        </p:nvSpPr>
        <p:spPr/>
        <p:txBody>
          <a:bodyPr/>
          <a:lstStyle/>
          <a:p>
            <a:pPr>
              <a:spcBef>
                <a:spcPts val="800"/>
              </a:spcBef>
            </a:pPr>
            <a:r>
              <a:rPr lang="cs-CZ" altLang="cs-CZ" dirty="0">
                <a:solidFill>
                  <a:srgbClr val="000000"/>
                </a:solidFill>
                <a:latin typeface="Calibri" panose="020F0502020204030204" pitchFamily="34" charset="0"/>
              </a:rPr>
              <a:t>Nejpodstatnější z oblastí podnikatelského plánu</a:t>
            </a:r>
          </a:p>
          <a:p>
            <a:pPr lvl="1">
              <a:spcBef>
                <a:spcPts val="700"/>
              </a:spcBef>
              <a:buFont typeface="Arial" panose="020B0604020202020204" pitchFamily="34" charset="0"/>
              <a:buChar char="–"/>
            </a:pPr>
            <a:r>
              <a:rPr lang="cs-CZ" altLang="cs-CZ" dirty="0">
                <a:solidFill>
                  <a:srgbClr val="000000"/>
                </a:solidFill>
                <a:latin typeface="Calibri" panose="020F0502020204030204" pitchFamily="34" charset="0"/>
              </a:rPr>
              <a:t>Analyzuje vnější prostřední podniku</a:t>
            </a:r>
          </a:p>
          <a:p>
            <a:pPr lvl="1">
              <a:spcBef>
                <a:spcPts val="700"/>
              </a:spcBef>
              <a:buFont typeface="Arial" panose="020B0604020202020204" pitchFamily="34" charset="0"/>
              <a:buChar char="–"/>
            </a:pPr>
            <a:r>
              <a:rPr lang="cs-CZ" altLang="cs-CZ" dirty="0">
                <a:solidFill>
                  <a:srgbClr val="000000"/>
                </a:solidFill>
                <a:latin typeface="Calibri" panose="020F0502020204030204" pitchFamily="34" charset="0"/>
              </a:rPr>
              <a:t>Zobrazuje stav majetku potřebného k provozu (rozvaha) a efektivitu jeho využívání</a:t>
            </a:r>
          </a:p>
          <a:p>
            <a:pPr lvl="1">
              <a:spcBef>
                <a:spcPts val="700"/>
              </a:spcBef>
              <a:buFont typeface="Arial" panose="020B0604020202020204" pitchFamily="34" charset="0"/>
              <a:buChar char="–"/>
            </a:pPr>
            <a:r>
              <a:rPr lang="cs-CZ" altLang="cs-CZ" dirty="0">
                <a:solidFill>
                  <a:srgbClr val="000000"/>
                </a:solidFill>
                <a:latin typeface="Calibri" panose="020F0502020204030204" pitchFamily="34" charset="0"/>
              </a:rPr>
              <a:t>Zobrazuje náklady na pořízení tohoto majetku</a:t>
            </a:r>
          </a:p>
          <a:p>
            <a:pPr lvl="1">
              <a:spcBef>
                <a:spcPts val="700"/>
              </a:spcBef>
              <a:buFont typeface="Arial" panose="020B0604020202020204" pitchFamily="34" charset="0"/>
              <a:buChar char="–"/>
            </a:pPr>
            <a:r>
              <a:rPr lang="cs-CZ" altLang="cs-CZ" dirty="0">
                <a:solidFill>
                  <a:srgbClr val="000000"/>
                </a:solidFill>
                <a:latin typeface="Calibri" panose="020F0502020204030204" pitchFamily="34" charset="0"/>
              </a:rPr>
              <a:t>Ukazuje finanční realizovatelnost a smysluplnost podnikatelského plánu a finanční UDRŽITELNOST podniku</a:t>
            </a:r>
          </a:p>
          <a:p>
            <a:endParaRPr lang="cs-CZ" dirty="0"/>
          </a:p>
        </p:txBody>
      </p:sp>
    </p:spTree>
    <p:extLst>
      <p:ext uri="{BB962C8B-B14F-4D97-AF65-F5344CB8AC3E}">
        <p14:creationId xmlns:p14="http://schemas.microsoft.com/office/powerpoint/2010/main" val="355010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Dlouhodobé</a:t>
            </a:r>
            <a:endParaRPr lang="cs-CZ" dirty="0"/>
          </a:p>
        </p:txBody>
      </p:sp>
      <p:sp>
        <p:nvSpPr>
          <p:cNvPr id="3" name="Zástupný symbol pro obsah 2"/>
          <p:cNvSpPr>
            <a:spLocks noGrp="1"/>
          </p:cNvSpPr>
          <p:nvPr>
            <p:ph idx="1"/>
          </p:nvPr>
        </p:nvSpPr>
        <p:spPr/>
        <p:txBody>
          <a:bodyPr/>
          <a:lstStyle/>
          <a:p>
            <a:pPr>
              <a:spcBef>
                <a:spcPts val="750"/>
              </a:spcBef>
            </a:pPr>
            <a:r>
              <a:rPr lang="cs-CZ" altLang="cs-CZ" dirty="0">
                <a:solidFill>
                  <a:srgbClr val="000000"/>
                </a:solidFill>
                <a:latin typeface="Calibri" panose="020F0502020204030204" pitchFamily="34" charset="0"/>
              </a:rPr>
              <a:t>Finanční cíle pro zvolený časový horizont (cca 5 let)</a:t>
            </a:r>
          </a:p>
          <a:p>
            <a:pPr>
              <a:spcBef>
                <a:spcPts val="750"/>
              </a:spcBef>
            </a:pPr>
            <a:r>
              <a:rPr lang="cs-CZ" altLang="cs-CZ" dirty="0">
                <a:solidFill>
                  <a:srgbClr val="000000"/>
                </a:solidFill>
                <a:latin typeface="Calibri" panose="020F0502020204030204" pitchFamily="34" charset="0"/>
              </a:rPr>
              <a:t>Analýza makroekonomických ukazatelů, oboru, </a:t>
            </a:r>
            <a:r>
              <a:rPr lang="cs-CZ" altLang="cs-CZ" dirty="0" smtClean="0">
                <a:solidFill>
                  <a:srgbClr val="000000"/>
                </a:solidFill>
                <a:latin typeface="Calibri" panose="020F0502020204030204" pitchFamily="34" charset="0"/>
              </a:rPr>
              <a:t>portfolia</a:t>
            </a:r>
            <a:endParaRPr lang="cs-CZ" altLang="cs-CZ" dirty="0">
              <a:solidFill>
                <a:srgbClr val="000000"/>
              </a:solidFill>
              <a:latin typeface="Calibri" panose="020F0502020204030204" pitchFamily="34" charset="0"/>
            </a:endParaRPr>
          </a:p>
          <a:p>
            <a:pPr>
              <a:spcBef>
                <a:spcPts val="750"/>
              </a:spcBef>
            </a:pPr>
            <a:r>
              <a:rPr lang="cs-CZ" altLang="cs-CZ" dirty="0">
                <a:solidFill>
                  <a:srgbClr val="000000"/>
                </a:solidFill>
                <a:latin typeface="Calibri" panose="020F0502020204030204" pitchFamily="34" charset="0"/>
              </a:rPr>
              <a:t>Stanovení finančních politik (cenová, investiční, úvěrová)</a:t>
            </a:r>
          </a:p>
          <a:p>
            <a:pPr>
              <a:spcBef>
                <a:spcPts val="750"/>
              </a:spcBef>
            </a:pPr>
            <a:r>
              <a:rPr lang="cs-CZ" altLang="cs-CZ" dirty="0">
                <a:solidFill>
                  <a:srgbClr val="000000"/>
                </a:solidFill>
                <a:latin typeface="Calibri" panose="020F0502020204030204" pitchFamily="34" charset="0"/>
              </a:rPr>
              <a:t>Prognóza vývoje prodeje</a:t>
            </a:r>
          </a:p>
          <a:p>
            <a:pPr>
              <a:spcBef>
                <a:spcPts val="750"/>
              </a:spcBef>
            </a:pPr>
            <a:r>
              <a:rPr lang="cs-CZ" altLang="cs-CZ" dirty="0">
                <a:solidFill>
                  <a:srgbClr val="000000"/>
                </a:solidFill>
                <a:latin typeface="Calibri" panose="020F0502020204030204" pitchFamily="34" charset="0"/>
              </a:rPr>
              <a:t>Plán investiční činnosti</a:t>
            </a:r>
          </a:p>
          <a:p>
            <a:pPr>
              <a:spcBef>
                <a:spcPts val="750"/>
              </a:spcBef>
            </a:pPr>
            <a:r>
              <a:rPr lang="cs-CZ" altLang="cs-CZ" dirty="0">
                <a:solidFill>
                  <a:srgbClr val="000000"/>
                </a:solidFill>
                <a:latin typeface="Calibri" panose="020F0502020204030204" pitchFamily="34" charset="0"/>
              </a:rPr>
              <a:t>Plán dlouhodobého financování </a:t>
            </a:r>
          </a:p>
        </p:txBody>
      </p:sp>
    </p:spTree>
    <p:extLst>
      <p:ext uri="{BB962C8B-B14F-4D97-AF65-F5344CB8AC3E}">
        <p14:creationId xmlns:p14="http://schemas.microsoft.com/office/powerpoint/2010/main" val="754305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Krátkodobé</a:t>
            </a:r>
            <a:endParaRPr lang="cs-CZ" dirty="0"/>
          </a:p>
        </p:txBody>
      </p:sp>
      <p:sp>
        <p:nvSpPr>
          <p:cNvPr id="3" name="Zástupný symbol pro obsah 2"/>
          <p:cNvSpPr>
            <a:spLocks noGrp="1"/>
          </p:cNvSpPr>
          <p:nvPr>
            <p:ph idx="1"/>
          </p:nvPr>
        </p:nvSpPr>
        <p:spPr/>
        <p:txBody>
          <a:bodyPr/>
          <a:lstStyle/>
          <a:p>
            <a:pPr>
              <a:spcBef>
                <a:spcPts val="800"/>
              </a:spcBef>
            </a:pPr>
            <a:r>
              <a:rPr lang="cs-CZ" altLang="cs-CZ" dirty="0">
                <a:solidFill>
                  <a:srgbClr val="000000"/>
                </a:solidFill>
                <a:latin typeface="Calibri" panose="020F0502020204030204" pitchFamily="34" charset="0"/>
              </a:rPr>
              <a:t>Pokud se jedná o počátek podnikání – „zakladatelský rozpočet“  </a:t>
            </a:r>
          </a:p>
          <a:p>
            <a:pPr>
              <a:spcBef>
                <a:spcPts val="800"/>
              </a:spcBef>
            </a:pPr>
            <a:r>
              <a:rPr lang="cs-CZ" altLang="cs-CZ" dirty="0">
                <a:solidFill>
                  <a:srgbClr val="000000"/>
                </a:solidFill>
                <a:latin typeface="Calibri" panose="020F0502020204030204" pitchFamily="34" charset="0"/>
              </a:rPr>
              <a:t>Plán nákladů, výnosů a tvorby zisku</a:t>
            </a:r>
          </a:p>
          <a:p>
            <a:pPr>
              <a:spcBef>
                <a:spcPts val="800"/>
              </a:spcBef>
            </a:pPr>
            <a:r>
              <a:rPr lang="cs-CZ" altLang="cs-CZ" dirty="0">
                <a:solidFill>
                  <a:srgbClr val="000000"/>
                </a:solidFill>
                <a:latin typeface="Calibri" panose="020F0502020204030204" pitchFamily="34" charset="0"/>
              </a:rPr>
              <a:t>Plánová předběžná rozvaha (předvaha)</a:t>
            </a:r>
          </a:p>
          <a:p>
            <a:pPr>
              <a:spcBef>
                <a:spcPts val="800"/>
              </a:spcBef>
            </a:pPr>
            <a:r>
              <a:rPr lang="cs-CZ" altLang="cs-CZ" dirty="0">
                <a:solidFill>
                  <a:srgbClr val="000000"/>
                </a:solidFill>
                <a:latin typeface="Calibri" panose="020F0502020204030204" pitchFamily="34" charset="0"/>
              </a:rPr>
              <a:t>Plán cash </a:t>
            </a:r>
            <a:r>
              <a:rPr lang="cs-CZ" altLang="cs-CZ" dirty="0" err="1">
                <a:solidFill>
                  <a:srgbClr val="000000"/>
                </a:solidFill>
                <a:latin typeface="Calibri" panose="020F0502020204030204" pitchFamily="34" charset="0"/>
              </a:rPr>
              <a:t>flow</a:t>
            </a:r>
            <a:endParaRPr lang="cs-CZ" altLang="cs-CZ" dirty="0">
              <a:solidFill>
                <a:srgbClr val="000000"/>
              </a:solidFill>
              <a:latin typeface="Calibri" panose="020F0502020204030204" pitchFamily="34" charset="0"/>
            </a:endParaRPr>
          </a:p>
          <a:p>
            <a:pPr>
              <a:spcBef>
                <a:spcPts val="800"/>
              </a:spcBef>
            </a:pPr>
            <a:r>
              <a:rPr lang="cs-CZ" altLang="cs-CZ" dirty="0">
                <a:solidFill>
                  <a:srgbClr val="000000"/>
                </a:solidFill>
                <a:latin typeface="Calibri" panose="020F0502020204030204" pitchFamily="34" charset="0"/>
              </a:rPr>
              <a:t>Plán dělení zisku</a:t>
            </a:r>
          </a:p>
          <a:p>
            <a:pPr>
              <a:spcBef>
                <a:spcPts val="800"/>
              </a:spcBef>
            </a:pPr>
            <a:r>
              <a:rPr lang="cs-CZ" altLang="cs-CZ" dirty="0">
                <a:solidFill>
                  <a:srgbClr val="000000"/>
                </a:solidFill>
                <a:latin typeface="Calibri" panose="020F0502020204030204" pitchFamily="34" charset="0"/>
              </a:rPr>
              <a:t>Plán externího financování</a:t>
            </a:r>
          </a:p>
          <a:p>
            <a:pPr marL="0" indent="0">
              <a:buNone/>
            </a:pPr>
            <a:endParaRPr lang="cs-CZ" dirty="0"/>
          </a:p>
        </p:txBody>
      </p:sp>
    </p:spTree>
    <p:extLst>
      <p:ext uri="{BB962C8B-B14F-4D97-AF65-F5344CB8AC3E}">
        <p14:creationId xmlns:p14="http://schemas.microsoft.com/office/powerpoint/2010/main" val="2394575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000000"/>
                </a:solidFill>
                <a:latin typeface="Calibri" panose="020F0502020204030204" pitchFamily="34" charset="0"/>
              </a:rPr>
              <a:t>Zakladatelský </a:t>
            </a:r>
            <a:r>
              <a:rPr lang="cs-CZ" altLang="cs-CZ" dirty="0" smtClean="0">
                <a:solidFill>
                  <a:srgbClr val="000000"/>
                </a:solidFill>
                <a:latin typeface="Calibri" panose="020F0502020204030204" pitchFamily="34" charset="0"/>
              </a:rPr>
              <a:t>rozpočet</a:t>
            </a:r>
            <a:endParaRPr lang="cs-CZ" dirty="0"/>
          </a:p>
        </p:txBody>
      </p:sp>
      <p:sp>
        <p:nvSpPr>
          <p:cNvPr id="3" name="Zástupný symbol pro obsah 2"/>
          <p:cNvSpPr>
            <a:spLocks noGrp="1"/>
          </p:cNvSpPr>
          <p:nvPr>
            <p:ph idx="1"/>
          </p:nvPr>
        </p:nvSpPr>
        <p:spPr/>
        <p:txBody>
          <a:bodyPr/>
          <a:lstStyle/>
          <a:p>
            <a:pPr>
              <a:spcBef>
                <a:spcPts val="800"/>
              </a:spcBef>
            </a:pPr>
            <a:r>
              <a:rPr lang="cs-CZ" altLang="cs-CZ" sz="3200" dirty="0">
                <a:solidFill>
                  <a:srgbClr val="000000"/>
                </a:solidFill>
                <a:latin typeface="Calibri" panose="020F0502020204030204" pitchFamily="34" charset="0"/>
              </a:rPr>
              <a:t>Otázka disponibilních zdrojů pro realizaci záměru</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Zdroje na zahájení – poplatky za zápis do OR, notář apod.</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Zdroje na financování provozu – do první úhrady produkce – energie, nájem, apod.</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Nedostatek zdrojů u osoby zakladatele - vznik kapitálových společností</a:t>
            </a:r>
          </a:p>
          <a:p>
            <a:pPr>
              <a:spcBef>
                <a:spcPts val="800"/>
              </a:spcBef>
            </a:pPr>
            <a:r>
              <a:rPr lang="cs-CZ" altLang="cs-CZ" sz="3200" dirty="0">
                <a:solidFill>
                  <a:srgbClr val="000000"/>
                </a:solidFill>
                <a:latin typeface="Calibri" panose="020F0502020204030204" pitchFamily="34" charset="0"/>
              </a:rPr>
              <a:t>Náklady na založení podniku</a:t>
            </a:r>
          </a:p>
          <a:p>
            <a:endParaRPr lang="cs-CZ" dirty="0"/>
          </a:p>
        </p:txBody>
      </p:sp>
    </p:spTree>
    <p:extLst>
      <p:ext uri="{BB962C8B-B14F-4D97-AF65-F5344CB8AC3E}">
        <p14:creationId xmlns:p14="http://schemas.microsoft.com/office/powerpoint/2010/main" val="3378737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000000"/>
                </a:solidFill>
                <a:latin typeface="Calibri" panose="020F0502020204030204" pitchFamily="34" charset="0"/>
              </a:rPr>
              <a:t>Plán </a:t>
            </a:r>
            <a:r>
              <a:rPr lang="cs-CZ" altLang="cs-CZ" dirty="0" smtClean="0">
                <a:solidFill>
                  <a:srgbClr val="000000"/>
                </a:solidFill>
                <a:latin typeface="Calibri" panose="020F0502020204030204" pitchFamily="34" charset="0"/>
              </a:rPr>
              <a:t>nákladů</a:t>
            </a:r>
            <a:endParaRPr lang="cs-CZ" dirty="0"/>
          </a:p>
        </p:txBody>
      </p:sp>
      <p:sp>
        <p:nvSpPr>
          <p:cNvPr id="3" name="Zástupný symbol pro obsah 2"/>
          <p:cNvSpPr>
            <a:spLocks noGrp="1"/>
          </p:cNvSpPr>
          <p:nvPr>
            <p:ph idx="1"/>
          </p:nvPr>
        </p:nvSpPr>
        <p:spPr/>
        <p:txBody>
          <a:bodyPr/>
          <a:lstStyle/>
          <a:p>
            <a:pPr>
              <a:spcBef>
                <a:spcPts val="800"/>
              </a:spcBef>
            </a:pPr>
            <a:r>
              <a:rPr lang="cs-CZ" altLang="cs-CZ" dirty="0">
                <a:solidFill>
                  <a:srgbClr val="000000"/>
                </a:solidFill>
                <a:latin typeface="Calibri" panose="020F0502020204030204" pitchFamily="34" charset="0"/>
              </a:rPr>
              <a:t>Náklady na provoz podniku do budoucna, po obdržení prvních plateb za výrobky/služby</a:t>
            </a:r>
          </a:p>
          <a:p>
            <a:pPr>
              <a:spcBef>
                <a:spcPts val="800"/>
              </a:spcBef>
            </a:pPr>
            <a:r>
              <a:rPr lang="cs-CZ" altLang="cs-CZ" dirty="0">
                <a:solidFill>
                  <a:srgbClr val="000000"/>
                </a:solidFill>
                <a:latin typeface="Calibri" panose="020F0502020204030204" pitchFamily="34" charset="0"/>
              </a:rPr>
              <a:t>Relativně přesně vyjádřitelný, riziko nepřesností </a:t>
            </a:r>
            <a:r>
              <a:rPr lang="cs-CZ" altLang="cs-CZ" dirty="0" smtClean="0">
                <a:solidFill>
                  <a:srgbClr val="000000"/>
                </a:solidFill>
                <a:latin typeface="Calibri" panose="020F0502020204030204" pitchFamily="34" charset="0"/>
              </a:rPr>
              <a:t>nízké</a:t>
            </a:r>
            <a:endParaRPr lang="cs-CZ" altLang="cs-CZ"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50692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000000"/>
                </a:solidFill>
                <a:latin typeface="Calibri" panose="020F0502020204030204" pitchFamily="34" charset="0"/>
              </a:rPr>
              <a:t>Plán </a:t>
            </a:r>
            <a:r>
              <a:rPr lang="cs-CZ" altLang="cs-CZ" dirty="0" smtClean="0">
                <a:solidFill>
                  <a:srgbClr val="000000"/>
                </a:solidFill>
                <a:latin typeface="Calibri" panose="020F0502020204030204" pitchFamily="34" charset="0"/>
              </a:rPr>
              <a:t>výnosů</a:t>
            </a:r>
            <a:endParaRPr lang="cs-CZ" dirty="0"/>
          </a:p>
        </p:txBody>
      </p:sp>
      <p:sp>
        <p:nvSpPr>
          <p:cNvPr id="3" name="Zástupný symbol pro obsah 2"/>
          <p:cNvSpPr>
            <a:spLocks noGrp="1"/>
          </p:cNvSpPr>
          <p:nvPr>
            <p:ph idx="1"/>
          </p:nvPr>
        </p:nvSpPr>
        <p:spPr/>
        <p:txBody>
          <a:bodyPr/>
          <a:lstStyle/>
          <a:p>
            <a:pPr>
              <a:spcBef>
                <a:spcPts val="800"/>
              </a:spcBef>
            </a:pPr>
            <a:r>
              <a:rPr lang="cs-CZ" altLang="cs-CZ" sz="3200" dirty="0">
                <a:solidFill>
                  <a:srgbClr val="000000"/>
                </a:solidFill>
                <a:latin typeface="Calibri" panose="020F0502020204030204" pitchFamily="34" charset="0"/>
              </a:rPr>
              <a:t>Ukazuje plánované maximální výnosy.</a:t>
            </a:r>
          </a:p>
          <a:p>
            <a:pPr>
              <a:spcBef>
                <a:spcPts val="800"/>
              </a:spcBef>
            </a:pPr>
            <a:r>
              <a:rPr lang="cs-CZ" altLang="cs-CZ" sz="3200" dirty="0">
                <a:solidFill>
                  <a:srgbClr val="000000"/>
                </a:solidFill>
                <a:latin typeface="Calibri" panose="020F0502020204030204" pitchFamily="34" charset="0"/>
              </a:rPr>
              <a:t>Riziko nepřesností vysoké, nesnadnost vyjádření</a:t>
            </a:r>
          </a:p>
          <a:p>
            <a:pPr>
              <a:spcBef>
                <a:spcPts val="800"/>
              </a:spcBef>
            </a:pPr>
            <a:r>
              <a:rPr lang="cs-CZ" altLang="cs-CZ" sz="3200" dirty="0">
                <a:solidFill>
                  <a:srgbClr val="000000"/>
                </a:solidFill>
                <a:latin typeface="Calibri" panose="020F0502020204030204" pitchFamily="34" charset="0"/>
              </a:rPr>
              <a:t>Je nutné provést variantní analýzu – standardně se provádí analýza 3 variant:</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Optimistická</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Realistická</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Pesimistická</a:t>
            </a:r>
          </a:p>
          <a:p>
            <a:endParaRPr lang="cs-CZ" dirty="0"/>
          </a:p>
        </p:txBody>
      </p:sp>
    </p:spTree>
    <p:extLst>
      <p:ext uri="{BB962C8B-B14F-4D97-AF65-F5344CB8AC3E}">
        <p14:creationId xmlns:p14="http://schemas.microsoft.com/office/powerpoint/2010/main" val="1708857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a:t>p</a:t>
            </a:r>
            <a:r>
              <a:rPr lang="cs-CZ" dirty="0" smtClean="0"/>
              <a:t>rojektové řízení</a:t>
            </a:r>
          </a:p>
          <a:p>
            <a:pPr lvl="1"/>
            <a:r>
              <a:rPr lang="cs-CZ" dirty="0" err="1" smtClean="0"/>
              <a:t>Time</a:t>
            </a:r>
            <a:r>
              <a:rPr lang="cs-CZ" dirty="0" smtClean="0"/>
              <a:t> management</a:t>
            </a:r>
          </a:p>
          <a:p>
            <a:pPr lvl="1"/>
            <a:r>
              <a:rPr lang="cs-CZ" dirty="0" smtClean="0"/>
              <a:t>Volba optimální chvíle pro rozjezd podnikání</a:t>
            </a:r>
          </a:p>
          <a:p>
            <a:pPr lvl="1"/>
            <a:r>
              <a:rPr lang="cs-CZ" dirty="0" smtClean="0"/>
              <a:t>Příprava projektu</a:t>
            </a:r>
          </a:p>
          <a:p>
            <a:pPr lvl="1"/>
            <a:r>
              <a:rPr lang="cs-CZ" dirty="0" smtClean="0"/>
              <a:t>Plánování</a:t>
            </a:r>
          </a:p>
          <a:p>
            <a:pPr lvl="1"/>
            <a:r>
              <a:rPr lang="cs-CZ" dirty="0" smtClean="0"/>
              <a:t>Časové předpoklady</a:t>
            </a:r>
          </a:p>
          <a:p>
            <a:pPr lvl="1"/>
            <a:r>
              <a:rPr lang="cs-CZ" dirty="0" smtClean="0"/>
              <a:t>Omezení</a:t>
            </a:r>
          </a:p>
          <a:p>
            <a:pPr lvl="1"/>
            <a:r>
              <a:rPr lang="cs-CZ" dirty="0" smtClean="0"/>
              <a:t>Náklady na čas</a:t>
            </a:r>
          </a:p>
          <a:p>
            <a:pPr lvl="1"/>
            <a:r>
              <a:rPr lang="cs-CZ" dirty="0" smtClean="0"/>
              <a:t>Harmonogram</a:t>
            </a:r>
          </a:p>
          <a:p>
            <a:pPr lvl="1"/>
            <a:r>
              <a:rPr lang="cs-CZ" dirty="0" err="1" smtClean="0"/>
              <a:t>Ganttův</a:t>
            </a:r>
            <a:r>
              <a:rPr lang="cs-CZ" dirty="0" smtClean="0"/>
              <a:t> diagram</a:t>
            </a:r>
          </a:p>
          <a:p>
            <a:pPr lvl="1"/>
            <a:r>
              <a:rPr lang="cs-CZ" dirty="0" smtClean="0"/>
              <a:t>Návaznost korků</a:t>
            </a:r>
          </a:p>
          <a:p>
            <a:pPr lvl="1"/>
            <a:r>
              <a:rPr lang="cs-CZ" dirty="0" smtClean="0"/>
              <a:t>Kritická cesta</a:t>
            </a:r>
          </a:p>
          <a:p>
            <a:r>
              <a:rPr lang="cs-CZ" dirty="0" smtClean="0"/>
              <a:t>finanční plánování</a:t>
            </a:r>
          </a:p>
          <a:p>
            <a:pPr lvl="1"/>
            <a:r>
              <a:rPr lang="cs-CZ" dirty="0" smtClean="0"/>
              <a:t>Rozpracování časových harmonogramů nákladů a výnosů</a:t>
            </a:r>
          </a:p>
          <a:p>
            <a:pPr lvl="1"/>
            <a:r>
              <a:rPr lang="cs-CZ" dirty="0" smtClean="0"/>
              <a:t>Rozpočty a finanční plánování</a:t>
            </a:r>
          </a:p>
          <a:p>
            <a:pPr lvl="1"/>
            <a:r>
              <a:rPr lang="cs-CZ" dirty="0" smtClean="0"/>
              <a:t>Kalkulace</a:t>
            </a:r>
          </a:p>
          <a:p>
            <a:pPr lvl="1"/>
            <a:r>
              <a:rPr lang="cs-CZ" dirty="0" smtClean="0"/>
              <a:t>Hodnocení návratnosti</a:t>
            </a:r>
          </a:p>
          <a:p>
            <a:r>
              <a:rPr lang="cs-CZ" dirty="0" smtClean="0"/>
              <a:t>workshop/samostatná práce</a:t>
            </a:r>
          </a:p>
          <a:p>
            <a:pPr lvl="1"/>
            <a:r>
              <a:rPr lang="cs-CZ" dirty="0" smtClean="0"/>
              <a:t>konzultace</a:t>
            </a:r>
            <a:endParaRPr lang="cs-CZ" dirty="0"/>
          </a:p>
        </p:txBody>
      </p:sp>
    </p:spTree>
    <p:extLst>
      <p:ext uri="{BB962C8B-B14F-4D97-AF65-F5344CB8AC3E}">
        <p14:creationId xmlns:p14="http://schemas.microsoft.com/office/powerpoint/2010/main" val="123432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000000"/>
                </a:solidFill>
                <a:latin typeface="Calibri" panose="020F0502020204030204" pitchFamily="34" charset="0"/>
              </a:rPr>
              <a:t>Plánování výnosů - BEP</a:t>
            </a:r>
            <a:endParaRPr lang="cs-CZ" dirty="0"/>
          </a:p>
        </p:txBody>
      </p:sp>
      <p:sp>
        <p:nvSpPr>
          <p:cNvPr id="3" name="Zástupný symbol pro obsah 2"/>
          <p:cNvSpPr>
            <a:spLocks noGrp="1"/>
          </p:cNvSpPr>
          <p:nvPr>
            <p:ph idx="1"/>
          </p:nvPr>
        </p:nvSpPr>
        <p:spPr/>
        <p:txBody>
          <a:bodyPr/>
          <a:lstStyle/>
          <a:p>
            <a:pPr>
              <a:spcBef>
                <a:spcPts val="800"/>
              </a:spcBef>
            </a:pPr>
            <a:r>
              <a:rPr lang="cs-CZ" altLang="cs-CZ" sz="3200" dirty="0">
                <a:solidFill>
                  <a:srgbClr val="000000"/>
                </a:solidFill>
                <a:latin typeface="Calibri" panose="020F0502020204030204" pitchFamily="34" charset="0"/>
              </a:rPr>
              <a:t>Bod zvratu – minimální objem výroby aby podnik nebyl ve ztrátě</a:t>
            </a:r>
          </a:p>
          <a:p>
            <a:pPr>
              <a:spcBef>
                <a:spcPts val="800"/>
              </a:spcBef>
            </a:pPr>
            <a:r>
              <a:rPr lang="cs-CZ" altLang="cs-CZ" sz="3200" dirty="0">
                <a:solidFill>
                  <a:srgbClr val="000000"/>
                </a:solidFill>
                <a:latin typeface="Calibri" panose="020F0502020204030204" pitchFamily="34" charset="0"/>
              </a:rPr>
              <a:t>Q=FN/(P-</a:t>
            </a:r>
            <a:r>
              <a:rPr lang="cs-CZ" altLang="cs-CZ" sz="3200" dirty="0" err="1">
                <a:solidFill>
                  <a:srgbClr val="000000"/>
                </a:solidFill>
                <a:latin typeface="Calibri" panose="020F0502020204030204" pitchFamily="34" charset="0"/>
              </a:rPr>
              <a:t>VaN</a:t>
            </a:r>
            <a:r>
              <a:rPr lang="cs-CZ" altLang="cs-CZ" sz="3200" dirty="0">
                <a:solidFill>
                  <a:srgbClr val="000000"/>
                </a:solidFill>
                <a:latin typeface="Calibri" panose="020F0502020204030204" pitchFamily="34" charset="0"/>
              </a:rPr>
              <a:t>)</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Q – množství produkce</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FN – fixní náklady(celkem)</a:t>
            </a:r>
          </a:p>
          <a:p>
            <a:pPr lvl="1">
              <a:spcBef>
                <a:spcPts val="700"/>
              </a:spcBef>
              <a:buFont typeface="Arial" panose="020B0604020202020204" pitchFamily="34" charset="0"/>
              <a:buChar char="–"/>
            </a:pPr>
            <a:r>
              <a:rPr lang="cs-CZ" altLang="cs-CZ" sz="2800" dirty="0">
                <a:solidFill>
                  <a:srgbClr val="000000"/>
                </a:solidFill>
                <a:latin typeface="Calibri" panose="020F0502020204030204" pitchFamily="34" charset="0"/>
              </a:rPr>
              <a:t>P – prodejní cena</a:t>
            </a:r>
          </a:p>
          <a:p>
            <a:pPr lvl="1">
              <a:spcBef>
                <a:spcPts val="700"/>
              </a:spcBef>
              <a:buFont typeface="Arial" panose="020B0604020202020204" pitchFamily="34" charset="0"/>
              <a:buChar char="–"/>
            </a:pPr>
            <a:r>
              <a:rPr lang="cs-CZ" altLang="cs-CZ" sz="2800" dirty="0" err="1">
                <a:solidFill>
                  <a:srgbClr val="000000"/>
                </a:solidFill>
                <a:latin typeface="Calibri" panose="020F0502020204030204" pitchFamily="34" charset="0"/>
              </a:rPr>
              <a:t>VaN</a:t>
            </a:r>
            <a:r>
              <a:rPr lang="cs-CZ" altLang="cs-CZ" sz="2800" dirty="0">
                <a:solidFill>
                  <a:srgbClr val="000000"/>
                </a:solidFill>
                <a:latin typeface="Calibri" panose="020F0502020204030204" pitchFamily="34" charset="0"/>
              </a:rPr>
              <a:t> – variabilní náklady na jednotku </a:t>
            </a:r>
            <a:r>
              <a:rPr lang="cs-CZ" altLang="cs-CZ" sz="2800" dirty="0" smtClean="0">
                <a:solidFill>
                  <a:srgbClr val="000000"/>
                </a:solidFill>
                <a:latin typeface="Calibri" panose="020F0502020204030204" pitchFamily="34" charset="0"/>
              </a:rPr>
              <a:t>produkce</a:t>
            </a:r>
            <a:endParaRPr lang="cs-CZ" altLang="cs-CZ"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44762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975" y="547948"/>
            <a:ext cx="5495925" cy="564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70981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Dokumentace</a:t>
            </a:r>
            <a:endParaRPr lang="cs-CZ" dirty="0"/>
          </a:p>
        </p:txBody>
      </p:sp>
      <p:sp>
        <p:nvSpPr>
          <p:cNvPr id="3" name="Zástupný symbol pro obsah 2"/>
          <p:cNvSpPr>
            <a:spLocks noGrp="1"/>
          </p:cNvSpPr>
          <p:nvPr>
            <p:ph idx="1"/>
          </p:nvPr>
        </p:nvSpPr>
        <p:spPr/>
        <p:txBody>
          <a:bodyPr/>
          <a:lstStyle/>
          <a:p>
            <a:r>
              <a:rPr lang="cs-CZ" dirty="0" smtClean="0"/>
              <a:t>Rozvaha</a:t>
            </a:r>
          </a:p>
          <a:p>
            <a:pPr lvl="1"/>
            <a:r>
              <a:rPr lang="cs-CZ" dirty="0" smtClean="0"/>
              <a:t>Co budete mít v podniku za majetek</a:t>
            </a:r>
            <a:endParaRPr lang="cs-CZ" dirty="0" smtClean="0"/>
          </a:p>
          <a:p>
            <a:r>
              <a:rPr lang="cs-CZ" dirty="0" smtClean="0"/>
              <a:t>Výkaz </a:t>
            </a:r>
            <a:r>
              <a:rPr lang="cs-CZ" dirty="0" smtClean="0"/>
              <a:t>zisků/ztrát</a:t>
            </a:r>
          </a:p>
          <a:p>
            <a:pPr lvl="1"/>
            <a:r>
              <a:rPr lang="cs-CZ" dirty="0" smtClean="0"/>
              <a:t>Jak vám majetek pracuje?</a:t>
            </a:r>
            <a:endParaRPr lang="cs-CZ" dirty="0" smtClean="0"/>
          </a:p>
          <a:p>
            <a:r>
              <a:rPr lang="cs-CZ" dirty="0" smtClean="0"/>
              <a:t>Výkaz cash </a:t>
            </a:r>
            <a:r>
              <a:rPr lang="cs-CZ" dirty="0" err="1" smtClean="0"/>
              <a:t>flow</a:t>
            </a:r>
            <a:endParaRPr lang="cs-CZ" dirty="0" smtClean="0"/>
          </a:p>
          <a:p>
            <a:pPr lvl="1"/>
            <a:r>
              <a:rPr lang="cs-CZ" dirty="0" smtClean="0"/>
              <a:t>Dokážete přežít rok? Uživí se projekt?</a:t>
            </a:r>
            <a:endParaRPr lang="cs-CZ" dirty="0"/>
          </a:p>
        </p:txBody>
      </p:sp>
    </p:spTree>
    <p:extLst>
      <p:ext uri="{BB962C8B-B14F-4D97-AF65-F5344CB8AC3E}">
        <p14:creationId xmlns:p14="http://schemas.microsoft.com/office/powerpoint/2010/main" val="2300102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nvGraphicFramePr>
        <p:xfrm>
          <a:off x="714375" y="981075"/>
          <a:ext cx="8002588" cy="5543555"/>
        </p:xfrm>
        <a:graphic>
          <a:graphicData uri="http://schemas.openxmlformats.org/drawingml/2006/table">
            <a:tbl>
              <a:tblPr/>
              <a:tblGrid>
                <a:gridCol w="4002088">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454367">
                <a:tc gridSpan="2">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400" b="1" i="0" u="none" strike="noStrike" cap="none" normalizeH="0" baseline="0" dirty="0" smtClean="0">
                          <a:ln>
                            <a:noFill/>
                          </a:ln>
                          <a:solidFill>
                            <a:srgbClr val="000000"/>
                          </a:solidFill>
                          <a:effectLst/>
                          <a:latin typeface="Times New Roman" pitchFamily="16" charset="0"/>
                          <a:ea typeface="SimSun" charset="-122"/>
                          <a:cs typeface="Times New Roman" pitchFamily="16" charset="0"/>
                        </a:rPr>
                        <a:t>Zjednodušená rozvaha</a:t>
                      </a:r>
                    </a:p>
                  </a:txBody>
                  <a:tcPr marL="44280" marR="44280" marT="0" marB="0" horzOverflow="overflow">
                    <a:lnL>
                      <a:noFill/>
                    </a:lnL>
                    <a:lnR>
                      <a:noFill/>
                    </a:lnR>
                    <a:ln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1" i="0" u="none" strike="noStrike" cap="none" normalizeH="0" baseline="0" dirty="0" smtClean="0">
                          <a:ln>
                            <a:noFill/>
                          </a:ln>
                          <a:solidFill>
                            <a:srgbClr val="000000"/>
                          </a:solidFill>
                          <a:effectLst/>
                          <a:latin typeface="Times New Roman" pitchFamily="16" charset="0"/>
                          <a:ea typeface="SimSun" charset="-122"/>
                          <a:cs typeface="Times New Roman" pitchFamily="16" charset="0"/>
                        </a:rPr>
                        <a:t>Aktiva</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1" i="0" u="none" strike="noStrike" cap="none" normalizeH="0" baseline="0" smtClean="0">
                          <a:ln>
                            <a:noFill/>
                          </a:ln>
                          <a:solidFill>
                            <a:srgbClr val="000000"/>
                          </a:solidFill>
                          <a:effectLst/>
                          <a:latin typeface="Times New Roman" pitchFamily="16" charset="0"/>
                          <a:ea typeface="SimSun" charset="-122"/>
                          <a:cs typeface="Times New Roman" pitchFamily="16" charset="0"/>
                        </a:rPr>
                        <a:t>Pasiva</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 Dlouhodobý majetek</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 Vlastní kapitál</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Dlouhodobý nehmotný majetek</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Základní kapitál</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Dlouhodobý hmotný majetek</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Kapitálové fondy</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Dlouhodobý finanční majetek</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Fondy ze zisku</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endParaRP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Výsledek hospodaření </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2. Oběžný majetek</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2. Cizí zdroje</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91476">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Zásoby</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just"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Rezervy</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91476">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Krátkodobé pohledávky</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Krátkodobé závazky</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91476">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Dlouhodobé pohledávky</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Dlouhodobé závazky</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91476">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Finanční majetek</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Bankovní úvěry</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91476">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3. Ostatní aktiva</a:t>
                      </a:r>
                    </a:p>
                  </a:txBody>
                  <a:tcPr marL="44280" marR="44280" marT="0" marB="0" horzOverflow="overflow">
                    <a:lnL>
                      <a:noFill/>
                    </a:lnL>
                    <a:lnR>
                      <a:noFill/>
                    </a:lnR>
                    <a:lnT>
                      <a:noFill/>
                    </a:lnT>
                    <a:lnB>
                      <a:noFill/>
                    </a:lnB>
                    <a:lnTlToBr>
                      <a:noFill/>
                    </a:lnTlToBr>
                    <a:lnBlToTr>
                      <a:noFill/>
                    </a:lnBlToTr>
                    <a:noFill/>
                  </a:tcPr>
                </a:tc>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3. Ostatní pasiva</a:t>
                      </a:r>
                    </a:p>
                  </a:txBody>
                  <a:tcPr marL="44280" marR="442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91476">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1" i="0" u="none" strike="noStrike" cap="none" normalizeH="0" baseline="0" dirty="0" smtClean="0">
                          <a:ln>
                            <a:noFill/>
                          </a:ln>
                          <a:solidFill>
                            <a:srgbClr val="000000"/>
                          </a:solidFill>
                          <a:effectLst/>
                          <a:latin typeface="Times New Roman" pitchFamily="16" charset="0"/>
                          <a:ea typeface="SimSun" charset="-122"/>
                          <a:cs typeface="Times New Roman" pitchFamily="16" charset="0"/>
                        </a:rPr>
                        <a:t>Celkem aktiva</a:t>
                      </a:r>
                    </a:p>
                  </a:txBody>
                  <a:tcPr marL="44280" marR="44280" marT="0" marB="0" horzOverflow="overflow">
                    <a:lnL>
                      <a:noFill/>
                    </a:lnL>
                    <a:lnR>
                      <a:noFill/>
                    </a:lnR>
                    <a:lnT>
                      <a:noFill/>
                    </a:lnT>
                    <a:lnB>
                      <a:noFill/>
                    </a:lnB>
                    <a:lnTlToBr>
                      <a:noFill/>
                    </a:lnTlToBr>
                    <a:lnBlToTr>
                      <a:noFill/>
                    </a:lnBlToTr>
                    <a:solidFill>
                      <a:srgbClr val="E0E0E0"/>
                    </a:solidFill>
                  </a:tcPr>
                </a:tc>
                <a:tc>
                  <a:txBody>
                    <a:bodyPr/>
                    <a:lstStyle/>
                    <a:p>
                      <a:pPr marL="0" marR="0" lvl="0" indent="342900" algn="l" defTabSz="449263" rtl="0" eaLnBrk="1" fontAlgn="base" latinLnBrk="0" hangingPunct="1">
                        <a:lnSpc>
                          <a:spcPct val="95000"/>
                        </a:lnSpc>
                        <a:spcBef>
                          <a:spcPct val="0"/>
                        </a:spcBef>
                        <a:spcAft>
                          <a:spcPts val="18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1" i="0" u="none" strike="noStrike" cap="none" normalizeH="0" baseline="0" dirty="0" smtClean="0">
                          <a:ln>
                            <a:noFill/>
                          </a:ln>
                          <a:solidFill>
                            <a:srgbClr val="000000"/>
                          </a:solidFill>
                          <a:effectLst/>
                          <a:latin typeface="Times New Roman" pitchFamily="16" charset="0"/>
                          <a:ea typeface="SimSun" charset="-122"/>
                          <a:cs typeface="Times New Roman" pitchFamily="16" charset="0"/>
                        </a:rPr>
                        <a:t>Celkem pasiva</a:t>
                      </a:r>
                    </a:p>
                  </a:txBody>
                  <a:tcPr marL="44280" marR="44280" marT="0" marB="0" horzOverflow="overflow">
                    <a:lnL>
                      <a:noFill/>
                    </a:lnL>
                    <a:lnR>
                      <a:noFill/>
                    </a:lnR>
                    <a:lnT>
                      <a:noFill/>
                    </a:lnT>
                    <a:lnB>
                      <a:noFill/>
                    </a:lnB>
                    <a:lnTlToBr>
                      <a:noFill/>
                    </a:lnTlToBr>
                    <a:lnBlToTr>
                      <a:noFill/>
                    </a:lnBlToTr>
                    <a:solidFill>
                      <a:srgbClr val="E0E0E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19062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000000"/>
                </a:solidFill>
                <a:latin typeface="Calibri" panose="020F0502020204030204" pitchFamily="34" charset="0"/>
              </a:rPr>
              <a:t>Tři pravidla tvorby </a:t>
            </a:r>
            <a:r>
              <a:rPr lang="cs-CZ" altLang="cs-CZ" dirty="0" smtClean="0">
                <a:solidFill>
                  <a:srgbClr val="000000"/>
                </a:solidFill>
                <a:latin typeface="Calibri" panose="020F0502020204030204" pitchFamily="34" charset="0"/>
              </a:rPr>
              <a:t>rozvahy</a:t>
            </a:r>
            <a:endParaRPr lang="cs-CZ" dirty="0"/>
          </a:p>
        </p:txBody>
      </p:sp>
      <p:sp>
        <p:nvSpPr>
          <p:cNvPr id="3" name="Zástupný symbol pro obsah 2"/>
          <p:cNvSpPr>
            <a:spLocks noGrp="1"/>
          </p:cNvSpPr>
          <p:nvPr>
            <p:ph idx="1"/>
          </p:nvPr>
        </p:nvSpPr>
        <p:spPr/>
        <p:txBody>
          <a:bodyPr>
            <a:normAutofit/>
          </a:bodyPr>
          <a:lstStyle/>
          <a:p>
            <a:pPr>
              <a:spcBef>
                <a:spcPts val="800"/>
              </a:spcBef>
            </a:pPr>
            <a:r>
              <a:rPr lang="cs-CZ" altLang="cs-CZ" b="1" dirty="0">
                <a:solidFill>
                  <a:srgbClr val="000000"/>
                </a:solidFill>
                <a:latin typeface="Calibri" panose="020F0502020204030204" pitchFamily="34" charset="0"/>
              </a:rPr>
              <a:t>Bilanční rovnice </a:t>
            </a:r>
            <a:r>
              <a:rPr lang="cs-CZ" altLang="cs-CZ" dirty="0">
                <a:solidFill>
                  <a:srgbClr val="000000"/>
                </a:solidFill>
                <a:latin typeface="Calibri" panose="020F0502020204030204" pitchFamily="34" charset="0"/>
              </a:rPr>
              <a:t>– aktiva = pasiva</a:t>
            </a:r>
          </a:p>
          <a:p>
            <a:pPr>
              <a:spcBef>
                <a:spcPts val="800"/>
              </a:spcBef>
            </a:pPr>
            <a:r>
              <a:rPr lang="cs-CZ" altLang="cs-CZ" b="1" dirty="0">
                <a:solidFill>
                  <a:srgbClr val="000000"/>
                </a:solidFill>
                <a:latin typeface="Calibri" panose="020F0502020204030204" pitchFamily="34" charset="0"/>
              </a:rPr>
              <a:t>Zlaté bilanční pravidlo</a:t>
            </a:r>
            <a:r>
              <a:rPr lang="cs-CZ" altLang="cs-CZ" dirty="0">
                <a:solidFill>
                  <a:srgbClr val="000000"/>
                </a:solidFill>
                <a:latin typeface="Calibri" panose="020F0502020204030204" pitchFamily="34" charset="0"/>
              </a:rPr>
              <a:t> – dlouhodobý majetek má být financován z dlouhodobých zdrojů, krátkodobý majetek ze zdrojů krátkodobých.</a:t>
            </a:r>
          </a:p>
          <a:p>
            <a:pPr>
              <a:spcBef>
                <a:spcPts val="800"/>
              </a:spcBef>
            </a:pPr>
            <a:r>
              <a:rPr lang="cs-CZ" altLang="cs-CZ" b="1" dirty="0">
                <a:solidFill>
                  <a:srgbClr val="000000"/>
                </a:solidFill>
                <a:latin typeface="Calibri" panose="020F0502020204030204" pitchFamily="34" charset="0"/>
              </a:rPr>
              <a:t>Zlaté pravidlo vyrovnání </a:t>
            </a:r>
            <a:r>
              <a:rPr lang="cs-CZ" altLang="cs-CZ" b="1" dirty="0" smtClean="0">
                <a:solidFill>
                  <a:srgbClr val="000000"/>
                </a:solidFill>
                <a:latin typeface="Calibri" panose="020F0502020204030204" pitchFamily="34" charset="0"/>
              </a:rPr>
              <a:t>rizika(bilanční pravidlo)</a:t>
            </a:r>
            <a:r>
              <a:rPr lang="cs-CZ" altLang="cs-CZ" dirty="0" smtClean="0">
                <a:solidFill>
                  <a:srgbClr val="000000"/>
                </a:solidFill>
                <a:latin typeface="Calibri" panose="020F0502020204030204" pitchFamily="34" charset="0"/>
              </a:rPr>
              <a:t> –</a:t>
            </a:r>
          </a:p>
          <a:p>
            <a:pPr lvl="1">
              <a:spcBef>
                <a:spcPts val="800"/>
              </a:spcBef>
            </a:pPr>
            <a:r>
              <a:rPr lang="cs-CZ" altLang="cs-CZ" dirty="0">
                <a:solidFill>
                  <a:srgbClr val="000000"/>
                </a:solidFill>
                <a:latin typeface="Calibri" panose="020F0502020204030204" pitchFamily="34" charset="0"/>
              </a:rPr>
              <a:t>v užším pojetí – investiční majetek je nutno financovat vlastním kapitálem a oběžný majetek cizím kapitálem</a:t>
            </a:r>
          </a:p>
          <a:p>
            <a:pPr lvl="1">
              <a:spcBef>
                <a:spcPts val="800"/>
              </a:spcBef>
            </a:pPr>
            <a:r>
              <a:rPr lang="cs-CZ" altLang="cs-CZ" dirty="0">
                <a:solidFill>
                  <a:srgbClr val="000000"/>
                </a:solidFill>
                <a:latin typeface="Calibri" panose="020F0502020204030204" pitchFamily="34" charset="0"/>
              </a:rPr>
              <a:t>v širším pojetí – investiční majetek má být financován dlouhodobým kapitálem a oběžný majetek krátkodobým</a:t>
            </a:r>
          </a:p>
          <a:p>
            <a:pPr>
              <a:spcBef>
                <a:spcPts val="800"/>
              </a:spcBef>
            </a:pPr>
            <a:endParaRPr lang="cs-CZ" altLang="cs-CZ"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71216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000000"/>
                </a:solidFill>
                <a:latin typeface="Calibri" panose="020F0502020204030204" pitchFamily="34" charset="0"/>
              </a:rPr>
              <a:t>Výsledovka (Výkaz zisků ztrát</a:t>
            </a:r>
            <a:r>
              <a:rPr lang="cs-CZ" altLang="cs-CZ" dirty="0" smtClean="0">
                <a:solidFill>
                  <a:srgbClr val="000000"/>
                </a:solidFill>
                <a:latin typeface="Calibri" panose="020F0502020204030204" pitchFamily="34" charset="0"/>
              </a:rPr>
              <a:t>)</a:t>
            </a:r>
            <a:endParaRPr lang="cs-CZ" dirty="0"/>
          </a:p>
        </p:txBody>
      </p:sp>
      <p:sp>
        <p:nvSpPr>
          <p:cNvPr id="3" name="Zástupný symbol pro obsah 2"/>
          <p:cNvSpPr>
            <a:spLocks noGrp="1"/>
          </p:cNvSpPr>
          <p:nvPr>
            <p:ph idx="1"/>
          </p:nvPr>
        </p:nvSpPr>
        <p:spPr/>
        <p:txBody>
          <a:bodyPr/>
          <a:lstStyle/>
          <a:p>
            <a:pPr>
              <a:spcBef>
                <a:spcPts val="800"/>
              </a:spcBef>
            </a:pPr>
            <a:r>
              <a:rPr lang="cs-CZ" altLang="cs-CZ" dirty="0">
                <a:solidFill>
                  <a:srgbClr val="000000"/>
                </a:solidFill>
                <a:latin typeface="Calibri" panose="020F0502020204030204" pitchFamily="34" charset="0"/>
              </a:rPr>
              <a:t>Souhrn všech nákladů a výnosů za dané období (obvykle rok)</a:t>
            </a:r>
          </a:p>
          <a:p>
            <a:pPr>
              <a:spcBef>
                <a:spcPts val="800"/>
              </a:spcBef>
            </a:pPr>
            <a:r>
              <a:rPr lang="cs-CZ" altLang="cs-CZ" dirty="0">
                <a:solidFill>
                  <a:srgbClr val="000000"/>
                </a:solidFill>
                <a:latin typeface="Calibri" panose="020F0502020204030204" pitchFamily="34" charset="0"/>
              </a:rPr>
              <a:t>Vytváří se po prvním období existence společnosti (obvykle rok)</a:t>
            </a:r>
          </a:p>
          <a:p>
            <a:pPr>
              <a:spcBef>
                <a:spcPts val="800"/>
              </a:spcBef>
            </a:pPr>
            <a:r>
              <a:rPr lang="cs-CZ" altLang="cs-CZ" dirty="0">
                <a:solidFill>
                  <a:srgbClr val="000000"/>
                </a:solidFill>
                <a:latin typeface="Calibri" panose="020F0502020204030204" pitchFamily="34" charset="0"/>
              </a:rPr>
              <a:t>Předběžná výsledovka orientační, vyžadována při žádostech o dotace EU</a:t>
            </a:r>
          </a:p>
          <a:p>
            <a:endParaRPr lang="cs-CZ" dirty="0"/>
          </a:p>
        </p:txBody>
      </p:sp>
    </p:spTree>
    <p:extLst>
      <p:ext uri="{BB962C8B-B14F-4D97-AF65-F5344CB8AC3E}">
        <p14:creationId xmlns:p14="http://schemas.microsoft.com/office/powerpoint/2010/main" val="3327025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
          <p:cNvGraphicFramePr>
            <a:graphicFrameLocks noGrp="1"/>
          </p:cNvGraphicFramePr>
          <p:nvPr>
            <p:extLst>
              <p:ext uri="{D42A27DB-BD31-4B8C-83A1-F6EECF244321}">
                <p14:modId xmlns:p14="http://schemas.microsoft.com/office/powerpoint/2010/main" val="2099131497"/>
              </p:ext>
            </p:extLst>
          </p:nvPr>
        </p:nvGraphicFramePr>
        <p:xfrm>
          <a:off x="857250" y="628650"/>
          <a:ext cx="7313613" cy="5729420"/>
        </p:xfrm>
        <a:graphic>
          <a:graphicData uri="http://schemas.openxmlformats.org/drawingml/2006/table">
            <a:tbl>
              <a:tblPr/>
              <a:tblGrid>
                <a:gridCol w="400095">
                  <a:extLst>
                    <a:ext uri="{9D8B030D-6E8A-4147-A177-3AD203B41FA5}">
                      <a16:colId xmlns:a16="http://schemas.microsoft.com/office/drawing/2014/main" val="20000"/>
                    </a:ext>
                  </a:extLst>
                </a:gridCol>
                <a:gridCol w="3771010">
                  <a:extLst>
                    <a:ext uri="{9D8B030D-6E8A-4147-A177-3AD203B41FA5}">
                      <a16:colId xmlns:a16="http://schemas.microsoft.com/office/drawing/2014/main" val="20001"/>
                    </a:ext>
                  </a:extLst>
                </a:gridCol>
                <a:gridCol w="515065">
                  <a:extLst>
                    <a:ext uri="{9D8B030D-6E8A-4147-A177-3AD203B41FA5}">
                      <a16:colId xmlns:a16="http://schemas.microsoft.com/office/drawing/2014/main" val="20002"/>
                    </a:ext>
                  </a:extLst>
                </a:gridCol>
                <a:gridCol w="1165027">
                  <a:extLst>
                    <a:ext uri="{9D8B030D-6E8A-4147-A177-3AD203B41FA5}">
                      <a16:colId xmlns:a16="http://schemas.microsoft.com/office/drawing/2014/main" val="20003"/>
                    </a:ext>
                  </a:extLst>
                </a:gridCol>
                <a:gridCol w="1462416">
                  <a:extLst>
                    <a:ext uri="{9D8B030D-6E8A-4147-A177-3AD203B41FA5}">
                      <a16:colId xmlns:a16="http://schemas.microsoft.com/office/drawing/2014/main" val="20004"/>
                    </a:ext>
                  </a:extLst>
                </a:gridCol>
              </a:tblGrid>
              <a:tr h="343656">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dirty="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Výkaz zisků a ztrát - zjednodušený</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Ozn.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Položka účetního výkazu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řádek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Období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Období </a:t>
                      </a:r>
                    </a:p>
                  </a:txBody>
                  <a:tcPr marL="15839" marR="15839" marT="15833" marB="1583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I.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Tržby za prodej zboží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01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A.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 Náklady na prodané zboží</a:t>
                      </a: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02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dirty="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Obchodní marže (ř.01 -02 )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03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II.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Výkony (výroba)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04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II. 1.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dirty="0" smtClean="0">
                          <a:ln>
                            <a:noFill/>
                          </a:ln>
                          <a:solidFill>
                            <a:srgbClr val="000000"/>
                          </a:solidFill>
                          <a:effectLst/>
                          <a:latin typeface="Calibri" pitchFamily="32" charset="0"/>
                          <a:ea typeface="SimSun" charset="-122"/>
                          <a:cs typeface="Times New Roman" pitchFamily="16" charset="0"/>
                        </a:rPr>
                        <a:t>Tržby z prodeje vlastních výrobků a služeb</a:t>
                      </a:r>
                      <a:r>
                        <a:rPr kumimoji="0" lang="cs-CZ" sz="1400" b="0" i="0" u="none" strike="noStrike" cap="none" normalizeH="0" baseline="0" dirty="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05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B.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 Výkonová spotřeba (materiál,energie,služby)</a:t>
                      </a: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08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902097">
                <a:tc>
                  <a:txBody>
                    <a:bodyPr/>
                    <a:lstStyle/>
                    <a:p>
                      <a:pPr marL="0" marR="0" lvl="0" indent="0" algn="just"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C.</a:t>
                      </a:r>
                    </a:p>
                    <a:p>
                      <a:pPr marL="0" marR="0" lvl="0" indent="0" algn="just"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D.</a:t>
                      </a:r>
                    </a:p>
                    <a:p>
                      <a:pPr marL="0" marR="0" lvl="0" indent="0" algn="just"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E.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dirty="0" smtClean="0">
                          <a:ln>
                            <a:noFill/>
                          </a:ln>
                          <a:solidFill>
                            <a:srgbClr val="000000"/>
                          </a:solidFill>
                          <a:effectLst/>
                          <a:latin typeface="Calibri" pitchFamily="32" charset="0"/>
                          <a:ea typeface="SimSun" charset="-122"/>
                          <a:cs typeface="Times New Roman" pitchFamily="16" charset="0"/>
                        </a:rPr>
                        <a:t>(-) Osobní náklady (mzdové náklady atd.) </a:t>
                      </a:r>
                      <a:br>
                        <a:rPr kumimoji="0" lang="cs-CZ" sz="1400" b="1" i="0" u="none" strike="noStrike" cap="none" normalizeH="0" baseline="0" dirty="0" smtClean="0">
                          <a:ln>
                            <a:noFill/>
                          </a:ln>
                          <a:solidFill>
                            <a:srgbClr val="000000"/>
                          </a:solidFill>
                          <a:effectLst/>
                          <a:latin typeface="Calibri" pitchFamily="32" charset="0"/>
                          <a:ea typeface="SimSun" charset="-122"/>
                          <a:cs typeface="Times New Roman" pitchFamily="16" charset="0"/>
                        </a:rPr>
                      </a:br>
                      <a:r>
                        <a:rPr kumimoji="0" lang="cs-CZ" sz="1400" b="1" i="0" u="none" strike="noStrike" cap="none" normalizeH="0" baseline="0" dirty="0" smtClean="0">
                          <a:ln>
                            <a:noFill/>
                          </a:ln>
                          <a:solidFill>
                            <a:srgbClr val="000000"/>
                          </a:solidFill>
                          <a:effectLst/>
                          <a:latin typeface="Calibri" pitchFamily="32" charset="0"/>
                          <a:ea typeface="SimSun" charset="-122"/>
                          <a:cs typeface="Times New Roman" pitchFamily="16" charset="0"/>
                        </a:rPr>
                        <a:t>(-) Daně a poplatky </a:t>
                      </a:r>
                      <a:br>
                        <a:rPr kumimoji="0" lang="cs-CZ" sz="1400" b="1" i="0" u="none" strike="noStrike" cap="none" normalizeH="0" baseline="0" dirty="0" smtClean="0">
                          <a:ln>
                            <a:noFill/>
                          </a:ln>
                          <a:solidFill>
                            <a:srgbClr val="000000"/>
                          </a:solidFill>
                          <a:effectLst/>
                          <a:latin typeface="Calibri" pitchFamily="32" charset="0"/>
                          <a:ea typeface="SimSun" charset="-122"/>
                          <a:cs typeface="Times New Roman" pitchFamily="16" charset="0"/>
                        </a:rPr>
                      </a:br>
                      <a:r>
                        <a:rPr kumimoji="0" lang="cs-CZ" sz="1400" b="1" i="0" u="none" strike="noStrike" cap="none" normalizeH="0" baseline="0" dirty="0" smtClean="0">
                          <a:ln>
                            <a:noFill/>
                          </a:ln>
                          <a:solidFill>
                            <a:srgbClr val="000000"/>
                          </a:solidFill>
                          <a:effectLst/>
                          <a:latin typeface="Calibri" pitchFamily="32" charset="0"/>
                          <a:ea typeface="SimSun" charset="-122"/>
                          <a:cs typeface="Times New Roman" pitchFamily="16" charset="0"/>
                        </a:rPr>
                        <a:t>(-) Odpisy nehmotného a hmotného investičního majetku</a:t>
                      </a:r>
                      <a:r>
                        <a:rPr kumimoji="0" lang="cs-CZ" sz="1400" b="0" i="0" u="none" strike="noStrike" cap="none" normalizeH="0" baseline="0" dirty="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12 </a:t>
                      </a:r>
                      <a:b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b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17 </a:t>
                      </a:r>
                      <a:b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b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18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Přidaná hodnota (ř. 03 + 04 – 08)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11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Provozní hospodářský výsledek (ř. 11 - 12 - 17 - 18)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29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Hospodářský výsledek z finančních operací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47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R.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 Daň z příjmů z běžné činnosti</a:t>
                      </a: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48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466882">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Hospodářský výsledek za běžnou činnost (čistý) (ř. 29 + 47 - 48)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52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684490">
                <a:tc>
                  <a:txBody>
                    <a:bodyPr/>
                    <a:lstStyle/>
                    <a:p>
                      <a:pPr marL="0" marR="0" lvl="0" indent="0" algn="just"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XVI.</a:t>
                      </a:r>
                    </a:p>
                    <a:p>
                      <a:pPr marL="0" marR="0" lvl="0" indent="0" algn="just"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S.</a:t>
                      </a:r>
                    </a:p>
                    <a:p>
                      <a:pPr marL="0" marR="0" lvl="0" indent="0" algn="just"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Mimořádné výnosy </a:t>
                      </a:r>
                      <a:b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b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Mimořádné náklady </a:t>
                      </a:r>
                      <a:b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b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 Daň z příjmů z mimořádné činnosti</a:t>
                      </a: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53 </a:t>
                      </a:r>
                      <a:b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b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54 </a:t>
                      </a:r>
                      <a:b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b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55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249275">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Mimořádný hospodářský výsledek (ř. 53 - 54 - 55)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58 </a:t>
                      </a:r>
                    </a:p>
                  </a:txBody>
                  <a:tcPr marL="15839" marR="15839" marT="15833" marB="15833"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340863">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solidFill>
                      <a:srgbClr val="E0E0E0"/>
                    </a:solid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1" i="0" u="none" strike="noStrike" cap="none" normalizeH="0" baseline="0" smtClean="0">
                          <a:ln>
                            <a:noFill/>
                          </a:ln>
                          <a:solidFill>
                            <a:srgbClr val="000000"/>
                          </a:solidFill>
                          <a:effectLst/>
                          <a:latin typeface="Calibri" pitchFamily="32" charset="0"/>
                          <a:ea typeface="SimSun" charset="-122"/>
                          <a:cs typeface="Times New Roman" pitchFamily="16" charset="0"/>
                        </a:rPr>
                        <a:t>Hospodářský výsledek za účetní období (ř.52 + 58)</a:t>
                      </a: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 </a:t>
                      </a:r>
                    </a:p>
                  </a:txBody>
                  <a:tcPr marL="15839" marR="15839" marT="15833" marB="15833" horzOverflow="overflow">
                    <a:lnL>
                      <a:noFill/>
                    </a:lnL>
                    <a:lnR>
                      <a:noFill/>
                    </a:lnR>
                    <a:lnT>
                      <a:noFill/>
                    </a:lnT>
                    <a:lnB>
                      <a:noFill/>
                    </a:lnB>
                    <a:lnTlToBr>
                      <a:noFill/>
                    </a:lnTlToBr>
                    <a:lnBlToTr>
                      <a:noFill/>
                    </a:lnBlToTr>
                    <a:solidFill>
                      <a:srgbClr val="E0E0E0"/>
                    </a:solidFill>
                  </a:tcPr>
                </a:tc>
                <a:tc>
                  <a:txBody>
                    <a:bodyPr/>
                    <a:lstStyle/>
                    <a:p>
                      <a:pPr marL="0" marR="0" lvl="0" indent="0" algn="ctr"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rPr>
                        <a:t>60 </a:t>
                      </a:r>
                    </a:p>
                  </a:txBody>
                  <a:tcPr marL="15839" marR="15839" marT="15833" marB="15833" horzOverflow="overflow">
                    <a:lnL>
                      <a:noFill/>
                    </a:lnL>
                    <a:lnR>
                      <a:noFill/>
                    </a:lnR>
                    <a:lnT>
                      <a:noFill/>
                    </a:lnT>
                    <a:lnB>
                      <a:noFill/>
                    </a:lnB>
                    <a:lnTlToBr>
                      <a:noFill/>
                    </a:lnTlToBr>
                    <a:lnBlToTr>
                      <a:noFill/>
                    </a:lnBlToTr>
                    <a:solidFill>
                      <a:srgbClr val="E0E0E0"/>
                    </a:solid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solidFill>
                      <a:srgbClr val="E0E0E0"/>
                    </a:solidFill>
                  </a:tcPr>
                </a:tc>
                <a:tc>
                  <a:txBody>
                    <a:bodyPr/>
                    <a:lstStyle/>
                    <a:p>
                      <a:pPr marL="0" marR="0" lvl="0" indent="0" algn="just"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cs-CZ" sz="1400" b="0" i="0" u="none" strike="noStrike" cap="none" normalizeH="0" baseline="0" dirty="0" smtClean="0">
                        <a:ln>
                          <a:noFill/>
                        </a:ln>
                        <a:solidFill>
                          <a:srgbClr val="000000"/>
                        </a:solidFill>
                        <a:effectLst/>
                        <a:latin typeface="Calibri" pitchFamily="32" charset="0"/>
                        <a:ea typeface="SimSun" charset="-122"/>
                        <a:cs typeface="Times New Roman" pitchFamily="16" charset="0"/>
                      </a:endParaRPr>
                    </a:p>
                  </a:txBody>
                  <a:tcPr marL="15839" marR="15839" marT="15833" marB="15833" horzOverflow="overflow">
                    <a:lnL>
                      <a:noFill/>
                    </a:lnL>
                    <a:lnR>
                      <a:noFill/>
                    </a:lnR>
                    <a:lnT>
                      <a:noFill/>
                    </a:lnT>
                    <a:lnB>
                      <a:noFill/>
                    </a:lnB>
                    <a:lnTlToBr>
                      <a:noFill/>
                    </a:lnTlToBr>
                    <a:lnBlToTr>
                      <a:noFill/>
                    </a:lnBlToTr>
                    <a:solidFill>
                      <a:srgbClr val="E0E0E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98208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Odpisy</a:t>
            </a:r>
            <a:endParaRPr lang="cs-CZ" dirty="0"/>
          </a:p>
        </p:txBody>
      </p:sp>
      <p:sp>
        <p:nvSpPr>
          <p:cNvPr id="3" name="Zástupný symbol pro obsah 2"/>
          <p:cNvSpPr>
            <a:spLocks noGrp="1"/>
          </p:cNvSpPr>
          <p:nvPr>
            <p:ph idx="1"/>
          </p:nvPr>
        </p:nvSpPr>
        <p:spPr/>
        <p:txBody>
          <a:bodyPr/>
          <a:lstStyle/>
          <a:p>
            <a:r>
              <a:rPr lang="cs-CZ" altLang="cs-CZ" dirty="0">
                <a:solidFill>
                  <a:srgbClr val="000000"/>
                </a:solidFill>
                <a:latin typeface="Calibri" panose="020F0502020204030204" pitchFamily="34" charset="0"/>
              </a:rPr>
              <a:t>Snižují zisk = snižují </a:t>
            </a:r>
            <a:r>
              <a:rPr lang="cs-CZ" altLang="cs-CZ" dirty="0" smtClean="0">
                <a:solidFill>
                  <a:srgbClr val="000000"/>
                </a:solidFill>
                <a:latin typeface="Calibri" panose="020F0502020204030204" pitchFamily="34" charset="0"/>
              </a:rPr>
              <a:t>daňový základ</a:t>
            </a:r>
            <a:endParaRPr lang="cs-CZ" altLang="cs-CZ" dirty="0">
              <a:solidFill>
                <a:srgbClr val="000000"/>
              </a:solidFill>
              <a:latin typeface="Calibri" panose="020F0502020204030204" pitchFamily="34" charset="0"/>
            </a:endParaRPr>
          </a:p>
          <a:p>
            <a:endParaRPr lang="cs-CZ" dirty="0"/>
          </a:p>
        </p:txBody>
      </p:sp>
      <p:graphicFrame>
        <p:nvGraphicFramePr>
          <p:cNvPr id="4" name="Group 3"/>
          <p:cNvGraphicFramePr>
            <a:graphicFrameLocks noGrp="1"/>
          </p:cNvGraphicFramePr>
          <p:nvPr/>
        </p:nvGraphicFramePr>
        <p:xfrm>
          <a:off x="806450" y="2565400"/>
          <a:ext cx="7531100" cy="3297243"/>
        </p:xfrm>
        <a:graphic>
          <a:graphicData uri="http://schemas.openxmlformats.org/drawingml/2006/table">
            <a:tbl>
              <a:tblPr/>
              <a:tblGrid>
                <a:gridCol w="1457284">
                  <a:extLst>
                    <a:ext uri="{9D8B030D-6E8A-4147-A177-3AD203B41FA5}">
                      <a16:colId xmlns:a16="http://schemas.microsoft.com/office/drawing/2014/main" val="20000"/>
                    </a:ext>
                  </a:extLst>
                </a:gridCol>
                <a:gridCol w="1465948">
                  <a:extLst>
                    <a:ext uri="{9D8B030D-6E8A-4147-A177-3AD203B41FA5}">
                      <a16:colId xmlns:a16="http://schemas.microsoft.com/office/drawing/2014/main" val="20001"/>
                    </a:ext>
                  </a:extLst>
                </a:gridCol>
                <a:gridCol w="4607868">
                  <a:extLst>
                    <a:ext uri="{9D8B030D-6E8A-4147-A177-3AD203B41FA5}">
                      <a16:colId xmlns:a16="http://schemas.microsoft.com/office/drawing/2014/main" val="20002"/>
                    </a:ext>
                  </a:extLst>
                </a:gridCol>
              </a:tblGrid>
              <a:tr h="357685">
                <a:tc gridSpan="3">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Odpisové skupiny</a:t>
                      </a:r>
                    </a:p>
                  </a:txBody>
                  <a:tcPr marL="6839" marR="6839" marT="6838" marB="0" anchor="b" horzOverflow="overflow">
                    <a:lnL w="576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57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22258">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Odpisová skupina</a:t>
                      </a:r>
                    </a:p>
                  </a:txBody>
                  <a:tcPr marL="6839" marR="6839" marT="6838" marB="0" anchor="b" horzOverflow="overflow">
                    <a:lnL w="57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Doba odpisů (roky)</a:t>
                      </a:r>
                    </a:p>
                  </a:txBody>
                  <a:tcPr marL="6839" marR="6839" marT="6838" marB="0" anchor="b"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 </a:t>
                      </a:r>
                    </a:p>
                  </a:txBody>
                  <a:tcPr marL="6839" marR="6839" marT="6838" marB="0" anchor="b" horzOverflow="overflow">
                    <a:lnL w="28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733">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1</a:t>
                      </a:r>
                    </a:p>
                  </a:txBody>
                  <a:tcPr marL="6839" marR="6839" marT="6838" marB="0" anchor="b" horzOverflow="overflow">
                    <a:lnL w="57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Calibri" pitchFamily="32" charset="0"/>
                          <a:ea typeface="SimSun" charset="-122"/>
                        </a:rPr>
                        <a:t>3</a:t>
                      </a:r>
                    </a:p>
                  </a:txBody>
                  <a:tcPr marL="6839" marR="6839" marT="6838" marB="0" anchor="b" horzOverflow="overflow">
                    <a:lnL w="28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ruční mechanizované nářadí a nástroje</a:t>
                      </a:r>
                    </a:p>
                  </a:txBody>
                  <a:tcPr marL="6839" marR="6839" marT="6838" marB="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733">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2</a:t>
                      </a:r>
                    </a:p>
                  </a:txBody>
                  <a:tcPr marL="6839" marR="6839" marT="6838" marB="0" anchor="b" horzOverflow="overflow">
                    <a:lnL w="57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5</a:t>
                      </a:r>
                    </a:p>
                  </a:txBody>
                  <a:tcPr marL="6839" marR="6839" marT="6838" marB="0" anchor="b"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motorová vozidla, většina strojního zařízení</a:t>
                      </a:r>
                    </a:p>
                  </a:txBody>
                  <a:tcPr marL="6839" marR="6839" marT="6838" marB="0" anchor="b" horzOverflow="overflow">
                    <a:lnL w="28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733">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Calibri" pitchFamily="32" charset="0"/>
                          <a:ea typeface="SimSun" charset="-122"/>
                        </a:rPr>
                        <a:t>3</a:t>
                      </a:r>
                    </a:p>
                  </a:txBody>
                  <a:tcPr marL="6839" marR="6839" marT="6838" marB="0" anchor="b" horzOverflow="overflow">
                    <a:lnL w="57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10</a:t>
                      </a:r>
                    </a:p>
                  </a:txBody>
                  <a:tcPr marL="6839" marR="6839" marT="6838" marB="0" anchor="b"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Calibri" pitchFamily="32" charset="0"/>
                          <a:ea typeface="SimSun" charset="-122"/>
                        </a:rPr>
                        <a:t>trezory, kovové konstrukce, lokomotivy</a:t>
                      </a:r>
                    </a:p>
                  </a:txBody>
                  <a:tcPr marL="6839" marR="6839" marT="6838" marB="0" anchor="b" horzOverflow="overflow">
                    <a:lnL w="28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733">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Calibri" pitchFamily="32" charset="0"/>
                          <a:ea typeface="SimSun" charset="-122"/>
                        </a:rPr>
                        <a:t>4</a:t>
                      </a:r>
                    </a:p>
                  </a:txBody>
                  <a:tcPr marL="6839" marR="6839" marT="6838" marB="0" anchor="b" horzOverflow="overflow">
                    <a:lnL w="57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20</a:t>
                      </a:r>
                    </a:p>
                  </a:txBody>
                  <a:tcPr marL="6839" marR="6839" marT="6838" marB="0" anchor="b"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pl-PL" sz="2000" b="0" i="0" u="none" strike="noStrike" cap="none" normalizeH="0" baseline="0" smtClean="0">
                          <a:ln>
                            <a:noFill/>
                          </a:ln>
                          <a:solidFill>
                            <a:srgbClr val="000000"/>
                          </a:solidFill>
                          <a:effectLst/>
                          <a:latin typeface="Calibri" pitchFamily="32" charset="0"/>
                          <a:ea typeface="SimSun" charset="-122"/>
                        </a:rPr>
                        <a:t>budovy ze dřeva a plastů</a:t>
                      </a:r>
                    </a:p>
                  </a:txBody>
                  <a:tcPr marL="6839" marR="6839" marT="6838" marB="0" anchor="b" horzOverflow="overflow">
                    <a:lnL w="28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733">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Calibri" pitchFamily="32" charset="0"/>
                          <a:ea typeface="SimSun" charset="-122"/>
                        </a:rPr>
                        <a:t>5</a:t>
                      </a:r>
                    </a:p>
                  </a:txBody>
                  <a:tcPr marL="6839" marR="6839" marT="6838" marB="0" anchor="b" horzOverflow="overflow">
                    <a:lnL w="57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30</a:t>
                      </a:r>
                    </a:p>
                  </a:txBody>
                  <a:tcPr marL="6839" marR="6839" marT="6838" marB="0" anchor="b"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budovy, dálnice, silnice, nádrže</a:t>
                      </a:r>
                    </a:p>
                  </a:txBody>
                  <a:tcPr marL="6839" marR="6839" marT="6838" marB="0" anchor="b" horzOverflow="overflow">
                    <a:lnL w="28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8628">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Calibri" pitchFamily="32" charset="0"/>
                          <a:ea typeface="SimSun" charset="-122"/>
                        </a:rPr>
                        <a:t>6</a:t>
                      </a:r>
                    </a:p>
                  </a:txBody>
                  <a:tcPr marL="6839" marR="6839" marT="6838" marB="0" anchor="b" horzOverflow="overflow">
                    <a:lnL w="576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Calibri" pitchFamily="32" charset="0"/>
                          <a:ea typeface="SimSun" charset="-122"/>
                        </a:rPr>
                        <a:t>50</a:t>
                      </a:r>
                    </a:p>
                  </a:txBody>
                  <a:tcPr marL="6839" marR="6839" marT="6838" marB="0" anchor="b"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Calibri" pitchFamily="32" charset="0"/>
                          <a:ea typeface="SimSun" charset="-122"/>
                        </a:rPr>
                        <a:t>budovy administrativní, obchodních domů, muzea, komplexy budov</a:t>
                      </a:r>
                    </a:p>
                  </a:txBody>
                  <a:tcPr marL="6839" marR="6839" marT="6838" marB="0" anchor="b" horzOverflow="overflow">
                    <a:lnL w="28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04971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4925" y="908050"/>
            <a:ext cx="9144000" cy="838200"/>
          </a:xfrm>
        </p:spPr>
        <p:txBody>
          <a:bodyPr/>
          <a:lstStyle/>
          <a:p>
            <a:pPr eaLnBrk="1" hangingPunct="1"/>
            <a:r>
              <a:rPr lang="cs-CZ" altLang="cs-CZ" sz="4000" b="1" dirty="0" smtClean="0">
                <a:latin typeface="Verdana" panose="020B0604030504040204" pitchFamily="34" charset="0"/>
              </a:rPr>
              <a:t>	Odpisy lineární</a:t>
            </a:r>
          </a:p>
        </p:txBody>
      </p:sp>
      <p:sp>
        <p:nvSpPr>
          <p:cNvPr id="88067" name="Rectangle 3"/>
          <p:cNvSpPr>
            <a:spLocks noGrp="1" noChangeArrowheads="1"/>
          </p:cNvSpPr>
          <p:nvPr>
            <p:ph type="body" sz="half" idx="1"/>
          </p:nvPr>
        </p:nvSpPr>
        <p:spPr>
          <a:xfrm>
            <a:off x="609600" y="1524000"/>
            <a:ext cx="7924800" cy="4495800"/>
          </a:xfrm>
        </p:spPr>
        <p:txBody>
          <a:bodyPr/>
          <a:lstStyle/>
          <a:p>
            <a:pPr marL="0" indent="0" algn="just" defTabSz="628650" eaLnBrk="1" hangingPunct="1">
              <a:lnSpc>
                <a:spcPct val="90000"/>
              </a:lnSpc>
              <a:buFontTx/>
              <a:buNone/>
            </a:pPr>
            <a:endParaRPr lang="sk-SK" altLang="cs-CZ" sz="2200" smtClean="0">
              <a:latin typeface="Verdana" panose="020B0604030504040204" pitchFamily="34" charset="0"/>
            </a:endParaRPr>
          </a:p>
          <a:p>
            <a:pPr marL="0" indent="0" algn="just" defTabSz="628650" eaLnBrk="1" hangingPunct="1">
              <a:lnSpc>
                <a:spcPct val="90000"/>
              </a:lnSpc>
              <a:buFontTx/>
              <a:buNone/>
            </a:pPr>
            <a:endParaRPr lang="cs-CZ" altLang="cs-CZ" sz="2200" smtClean="0">
              <a:latin typeface="Verdana" panose="020B0604030504040204" pitchFamily="34" charset="0"/>
            </a:endParaRPr>
          </a:p>
        </p:txBody>
      </p:sp>
      <p:graphicFrame>
        <p:nvGraphicFramePr>
          <p:cNvPr id="643126" name="Group 54"/>
          <p:cNvGraphicFramePr>
            <a:graphicFrameLocks noGrp="1"/>
          </p:cNvGraphicFramePr>
          <p:nvPr>
            <p:ph sz="half" idx="2"/>
          </p:nvPr>
        </p:nvGraphicFramePr>
        <p:xfrm>
          <a:off x="609600" y="2590800"/>
          <a:ext cx="7924800" cy="2895601"/>
        </p:xfrm>
        <a:graphic>
          <a:graphicData uri="http://schemas.openxmlformats.org/drawingml/2006/table">
            <a:tbl>
              <a:tblPr/>
              <a:tblGrid>
                <a:gridCol w="2438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rPr>
                        <a:t>Odpisová skupina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rPr>
                        <a:t>Sazba v prvním roce </a:t>
                      </a:r>
                      <a:r>
                        <a:rPr kumimoji="0" lang="cs-CZ" sz="1600" b="1" i="0" u="none" strike="noStrike" cap="none" normalizeH="0" baseline="0" dirty="0" smtClean="0">
                          <a:ln>
                            <a:noFill/>
                          </a:ln>
                          <a:solidFill>
                            <a:schemeClr val="tx1"/>
                          </a:solidFill>
                          <a:effectLst/>
                          <a:latin typeface="Calibri" pitchFamily="34"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1" i="0" u="none" strike="noStrike" cap="none" normalizeH="0" baseline="0" dirty="0" smtClean="0">
                          <a:ln>
                            <a:noFill/>
                          </a:ln>
                          <a:solidFill>
                            <a:schemeClr val="tx1"/>
                          </a:solidFill>
                          <a:effectLst/>
                          <a:latin typeface="Calibri" pitchFamily="34" charset="0"/>
                        </a:rPr>
                        <a:t>Sazba v dalších letech </a:t>
                      </a:r>
                      <a:r>
                        <a:rPr kumimoji="0" lang="cs-CZ" sz="1600" b="1" i="0" u="none" strike="noStrike" cap="none" normalizeH="0" baseline="0" dirty="0" smtClean="0">
                          <a:ln>
                            <a:noFill/>
                          </a:ln>
                          <a:solidFill>
                            <a:schemeClr val="tx1"/>
                          </a:solidFill>
                          <a:effectLst/>
                          <a:latin typeface="Calibri" pitchFamily="34" charset="0"/>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Calibri" pitchFamily="34" charset="0"/>
                        </a:rPr>
                        <a:t>odpisová skupina 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20,00</a:t>
                      </a:r>
                    </a:p>
                  </a:txBody>
                  <a:tcPr marL="90000" marR="108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40,00</a:t>
                      </a:r>
                    </a:p>
                  </a:txBody>
                  <a:tcPr marL="90000" marR="108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Calibri" pitchFamily="34" charset="0"/>
                        </a:rPr>
                        <a:t>odpisová skupina 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11,00</a:t>
                      </a:r>
                    </a:p>
                  </a:txBody>
                  <a:tcPr marL="90000" marR="108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22,25</a:t>
                      </a:r>
                    </a:p>
                  </a:txBody>
                  <a:tcPr marL="90000" marR="108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Calibri" pitchFamily="34" charset="0"/>
                        </a:rPr>
                        <a:t>odpisová skupina 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5,50</a:t>
                      </a:r>
                    </a:p>
                  </a:txBody>
                  <a:tcPr marL="90000" marR="108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10,50</a:t>
                      </a:r>
                    </a:p>
                  </a:txBody>
                  <a:tcPr marL="90000" marR="108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Calibri" pitchFamily="34" charset="0"/>
                        </a:rPr>
                        <a:t>odpisová skupina 4</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2,15</a:t>
                      </a:r>
                    </a:p>
                  </a:txBody>
                  <a:tcPr marL="90000" marR="108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5,15</a:t>
                      </a:r>
                    </a:p>
                  </a:txBody>
                  <a:tcPr marL="90000" marR="108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Calibri" pitchFamily="34" charset="0"/>
                        </a:rPr>
                        <a:t>odpisová skupina 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1,40</a:t>
                      </a:r>
                    </a:p>
                  </a:txBody>
                  <a:tcPr marL="90000" marR="108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3,40</a:t>
                      </a:r>
                    </a:p>
                  </a:txBody>
                  <a:tcPr marL="90000" marR="108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smtClean="0">
                          <a:ln>
                            <a:noFill/>
                          </a:ln>
                          <a:solidFill>
                            <a:schemeClr val="tx1"/>
                          </a:solidFill>
                          <a:effectLst/>
                          <a:latin typeface="Calibri" pitchFamily="34" charset="0"/>
                        </a:rPr>
                        <a:t>odpisová skupina 6</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1,02</a:t>
                      </a:r>
                    </a:p>
                  </a:txBody>
                  <a:tcPr marL="90000" marR="108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rPr>
                        <a:t>2,02</a:t>
                      </a:r>
                    </a:p>
                  </a:txBody>
                  <a:tcPr marL="90000" marR="108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8102" name="Rectangle 38"/>
          <p:cNvSpPr>
            <a:spLocks noChangeArrowheads="1"/>
          </p:cNvSpPr>
          <p:nvPr/>
        </p:nvSpPr>
        <p:spPr bwMode="auto">
          <a:xfrm>
            <a:off x="609600" y="1524000"/>
            <a:ext cx="7924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7D1E1E"/>
              </a:buClr>
              <a:buFont typeface="Wingdings" panose="05000000000000000000" pitchFamily="2" charset="2"/>
              <a:buChar char="n"/>
              <a:defRPr sz="2800">
                <a:solidFill>
                  <a:schemeClr val="tx1"/>
                </a:solidFill>
                <a:latin typeface="Trebuchet MS" panose="020B0603020202020204" pitchFamily="34" charset="0"/>
              </a:defRPr>
            </a:lvl1pPr>
            <a:lvl2pPr marL="742950" indent="-285750">
              <a:spcBef>
                <a:spcPct val="20000"/>
              </a:spcBef>
              <a:buClr>
                <a:srgbClr val="7D1E1E"/>
              </a:buClr>
              <a:buFont typeface="Wingdings" panose="05000000000000000000" pitchFamily="2" charset="2"/>
              <a:buChar char="n"/>
              <a:defRPr sz="2600">
                <a:solidFill>
                  <a:schemeClr val="tx1"/>
                </a:solidFill>
                <a:latin typeface="Trebuchet MS" panose="020B0603020202020204" pitchFamily="34" charset="0"/>
              </a:defRPr>
            </a:lvl2pPr>
            <a:lvl3pPr marL="1143000" indent="-228600">
              <a:spcBef>
                <a:spcPct val="20000"/>
              </a:spcBef>
              <a:buClr>
                <a:srgbClr val="7D1E1E"/>
              </a:buClr>
              <a:buFont typeface="Wingdings" panose="05000000000000000000" pitchFamily="2" charset="2"/>
              <a:buChar char="n"/>
              <a:defRPr sz="2300">
                <a:solidFill>
                  <a:schemeClr val="tx1"/>
                </a:solidFill>
                <a:latin typeface="Trebuchet MS" panose="020B060302020202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r>
              <a:rPr lang="cs-CZ" altLang="cs-CZ" sz="2000" b="1">
                <a:latin typeface="Arial" panose="020B0604020202020204" pitchFamily="34" charset="0"/>
              </a:rPr>
              <a:t>Odpisové sazby pro lineární daňový odpis:</a:t>
            </a:r>
          </a:p>
          <a:p>
            <a:pPr algn="r" eaLnBrk="1" hangingPunct="1">
              <a:spcBef>
                <a:spcPct val="0"/>
              </a:spcBef>
              <a:buClrTx/>
              <a:buFontTx/>
              <a:buNone/>
            </a:pPr>
            <a:endParaRPr lang="cs-CZ" altLang="cs-CZ" sz="1000">
              <a:latin typeface="Arial" panose="020B0604020202020204" pitchFamily="34" charset="0"/>
            </a:endParaRPr>
          </a:p>
          <a:p>
            <a:pPr algn="r" eaLnBrk="1" hangingPunct="1">
              <a:spcBef>
                <a:spcPct val="0"/>
              </a:spcBef>
              <a:buClrTx/>
              <a:buFontTx/>
              <a:buNone/>
            </a:pPr>
            <a:r>
              <a:rPr lang="cs-CZ" altLang="cs-CZ" sz="2000" i="1">
                <a:latin typeface="Arial" panose="020B0604020202020204" pitchFamily="34" charset="0"/>
              </a:rPr>
              <a:t>(§31, ods. 1, Zákon č. 586/1992 Sb., o daních z příjmů)</a:t>
            </a:r>
          </a:p>
        </p:txBody>
      </p:sp>
      <p:sp>
        <p:nvSpPr>
          <p:cNvPr id="88103" name="Rectangle 55"/>
          <p:cNvSpPr>
            <a:spLocks noChangeArrowheads="1"/>
          </p:cNvSpPr>
          <p:nvPr/>
        </p:nvSpPr>
        <p:spPr bwMode="auto">
          <a:xfrm>
            <a:off x="609600" y="57150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7D1E1E"/>
              </a:buClr>
              <a:buFont typeface="Wingdings" panose="05000000000000000000" pitchFamily="2" charset="2"/>
              <a:buChar char="n"/>
              <a:defRPr sz="2800">
                <a:solidFill>
                  <a:schemeClr val="tx1"/>
                </a:solidFill>
                <a:latin typeface="Trebuchet MS" panose="020B0603020202020204" pitchFamily="34" charset="0"/>
              </a:defRPr>
            </a:lvl1pPr>
            <a:lvl2pPr marL="742950" indent="-285750">
              <a:spcBef>
                <a:spcPct val="20000"/>
              </a:spcBef>
              <a:buClr>
                <a:srgbClr val="7D1E1E"/>
              </a:buClr>
              <a:buFont typeface="Wingdings" panose="05000000000000000000" pitchFamily="2" charset="2"/>
              <a:buChar char="n"/>
              <a:defRPr sz="2600">
                <a:solidFill>
                  <a:schemeClr val="tx1"/>
                </a:solidFill>
                <a:latin typeface="Trebuchet MS" panose="020B0603020202020204" pitchFamily="34" charset="0"/>
              </a:defRPr>
            </a:lvl2pPr>
            <a:lvl3pPr marL="1143000" indent="-228600">
              <a:spcBef>
                <a:spcPct val="20000"/>
              </a:spcBef>
              <a:buClr>
                <a:srgbClr val="7D1E1E"/>
              </a:buClr>
              <a:buFont typeface="Wingdings" panose="05000000000000000000" pitchFamily="2" charset="2"/>
              <a:buChar char="n"/>
              <a:defRPr sz="2300">
                <a:solidFill>
                  <a:schemeClr val="tx1"/>
                </a:solidFill>
                <a:latin typeface="Trebuchet MS" panose="020B060302020202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Trebuchet MS" panose="020B0603020202020204" pitchFamily="34" charset="0"/>
              </a:defRPr>
            </a:lvl9pPr>
          </a:lstStyle>
          <a:p>
            <a:pPr algn="r" eaLnBrk="1" hangingPunct="1">
              <a:spcBef>
                <a:spcPct val="0"/>
              </a:spcBef>
              <a:buClrTx/>
              <a:buFontTx/>
              <a:buNone/>
            </a:pPr>
            <a:r>
              <a:rPr lang="cs-CZ" altLang="cs-CZ" sz="1400" b="1">
                <a:latin typeface="Arial" panose="020B0604020202020204" pitchFamily="34" charset="0"/>
              </a:rPr>
              <a:t>Zdroj:</a:t>
            </a:r>
            <a:r>
              <a:rPr lang="cs-CZ" altLang="cs-CZ" sz="1400">
                <a:latin typeface="Arial" panose="020B0604020202020204" pitchFamily="34" charset="0"/>
              </a:rPr>
              <a:t> http://business.center.cz/business/pravo/zakony/dprij/cast3.aspx#par31</a:t>
            </a:r>
          </a:p>
        </p:txBody>
      </p:sp>
    </p:spTree>
    <p:extLst>
      <p:ext uri="{BB962C8B-B14F-4D97-AF65-F5344CB8AC3E}">
        <p14:creationId xmlns:p14="http://schemas.microsoft.com/office/powerpoint/2010/main" val="614678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Cash </a:t>
            </a:r>
            <a:r>
              <a:rPr lang="cs-CZ" dirty="0" err="1" smtClean="0"/>
              <a:t>flow</a:t>
            </a:r>
            <a:endParaRPr lang="cs-CZ" dirty="0"/>
          </a:p>
        </p:txBody>
      </p:sp>
      <p:sp>
        <p:nvSpPr>
          <p:cNvPr id="3" name="Zástupný symbol pro obsah 2"/>
          <p:cNvSpPr>
            <a:spLocks noGrp="1"/>
          </p:cNvSpPr>
          <p:nvPr>
            <p:ph idx="1"/>
          </p:nvPr>
        </p:nvSpPr>
        <p:spPr/>
        <p:txBody>
          <a:bodyPr/>
          <a:lstStyle/>
          <a:p>
            <a:r>
              <a:rPr lang="cs-CZ" dirty="0"/>
              <a:t>Rozdíl mezi příjmy a výdaji (kladným a záporným peněžním tokem) v každém období a pořizovací náklady investice tvoří časovou řadu, která se označuje jako cash </a:t>
            </a:r>
            <a:r>
              <a:rPr lang="cs-CZ" dirty="0" err="1"/>
              <a:t>flow</a:t>
            </a:r>
            <a:r>
              <a:rPr lang="cs-CZ" dirty="0"/>
              <a:t> (čistý přebytek peněžních prostředků z investice).</a:t>
            </a:r>
          </a:p>
          <a:p>
            <a:endParaRPr lang="cs-CZ" dirty="0"/>
          </a:p>
        </p:txBody>
      </p:sp>
    </p:spTree>
    <p:extLst>
      <p:ext uri="{BB962C8B-B14F-4D97-AF65-F5344CB8AC3E}">
        <p14:creationId xmlns:p14="http://schemas.microsoft.com/office/powerpoint/2010/main" val="170284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5" name="Zástupný symbol pro obsah 4"/>
          <p:cNvSpPr>
            <a:spLocks noGrp="1"/>
          </p:cNvSpPr>
          <p:nvPr>
            <p:ph idx="1"/>
          </p:nvPr>
        </p:nvSpPr>
        <p:spPr/>
        <p:txBody>
          <a:bodyPr>
            <a:normAutofit lnSpcReduction="10000"/>
          </a:bodyPr>
          <a:lstStyle/>
          <a:p>
            <a:r>
              <a:rPr lang="cs-CZ" dirty="0" smtClean="0"/>
              <a:t>    </a:t>
            </a:r>
            <a:r>
              <a:rPr lang="cs-CZ" dirty="0"/>
              <a:t>Zpracovaný záměr, rozvrh nebo plán nějaké budoucí činnosti nebo jejího výsledku (stavby, stroje, organizace a podobně). Vytváření takových projektů se nazývá projektování a člověk, který se tím zabývá, je projektant.</a:t>
            </a:r>
          </a:p>
          <a:p>
            <a:r>
              <a:rPr lang="cs-CZ" dirty="0"/>
              <a:t>    Časově ohraničené úsilí, směřující k vytvoření unikátního produktu nebo služby, na němž se podílí více lidí, spojených na dobu trvání projektu do tzv. projektového týmu. Koordinace jejich činností se označuje jako řízení projektu, které vykonává vedoucí projektu (projektový manažer).</a:t>
            </a:r>
          </a:p>
          <a:p>
            <a:endParaRPr lang="cs-CZ" dirty="0"/>
          </a:p>
        </p:txBody>
      </p:sp>
    </p:spTree>
    <p:extLst>
      <p:ext uri="{BB962C8B-B14F-4D97-AF65-F5344CB8AC3E}">
        <p14:creationId xmlns:p14="http://schemas.microsoft.com/office/powerpoint/2010/main" val="946673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Cash </a:t>
            </a:r>
            <a:r>
              <a:rPr lang="cs-CZ" dirty="0" err="1" smtClean="0"/>
              <a:t>flow</a:t>
            </a:r>
            <a:endParaRPr lang="cs-CZ" dirty="0"/>
          </a:p>
        </p:txBody>
      </p:sp>
      <p:sp>
        <p:nvSpPr>
          <p:cNvPr id="3" name="Zástupný symbol pro obsah 2"/>
          <p:cNvSpPr>
            <a:spLocks noGrp="1"/>
          </p:cNvSpPr>
          <p:nvPr>
            <p:ph idx="1"/>
          </p:nvPr>
        </p:nvSpPr>
        <p:spPr/>
        <p:txBody>
          <a:bodyPr>
            <a:normAutofit/>
          </a:bodyPr>
          <a:lstStyle/>
          <a:p>
            <a:pPr>
              <a:spcBef>
                <a:spcPts val="675"/>
              </a:spcBef>
            </a:pPr>
            <a:r>
              <a:rPr lang="cs-CZ" altLang="cs-CZ" sz="2700" dirty="0">
                <a:solidFill>
                  <a:srgbClr val="000000"/>
                </a:solidFill>
                <a:latin typeface="Calibri" panose="020F0502020204030204" pitchFamily="34" charset="0"/>
              </a:rPr>
              <a:t>ukazuje na </a:t>
            </a:r>
            <a:r>
              <a:rPr lang="cs-CZ" altLang="cs-CZ" sz="2700" dirty="0" smtClean="0">
                <a:solidFill>
                  <a:srgbClr val="000000"/>
                </a:solidFill>
                <a:latin typeface="Calibri" panose="020F0502020204030204" pitchFamily="34" charset="0"/>
              </a:rPr>
              <a:t>aktuální </a:t>
            </a:r>
            <a:r>
              <a:rPr lang="cs-CZ" altLang="cs-CZ" sz="2700" dirty="0">
                <a:solidFill>
                  <a:srgbClr val="000000"/>
                </a:solidFill>
                <a:latin typeface="Calibri" panose="020F0502020204030204" pitchFamily="34" charset="0"/>
              </a:rPr>
              <a:t>stav prostředků v hotovosti</a:t>
            </a:r>
          </a:p>
          <a:p>
            <a:pPr>
              <a:spcBef>
                <a:spcPts val="675"/>
              </a:spcBef>
            </a:pPr>
            <a:r>
              <a:rPr lang="cs-CZ" altLang="cs-CZ" sz="2700" dirty="0">
                <a:solidFill>
                  <a:srgbClr val="000000"/>
                </a:solidFill>
                <a:latin typeface="Calibri" panose="020F0502020204030204" pitchFamily="34" charset="0"/>
              </a:rPr>
              <a:t>pomáhá eliminovat časový nesoulad mezi příjmy a výnosy, výdaji a náklady</a:t>
            </a:r>
          </a:p>
          <a:p>
            <a:pPr>
              <a:spcBef>
                <a:spcPts val="675"/>
              </a:spcBef>
            </a:pPr>
            <a:r>
              <a:rPr lang="cs-CZ" altLang="cs-CZ" sz="2700" dirty="0">
                <a:solidFill>
                  <a:srgbClr val="000000"/>
                </a:solidFill>
                <a:latin typeface="Calibri" panose="020F0502020204030204" pitchFamily="34" charset="0"/>
              </a:rPr>
              <a:t>CF záporný = riziko nedostatku likvidity – překlenovací úvěry</a:t>
            </a:r>
          </a:p>
          <a:p>
            <a:pPr>
              <a:spcBef>
                <a:spcPts val="675"/>
              </a:spcBef>
            </a:pPr>
            <a:r>
              <a:rPr lang="cs-CZ" altLang="cs-CZ" sz="2700" dirty="0">
                <a:solidFill>
                  <a:srgbClr val="000000"/>
                </a:solidFill>
                <a:latin typeface="Calibri" panose="020F0502020204030204" pitchFamily="34" charset="0"/>
              </a:rPr>
              <a:t>Rozdíly oproti zisku</a:t>
            </a:r>
          </a:p>
          <a:p>
            <a:pPr lvl="1">
              <a:spcBef>
                <a:spcPts val="600"/>
              </a:spcBef>
              <a:buFont typeface="Arial" panose="020B0604020202020204" pitchFamily="34" charset="0"/>
              <a:buChar char="–"/>
            </a:pPr>
            <a:r>
              <a:rPr lang="cs-CZ" altLang="cs-CZ" dirty="0">
                <a:solidFill>
                  <a:srgbClr val="000000"/>
                </a:solidFill>
                <a:latin typeface="Calibri" panose="020F0502020204030204" pitchFamily="34" charset="0"/>
              </a:rPr>
              <a:t>neovlivněn odpisy a jinými položkami snižujícími daňovou povinnost</a:t>
            </a:r>
          </a:p>
          <a:p>
            <a:pPr lvl="1">
              <a:spcBef>
                <a:spcPts val="600"/>
              </a:spcBef>
              <a:buFont typeface="Arial" panose="020B0604020202020204" pitchFamily="34" charset="0"/>
              <a:buChar char="–"/>
            </a:pPr>
            <a:r>
              <a:rPr lang="cs-CZ" altLang="cs-CZ" dirty="0">
                <a:solidFill>
                  <a:srgbClr val="000000"/>
                </a:solidFill>
                <a:latin typeface="Calibri" panose="020F0502020204030204" pitchFamily="34" charset="0"/>
              </a:rPr>
              <a:t>okamžitá možnost sledování výkonnosti – zisk většinou nebývá v prvním roce</a:t>
            </a:r>
          </a:p>
          <a:p>
            <a:endParaRPr lang="cs-CZ" dirty="0"/>
          </a:p>
        </p:txBody>
      </p:sp>
    </p:spTree>
    <p:extLst>
      <p:ext uri="{BB962C8B-B14F-4D97-AF65-F5344CB8AC3E}">
        <p14:creationId xmlns:p14="http://schemas.microsoft.com/office/powerpoint/2010/main" val="3110064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Cash </a:t>
            </a:r>
            <a:r>
              <a:rPr lang="cs-CZ" dirty="0" err="1" smtClean="0"/>
              <a:t>flow</a:t>
            </a:r>
            <a:r>
              <a:rPr lang="cs-CZ" dirty="0" smtClean="0"/>
              <a:t> diskont</a:t>
            </a:r>
            <a:endParaRPr lang="cs-CZ" dirty="0"/>
          </a:p>
        </p:txBody>
      </p:sp>
      <p:sp>
        <p:nvSpPr>
          <p:cNvPr id="3" name="Zástupný symbol pro obsah 2"/>
          <p:cNvSpPr>
            <a:spLocks noGrp="1"/>
          </p:cNvSpPr>
          <p:nvPr>
            <p:ph idx="1"/>
          </p:nvPr>
        </p:nvSpPr>
        <p:spPr/>
        <p:txBody>
          <a:bodyPr/>
          <a:lstStyle/>
          <a:p>
            <a:pPr>
              <a:spcBef>
                <a:spcPts val="800"/>
              </a:spcBef>
              <a:buFont typeface="Arial" charset="0"/>
              <a:buChar char="•"/>
              <a:defRPr/>
            </a:pPr>
            <a:r>
              <a:rPr lang="cs-CZ" sz="2400" dirty="0" err="1">
                <a:solidFill>
                  <a:srgbClr val="000000"/>
                </a:solidFill>
                <a:latin typeface="Calibri" pitchFamily="32" charset="0"/>
              </a:rPr>
              <a:t>Diskontace</a:t>
            </a:r>
            <a:r>
              <a:rPr lang="cs-CZ" sz="2400" dirty="0">
                <a:solidFill>
                  <a:srgbClr val="000000"/>
                </a:solidFill>
                <a:latin typeface="Calibri" pitchFamily="32" charset="0"/>
              </a:rPr>
              <a:t> zobrazena v NPV</a:t>
            </a:r>
          </a:p>
          <a:p>
            <a:pPr>
              <a:spcBef>
                <a:spcPts val="800"/>
              </a:spcBef>
              <a:buFont typeface="Arial" charset="0"/>
              <a:buChar char="•"/>
              <a:defRPr/>
            </a:pPr>
            <a:r>
              <a:rPr lang="cs-CZ" sz="2400" dirty="0">
                <a:solidFill>
                  <a:srgbClr val="000000"/>
                </a:solidFill>
                <a:latin typeface="Calibri" pitchFamily="32" charset="0"/>
              </a:rPr>
              <a:t>Pro cash </a:t>
            </a:r>
            <a:r>
              <a:rPr lang="cs-CZ" sz="2400" dirty="0" err="1">
                <a:solidFill>
                  <a:srgbClr val="000000"/>
                </a:solidFill>
                <a:latin typeface="Calibri" pitchFamily="32" charset="0"/>
              </a:rPr>
              <a:t>flow</a:t>
            </a:r>
            <a:r>
              <a:rPr lang="cs-CZ" sz="2400" dirty="0">
                <a:solidFill>
                  <a:srgbClr val="000000"/>
                </a:solidFill>
                <a:latin typeface="Calibri" pitchFamily="32" charset="0"/>
              </a:rPr>
              <a:t> lze taky povést </a:t>
            </a:r>
            <a:r>
              <a:rPr lang="cs-CZ" sz="2400" dirty="0" err="1">
                <a:solidFill>
                  <a:srgbClr val="000000"/>
                </a:solidFill>
                <a:latin typeface="Calibri" pitchFamily="32" charset="0"/>
              </a:rPr>
              <a:t>diskontaci</a:t>
            </a:r>
            <a:endParaRPr lang="cs-CZ" sz="2400" dirty="0">
              <a:solidFill>
                <a:srgbClr val="000000"/>
              </a:solidFill>
              <a:latin typeface="Calibri" pitchFamily="32" charset="0"/>
            </a:endParaRPr>
          </a:p>
          <a:p>
            <a:pPr marL="0" indent="0">
              <a:spcBef>
                <a:spcPts val="800"/>
              </a:spcBef>
              <a:defRPr/>
            </a:pPr>
            <a:endParaRPr lang="cs-CZ" sz="2400" dirty="0">
              <a:solidFill>
                <a:srgbClr val="000000"/>
              </a:solidFill>
              <a:latin typeface="Calibri" pitchFamily="32" charset="0"/>
            </a:endParaRPr>
          </a:p>
          <a:p>
            <a:pPr>
              <a:spcBef>
                <a:spcPts val="1200"/>
              </a:spcBef>
              <a:buFont typeface="Arial" charset="0"/>
              <a:buChar char="•"/>
              <a:defRPr/>
            </a:pPr>
            <a:r>
              <a:rPr lang="cs-CZ" dirty="0">
                <a:solidFill>
                  <a:srgbClr val="000000"/>
                </a:solidFill>
                <a:latin typeface="Calibri" pitchFamily="32" charset="0"/>
              </a:rPr>
              <a:t>1/ (1+míra inflace v desetinném číslu)</a:t>
            </a:r>
            <a:r>
              <a:rPr lang="cs-CZ" baseline="30000" dirty="0">
                <a:solidFill>
                  <a:srgbClr val="000000"/>
                </a:solidFill>
                <a:latin typeface="Calibri" pitchFamily="32" charset="0"/>
              </a:rPr>
              <a:t>n</a:t>
            </a:r>
          </a:p>
          <a:p>
            <a:pPr>
              <a:spcBef>
                <a:spcPts val="1200"/>
              </a:spcBef>
              <a:buFont typeface="Arial" charset="0"/>
              <a:buChar char="•"/>
              <a:defRPr/>
            </a:pPr>
            <a:r>
              <a:rPr lang="cs-CZ" dirty="0">
                <a:solidFill>
                  <a:srgbClr val="000000"/>
                </a:solidFill>
                <a:latin typeface="Calibri" pitchFamily="32" charset="0"/>
              </a:rPr>
              <a:t>n… rok ke kterému diskontujeme</a:t>
            </a:r>
          </a:p>
          <a:p>
            <a:endParaRPr lang="cs-CZ" dirty="0"/>
          </a:p>
        </p:txBody>
      </p:sp>
    </p:spTree>
    <p:extLst>
      <p:ext uri="{BB962C8B-B14F-4D97-AF65-F5344CB8AC3E}">
        <p14:creationId xmlns:p14="http://schemas.microsoft.com/office/powerpoint/2010/main" val="4184841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solidFill>
                  <a:srgbClr val="000000"/>
                </a:solidFill>
                <a:latin typeface="Calibri" panose="020F0502020204030204" pitchFamily="34" charset="0"/>
              </a:rPr>
              <a:t>Cash </a:t>
            </a:r>
            <a:r>
              <a:rPr lang="cs-CZ" altLang="cs-CZ" dirty="0" err="1" smtClean="0">
                <a:solidFill>
                  <a:srgbClr val="000000"/>
                </a:solidFill>
                <a:latin typeface="Calibri" panose="020F0502020204030204" pitchFamily="34" charset="0"/>
              </a:rPr>
              <a:t>flow</a:t>
            </a:r>
            <a:r>
              <a:rPr lang="cs-CZ" altLang="cs-CZ" dirty="0" smtClean="0">
                <a:solidFill>
                  <a:srgbClr val="000000"/>
                </a:solidFill>
                <a:latin typeface="Calibri" panose="020F0502020204030204" pitchFamily="34" charset="0"/>
              </a:rPr>
              <a:t> – diskont příklad</a:t>
            </a:r>
            <a:endParaRPr lang="cs-CZ" dirty="0"/>
          </a:p>
        </p:txBody>
      </p:sp>
      <p:graphicFrame>
        <p:nvGraphicFramePr>
          <p:cNvPr id="4" name="Group 2"/>
          <p:cNvGraphicFramePr>
            <a:graphicFrameLocks noGrp="1"/>
          </p:cNvGraphicFramePr>
          <p:nvPr/>
        </p:nvGraphicFramePr>
        <p:xfrm>
          <a:off x="857250" y="1785938"/>
          <a:ext cx="7645400" cy="3219450"/>
        </p:xfrm>
        <a:graphic>
          <a:graphicData uri="http://schemas.openxmlformats.org/drawingml/2006/table">
            <a:tbl>
              <a:tblPr/>
              <a:tblGrid>
                <a:gridCol w="1768475">
                  <a:extLst>
                    <a:ext uri="{9D8B030D-6E8A-4147-A177-3AD203B41FA5}">
                      <a16:colId xmlns:a16="http://schemas.microsoft.com/office/drawing/2014/main" val="20000"/>
                    </a:ext>
                  </a:extLst>
                </a:gridCol>
                <a:gridCol w="1176338">
                  <a:extLst>
                    <a:ext uri="{9D8B030D-6E8A-4147-A177-3AD203B41FA5}">
                      <a16:colId xmlns:a16="http://schemas.microsoft.com/office/drawing/2014/main" val="20001"/>
                    </a:ext>
                  </a:extLst>
                </a:gridCol>
                <a:gridCol w="1176337">
                  <a:extLst>
                    <a:ext uri="{9D8B030D-6E8A-4147-A177-3AD203B41FA5}">
                      <a16:colId xmlns:a16="http://schemas.microsoft.com/office/drawing/2014/main" val="20002"/>
                    </a:ext>
                  </a:extLst>
                </a:gridCol>
                <a:gridCol w="1174750">
                  <a:extLst>
                    <a:ext uri="{9D8B030D-6E8A-4147-A177-3AD203B41FA5}">
                      <a16:colId xmlns:a16="http://schemas.microsoft.com/office/drawing/2014/main" val="20003"/>
                    </a:ext>
                  </a:extLst>
                </a:gridCol>
                <a:gridCol w="1174750">
                  <a:extLst>
                    <a:ext uri="{9D8B030D-6E8A-4147-A177-3AD203B41FA5}">
                      <a16:colId xmlns:a16="http://schemas.microsoft.com/office/drawing/2014/main" val="20004"/>
                    </a:ext>
                  </a:extLst>
                </a:gridCol>
                <a:gridCol w="1174750">
                  <a:extLst>
                    <a:ext uri="{9D8B030D-6E8A-4147-A177-3AD203B41FA5}">
                      <a16:colId xmlns:a16="http://schemas.microsoft.com/office/drawing/2014/main" val="20005"/>
                    </a:ext>
                  </a:extLst>
                </a:gridCol>
              </a:tblGrid>
              <a:tr h="5715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Times New Roman" pitchFamily="16" charset="0"/>
                          <a:ea typeface="SimSun" charset="-122"/>
                          <a:cs typeface="Times New Roman" pitchFamily="16" charset="0"/>
                        </a:rPr>
                        <a:t>Časové období</a:t>
                      </a:r>
                    </a:p>
                  </a:txBody>
                  <a:tcPr marL="44280" marR="44280" marT="12600" marB="0" horzOverflow="overflow">
                    <a:lnL w="93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t</a:t>
                      </a:r>
                      <a:r>
                        <a:rPr kumimoji="0" lang="cs-CZ" sz="2000" b="0" i="0" u="none" strike="noStrike" cap="none" normalizeH="0" baseline="-25000" smtClean="0">
                          <a:ln>
                            <a:noFill/>
                          </a:ln>
                          <a:solidFill>
                            <a:srgbClr val="000000"/>
                          </a:solidFill>
                          <a:effectLst/>
                          <a:latin typeface="Times New Roman" pitchFamily="16" charset="0"/>
                          <a:ea typeface="SimSun" charset="-122"/>
                          <a:cs typeface="Times New Roman" pitchFamily="16" charset="0"/>
                        </a:rPr>
                        <a:t>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t</a:t>
                      </a:r>
                      <a:r>
                        <a:rPr kumimoji="0" lang="cs-CZ" sz="2000" b="0" i="0" u="none" strike="noStrike" cap="none" normalizeH="0" baseline="-25000" smtClean="0">
                          <a:ln>
                            <a:noFill/>
                          </a:ln>
                          <a:solidFill>
                            <a:srgbClr val="000000"/>
                          </a:solidFill>
                          <a:effectLst/>
                          <a:latin typeface="Times New Roman" pitchFamily="16" charset="0"/>
                          <a:ea typeface="SimSun" charset="-122"/>
                          <a:cs typeface="Times New Roman" pitchFamily="16" charset="0"/>
                        </a:rPr>
                        <a:t>1</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t</a:t>
                      </a:r>
                      <a:r>
                        <a:rPr kumimoji="0" lang="cs-CZ" sz="2000" b="0" i="0" u="none" strike="noStrike" cap="none" normalizeH="0" baseline="-25000" smtClean="0">
                          <a:ln>
                            <a:noFill/>
                          </a:ln>
                          <a:solidFill>
                            <a:srgbClr val="000000"/>
                          </a:solidFill>
                          <a:effectLst/>
                          <a:latin typeface="Times New Roman" pitchFamily="16" charset="0"/>
                          <a:ea typeface="SimSun" charset="-122"/>
                          <a:cs typeface="Times New Roman" pitchFamily="16" charset="0"/>
                        </a:rPr>
                        <a:t>2</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t</a:t>
                      </a:r>
                      <a:r>
                        <a:rPr kumimoji="0" lang="cs-CZ" sz="2000" b="0" i="0" u="none" strike="noStrike" cap="none" normalizeH="0" baseline="-25000" smtClean="0">
                          <a:ln>
                            <a:noFill/>
                          </a:ln>
                          <a:solidFill>
                            <a:srgbClr val="000000"/>
                          </a:solidFill>
                          <a:effectLst/>
                          <a:latin typeface="Times New Roman" pitchFamily="16" charset="0"/>
                          <a:ea typeface="SimSun" charset="-122"/>
                          <a:cs typeface="Times New Roman" pitchFamily="16" charset="0"/>
                        </a:rPr>
                        <a:t>3</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t</a:t>
                      </a:r>
                      <a:r>
                        <a:rPr kumimoji="0" lang="cs-CZ" sz="2000" b="0" i="0" u="none" strike="noStrike" cap="none" normalizeH="0" baseline="-25000" smtClean="0">
                          <a:ln>
                            <a:noFill/>
                          </a:ln>
                          <a:solidFill>
                            <a:srgbClr val="000000"/>
                          </a:solidFill>
                          <a:effectLst/>
                          <a:latin typeface="Times New Roman" pitchFamily="16" charset="0"/>
                          <a:ea typeface="SimSun" charset="-122"/>
                          <a:cs typeface="Times New Roman" pitchFamily="16" charset="0"/>
                        </a:rPr>
                        <a:t>4</a:t>
                      </a:r>
                    </a:p>
                  </a:txBody>
                  <a:tcPr marL="44280" marR="44280" marT="12600" marB="0" horzOverflow="overflow">
                    <a:lnL w="57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Příjmy</a:t>
                      </a:r>
                    </a:p>
                  </a:txBody>
                  <a:tcPr marL="44280" marR="44280" marT="12600" marB="0" horzOverflow="overflow">
                    <a:lnL w="93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20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40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50</a:t>
                      </a:r>
                    </a:p>
                  </a:txBody>
                  <a:tcPr marL="44280" marR="44280" marT="12600" marB="0" horzOverflow="overflow">
                    <a:lnL w="57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Výdaje</a:t>
                      </a:r>
                    </a:p>
                  </a:txBody>
                  <a:tcPr marL="44280" marR="44280" marT="12600" marB="0" horzOverflow="overflow">
                    <a:lnL w="93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80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a:t>
                      </a:r>
                    </a:p>
                  </a:txBody>
                  <a:tcPr marL="44280" marR="44280" marT="12600" marB="0" horzOverflow="overflow">
                    <a:lnL w="57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5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Cash flow (CF)</a:t>
                      </a:r>
                    </a:p>
                  </a:txBody>
                  <a:tcPr marL="44280" marR="44280" marT="12600" marB="0" horzOverflow="overflow">
                    <a:lnL w="93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-80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30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90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40</a:t>
                      </a:r>
                    </a:p>
                  </a:txBody>
                  <a:tcPr marL="44280" marR="44280" marT="12600" marB="0" horzOverflow="overflow">
                    <a:lnL w="57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725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Odúročitel (10%)*</a:t>
                      </a:r>
                    </a:p>
                  </a:txBody>
                  <a:tcPr marL="44280" marR="44280" marT="12600" marB="0" horzOverflow="overflow">
                    <a:lnL w="93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(1+0,1)</a:t>
                      </a:r>
                      <a:r>
                        <a:rPr kumimoji="0" lang="cs-CZ" sz="2000" b="0" i="0" u="none" strike="noStrike" cap="none" normalizeH="0" baseline="30000" smtClean="0">
                          <a:ln>
                            <a:noFill/>
                          </a:ln>
                          <a:solidFill>
                            <a:srgbClr val="000000"/>
                          </a:solidFill>
                          <a:effectLst/>
                          <a:latin typeface="Times New Roman" pitchFamily="16" charset="0"/>
                          <a:ea typeface="SimSun" charset="-122"/>
                          <a:cs typeface="Times New Roman" pitchFamily="16" charset="0"/>
                        </a:rPr>
                        <a:t>0</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1</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(1+0,1)</a:t>
                      </a:r>
                      <a:r>
                        <a:rPr kumimoji="0" lang="cs-CZ" sz="2000" b="0" i="0" u="none" strike="noStrike" cap="none" normalizeH="0" baseline="30000" smtClean="0">
                          <a:ln>
                            <a:noFill/>
                          </a:ln>
                          <a:solidFill>
                            <a:srgbClr val="000000"/>
                          </a:solidFill>
                          <a:effectLst/>
                          <a:latin typeface="Times New Roman" pitchFamily="16" charset="0"/>
                          <a:ea typeface="SimSun" charset="-122"/>
                          <a:cs typeface="Times New Roman" pitchFamily="16" charset="0"/>
                        </a:rPr>
                        <a:t>-1</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0,909</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(1+0,1)</a:t>
                      </a:r>
                      <a:r>
                        <a:rPr kumimoji="0" lang="cs-CZ" sz="2000" b="0" i="0" u="none" strike="noStrike" cap="none" normalizeH="0" baseline="30000" smtClean="0">
                          <a:ln>
                            <a:noFill/>
                          </a:ln>
                          <a:solidFill>
                            <a:srgbClr val="000000"/>
                          </a:solidFill>
                          <a:effectLst/>
                          <a:latin typeface="Times New Roman" pitchFamily="16" charset="0"/>
                          <a:ea typeface="SimSun" charset="-122"/>
                          <a:cs typeface="Times New Roman" pitchFamily="16" charset="0"/>
                        </a:rPr>
                        <a:t>-2</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0,827</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(1+0,1)</a:t>
                      </a:r>
                      <a:r>
                        <a:rPr kumimoji="0" lang="cs-CZ" sz="2000" b="0" i="0" u="none" strike="noStrike" cap="none" normalizeH="0" baseline="30000" smtClean="0">
                          <a:ln>
                            <a:noFill/>
                          </a:ln>
                          <a:solidFill>
                            <a:srgbClr val="000000"/>
                          </a:solidFill>
                          <a:effectLst/>
                          <a:latin typeface="Times New Roman" pitchFamily="16" charset="0"/>
                          <a:ea typeface="SimSun" charset="-122"/>
                          <a:cs typeface="Times New Roman" pitchFamily="16" charset="0"/>
                        </a:rPr>
                        <a:t>-3</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0,751</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(1+0,1)</a:t>
                      </a:r>
                      <a:r>
                        <a:rPr kumimoji="0" lang="cs-CZ" sz="2000" b="0" i="0" u="none" strike="noStrike" cap="none" normalizeH="0" baseline="30000" smtClean="0">
                          <a:ln>
                            <a:noFill/>
                          </a:ln>
                          <a:solidFill>
                            <a:srgbClr val="000000"/>
                          </a:solidFill>
                          <a:effectLst/>
                          <a:latin typeface="Times New Roman" pitchFamily="16" charset="0"/>
                          <a:ea typeface="SimSun" charset="-122"/>
                          <a:cs typeface="Times New Roman" pitchFamily="16" charset="0"/>
                        </a:rPr>
                        <a:t>-4</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 0,683</a:t>
                      </a:r>
                    </a:p>
                  </a:txBody>
                  <a:tcPr marL="44280" marR="44280" marT="12600" marB="0" horzOverflow="overflow">
                    <a:lnL w="57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Diskontovaný CF</a:t>
                      </a:r>
                    </a:p>
                  </a:txBody>
                  <a:tcPr marL="44280" marR="44280" marT="12600" marB="0" horzOverflow="overflow">
                    <a:lnL w="93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-80</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9,1</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24,8</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smtClean="0">
                          <a:ln>
                            <a:noFill/>
                          </a:ln>
                          <a:solidFill>
                            <a:srgbClr val="000000"/>
                          </a:solidFill>
                          <a:effectLst/>
                          <a:latin typeface="Times New Roman" pitchFamily="16" charset="0"/>
                          <a:ea typeface="SimSun" charset="-122"/>
                          <a:cs typeface="Times New Roman" pitchFamily="16" charset="0"/>
                        </a:rPr>
                        <a:t>67,6</a:t>
                      </a:r>
                    </a:p>
                  </a:txBody>
                  <a:tcPr marL="44280" marR="44280" marT="12600" marB="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sz="2000" b="0" i="0" u="none" strike="noStrike" cap="none" normalizeH="0" baseline="0" dirty="0" smtClean="0">
                          <a:ln>
                            <a:noFill/>
                          </a:ln>
                          <a:solidFill>
                            <a:srgbClr val="000000"/>
                          </a:solidFill>
                          <a:effectLst/>
                          <a:latin typeface="Times New Roman" pitchFamily="16" charset="0"/>
                          <a:ea typeface="SimSun" charset="-122"/>
                          <a:cs typeface="Times New Roman" pitchFamily="16" charset="0"/>
                        </a:rPr>
                        <a:t>27,3</a:t>
                      </a:r>
                    </a:p>
                  </a:txBody>
                  <a:tcPr marL="44280" marR="44280" marT="12600" marB="0" horzOverflow="overflow">
                    <a:lnL w="57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0162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Ukazatele</a:t>
            </a:r>
            <a:endParaRPr lang="cs-CZ"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3395935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Poměrové ukazatele - rentabilita</a:t>
            </a:r>
            <a:endParaRPr 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p:txBody>
              <a:bodyPr>
                <a:normAutofit lnSpcReduction="10000"/>
              </a:bodyPr>
              <a:lstStyle/>
              <a:p>
                <a:r>
                  <a:rPr lang="cs-CZ" dirty="0" smtClean="0"/>
                  <a:t>Rentabilita aktiv – poměr mezi hospodářským výsledkem (zdaněný nebo nezdaněný) a celkovými aktivy </a:t>
                </a:r>
              </a:p>
              <a:p>
                <a14:m>
                  <m:oMath xmlns:m="http://schemas.openxmlformats.org/officeDocument/2006/math">
                    <m:r>
                      <a:rPr lang="cs-CZ" i="1">
                        <a:latin typeface="Cambria Math"/>
                      </a:rPr>
                      <m:t>𝑅𝑂𝐴</m:t>
                    </m:r>
                    <m:r>
                      <a:rPr lang="cs-CZ">
                        <a:latin typeface="Cambria Math"/>
                      </a:rPr>
                      <m:t>=</m:t>
                    </m:r>
                    <m:f>
                      <m:fPr>
                        <m:ctrlPr>
                          <a:rPr lang="cs-CZ" i="1">
                            <a:latin typeface="Cambria Math" panose="02040503050406030204" pitchFamily="18" charset="0"/>
                          </a:rPr>
                        </m:ctrlPr>
                      </m:fPr>
                      <m:num>
                        <m:r>
                          <a:rPr lang="cs-CZ" i="1">
                            <a:latin typeface="Cambria Math"/>
                          </a:rPr>
                          <m:t>𝐸𝐵𝐼𝑇</m:t>
                        </m:r>
                      </m:num>
                      <m:den>
                        <m:r>
                          <a:rPr lang="cs-CZ" i="1">
                            <a:latin typeface="Cambria Math"/>
                          </a:rPr>
                          <m:t>𝑎𝑘𝑡𝑖𝑣𝑎</m:t>
                        </m:r>
                      </m:den>
                    </m:f>
                  </m:oMath>
                </a14:m>
                <a:endParaRPr lang="cs-CZ" dirty="0"/>
              </a:p>
              <a:p>
                <a:endParaRPr lang="cs-CZ" dirty="0" smtClean="0"/>
              </a:p>
              <a:p>
                <a:r>
                  <a:rPr lang="cs-CZ" dirty="0" smtClean="0"/>
                  <a:t>Rentabilita tržeb - </a:t>
                </a:r>
                <a:r>
                  <a:rPr lang="cs-CZ" dirty="0"/>
                  <a:t>poměr mezi </a:t>
                </a:r>
                <a:r>
                  <a:rPr lang="cs-CZ" dirty="0" smtClean="0"/>
                  <a:t>hospodářským </a:t>
                </a:r>
                <a:r>
                  <a:rPr lang="cs-CZ" dirty="0"/>
                  <a:t>výsledkem </a:t>
                </a:r>
                <a:r>
                  <a:rPr lang="cs-CZ" dirty="0" smtClean="0"/>
                  <a:t>(zdaněný </a:t>
                </a:r>
                <a:r>
                  <a:rPr lang="cs-CZ" dirty="0"/>
                  <a:t>nebo nezdaněný) </a:t>
                </a:r>
                <a:r>
                  <a:rPr lang="cs-CZ" dirty="0" smtClean="0"/>
                  <a:t>a tržbami za „klíčové aktivity“</a:t>
                </a:r>
                <a:endParaRPr lang="cs-CZ" dirty="0"/>
              </a:p>
              <a:p>
                <a14:m>
                  <m:oMath xmlns:m="http://schemas.openxmlformats.org/officeDocument/2006/math">
                    <m:r>
                      <a:rPr lang="cs-CZ" i="1">
                        <a:latin typeface="Cambria Math"/>
                      </a:rPr>
                      <m:t>𝑅𝑂𝑆</m:t>
                    </m:r>
                    <m:r>
                      <a:rPr lang="cs-CZ">
                        <a:latin typeface="Cambria Math"/>
                      </a:rPr>
                      <m:t>=</m:t>
                    </m:r>
                    <m:f>
                      <m:fPr>
                        <m:ctrlPr>
                          <a:rPr lang="cs-CZ" i="1">
                            <a:latin typeface="Cambria Math" panose="02040503050406030204" pitchFamily="18" charset="0"/>
                          </a:rPr>
                        </m:ctrlPr>
                      </m:fPr>
                      <m:num>
                        <m:r>
                          <a:rPr lang="cs-CZ">
                            <a:latin typeface="Cambria Math"/>
                          </a:rPr>
                          <m:t>č</m:t>
                        </m:r>
                        <m:r>
                          <a:rPr lang="cs-CZ" i="1">
                            <a:latin typeface="Cambria Math"/>
                          </a:rPr>
                          <m:t>𝑖𝑠𝑡</m:t>
                        </m:r>
                        <m:r>
                          <a:rPr lang="cs-CZ">
                            <a:latin typeface="Cambria Math"/>
                          </a:rPr>
                          <m:t>ý </m:t>
                        </m:r>
                        <m:r>
                          <a:rPr lang="cs-CZ" i="1">
                            <a:latin typeface="Cambria Math"/>
                          </a:rPr>
                          <m:t>𝑧𝑖𝑠𝑘</m:t>
                        </m:r>
                      </m:num>
                      <m:den>
                        <m:r>
                          <a:rPr lang="cs-CZ" i="1">
                            <a:latin typeface="Cambria Math"/>
                          </a:rPr>
                          <m:t>𝑡𝑟</m:t>
                        </m:r>
                        <m:r>
                          <a:rPr lang="cs-CZ">
                            <a:latin typeface="Cambria Math"/>
                          </a:rPr>
                          <m:t>ž</m:t>
                        </m:r>
                        <m:r>
                          <a:rPr lang="cs-CZ" i="1">
                            <a:latin typeface="Cambria Math"/>
                          </a:rPr>
                          <m:t>𝑏𝑦</m:t>
                        </m:r>
                      </m:den>
                    </m:f>
                  </m:oMath>
                </a14:m>
                <a:endParaRPr lang="cs-CZ" dirty="0"/>
              </a:p>
              <a:p>
                <a:endParaRPr lang="cs-CZ" dirty="0"/>
              </a:p>
              <a:p>
                <a:endParaRPr lang="cs-CZ" dirty="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391" t="-3081" r="-155"/>
                </a:stretch>
              </a:blipFill>
            </p:spPr>
            <p:txBody>
              <a:bodyPr/>
              <a:lstStyle/>
              <a:p>
                <a:r>
                  <a:rPr lang="cs-CZ">
                    <a:noFill/>
                  </a:rPr>
                  <a:t> </a:t>
                </a:r>
              </a:p>
            </p:txBody>
          </p:sp>
        </mc:Fallback>
      </mc:AlternateContent>
    </p:spTree>
    <p:extLst>
      <p:ext uri="{BB962C8B-B14F-4D97-AF65-F5344CB8AC3E}">
        <p14:creationId xmlns:p14="http://schemas.microsoft.com/office/powerpoint/2010/main" val="2748848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Poměrové ukazatele - zadluženost</a:t>
            </a:r>
            <a:endParaRPr 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p:txBody>
              <a:bodyPr>
                <a:normAutofit fontScale="92500" lnSpcReduction="10000"/>
              </a:bodyPr>
              <a:lstStyle/>
              <a:p>
                <a:r>
                  <a:rPr lang="cs-CZ" dirty="0" smtClean="0"/>
                  <a:t>Ukazatel krytí závazků (dluhů</a:t>
                </a:r>
                <a:r>
                  <a:rPr lang="cs-CZ" dirty="0" smtClean="0"/>
                  <a:t>) (</a:t>
                </a:r>
                <a:r>
                  <a:rPr lang="en-GB" dirty="0" smtClean="0"/>
                  <a:t>&lt;</a:t>
                </a:r>
                <a:r>
                  <a:rPr lang="cs-CZ" dirty="0" smtClean="0"/>
                  <a:t>60%</a:t>
                </a:r>
                <a:r>
                  <a:rPr lang="cs-CZ" dirty="0"/>
                  <a:t>)</a:t>
                </a:r>
                <a:endParaRPr lang="cs-CZ" dirty="0"/>
              </a:p>
              <a:p>
                <a14:m>
                  <m:oMath xmlns:m="http://schemas.openxmlformats.org/officeDocument/2006/math">
                    <m:r>
                      <a:rPr lang="cs-CZ" sz="2200" i="1">
                        <a:latin typeface="Cambria Math" panose="02040503050406030204" pitchFamily="18" charset="0"/>
                      </a:rPr>
                      <m:t>𝑀</m:t>
                    </m:r>
                    <m:r>
                      <a:rPr lang="cs-CZ" sz="2200" i="1">
                        <a:latin typeface="Cambria Math" panose="02040503050406030204" pitchFamily="18" charset="0"/>
                      </a:rPr>
                      <m:t>í</m:t>
                    </m:r>
                    <m:r>
                      <a:rPr lang="cs-CZ" sz="2200" i="1">
                        <a:latin typeface="Cambria Math" panose="02040503050406030204" pitchFamily="18" charset="0"/>
                      </a:rPr>
                      <m:t>𝑟𝑎</m:t>
                    </m:r>
                    <m:r>
                      <a:rPr lang="cs-CZ" sz="2200" i="1">
                        <a:latin typeface="Cambria Math" panose="02040503050406030204" pitchFamily="18" charset="0"/>
                      </a:rPr>
                      <m:t> </m:t>
                    </m:r>
                    <m:r>
                      <a:rPr lang="cs-CZ" sz="2200" i="1">
                        <a:latin typeface="Cambria Math" panose="02040503050406030204" pitchFamily="18" charset="0"/>
                      </a:rPr>
                      <m:t>𝑐𝑒𝑙𝑘𝑜𝑣</m:t>
                    </m:r>
                    <m:r>
                      <a:rPr lang="cs-CZ" sz="2200" i="1">
                        <a:latin typeface="Cambria Math" panose="02040503050406030204" pitchFamily="18" charset="0"/>
                      </a:rPr>
                      <m:t>é </m:t>
                    </m:r>
                    <m:r>
                      <a:rPr lang="cs-CZ" sz="2200" i="1">
                        <a:latin typeface="Cambria Math" panose="02040503050406030204" pitchFamily="18" charset="0"/>
                      </a:rPr>
                      <m:t>𝑧𝑎𝑑𝑙𝑢</m:t>
                    </m:r>
                    <m:r>
                      <a:rPr lang="cs-CZ" sz="2200" i="1">
                        <a:latin typeface="Cambria Math" panose="02040503050406030204" pitchFamily="18" charset="0"/>
                      </a:rPr>
                      <m:t>ž</m:t>
                    </m:r>
                    <m:r>
                      <a:rPr lang="cs-CZ" sz="2200" i="1">
                        <a:latin typeface="Cambria Math" panose="02040503050406030204" pitchFamily="18" charset="0"/>
                      </a:rPr>
                      <m:t>𝑒𝑛𝑜𝑠𝑡𝑖</m:t>
                    </m:r>
                    <m:r>
                      <a:rPr lang="cs-CZ" sz="2200" i="1">
                        <a:latin typeface="Cambria Math" panose="02040503050406030204" pitchFamily="18" charset="0"/>
                      </a:rPr>
                      <m:t>=</m:t>
                    </m:r>
                    <m:f>
                      <m:fPr>
                        <m:ctrlPr>
                          <a:rPr lang="cs-CZ" sz="2200" i="1">
                            <a:latin typeface="Cambria Math" panose="02040503050406030204" pitchFamily="18" charset="0"/>
                          </a:rPr>
                        </m:ctrlPr>
                      </m:fPr>
                      <m:num>
                        <m:r>
                          <a:rPr lang="cs-CZ" sz="2200" i="1">
                            <a:latin typeface="Cambria Math" panose="02040503050406030204" pitchFamily="18" charset="0"/>
                          </a:rPr>
                          <m:t>𝑐𝑖𝑧</m:t>
                        </m:r>
                        <m:r>
                          <a:rPr lang="cs-CZ" sz="2200" i="1">
                            <a:latin typeface="Cambria Math" panose="02040503050406030204" pitchFamily="18" charset="0"/>
                          </a:rPr>
                          <m:t>í </m:t>
                        </m:r>
                        <m:r>
                          <a:rPr lang="cs-CZ" sz="2200" i="1">
                            <a:latin typeface="Cambria Math" panose="02040503050406030204" pitchFamily="18" charset="0"/>
                          </a:rPr>
                          <m:t>𝑧𝑑𝑟𝑜𝑗𝑒</m:t>
                        </m:r>
                        <m:r>
                          <a:rPr lang="cs-CZ" sz="2200" i="1">
                            <a:latin typeface="Cambria Math" panose="02040503050406030204" pitchFamily="18" charset="0"/>
                          </a:rPr>
                          <m:t> (</m:t>
                        </m:r>
                        <m:r>
                          <a:rPr lang="cs-CZ" sz="2200" i="1">
                            <a:latin typeface="Cambria Math" panose="02040503050406030204" pitchFamily="18" charset="0"/>
                          </a:rPr>
                          <m:t>𝑘𝑎𝑝𝑖𝑡</m:t>
                        </m:r>
                        <m:r>
                          <a:rPr lang="cs-CZ" sz="2200" i="1">
                            <a:latin typeface="Cambria Math" panose="02040503050406030204" pitchFamily="18" charset="0"/>
                          </a:rPr>
                          <m:t>á</m:t>
                        </m:r>
                        <m:r>
                          <a:rPr lang="cs-CZ" sz="2200" i="1">
                            <a:latin typeface="Cambria Math" panose="02040503050406030204" pitchFamily="18" charset="0"/>
                          </a:rPr>
                          <m:t>𝑙</m:t>
                        </m:r>
                        <m:r>
                          <a:rPr lang="cs-CZ" sz="2200" i="1">
                            <a:latin typeface="Cambria Math" panose="02040503050406030204" pitchFamily="18" charset="0"/>
                          </a:rPr>
                          <m:t>)</m:t>
                        </m:r>
                      </m:num>
                      <m:den>
                        <m:r>
                          <a:rPr lang="cs-CZ" sz="2200" i="1">
                            <a:latin typeface="Cambria Math" panose="02040503050406030204" pitchFamily="18" charset="0"/>
                          </a:rPr>
                          <m:t>𝑎𝑘𝑡𝑖𝑣𝑎</m:t>
                        </m:r>
                      </m:den>
                    </m:f>
                  </m:oMath>
                </a14:m>
                <a:endParaRPr lang="cs-CZ" sz="2200" i="1" dirty="0">
                  <a:latin typeface="Cambria Math" panose="02040503050406030204" pitchFamily="18" charset="0"/>
                </a:endParaRPr>
              </a:p>
              <a:p>
                <a:r>
                  <a:rPr lang="cs-CZ" dirty="0"/>
                  <a:t>Pravidlo vertikální kapitálové </a:t>
                </a:r>
                <a:r>
                  <a:rPr lang="cs-CZ" dirty="0" smtClean="0"/>
                  <a:t>struktury - </a:t>
                </a:r>
                <a:r>
                  <a:rPr lang="cs-CZ" dirty="0"/>
                  <a:t>vztah vlastního a cizího kapitálu by měl být nejvýše 1:1</a:t>
                </a:r>
              </a:p>
              <a:p>
                <a:endParaRPr lang="cs-CZ" dirty="0" smtClean="0"/>
              </a:p>
              <a:p>
                <a:r>
                  <a:rPr lang="cs-CZ" dirty="0" smtClean="0"/>
                  <a:t>Ukazatel kapitálové stability </a:t>
                </a:r>
                <a:r>
                  <a:rPr lang="cs-CZ" dirty="0" smtClean="0"/>
                  <a:t>podniku (CZ</a:t>
                </a:r>
                <a:r>
                  <a:rPr lang="en-GB" dirty="0" smtClean="0"/>
                  <a:t>&lt;VK</a:t>
                </a:r>
                <a:r>
                  <a:rPr lang="cs-CZ" dirty="0" smtClean="0"/>
                  <a:t>)</a:t>
                </a:r>
                <a:endParaRPr lang="cs-CZ" dirty="0"/>
              </a:p>
              <a:p>
                <a14:m>
                  <m:oMath xmlns:m="http://schemas.openxmlformats.org/officeDocument/2006/math">
                    <m:r>
                      <a:rPr lang="cs-CZ" sz="2200" i="1">
                        <a:latin typeface="Cambria Math" panose="02040503050406030204" pitchFamily="18" charset="0"/>
                      </a:rPr>
                      <m:t>𝑀</m:t>
                    </m:r>
                    <m:r>
                      <a:rPr lang="cs-CZ" sz="2200">
                        <a:latin typeface="Cambria Math" panose="02040503050406030204" pitchFamily="18" charset="0"/>
                      </a:rPr>
                      <m:t>í</m:t>
                    </m:r>
                    <m:r>
                      <a:rPr lang="cs-CZ" sz="2200" i="1">
                        <a:latin typeface="Cambria Math" panose="02040503050406030204" pitchFamily="18" charset="0"/>
                      </a:rPr>
                      <m:t>𝑟𝑎</m:t>
                    </m:r>
                    <m:r>
                      <a:rPr lang="cs-CZ" sz="2200">
                        <a:latin typeface="Cambria Math" panose="02040503050406030204" pitchFamily="18" charset="0"/>
                      </a:rPr>
                      <m:t> </m:t>
                    </m:r>
                    <m:r>
                      <a:rPr lang="cs-CZ" sz="2200" i="1">
                        <a:latin typeface="Cambria Math" panose="02040503050406030204" pitchFamily="18" charset="0"/>
                      </a:rPr>
                      <m:t>𝑧𝑎𝑑𝑙𝑢</m:t>
                    </m:r>
                    <m:r>
                      <a:rPr lang="cs-CZ" sz="2200">
                        <a:latin typeface="Cambria Math" panose="02040503050406030204" pitchFamily="18" charset="0"/>
                      </a:rPr>
                      <m:t>ž</m:t>
                    </m:r>
                    <m:r>
                      <a:rPr lang="cs-CZ" sz="2200" i="1">
                        <a:latin typeface="Cambria Math" panose="02040503050406030204" pitchFamily="18" charset="0"/>
                      </a:rPr>
                      <m:t>𝑒𝑛𝑜𝑠𝑡𝑖</m:t>
                    </m:r>
                    <m:r>
                      <a:rPr lang="cs-CZ" sz="2200">
                        <a:latin typeface="Cambria Math" panose="02040503050406030204" pitchFamily="18" charset="0"/>
                      </a:rPr>
                      <m:t> </m:t>
                    </m:r>
                    <m:r>
                      <a:rPr lang="cs-CZ" sz="2200" i="1">
                        <a:latin typeface="Cambria Math" panose="02040503050406030204" pitchFamily="18" charset="0"/>
                      </a:rPr>
                      <m:t>𝑣𝑙𝑎𝑠𝑡𝑛</m:t>
                    </m:r>
                    <m:r>
                      <a:rPr lang="cs-CZ" sz="2200">
                        <a:latin typeface="Cambria Math" panose="02040503050406030204" pitchFamily="18" charset="0"/>
                      </a:rPr>
                      <m:t>í</m:t>
                    </m:r>
                    <m:r>
                      <a:rPr lang="cs-CZ" sz="2200" i="1">
                        <a:latin typeface="Cambria Math" panose="02040503050406030204" pitchFamily="18" charset="0"/>
                      </a:rPr>
                      <m:t>h𝑜</m:t>
                    </m:r>
                    <m:r>
                      <a:rPr lang="cs-CZ" sz="2200">
                        <a:latin typeface="Cambria Math" panose="02040503050406030204" pitchFamily="18" charset="0"/>
                      </a:rPr>
                      <m:t> </m:t>
                    </m:r>
                    <m:r>
                      <a:rPr lang="cs-CZ" sz="2200" i="1">
                        <a:latin typeface="Cambria Math" panose="02040503050406030204" pitchFamily="18" charset="0"/>
                      </a:rPr>
                      <m:t>𝑘𝑎𝑝𝑖𝑡</m:t>
                    </m:r>
                    <m:r>
                      <a:rPr lang="cs-CZ" sz="2200">
                        <a:latin typeface="Cambria Math" panose="02040503050406030204" pitchFamily="18" charset="0"/>
                      </a:rPr>
                      <m:t>á</m:t>
                    </m:r>
                    <m:r>
                      <a:rPr lang="cs-CZ" sz="2200" i="1">
                        <a:latin typeface="Cambria Math" panose="02040503050406030204" pitchFamily="18" charset="0"/>
                      </a:rPr>
                      <m:t>𝑙𝑢</m:t>
                    </m:r>
                    <m:r>
                      <a:rPr lang="cs-CZ" sz="2200">
                        <a:latin typeface="Cambria Math" panose="02040503050406030204" pitchFamily="18" charset="0"/>
                      </a:rPr>
                      <m:t>=</m:t>
                    </m:r>
                    <m:f>
                      <m:fPr>
                        <m:ctrlPr>
                          <a:rPr lang="cs-CZ" sz="2200" i="1">
                            <a:latin typeface="Cambria Math" panose="02040503050406030204" pitchFamily="18" charset="0"/>
                          </a:rPr>
                        </m:ctrlPr>
                      </m:fPr>
                      <m:num>
                        <m:r>
                          <a:rPr lang="cs-CZ" sz="2200" i="1">
                            <a:latin typeface="Cambria Math" panose="02040503050406030204" pitchFamily="18" charset="0"/>
                          </a:rPr>
                          <m:t>𝑐𝑖𝑧</m:t>
                        </m:r>
                        <m:r>
                          <a:rPr lang="cs-CZ" sz="2200">
                            <a:latin typeface="Cambria Math" panose="02040503050406030204" pitchFamily="18" charset="0"/>
                          </a:rPr>
                          <m:t>í </m:t>
                        </m:r>
                        <m:r>
                          <a:rPr lang="cs-CZ" sz="2200" i="1">
                            <a:latin typeface="Cambria Math" panose="02040503050406030204" pitchFamily="18" charset="0"/>
                          </a:rPr>
                          <m:t>𝑧𝑑𝑟𝑜𝑗𝑒</m:t>
                        </m:r>
                        <m:r>
                          <a:rPr lang="cs-CZ" sz="2200" b="0" i="1" smtClean="0">
                            <a:latin typeface="Cambria Math" panose="02040503050406030204" pitchFamily="18" charset="0"/>
                          </a:rPr>
                          <m:t> (</m:t>
                        </m:r>
                        <m:r>
                          <a:rPr lang="cs-CZ" sz="2200" b="0" i="1" smtClean="0">
                            <a:latin typeface="Cambria Math" panose="02040503050406030204" pitchFamily="18" charset="0"/>
                          </a:rPr>
                          <m:t>𝑘𝑎𝑝𝑖𝑡</m:t>
                        </m:r>
                        <m:r>
                          <a:rPr lang="cs-CZ" sz="2200" b="0" i="1" smtClean="0">
                            <a:latin typeface="Cambria Math" panose="02040503050406030204" pitchFamily="18" charset="0"/>
                          </a:rPr>
                          <m:t>á</m:t>
                        </m:r>
                        <m:r>
                          <a:rPr lang="cs-CZ" sz="2200" b="0" i="1" smtClean="0">
                            <a:latin typeface="Cambria Math" panose="02040503050406030204" pitchFamily="18" charset="0"/>
                          </a:rPr>
                          <m:t>𝑙</m:t>
                        </m:r>
                        <m:r>
                          <a:rPr lang="cs-CZ" sz="2200" b="0" i="1" smtClean="0">
                            <a:latin typeface="Cambria Math" panose="02040503050406030204" pitchFamily="18" charset="0"/>
                          </a:rPr>
                          <m:t>)</m:t>
                        </m:r>
                      </m:num>
                      <m:den>
                        <m:r>
                          <a:rPr lang="cs-CZ" sz="2200" i="1">
                            <a:latin typeface="Cambria Math" panose="02040503050406030204" pitchFamily="18" charset="0"/>
                          </a:rPr>
                          <m:t>𝑣𝑙𝑎𝑠𝑡𝑛</m:t>
                        </m:r>
                        <m:r>
                          <a:rPr lang="cs-CZ" sz="2200">
                            <a:latin typeface="Cambria Math" panose="02040503050406030204" pitchFamily="18" charset="0"/>
                          </a:rPr>
                          <m:t>í </m:t>
                        </m:r>
                        <m:r>
                          <a:rPr lang="cs-CZ" sz="2200" i="1">
                            <a:latin typeface="Cambria Math" panose="02040503050406030204" pitchFamily="18" charset="0"/>
                          </a:rPr>
                          <m:t>𝑘𝑎𝑝𝑖𝑡</m:t>
                        </m:r>
                        <m:r>
                          <a:rPr lang="cs-CZ" sz="2200">
                            <a:latin typeface="Cambria Math" panose="02040503050406030204" pitchFamily="18" charset="0"/>
                          </a:rPr>
                          <m:t>á</m:t>
                        </m:r>
                        <m:r>
                          <a:rPr lang="cs-CZ" sz="2200" i="1">
                            <a:latin typeface="Cambria Math" panose="02040503050406030204" pitchFamily="18" charset="0"/>
                          </a:rPr>
                          <m:t>𝑙</m:t>
                        </m:r>
                      </m:den>
                    </m:f>
                  </m:oMath>
                </a14:m>
                <a:endParaRPr lang="cs-CZ" sz="2200" dirty="0" smtClean="0"/>
              </a:p>
              <a:p>
                <a:endParaRPr lang="cs-CZ" sz="2200" dirty="0"/>
              </a:p>
              <a:p>
                <a:r>
                  <a:rPr lang="cs-CZ" dirty="0" smtClean="0"/>
                  <a:t>Oba dva jsou ukazatele pro banku, zdali Vám půjčí nebo ne.</a:t>
                </a:r>
                <a:endParaRPr lang="cs-CZ" dirty="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159" t="-2801" r="-1546" b="-2241"/>
                </a:stretch>
              </a:blipFill>
            </p:spPr>
            <p:txBody>
              <a:bodyPr/>
              <a:lstStyle/>
              <a:p>
                <a:r>
                  <a:rPr lang="cs-CZ">
                    <a:noFill/>
                  </a:rPr>
                  <a:t> </a:t>
                </a:r>
              </a:p>
            </p:txBody>
          </p:sp>
        </mc:Fallback>
      </mc:AlternateContent>
    </p:spTree>
    <p:extLst>
      <p:ext uri="{BB962C8B-B14F-4D97-AF65-F5344CB8AC3E}">
        <p14:creationId xmlns:p14="http://schemas.microsoft.com/office/powerpoint/2010/main" val="650595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solidFill>
                  <a:srgbClr val="000000"/>
                </a:solidFill>
                <a:latin typeface="Calibri" panose="020F0502020204030204" pitchFamily="34" charset="0"/>
              </a:rPr>
              <a:t>Likvidita (vychází z rozvahy)</a:t>
            </a:r>
            <a:endParaRPr lang="cs-CZ" dirty="0"/>
          </a:p>
        </p:txBody>
      </p:sp>
      <p:sp>
        <p:nvSpPr>
          <p:cNvPr id="3" name="Zástupný symbol pro obsah 2"/>
          <p:cNvSpPr>
            <a:spLocks noGrp="1"/>
          </p:cNvSpPr>
          <p:nvPr>
            <p:ph idx="1"/>
          </p:nvPr>
        </p:nvSpPr>
        <p:spPr/>
        <p:txBody>
          <a:bodyPr>
            <a:normAutofit lnSpcReduction="10000"/>
          </a:bodyPr>
          <a:lstStyle/>
          <a:p>
            <a:r>
              <a:rPr lang="cs-CZ" altLang="cs-CZ" dirty="0">
                <a:solidFill>
                  <a:srgbClr val="000000"/>
                </a:solidFill>
                <a:latin typeface="Calibri" panose="020F0502020204030204" pitchFamily="34" charset="0"/>
              </a:rPr>
              <a:t>Likvidita vyjadřuje schopnost podniku hradit své závazky, tj. platební schopnost. Podstatou je vztah mezi složkami oběžného (krátkodobého majetku) a krátkodobými závazky</a:t>
            </a:r>
            <a:r>
              <a:rPr lang="cs-CZ" altLang="cs-CZ" dirty="0" smtClean="0">
                <a:solidFill>
                  <a:srgbClr val="000000"/>
                </a:solidFill>
                <a:latin typeface="Calibri" panose="020F0502020204030204" pitchFamily="34" charset="0"/>
              </a:rPr>
              <a:t>.</a:t>
            </a:r>
          </a:p>
          <a:p>
            <a:pPr lvl="1">
              <a:lnSpc>
                <a:spcPct val="80000"/>
              </a:lnSpc>
              <a:spcBef>
                <a:spcPts val="750"/>
              </a:spcBef>
            </a:pPr>
            <a:r>
              <a:rPr lang="cs-CZ" altLang="cs-CZ" i="1" dirty="0">
                <a:solidFill>
                  <a:srgbClr val="000000"/>
                </a:solidFill>
                <a:latin typeface="Calibri" panose="020F0502020204030204" pitchFamily="34" charset="0"/>
              </a:rPr>
              <a:t>běžná likvidita </a:t>
            </a:r>
            <a:r>
              <a:rPr lang="cs-CZ" altLang="cs-CZ" dirty="0">
                <a:solidFill>
                  <a:srgbClr val="000000"/>
                </a:solidFill>
                <a:latin typeface="Calibri" panose="020F0502020204030204" pitchFamily="34" charset="0"/>
              </a:rPr>
              <a:t>- má nejmenší vypovídající hodnotu, je to poměr mezi oběžným majetkem a krátkodobými závazky. Optimum je </a:t>
            </a:r>
            <a:r>
              <a:rPr lang="cs-CZ" altLang="cs-CZ" dirty="0" smtClean="0">
                <a:solidFill>
                  <a:srgbClr val="000000"/>
                </a:solidFill>
                <a:latin typeface="Calibri" panose="020F0502020204030204" pitchFamily="34" charset="0"/>
              </a:rPr>
              <a:t>CCA 2</a:t>
            </a:r>
            <a:r>
              <a:rPr lang="cs-CZ" altLang="cs-CZ" dirty="0">
                <a:solidFill>
                  <a:srgbClr val="000000"/>
                </a:solidFill>
                <a:latin typeface="Calibri" panose="020F0502020204030204" pitchFamily="34" charset="0"/>
              </a:rPr>
              <a:t>.</a:t>
            </a:r>
          </a:p>
          <a:p>
            <a:pPr lvl="1">
              <a:lnSpc>
                <a:spcPct val="80000"/>
              </a:lnSpc>
              <a:spcBef>
                <a:spcPts val="750"/>
              </a:spcBef>
            </a:pPr>
            <a:r>
              <a:rPr lang="cs-CZ" altLang="cs-CZ" i="1" dirty="0">
                <a:solidFill>
                  <a:srgbClr val="000000"/>
                </a:solidFill>
                <a:latin typeface="Calibri" panose="020F0502020204030204" pitchFamily="34" charset="0"/>
              </a:rPr>
              <a:t>pohotová  likvidita </a:t>
            </a:r>
            <a:r>
              <a:rPr lang="cs-CZ" altLang="cs-CZ" dirty="0">
                <a:solidFill>
                  <a:srgbClr val="000000"/>
                </a:solidFill>
                <a:latin typeface="Calibri" panose="020F0502020204030204" pitchFamily="34" charset="0"/>
              </a:rPr>
              <a:t>– od předchozí se liší hlavně tím, že se do ní nezapočítávají zásoby. Tedy poměr mezi oběžnými aktivy minus zásoby a krátkodobými závazky. Z těchto tří poměrů je nejrozšířenější. Optimum je </a:t>
            </a:r>
            <a:r>
              <a:rPr lang="cs-CZ" altLang="cs-CZ" dirty="0" smtClean="0">
                <a:solidFill>
                  <a:srgbClr val="000000"/>
                </a:solidFill>
                <a:latin typeface="Calibri" panose="020F0502020204030204" pitchFamily="34" charset="0"/>
              </a:rPr>
              <a:t> CCA 1</a:t>
            </a:r>
            <a:r>
              <a:rPr lang="cs-CZ" altLang="cs-CZ" dirty="0">
                <a:solidFill>
                  <a:srgbClr val="000000"/>
                </a:solidFill>
                <a:latin typeface="Calibri" panose="020F0502020204030204" pitchFamily="34" charset="0"/>
              </a:rPr>
              <a:t>.</a:t>
            </a:r>
          </a:p>
          <a:p>
            <a:pPr lvl="1">
              <a:lnSpc>
                <a:spcPct val="80000"/>
              </a:lnSpc>
              <a:spcBef>
                <a:spcPts val="750"/>
              </a:spcBef>
            </a:pPr>
            <a:r>
              <a:rPr lang="cs-CZ" altLang="cs-CZ" i="1" dirty="0">
                <a:solidFill>
                  <a:srgbClr val="000000"/>
                </a:solidFill>
                <a:latin typeface="Calibri" panose="020F0502020204030204" pitchFamily="34" charset="0"/>
              </a:rPr>
              <a:t>okamžitá likvidita –</a:t>
            </a:r>
            <a:r>
              <a:rPr lang="cs-CZ" altLang="cs-CZ" dirty="0">
                <a:solidFill>
                  <a:srgbClr val="000000"/>
                </a:solidFill>
                <a:latin typeface="Calibri" panose="020F0502020204030204" pitchFamily="34" charset="0"/>
              </a:rPr>
              <a:t> poměr mezi finančním majetkem (peníze a cenné papíry) a krátkodobými závazky. Optimum 0,2–0,4.</a:t>
            </a:r>
          </a:p>
          <a:p>
            <a:endParaRPr lang="cs-CZ" altLang="cs-CZ" dirty="0">
              <a:solidFill>
                <a:srgbClr val="000000"/>
              </a:solidFill>
              <a:latin typeface="Calibri" panose="020F0502020204030204" pitchFamily="34" charset="0"/>
            </a:endParaRPr>
          </a:p>
          <a:p>
            <a:pPr marL="0" indent="0">
              <a:buNone/>
            </a:pPr>
            <a:endParaRPr lang="cs-CZ" dirty="0"/>
          </a:p>
        </p:txBody>
      </p:sp>
    </p:spTree>
    <p:extLst>
      <p:ext uri="{BB962C8B-B14F-4D97-AF65-F5344CB8AC3E}">
        <p14:creationId xmlns:p14="http://schemas.microsoft.com/office/powerpoint/2010/main" val="888322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Obrat aktiv</a:t>
            </a:r>
            <a:endParaRPr lang="cs-CZ" dirty="0"/>
          </a:p>
        </p:txBody>
      </p:sp>
      <p:sp>
        <p:nvSpPr>
          <p:cNvPr id="3" name="Zástupný symbol pro obsah 2"/>
          <p:cNvSpPr>
            <a:spLocks noGrp="1"/>
          </p:cNvSpPr>
          <p:nvPr>
            <p:ph idx="1"/>
          </p:nvPr>
        </p:nvSpPr>
        <p:spPr/>
        <p:txBody>
          <a:bodyPr/>
          <a:lstStyle/>
          <a:p>
            <a:r>
              <a:rPr lang="cs-CZ" altLang="cs-CZ" b="1" dirty="0"/>
              <a:t>= celkové tržby / (stálá)aktiva celkem</a:t>
            </a:r>
            <a:endParaRPr lang="cs-CZ" altLang="cs-CZ" dirty="0"/>
          </a:p>
          <a:p>
            <a:r>
              <a:rPr lang="cs-CZ" altLang="cs-CZ" dirty="0"/>
              <a:t>Udává počet obrátek celkových aktiv v tržbách za daný časový interval (zpravidla za rok).</a:t>
            </a:r>
          </a:p>
          <a:p>
            <a:r>
              <a:rPr lang="cs-CZ" altLang="cs-CZ" dirty="0"/>
              <a:t>Standard:	1,6 – 2,9	</a:t>
            </a:r>
          </a:p>
          <a:p>
            <a:r>
              <a:rPr lang="cs-CZ" altLang="cs-CZ" dirty="0"/>
              <a:t>Jestliže hodnota je menší než 1,5 – je nutno prověřit možnosti efektivního snížení celkových aktiv.</a:t>
            </a:r>
          </a:p>
          <a:p>
            <a:endParaRPr lang="cs-CZ" dirty="0"/>
          </a:p>
        </p:txBody>
      </p:sp>
    </p:spTree>
    <p:extLst>
      <p:ext uri="{BB962C8B-B14F-4D97-AF65-F5344CB8AC3E}">
        <p14:creationId xmlns:p14="http://schemas.microsoft.com/office/powerpoint/2010/main" val="1625682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Obrat zásob</a:t>
            </a:r>
            <a:endParaRPr lang="cs-CZ" dirty="0"/>
          </a:p>
        </p:txBody>
      </p:sp>
      <p:sp>
        <p:nvSpPr>
          <p:cNvPr id="3" name="Zástupný symbol pro obsah 2"/>
          <p:cNvSpPr>
            <a:spLocks noGrp="1"/>
          </p:cNvSpPr>
          <p:nvPr>
            <p:ph idx="1"/>
          </p:nvPr>
        </p:nvSpPr>
        <p:spPr/>
        <p:txBody>
          <a:bodyPr/>
          <a:lstStyle/>
          <a:p>
            <a:r>
              <a:rPr lang="cs-CZ" altLang="cs-CZ" dirty="0"/>
              <a:t>= celkové tržby / zásoby</a:t>
            </a:r>
          </a:p>
          <a:p>
            <a:r>
              <a:rPr lang="cs-CZ" altLang="cs-CZ" dirty="0"/>
              <a:t>Standard:	dle odvětví</a:t>
            </a:r>
          </a:p>
          <a:p>
            <a:r>
              <a:rPr lang="cs-CZ" altLang="cs-CZ" dirty="0"/>
              <a:t>Intenzita využití zásob.</a:t>
            </a:r>
          </a:p>
          <a:p>
            <a:r>
              <a:rPr lang="cs-CZ" altLang="cs-CZ" dirty="0"/>
              <a:t>Doporučená hodnota je závislá na oboru výroby a zpravidla souvisí s oborovým průměrem. Nízký obrat zásob svědčí i o jejich nízké likviditě.</a:t>
            </a:r>
          </a:p>
          <a:p>
            <a:r>
              <a:rPr lang="cs-CZ" altLang="cs-CZ" dirty="0"/>
              <a:t>Tento ukazatel udává kolikrát je v průběhu roku každá položka zásob firmy prodána a znovu uskladněna.</a:t>
            </a:r>
          </a:p>
          <a:p>
            <a:endParaRPr lang="cs-CZ" dirty="0"/>
          </a:p>
        </p:txBody>
      </p:sp>
    </p:spTree>
    <p:extLst>
      <p:ext uri="{BB962C8B-B14F-4D97-AF65-F5344CB8AC3E}">
        <p14:creationId xmlns:p14="http://schemas.microsoft.com/office/powerpoint/2010/main" val="12355983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Investice</a:t>
            </a:r>
            <a:endParaRPr lang="cs-CZ" dirty="0"/>
          </a:p>
        </p:txBody>
      </p:sp>
      <p:sp>
        <p:nvSpPr>
          <p:cNvPr id="3" name="Zástupný symbol pro obsah 2"/>
          <p:cNvSpPr>
            <a:spLocks noGrp="1"/>
          </p:cNvSpPr>
          <p:nvPr>
            <p:ph idx="1"/>
          </p:nvPr>
        </p:nvSpPr>
        <p:spPr/>
        <p:txBody>
          <a:bodyPr/>
          <a:lstStyle/>
          <a:p>
            <a:pPr>
              <a:spcBef>
                <a:spcPts val="800"/>
              </a:spcBef>
            </a:pPr>
            <a:r>
              <a:rPr lang="cs-CZ" altLang="cs-CZ" sz="3200" dirty="0" err="1">
                <a:solidFill>
                  <a:srgbClr val="000000"/>
                </a:solidFill>
                <a:latin typeface="Calibri" panose="020F0502020204030204" pitchFamily="34" charset="0"/>
              </a:rPr>
              <a:t>PayBack</a:t>
            </a:r>
            <a:r>
              <a:rPr lang="cs-CZ" altLang="cs-CZ" sz="3200" dirty="0">
                <a:solidFill>
                  <a:srgbClr val="000000"/>
                </a:solidFill>
                <a:latin typeface="Calibri" panose="020F0502020204030204" pitchFamily="34" charset="0"/>
              </a:rPr>
              <a:t> – PB (doba návratnosti)</a:t>
            </a:r>
          </a:p>
          <a:p>
            <a:pPr lvl="1">
              <a:spcBef>
                <a:spcPts val="700"/>
              </a:spcBef>
              <a:buNone/>
            </a:pPr>
            <a:r>
              <a:rPr lang="cs-CZ" altLang="cs-CZ" sz="2800" dirty="0">
                <a:solidFill>
                  <a:srgbClr val="000000"/>
                </a:solidFill>
                <a:latin typeface="Calibri" panose="020F0502020204030204" pitchFamily="34" charset="0"/>
              </a:rPr>
              <a:t>= Celkové investice/ průměrný roční Cash </a:t>
            </a:r>
            <a:r>
              <a:rPr lang="cs-CZ" altLang="cs-CZ" sz="2800" dirty="0" err="1">
                <a:solidFill>
                  <a:srgbClr val="000000"/>
                </a:solidFill>
                <a:latin typeface="Calibri" panose="020F0502020204030204" pitchFamily="34" charset="0"/>
              </a:rPr>
              <a:t>flow</a:t>
            </a:r>
            <a:endParaRPr lang="cs-CZ" altLang="cs-CZ" sz="2800" dirty="0">
              <a:solidFill>
                <a:srgbClr val="000000"/>
              </a:solidFill>
              <a:latin typeface="Calibri" panose="020F0502020204030204" pitchFamily="34" charset="0"/>
            </a:endParaRPr>
          </a:p>
          <a:p>
            <a:pPr>
              <a:spcBef>
                <a:spcPts val="800"/>
              </a:spcBef>
              <a:buNone/>
            </a:pPr>
            <a:endParaRPr lang="cs-CZ" altLang="cs-CZ" sz="3200" dirty="0">
              <a:solidFill>
                <a:srgbClr val="000000"/>
              </a:solidFill>
              <a:latin typeface="Calibri" panose="020F0502020204030204" pitchFamily="34" charset="0"/>
            </a:endParaRPr>
          </a:p>
          <a:p>
            <a:pPr>
              <a:spcBef>
                <a:spcPts val="800"/>
              </a:spcBef>
            </a:pPr>
            <a:r>
              <a:rPr lang="cs-CZ" altLang="cs-CZ" sz="3200" dirty="0">
                <a:solidFill>
                  <a:srgbClr val="000000"/>
                </a:solidFill>
                <a:latin typeface="Calibri" panose="020F0502020204030204" pitchFamily="34" charset="0"/>
              </a:rPr>
              <a:t>ARR – </a:t>
            </a:r>
            <a:r>
              <a:rPr lang="cs-CZ" altLang="cs-CZ" sz="3200" dirty="0" err="1">
                <a:solidFill>
                  <a:srgbClr val="000000"/>
                </a:solidFill>
                <a:latin typeface="Calibri" panose="020F0502020204030204" pitchFamily="34" charset="0"/>
              </a:rPr>
              <a:t>Average</a:t>
            </a:r>
            <a:r>
              <a:rPr lang="cs-CZ" altLang="cs-CZ" sz="3200" dirty="0">
                <a:solidFill>
                  <a:srgbClr val="000000"/>
                </a:solidFill>
                <a:latin typeface="Calibri" panose="020F0502020204030204" pitchFamily="34" charset="0"/>
              </a:rPr>
              <a:t> </a:t>
            </a:r>
            <a:r>
              <a:rPr lang="cs-CZ" altLang="cs-CZ" sz="3200" dirty="0" err="1">
                <a:solidFill>
                  <a:srgbClr val="000000"/>
                </a:solidFill>
                <a:latin typeface="Calibri" panose="020F0502020204030204" pitchFamily="34" charset="0"/>
              </a:rPr>
              <a:t>Rate</a:t>
            </a:r>
            <a:r>
              <a:rPr lang="cs-CZ" altLang="cs-CZ" sz="3200" dirty="0">
                <a:solidFill>
                  <a:srgbClr val="000000"/>
                </a:solidFill>
                <a:latin typeface="Calibri" panose="020F0502020204030204" pitchFamily="34" charset="0"/>
              </a:rPr>
              <a:t> </a:t>
            </a:r>
            <a:r>
              <a:rPr lang="cs-CZ" altLang="cs-CZ" sz="3200" dirty="0" err="1">
                <a:solidFill>
                  <a:srgbClr val="000000"/>
                </a:solidFill>
                <a:latin typeface="Calibri" panose="020F0502020204030204" pitchFamily="34" charset="0"/>
              </a:rPr>
              <a:t>of</a:t>
            </a:r>
            <a:r>
              <a:rPr lang="cs-CZ" altLang="cs-CZ" sz="3200" dirty="0">
                <a:solidFill>
                  <a:srgbClr val="000000"/>
                </a:solidFill>
                <a:latin typeface="Calibri" panose="020F0502020204030204" pitchFamily="34" charset="0"/>
              </a:rPr>
              <a:t> Return (průměrná míra návratnosti)</a:t>
            </a:r>
          </a:p>
          <a:p>
            <a:pPr lvl="1">
              <a:spcBef>
                <a:spcPts val="700"/>
              </a:spcBef>
              <a:buNone/>
            </a:pPr>
            <a:r>
              <a:rPr lang="cs-CZ" altLang="cs-CZ" sz="2800" dirty="0">
                <a:solidFill>
                  <a:srgbClr val="000000"/>
                </a:solidFill>
                <a:latin typeface="Calibri" panose="020F0502020204030204" pitchFamily="34" charset="0"/>
              </a:rPr>
              <a:t>= (Průměrný roční zisk/celkové investice)*100%</a:t>
            </a:r>
          </a:p>
          <a:p>
            <a:endParaRPr lang="cs-CZ" dirty="0"/>
          </a:p>
        </p:txBody>
      </p:sp>
    </p:spTree>
    <p:extLst>
      <p:ext uri="{BB962C8B-B14F-4D97-AF65-F5344CB8AC3E}">
        <p14:creationId xmlns:p14="http://schemas.microsoft.com/office/powerpoint/2010/main" val="53230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5013" y="1825625"/>
            <a:ext cx="5313974" cy="4351338"/>
          </a:xfrm>
        </p:spPr>
      </p:pic>
    </p:spTree>
    <p:extLst>
      <p:ext uri="{BB962C8B-B14F-4D97-AF65-F5344CB8AC3E}">
        <p14:creationId xmlns:p14="http://schemas.microsoft.com/office/powerpoint/2010/main" val="23153556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spcBef>
                <a:spcPts val="800"/>
              </a:spcBef>
            </a:pPr>
            <a:r>
              <a:rPr lang="cs-CZ" altLang="cs-CZ" sz="3200" dirty="0">
                <a:solidFill>
                  <a:srgbClr val="000000"/>
                </a:solidFill>
                <a:latin typeface="Calibri" panose="020F0502020204030204" pitchFamily="34" charset="0"/>
              </a:rPr>
              <a:t>NPV – čistá současná hodnota</a:t>
            </a:r>
          </a:p>
          <a:p>
            <a:pPr>
              <a:spcBef>
                <a:spcPts val="800"/>
              </a:spcBef>
              <a:buNone/>
            </a:pPr>
            <a:endParaRPr lang="cs-CZ" altLang="cs-CZ" sz="3200" dirty="0">
              <a:solidFill>
                <a:srgbClr val="000000"/>
              </a:solidFill>
              <a:latin typeface="Calibri" panose="020F0502020204030204" pitchFamily="34" charset="0"/>
            </a:endParaRPr>
          </a:p>
          <a:p>
            <a:pPr>
              <a:spcBef>
                <a:spcPts val="800"/>
              </a:spcBef>
              <a:buNone/>
            </a:pPr>
            <a:endParaRPr lang="cs-CZ" altLang="cs-CZ" sz="3200" dirty="0">
              <a:solidFill>
                <a:srgbClr val="000000"/>
              </a:solidFill>
              <a:latin typeface="Calibri" panose="020F0502020204030204" pitchFamily="34" charset="0"/>
            </a:endParaRPr>
          </a:p>
          <a:p>
            <a:pPr lvl="2"/>
            <a:r>
              <a:rPr lang="cs-CZ" altLang="cs-CZ" dirty="0">
                <a:solidFill>
                  <a:srgbClr val="000000"/>
                </a:solidFill>
                <a:latin typeface="Calibri" panose="020F0502020204030204" pitchFamily="34" charset="0"/>
              </a:rPr>
              <a:t> CF – roční cash </a:t>
            </a:r>
            <a:r>
              <a:rPr lang="cs-CZ" altLang="cs-CZ" dirty="0" err="1">
                <a:solidFill>
                  <a:srgbClr val="000000"/>
                </a:solidFill>
                <a:latin typeface="Calibri" panose="020F0502020204030204" pitchFamily="34" charset="0"/>
              </a:rPr>
              <a:t>flow</a:t>
            </a:r>
            <a:endParaRPr lang="cs-CZ" altLang="cs-CZ" dirty="0">
              <a:solidFill>
                <a:srgbClr val="000000"/>
              </a:solidFill>
              <a:latin typeface="Calibri" panose="020F0502020204030204" pitchFamily="34" charset="0"/>
            </a:endParaRPr>
          </a:p>
          <a:p>
            <a:pPr lvl="2"/>
            <a:r>
              <a:rPr lang="cs-CZ" altLang="cs-CZ" dirty="0">
                <a:solidFill>
                  <a:srgbClr val="000000"/>
                </a:solidFill>
                <a:latin typeface="Calibri" panose="020F0502020204030204" pitchFamily="34" charset="0"/>
              </a:rPr>
              <a:t> t – roky (období sledování)</a:t>
            </a:r>
          </a:p>
          <a:p>
            <a:pPr lvl="2"/>
            <a:r>
              <a:rPr lang="cs-CZ" altLang="cs-CZ" dirty="0">
                <a:solidFill>
                  <a:srgbClr val="000000"/>
                </a:solidFill>
                <a:latin typeface="Calibri" panose="020F0502020204030204" pitchFamily="34" charset="0"/>
              </a:rPr>
              <a:t> r – cena kapitálu (úrok)</a:t>
            </a:r>
          </a:p>
          <a:p>
            <a:pPr>
              <a:spcBef>
                <a:spcPts val="800"/>
              </a:spcBef>
            </a:pPr>
            <a:r>
              <a:rPr lang="cs-CZ" altLang="cs-CZ" sz="3200" dirty="0">
                <a:solidFill>
                  <a:srgbClr val="000000"/>
                </a:solidFill>
                <a:latin typeface="Calibri" panose="020F0502020204030204" pitchFamily="34" charset="0"/>
              </a:rPr>
              <a:t>IRR – vnitřní výnosové procento</a:t>
            </a:r>
          </a:p>
          <a:p>
            <a:pPr>
              <a:spcBef>
                <a:spcPts val="800"/>
              </a:spcBef>
            </a:pPr>
            <a:r>
              <a:rPr lang="cs-CZ" altLang="cs-CZ" sz="3200" dirty="0">
                <a:solidFill>
                  <a:srgbClr val="000000"/>
                </a:solidFill>
                <a:latin typeface="Calibri" panose="020F0502020204030204" pitchFamily="34" charset="0"/>
              </a:rPr>
              <a:t>NPV=0, porovnává se s úroky v bance</a:t>
            </a:r>
            <a:endParaRPr lang="cs-CZ" dirty="0"/>
          </a:p>
        </p:txBody>
      </p:sp>
      <p:sp>
        <p:nvSpPr>
          <p:cNvPr id="4" name="Rectangle 3"/>
          <p:cNvSpPr>
            <a:spLocks noChangeArrowheads="1"/>
          </p:cNvSpPr>
          <p:nvPr/>
        </p:nvSpPr>
        <p:spPr bwMode="auto">
          <a:xfrm>
            <a:off x="2571750" y="2141945"/>
            <a:ext cx="600075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Clr>
                <a:srgbClr val="7D1E1E"/>
              </a:buClr>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rebuchet MS" panose="020B0603020202020204" pitchFamily="34" charset="0"/>
              </a:defRPr>
            </a:lvl1pPr>
            <a:lvl2pPr marL="742950" indent="-285750">
              <a:spcBef>
                <a:spcPct val="20000"/>
              </a:spcBef>
              <a:buClr>
                <a:srgbClr val="7D1E1E"/>
              </a:buClr>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anose="020B0603020202020204" pitchFamily="34" charset="0"/>
              </a:defRPr>
            </a:lvl2pPr>
            <a:lvl3pPr marL="1143000" indent="-228600">
              <a:spcBef>
                <a:spcPct val="20000"/>
              </a:spcBef>
              <a:buClr>
                <a:srgbClr val="7D1E1E"/>
              </a:buClr>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Trebuchet MS" panose="020B0603020202020204" pitchFamily="34" charset="0"/>
              </a:defRPr>
            </a:lvl3pPr>
            <a:lvl4pPr marL="1600200" indent="-228600">
              <a:spcBef>
                <a:spcPct val="20000"/>
              </a:spcBef>
              <a:buClr>
                <a:srgbClr val="7D1E1E"/>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rebuchet MS" panose="020B0603020202020204" pitchFamily="34" charset="0"/>
              </a:defRPr>
            </a:lvl4pPr>
            <a:lvl5pPr marL="2057400" indent="-228600">
              <a:spcBef>
                <a:spcPct val="20000"/>
              </a:spcBef>
              <a:buClr>
                <a:srgbClr val="7D1E1E"/>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rebuchet MS" panose="020B0603020202020204" pitchFamily="34" charset="0"/>
              </a:defRPr>
            </a:lvl9pPr>
          </a:lstStyle>
          <a:p>
            <a:pPr algn="just" eaLnBrk="1" hangingPunct="1">
              <a:spcBef>
                <a:spcPct val="0"/>
              </a:spcBef>
              <a:buClrTx/>
              <a:buFontTx/>
              <a:buNone/>
            </a:pPr>
            <a:r>
              <a:rPr lang="cs-CZ" altLang="cs-CZ" sz="1600" b="1" dirty="0">
                <a:solidFill>
                  <a:srgbClr val="000000"/>
                </a:solidFill>
                <a:latin typeface="Arial" panose="020B0604020202020204" pitchFamily="34" charset="0"/>
                <a:cs typeface="Times New Roman" panose="02020603050405020304" pitchFamily="18" charset="0"/>
              </a:rPr>
              <a:t>                                      </a:t>
            </a:r>
            <a:r>
              <a:rPr lang="cs-CZ" altLang="cs-CZ" sz="2400" i="1" baseline="-30000" dirty="0" smtClean="0">
                <a:solidFill>
                  <a:srgbClr val="000000"/>
                </a:solidFill>
                <a:latin typeface="Arial" panose="020B0604020202020204" pitchFamily="34" charset="0"/>
                <a:cs typeface="Times New Roman" panose="02020603050405020304" pitchFamily="18" charset="0"/>
              </a:rPr>
              <a:t>n</a:t>
            </a:r>
            <a:r>
              <a:rPr lang="cs-CZ" altLang="cs-CZ" sz="2400" i="1" dirty="0" smtClean="0">
                <a:solidFill>
                  <a:srgbClr val="000000"/>
                </a:solidFill>
                <a:latin typeface="Arial" panose="020B0604020202020204" pitchFamily="34" charset="0"/>
                <a:cs typeface="Times New Roman" panose="02020603050405020304" pitchFamily="18" charset="0"/>
              </a:rPr>
              <a:t>    </a:t>
            </a:r>
            <a:r>
              <a:rPr lang="cs-CZ" altLang="cs-CZ" sz="2400" i="1" dirty="0" err="1">
                <a:solidFill>
                  <a:srgbClr val="000000"/>
                </a:solidFill>
                <a:latin typeface="Arial" panose="020B0604020202020204" pitchFamily="34" charset="0"/>
                <a:cs typeface="Times New Roman" panose="02020603050405020304" pitchFamily="18" charset="0"/>
              </a:rPr>
              <a:t>CF</a:t>
            </a:r>
            <a:r>
              <a:rPr lang="cs-CZ" altLang="cs-CZ" sz="2400" i="1" baseline="-30000" dirty="0" err="1">
                <a:solidFill>
                  <a:srgbClr val="000000"/>
                </a:solidFill>
                <a:latin typeface="Arial" panose="020B0604020202020204" pitchFamily="34" charset="0"/>
                <a:cs typeface="Times New Roman" panose="02020603050405020304" pitchFamily="18" charset="0"/>
              </a:rPr>
              <a:t>t</a:t>
            </a:r>
            <a:r>
              <a:rPr lang="cs-CZ" altLang="cs-CZ" sz="2400" i="1" dirty="0">
                <a:solidFill>
                  <a:srgbClr val="000000"/>
                </a:solidFill>
                <a:latin typeface="Arial" panose="020B0604020202020204" pitchFamily="34" charset="0"/>
                <a:cs typeface="Times New Roman" panose="02020603050405020304" pitchFamily="18" charset="0"/>
              </a:rPr>
              <a:t>    </a:t>
            </a:r>
          </a:p>
          <a:p>
            <a:pPr algn="just" eaLnBrk="1" hangingPunct="1">
              <a:spcBef>
                <a:spcPct val="0"/>
              </a:spcBef>
              <a:buClrTx/>
              <a:buFontTx/>
              <a:buNone/>
            </a:pPr>
            <a:r>
              <a:rPr lang="cs-CZ" altLang="cs-CZ" sz="2400" i="1" dirty="0">
                <a:solidFill>
                  <a:srgbClr val="000000"/>
                </a:solidFill>
                <a:latin typeface="Arial" panose="020B0604020202020204" pitchFamily="34" charset="0"/>
                <a:cs typeface="Times New Roman" panose="02020603050405020304" pitchFamily="18" charset="0"/>
              </a:rPr>
              <a:t>		NPV  = </a:t>
            </a:r>
            <a:r>
              <a:rPr lang="cs-CZ" altLang="cs-CZ" sz="2400" i="1" dirty="0">
                <a:solidFill>
                  <a:srgbClr val="000000"/>
                </a:solidFill>
                <a:latin typeface="Symbol" panose="05050102010706020507" pitchFamily="18" charset="2"/>
                <a:cs typeface="Times New Roman" panose="02020603050405020304" pitchFamily="18" charset="0"/>
              </a:rPr>
              <a:t></a:t>
            </a:r>
            <a:r>
              <a:rPr lang="cs-CZ" altLang="cs-CZ" sz="2400" i="1" dirty="0">
                <a:solidFill>
                  <a:srgbClr val="000000"/>
                </a:solidFill>
                <a:latin typeface="Arial" panose="020B0604020202020204" pitchFamily="34" charset="0"/>
                <a:cs typeface="Times New Roman" panose="02020603050405020304" pitchFamily="18" charset="0"/>
              </a:rPr>
              <a:t>   </a:t>
            </a:r>
            <a:r>
              <a:rPr lang="cs-CZ" altLang="cs-CZ" sz="2400" i="1" dirty="0">
                <a:solidFill>
                  <a:srgbClr val="000000"/>
                </a:solidFill>
                <a:latin typeface="Times New Roman" panose="02020603050405020304" pitchFamily="18" charset="0"/>
                <a:cs typeface="Times New Roman" panose="02020603050405020304" pitchFamily="18" charset="0"/>
              </a:rPr>
              <a:t>-----------</a:t>
            </a:r>
          </a:p>
          <a:p>
            <a:pPr algn="just" eaLnBrk="1" hangingPunct="1">
              <a:spcBef>
                <a:spcPct val="0"/>
              </a:spcBef>
              <a:buClrTx/>
              <a:buFontTx/>
              <a:buNone/>
            </a:pPr>
            <a:r>
              <a:rPr lang="cs-CZ" altLang="cs-CZ" sz="2400" i="1" dirty="0">
                <a:solidFill>
                  <a:srgbClr val="000000"/>
                </a:solidFill>
                <a:latin typeface="Times New Roman" panose="02020603050405020304" pitchFamily="18" charset="0"/>
                <a:cs typeface="Times New Roman" panose="02020603050405020304" pitchFamily="18" charset="0"/>
              </a:rPr>
              <a:t>		              </a:t>
            </a:r>
            <a:r>
              <a:rPr lang="cs-CZ" altLang="cs-CZ" sz="2400" i="1" baseline="30000" dirty="0">
                <a:solidFill>
                  <a:srgbClr val="000000"/>
                </a:solidFill>
                <a:latin typeface="Times New Roman" panose="02020603050405020304" pitchFamily="18" charset="0"/>
                <a:cs typeface="Times New Roman" panose="02020603050405020304" pitchFamily="18" charset="0"/>
              </a:rPr>
              <a:t>t=1</a:t>
            </a:r>
            <a:r>
              <a:rPr lang="cs-CZ" altLang="cs-CZ" sz="2400" i="1" dirty="0">
                <a:solidFill>
                  <a:srgbClr val="000000"/>
                </a:solidFill>
                <a:latin typeface="Times New Roman" panose="02020603050405020304" pitchFamily="18" charset="0"/>
                <a:cs typeface="Times New Roman" panose="02020603050405020304" pitchFamily="18" charset="0"/>
              </a:rPr>
              <a:t>   (1 + r )</a:t>
            </a:r>
            <a:r>
              <a:rPr lang="cs-CZ" altLang="cs-CZ" sz="2400" i="1" baseline="30000" dirty="0">
                <a:solidFill>
                  <a:srgbClr val="000000"/>
                </a:solidFill>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2003073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 Ještě jednou a tržně…</a:t>
            </a:r>
            <a:endParaRPr lang="cs-CZ" dirty="0"/>
          </a:p>
        </p:txBody>
      </p:sp>
      <p:sp>
        <p:nvSpPr>
          <p:cNvPr id="3" name="Zástupný symbol pro obsah 2"/>
          <p:cNvSpPr>
            <a:spLocks noGrp="1"/>
          </p:cNvSpPr>
          <p:nvPr>
            <p:ph idx="1"/>
          </p:nvPr>
        </p:nvSpPr>
        <p:spPr/>
        <p:txBody>
          <a:bodyPr/>
          <a:lstStyle/>
          <a:p>
            <a:r>
              <a:rPr lang="cs-CZ" dirty="0" smtClean="0"/>
              <a:t>Návaznost na ukazatele magického čtyřúhelníku</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222" y="3196010"/>
            <a:ext cx="6039153" cy="3480211"/>
          </a:xfrm>
          <a:prstGeom prst="rect">
            <a:avLst/>
          </a:prstGeom>
        </p:spPr>
      </p:pic>
    </p:spTree>
    <p:extLst>
      <p:ext uri="{BB962C8B-B14F-4D97-AF65-F5344CB8AC3E}">
        <p14:creationId xmlns:p14="http://schemas.microsoft.com/office/powerpoint/2010/main" val="1735833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Nezaměstnanost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49" y="1690688"/>
            <a:ext cx="7872229" cy="4434689"/>
          </a:xfrm>
        </p:spPr>
      </p:pic>
    </p:spTree>
    <p:extLst>
      <p:ext uri="{BB962C8B-B14F-4D97-AF65-F5344CB8AC3E}">
        <p14:creationId xmlns:p14="http://schemas.microsoft.com/office/powerpoint/2010/main" val="433276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Inflace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607" y="1515767"/>
            <a:ext cx="8354337" cy="4973168"/>
          </a:xfrm>
        </p:spPr>
      </p:pic>
    </p:spTree>
    <p:extLst>
      <p:ext uri="{BB962C8B-B14F-4D97-AF65-F5344CB8AC3E}">
        <p14:creationId xmlns:p14="http://schemas.microsoft.com/office/powerpoint/2010/main" val="2526910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 Ještě jednou a tržně…</a:t>
            </a:r>
          </a:p>
        </p:txBody>
      </p:sp>
      <p:sp>
        <p:nvSpPr>
          <p:cNvPr id="3" name="Zástupný symbol pro obsah 2"/>
          <p:cNvSpPr>
            <a:spLocks noGrp="1"/>
          </p:cNvSpPr>
          <p:nvPr>
            <p:ph idx="1"/>
          </p:nvPr>
        </p:nvSpPr>
        <p:spPr/>
        <p:txBody>
          <a:bodyPr/>
          <a:lstStyle/>
          <a:p>
            <a:r>
              <a:rPr lang="cs-CZ" dirty="0"/>
              <a:t>Návaznost na hospodářské </a:t>
            </a:r>
            <a:r>
              <a:rPr lang="cs-CZ" dirty="0" smtClean="0"/>
              <a:t>cykly</a:t>
            </a:r>
          </a:p>
          <a:p>
            <a:endParaRPr lang="cs-CZ" dirty="0"/>
          </a:p>
          <a:p>
            <a:r>
              <a:rPr lang="cs-CZ" dirty="0" err="1" smtClean="0"/>
              <a:t>Kičin</a:t>
            </a:r>
            <a:r>
              <a:rPr lang="cs-CZ" dirty="0" smtClean="0"/>
              <a:t> – zásoby podniků, 3-5 let</a:t>
            </a:r>
          </a:p>
          <a:p>
            <a:r>
              <a:rPr lang="cs-CZ" dirty="0" err="1" smtClean="0"/>
              <a:t>Juglar</a:t>
            </a:r>
            <a:r>
              <a:rPr lang="cs-CZ" dirty="0" smtClean="0"/>
              <a:t> – stálá aktiva a investice – 7-11 let</a:t>
            </a:r>
          </a:p>
          <a:p>
            <a:r>
              <a:rPr lang="cs-CZ" dirty="0" err="1" smtClean="0"/>
              <a:t>Kuznětsov</a:t>
            </a:r>
            <a:r>
              <a:rPr lang="cs-CZ" dirty="0"/>
              <a:t> </a:t>
            </a:r>
            <a:r>
              <a:rPr lang="cs-CZ" dirty="0" smtClean="0"/>
              <a:t>– infrastrukturní investice – 15-25 let</a:t>
            </a:r>
          </a:p>
          <a:p>
            <a:r>
              <a:rPr lang="cs-CZ" dirty="0" err="1" smtClean="0"/>
              <a:t>Kondratěv</a:t>
            </a:r>
            <a:r>
              <a:rPr lang="cs-CZ" dirty="0" smtClean="0"/>
              <a:t> – technologie – 45-60 let</a:t>
            </a:r>
            <a:endParaRPr lang="cs-CZ" dirty="0"/>
          </a:p>
          <a:p>
            <a:endParaRPr lang="cs-CZ" dirty="0"/>
          </a:p>
        </p:txBody>
      </p:sp>
    </p:spTree>
    <p:extLst>
      <p:ext uri="{BB962C8B-B14F-4D97-AF65-F5344CB8AC3E}">
        <p14:creationId xmlns:p14="http://schemas.microsoft.com/office/powerpoint/2010/main" val="253004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Zástupný symbol pro tabulku 3"/>
          <p:cNvPicPr>
            <a:picLocks noGrp="1" noChangeAspect="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146418" y="3537347"/>
            <a:ext cx="2978944" cy="2328863"/>
          </a:xfrm>
        </p:spPr>
      </p:pic>
      <p:pic>
        <p:nvPicPr>
          <p:cNvPr id="32772"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6418" y="1121569"/>
            <a:ext cx="2978944"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Obráze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1971" y="1121569"/>
            <a:ext cx="2978944"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Obrázek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1970" y="3537347"/>
            <a:ext cx="2978944"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636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 Ještě jednou a tržně…</a:t>
            </a:r>
          </a:p>
        </p:txBody>
      </p:sp>
      <p:sp>
        <p:nvSpPr>
          <p:cNvPr id="3" name="Zástupný symbol pro obsah 2"/>
          <p:cNvSpPr>
            <a:spLocks noGrp="1"/>
          </p:cNvSpPr>
          <p:nvPr>
            <p:ph idx="1"/>
          </p:nvPr>
        </p:nvSpPr>
        <p:spPr/>
        <p:txBody>
          <a:bodyPr/>
          <a:lstStyle/>
          <a:p>
            <a:r>
              <a:rPr lang="cs-CZ" dirty="0" smtClean="0"/>
              <a:t>ČR? Kde jsme? Obecně?</a:t>
            </a:r>
          </a:p>
          <a:p>
            <a:r>
              <a:rPr lang="cs-CZ" dirty="0" smtClean="0"/>
              <a:t>Za vrcholem! </a:t>
            </a:r>
            <a:r>
              <a:rPr lang="cs-CZ" dirty="0" smtClean="0">
                <a:sym typeface="Wingdings" panose="05000000000000000000" pitchFamily="2" charset="2"/>
              </a:rPr>
              <a:t></a:t>
            </a:r>
          </a:p>
          <a:p>
            <a:endParaRPr lang="cs-CZ" dirty="0">
              <a:sym typeface="Wingdings" panose="05000000000000000000" pitchFamily="2" charset="2"/>
            </a:endParaRPr>
          </a:p>
          <a:p>
            <a:r>
              <a:rPr lang="cs-CZ" dirty="0" smtClean="0">
                <a:sym typeface="Wingdings" panose="05000000000000000000" pitchFamily="2" charset="2"/>
              </a:rPr>
              <a:t>Bohatneme  ale i </a:t>
            </a:r>
          </a:p>
          <a:p>
            <a:r>
              <a:rPr lang="cs-CZ" dirty="0" smtClean="0">
                <a:sym typeface="Wingdings" panose="05000000000000000000" pitchFamily="2" charset="2"/>
              </a:rPr>
              <a:t>Přehříváme se </a:t>
            </a:r>
          </a:p>
          <a:p>
            <a:endParaRPr lang="cs-CZ" dirty="0" smtClean="0">
              <a:sym typeface="Wingdings" panose="05000000000000000000" pitchFamily="2" charset="2"/>
            </a:endParaRPr>
          </a:p>
          <a:p>
            <a:endParaRPr lang="cs-CZ" dirty="0">
              <a:sym typeface="Wingdings" panose="05000000000000000000" pitchFamily="2" charset="2"/>
            </a:endParaRPr>
          </a:p>
          <a:p>
            <a:endParaRPr lang="cs-CZ" dirty="0" smtClean="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573" y="4001294"/>
            <a:ext cx="4406081" cy="2482092"/>
          </a:xfrm>
          <a:prstGeom prst="rect">
            <a:avLst/>
          </a:prstGeom>
        </p:spPr>
      </p:pic>
    </p:spTree>
    <p:extLst>
      <p:ext uri="{BB962C8B-B14F-4D97-AF65-F5344CB8AC3E}">
        <p14:creationId xmlns:p14="http://schemas.microsoft.com/office/powerpoint/2010/main" val="27216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Pár rad na závěr</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Ideální počet společníků je lichý a tři už je moc.</a:t>
            </a:r>
          </a:p>
          <a:p>
            <a:r>
              <a:rPr lang="cs-CZ" dirty="0" smtClean="0"/>
              <a:t>Demokracie končí u brány mého podniku.</a:t>
            </a:r>
          </a:p>
          <a:p>
            <a:r>
              <a:rPr lang="cs-CZ" dirty="0" smtClean="0"/>
              <a:t>Neprodává marketing ale chtíč a zájem.</a:t>
            </a:r>
          </a:p>
          <a:p>
            <a:r>
              <a:rPr lang="cs-CZ" dirty="0" smtClean="0"/>
              <a:t>Když už marketing, tak jako reakce.</a:t>
            </a:r>
          </a:p>
          <a:p>
            <a:r>
              <a:rPr lang="cs-CZ" dirty="0" smtClean="0"/>
              <a:t>Špatné slovo se šíří na 10 dalších lidí, dobré na 3.</a:t>
            </a:r>
          </a:p>
          <a:p>
            <a:r>
              <a:rPr lang="cs-CZ" dirty="0" smtClean="0"/>
              <a:t>Náklady dokážete vypočítat, výnosy jen odhadnout.</a:t>
            </a:r>
          </a:p>
          <a:p>
            <a:r>
              <a:rPr lang="cs-CZ" dirty="0" smtClean="0"/>
              <a:t>Důležité jsou i náklady na výstup z odvětví</a:t>
            </a:r>
            <a:r>
              <a:rPr lang="cs-CZ" dirty="0" smtClean="0"/>
              <a:t>.</a:t>
            </a:r>
          </a:p>
          <a:p>
            <a:r>
              <a:rPr lang="cs-CZ" dirty="0" smtClean="0"/>
              <a:t>Lidé stále berou luxusní zboží jako uchovatel hodnot.</a:t>
            </a:r>
            <a:endParaRPr lang="cs-CZ" dirty="0" smtClean="0"/>
          </a:p>
        </p:txBody>
      </p:sp>
      <p:pic>
        <p:nvPicPr>
          <p:cNvPr id="4" name="Obrázek 3"/>
          <p:cNvPicPr>
            <a:picLocks noChangeAspect="1"/>
          </p:cNvPicPr>
          <p:nvPr/>
        </p:nvPicPr>
        <p:blipFill>
          <a:blip r:embed="rId2"/>
          <a:stretch>
            <a:fillRect/>
          </a:stretch>
        </p:blipFill>
        <p:spPr>
          <a:xfrm>
            <a:off x="5524354" y="0"/>
            <a:ext cx="3353091" cy="163387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0" y="2325329"/>
            <a:ext cx="2190750" cy="1361768"/>
          </a:xfrm>
          <a:prstGeom prst="rect">
            <a:avLst/>
          </a:prstGeom>
        </p:spPr>
      </p:pic>
    </p:spTree>
    <p:extLst>
      <p:ext uri="{BB962C8B-B14F-4D97-AF65-F5344CB8AC3E}">
        <p14:creationId xmlns:p14="http://schemas.microsoft.com/office/powerpoint/2010/main" val="2237311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7424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11650" cy="6438900"/>
          </a:xfrm>
        </p:spPr>
      </p:pic>
    </p:spTree>
    <p:extLst>
      <p:ext uri="{BB962C8B-B14F-4D97-AF65-F5344CB8AC3E}">
        <p14:creationId xmlns:p14="http://schemas.microsoft.com/office/powerpoint/2010/main" val="107354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535" y="1343025"/>
            <a:ext cx="6936929" cy="4925219"/>
          </a:xfrm>
        </p:spPr>
      </p:pic>
    </p:spTree>
    <p:extLst>
      <p:ext uri="{BB962C8B-B14F-4D97-AF65-F5344CB8AC3E}">
        <p14:creationId xmlns:p14="http://schemas.microsoft.com/office/powerpoint/2010/main" val="3093447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35025175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Cena?</a:t>
            </a:r>
            <a:endParaRPr lang="cs-CZ" dirty="0"/>
          </a:p>
        </p:txBody>
      </p:sp>
      <p:graphicFrame>
        <p:nvGraphicFramePr>
          <p:cNvPr id="4" name="Zástupný symbol pro obsah 4"/>
          <p:cNvGraphicFramePr>
            <a:graphicFrameLocks/>
          </p:cNvGraphicFramePr>
          <p:nvPr>
            <p:extLst>
              <p:ext uri="{D42A27DB-BD31-4B8C-83A1-F6EECF244321}">
                <p14:modId xmlns:p14="http://schemas.microsoft.com/office/powerpoint/2010/main" val="2952879099"/>
              </p:ext>
            </p:extLst>
          </p:nvPr>
        </p:nvGraphicFramePr>
        <p:xfrm>
          <a:off x="790576" y="1552575"/>
          <a:ext cx="7562847" cy="2573257"/>
        </p:xfrm>
        <a:graphic>
          <a:graphicData uri="http://schemas.openxmlformats.org/drawingml/2006/table">
            <a:tbl>
              <a:tblPr firstRow="1" firstCol="1" lastRow="1" lastCol="1" bandRow="1" bandCol="1">
                <a:tableStyleId>{7E9639D4-E3E2-4D34-9284-5A2195B3D0D7}</a:tableStyleId>
              </a:tblPr>
              <a:tblGrid>
                <a:gridCol w="1512237">
                  <a:extLst>
                    <a:ext uri="{9D8B030D-6E8A-4147-A177-3AD203B41FA5}">
                      <a16:colId xmlns:a16="http://schemas.microsoft.com/office/drawing/2014/main" val="20000"/>
                    </a:ext>
                  </a:extLst>
                </a:gridCol>
                <a:gridCol w="1512237">
                  <a:extLst>
                    <a:ext uri="{9D8B030D-6E8A-4147-A177-3AD203B41FA5}">
                      <a16:colId xmlns:a16="http://schemas.microsoft.com/office/drawing/2014/main" val="20001"/>
                    </a:ext>
                  </a:extLst>
                </a:gridCol>
                <a:gridCol w="1512237">
                  <a:extLst>
                    <a:ext uri="{9D8B030D-6E8A-4147-A177-3AD203B41FA5}">
                      <a16:colId xmlns:a16="http://schemas.microsoft.com/office/drawing/2014/main" val="20002"/>
                    </a:ext>
                  </a:extLst>
                </a:gridCol>
                <a:gridCol w="1513068">
                  <a:extLst>
                    <a:ext uri="{9D8B030D-6E8A-4147-A177-3AD203B41FA5}">
                      <a16:colId xmlns:a16="http://schemas.microsoft.com/office/drawing/2014/main" val="20003"/>
                    </a:ext>
                  </a:extLst>
                </a:gridCol>
                <a:gridCol w="1513068">
                  <a:extLst>
                    <a:ext uri="{9D8B030D-6E8A-4147-A177-3AD203B41FA5}">
                      <a16:colId xmlns:a16="http://schemas.microsoft.com/office/drawing/2014/main" val="20004"/>
                    </a:ext>
                  </a:extLst>
                </a:gridCol>
              </a:tblGrid>
              <a:tr h="514652">
                <a:tc>
                  <a:txBody>
                    <a:bodyPr/>
                    <a:lstStyle/>
                    <a:p>
                      <a:pPr algn="ctr">
                        <a:spcAft>
                          <a:spcPts val="0"/>
                        </a:spcAft>
                      </a:pPr>
                      <a:r>
                        <a:rPr lang="cs-CZ" sz="2000" dirty="0">
                          <a:effectLst/>
                        </a:rPr>
                        <a:t>Vysoká cena</a:t>
                      </a:r>
                      <a:endParaRPr lang="cs-CZ" sz="2000" b="0" dirty="0">
                        <a:effectLst/>
                        <a:latin typeface="Times New Roman"/>
                        <a:ea typeface="Times New Roman"/>
                      </a:endParaRPr>
                    </a:p>
                  </a:txBody>
                  <a:tcPr marL="51435" marR="51435" marT="0" marB="0" anchor="ctr"/>
                </a:tc>
                <a:tc>
                  <a:txBody>
                    <a:bodyPr/>
                    <a:lstStyle/>
                    <a:p>
                      <a:pPr algn="ctr"/>
                      <a:endParaRPr lang="cs-CZ" sz="2400" dirty="0"/>
                    </a:p>
                  </a:txBody>
                  <a:tcPr marL="51435" marR="51435" marT="0" marB="0" anchor="ctr"/>
                </a:tc>
                <a:tc>
                  <a:txBody>
                    <a:bodyPr/>
                    <a:lstStyle/>
                    <a:p>
                      <a:pPr algn="ctr"/>
                      <a:endParaRPr lang="cs-CZ" sz="2400"/>
                    </a:p>
                  </a:txBody>
                  <a:tcPr marL="51435" marR="51435" marT="0" marB="0" anchor="ctr"/>
                </a:tc>
                <a:tc>
                  <a:txBody>
                    <a:bodyPr/>
                    <a:lstStyle/>
                    <a:p>
                      <a:pPr algn="ctr"/>
                      <a:endParaRPr lang="cs-CZ" sz="2400" dirty="0"/>
                    </a:p>
                  </a:txBody>
                  <a:tcPr marL="51435" marR="51435" marT="0" marB="0" anchor="ctr"/>
                </a:tc>
                <a:tc>
                  <a:txBody>
                    <a:bodyPr/>
                    <a:lstStyle/>
                    <a:p>
                      <a:pPr algn="ctr">
                        <a:spcAft>
                          <a:spcPts val="0"/>
                        </a:spcAft>
                      </a:pPr>
                      <a:r>
                        <a:rPr lang="cs-CZ" sz="2000">
                          <a:effectLst/>
                        </a:rPr>
                        <a:t>Nízká cena</a:t>
                      </a:r>
                      <a:endParaRPr lang="cs-CZ" sz="2000" b="0">
                        <a:effectLst/>
                        <a:latin typeface="Times New Roman"/>
                        <a:ea typeface="Times New Roman"/>
                      </a:endParaRPr>
                    </a:p>
                  </a:txBody>
                  <a:tcPr marL="51435" marR="51435" marT="0" marB="0" anchor="ctr"/>
                </a:tc>
                <a:extLst>
                  <a:ext uri="{0D108BD9-81ED-4DB2-BD59-A6C34878D82A}">
                    <a16:rowId xmlns:a16="http://schemas.microsoft.com/office/drawing/2014/main" val="10000"/>
                  </a:ext>
                </a:extLst>
              </a:tr>
              <a:tr h="2058605">
                <a:tc>
                  <a:txBody>
                    <a:bodyPr/>
                    <a:lstStyle/>
                    <a:p>
                      <a:pPr algn="ctr">
                        <a:spcAft>
                          <a:spcPts val="0"/>
                        </a:spcAft>
                      </a:pPr>
                      <a:r>
                        <a:rPr lang="cs-CZ" sz="2000" dirty="0">
                          <a:effectLst/>
                        </a:rPr>
                        <a:t>Při této ceně je nulová poptávka</a:t>
                      </a:r>
                      <a:endParaRPr lang="cs-CZ" sz="2000" b="0" dirty="0">
                        <a:effectLst/>
                        <a:latin typeface="Times New Roman"/>
                        <a:ea typeface="Times New Roman"/>
                      </a:endParaRPr>
                    </a:p>
                  </a:txBody>
                  <a:tcPr marL="51435" marR="51435" marT="0" marB="0" anchor="ctr"/>
                </a:tc>
                <a:tc>
                  <a:txBody>
                    <a:bodyPr/>
                    <a:lstStyle/>
                    <a:p>
                      <a:pPr algn="ctr">
                        <a:spcAft>
                          <a:spcPts val="0"/>
                        </a:spcAft>
                      </a:pPr>
                      <a:r>
                        <a:rPr lang="cs-CZ" sz="2000" dirty="0">
                          <a:effectLst/>
                        </a:rPr>
                        <a:t>Představa zákazníka o jedinečných vlastnostech produktu</a:t>
                      </a:r>
                      <a:endParaRPr lang="cs-CZ" sz="2000" b="0" dirty="0">
                        <a:effectLst/>
                        <a:latin typeface="Times New Roman"/>
                        <a:ea typeface="Times New Roman"/>
                      </a:endParaRPr>
                    </a:p>
                  </a:txBody>
                  <a:tcPr marL="51435" marR="51435" marT="0" marB="0" anchor="ctr"/>
                </a:tc>
                <a:tc>
                  <a:txBody>
                    <a:bodyPr/>
                    <a:lstStyle/>
                    <a:p>
                      <a:pPr algn="ctr">
                        <a:spcAft>
                          <a:spcPts val="0"/>
                        </a:spcAft>
                      </a:pPr>
                      <a:r>
                        <a:rPr lang="cs-CZ" sz="2000" dirty="0">
                          <a:effectLst/>
                        </a:rPr>
                        <a:t>Ceny konkurentů a ceny substitutů</a:t>
                      </a:r>
                      <a:endParaRPr lang="cs-CZ" sz="2000" b="0" dirty="0">
                        <a:effectLst/>
                        <a:latin typeface="Times New Roman"/>
                        <a:ea typeface="Times New Roman"/>
                      </a:endParaRPr>
                    </a:p>
                  </a:txBody>
                  <a:tcPr marL="51435" marR="51435" marT="0" marB="0" anchor="ctr"/>
                </a:tc>
                <a:tc>
                  <a:txBody>
                    <a:bodyPr/>
                    <a:lstStyle/>
                    <a:p>
                      <a:pPr algn="ctr">
                        <a:spcAft>
                          <a:spcPts val="0"/>
                        </a:spcAft>
                      </a:pPr>
                      <a:r>
                        <a:rPr lang="cs-CZ" sz="2000" dirty="0">
                          <a:effectLst/>
                        </a:rPr>
                        <a:t>Náklady</a:t>
                      </a:r>
                      <a:endParaRPr lang="cs-CZ" sz="2000" b="0" dirty="0">
                        <a:effectLst/>
                        <a:latin typeface="Times New Roman"/>
                        <a:ea typeface="Times New Roman"/>
                      </a:endParaRPr>
                    </a:p>
                  </a:txBody>
                  <a:tcPr marL="51435" marR="51435" marT="0" marB="0" anchor="ctr"/>
                </a:tc>
                <a:tc>
                  <a:txBody>
                    <a:bodyPr/>
                    <a:lstStyle/>
                    <a:p>
                      <a:pPr algn="ctr">
                        <a:spcAft>
                          <a:spcPts val="0"/>
                        </a:spcAft>
                      </a:pPr>
                      <a:r>
                        <a:rPr lang="cs-CZ" sz="2000" dirty="0">
                          <a:effectLst/>
                        </a:rPr>
                        <a:t>Při této ceně nelze dosáhnout zisku</a:t>
                      </a:r>
                      <a:endParaRPr lang="cs-CZ" sz="2000" b="0" dirty="0">
                        <a:effectLst/>
                        <a:latin typeface="Times New Roman"/>
                        <a:ea typeface="Times New Roman"/>
                      </a:endParaRPr>
                    </a:p>
                  </a:txBody>
                  <a:tcPr marL="51435" marR="51435" marT="0" marB="0" anchor="ctr"/>
                </a:tc>
                <a:extLst>
                  <a:ext uri="{0D108BD9-81ED-4DB2-BD59-A6C34878D82A}">
                    <a16:rowId xmlns:a16="http://schemas.microsoft.com/office/drawing/2014/main" val="10001"/>
                  </a:ext>
                </a:extLst>
              </a:tr>
            </a:tbl>
          </a:graphicData>
        </a:graphic>
      </p:graphicFrame>
      <p:graphicFrame>
        <p:nvGraphicFramePr>
          <p:cNvPr id="5" name="Zástupný symbol pro obsah 4"/>
          <p:cNvGraphicFramePr>
            <a:graphicFrameLocks noGrp="1"/>
          </p:cNvGraphicFramePr>
          <p:nvPr>
            <p:ph idx="1"/>
            <p:extLst>
              <p:ext uri="{D42A27DB-BD31-4B8C-83A1-F6EECF244321}">
                <p14:modId xmlns:p14="http://schemas.microsoft.com/office/powerpoint/2010/main" val="3827275066"/>
              </p:ext>
            </p:extLst>
          </p:nvPr>
        </p:nvGraphicFramePr>
        <p:xfrm>
          <a:off x="1684252" y="4326844"/>
          <a:ext cx="5926222" cy="2159682"/>
        </p:xfrm>
        <a:graphic>
          <a:graphicData uri="http://schemas.openxmlformats.org/drawingml/2006/table">
            <a:tbl>
              <a:tblPr firstRow="1" firstCol="1" lastRow="1" lastCol="1" bandRow="1" bandCol="1">
                <a:tableStyleId>{2D5ABB26-0587-4C30-8999-92F81FD0307C}</a:tableStyleId>
              </a:tblPr>
              <a:tblGrid>
                <a:gridCol w="544152">
                  <a:extLst>
                    <a:ext uri="{9D8B030D-6E8A-4147-A177-3AD203B41FA5}">
                      <a16:colId xmlns:a16="http://schemas.microsoft.com/office/drawing/2014/main" val="20000"/>
                    </a:ext>
                  </a:extLst>
                </a:gridCol>
                <a:gridCol w="1360381">
                  <a:extLst>
                    <a:ext uri="{9D8B030D-6E8A-4147-A177-3AD203B41FA5}">
                      <a16:colId xmlns:a16="http://schemas.microsoft.com/office/drawing/2014/main" val="20001"/>
                    </a:ext>
                  </a:extLst>
                </a:gridCol>
                <a:gridCol w="1360381">
                  <a:extLst>
                    <a:ext uri="{9D8B030D-6E8A-4147-A177-3AD203B41FA5}">
                      <a16:colId xmlns:a16="http://schemas.microsoft.com/office/drawing/2014/main" val="20002"/>
                    </a:ext>
                  </a:extLst>
                </a:gridCol>
                <a:gridCol w="1330654">
                  <a:extLst>
                    <a:ext uri="{9D8B030D-6E8A-4147-A177-3AD203B41FA5}">
                      <a16:colId xmlns:a16="http://schemas.microsoft.com/office/drawing/2014/main" val="20003"/>
                    </a:ext>
                  </a:extLst>
                </a:gridCol>
                <a:gridCol w="1330654">
                  <a:extLst>
                    <a:ext uri="{9D8B030D-6E8A-4147-A177-3AD203B41FA5}">
                      <a16:colId xmlns:a16="http://schemas.microsoft.com/office/drawing/2014/main" val="20004"/>
                    </a:ext>
                  </a:extLst>
                </a:gridCol>
              </a:tblGrid>
              <a:tr h="286684">
                <a:tc gridSpan="2">
                  <a:txBody>
                    <a:bodyPr/>
                    <a:lstStyle/>
                    <a:p>
                      <a:pPr algn="ctr">
                        <a:lnSpc>
                          <a:spcPct val="150000"/>
                        </a:lnSpc>
                        <a:spcAft>
                          <a:spcPts val="0"/>
                        </a:spcAft>
                      </a:pPr>
                      <a:endParaRPr lang="cs-CZ" sz="1100" b="1" dirty="0">
                        <a:effectLst/>
                        <a:latin typeface="Times New Roman"/>
                        <a:ea typeface="Times New Roman"/>
                      </a:endParaRPr>
                    </a:p>
                  </a:txBody>
                  <a:tcPr marL="51435" marR="51435" marT="0" marB="0">
                    <a:lnR w="12700" cap="flat" cmpd="sng" algn="ctr">
                      <a:solidFill>
                        <a:schemeClr val="tx1"/>
                      </a:solidFill>
                      <a:prstDash val="solid"/>
                      <a:round/>
                      <a:headEnd type="none" w="med" len="med"/>
                      <a:tailEnd type="none" w="med" len="med"/>
                    </a:lnR>
                  </a:tcPr>
                </a:tc>
                <a:tc hMerge="1">
                  <a:txBody>
                    <a:bodyPr/>
                    <a:lstStyle/>
                    <a:p>
                      <a:endParaRPr lang="cs-CZ"/>
                    </a:p>
                  </a:txBody>
                  <a:tcPr/>
                </a:tc>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cs-CZ" sz="1100" b="1" dirty="0" smtClean="0">
                          <a:effectLst/>
                        </a:rPr>
                        <a:t>Cena</a:t>
                      </a:r>
                      <a:endParaRPr lang="cs-CZ" sz="1100" b="1" dirty="0">
                        <a:effectLst/>
                        <a:latin typeface="Times New Roman"/>
                        <a:ea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6684">
                <a:tc>
                  <a:txBody>
                    <a:bodyPr/>
                    <a:lstStyle/>
                    <a:p>
                      <a:pPr marL="71755" marR="71755" algn="ctr">
                        <a:lnSpc>
                          <a:spcPct val="150000"/>
                        </a:lnSpc>
                        <a:spcAft>
                          <a:spcPts val="0"/>
                        </a:spcAft>
                      </a:pPr>
                      <a:r>
                        <a:rPr lang="cs-CZ" sz="1100" dirty="0">
                          <a:effectLst/>
                        </a:rPr>
                        <a:t> </a:t>
                      </a:r>
                      <a:endParaRPr lang="cs-CZ" sz="1100" dirty="0">
                        <a:effectLst/>
                        <a:latin typeface="Times New Roman"/>
                        <a:ea typeface="Times New Roman"/>
                      </a:endParaRPr>
                    </a:p>
                  </a:txBody>
                  <a:tcPr marL="51435" marR="51435" marT="0" marB="0" vert="vert270">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cs-CZ" sz="1100" dirty="0">
                          <a:effectLst/>
                        </a:rPr>
                        <a:t> </a:t>
                      </a:r>
                      <a:endParaRPr lang="cs-CZ" sz="1100" dirty="0">
                        <a:effectLst/>
                        <a:latin typeface="Times New Roman"/>
                        <a:ea typeface="Times New Roman"/>
                      </a:endParaRPr>
                    </a:p>
                  </a:txBody>
                  <a:tcPr marL="51435" marR="5143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cs-CZ" sz="1100" b="1" dirty="0">
                          <a:effectLst/>
                        </a:rPr>
                        <a:t>Vysoká</a:t>
                      </a:r>
                      <a:endParaRPr lang="cs-CZ" sz="1100" b="1" dirty="0">
                        <a:effectLst/>
                        <a:latin typeface="Times New Roman"/>
                        <a:ea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cs-CZ" sz="1100" b="1" dirty="0">
                          <a:effectLst/>
                        </a:rPr>
                        <a:t>Střední</a:t>
                      </a:r>
                      <a:endParaRPr lang="cs-CZ" sz="1100" b="1" dirty="0">
                        <a:effectLst/>
                        <a:latin typeface="Times New Roman"/>
                        <a:ea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cs-CZ" sz="1100" b="1" dirty="0">
                          <a:effectLst/>
                        </a:rPr>
                        <a:t>Nízká</a:t>
                      </a:r>
                      <a:endParaRPr lang="cs-CZ" sz="1100" b="1" dirty="0">
                        <a:effectLst/>
                        <a:latin typeface="Times New Roman"/>
                        <a:ea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3368">
                <a:tc rowSpan="3">
                  <a:txBody>
                    <a:bodyPr/>
                    <a:lstStyle/>
                    <a:p>
                      <a:pPr marL="71755" marR="71755" algn="ctr">
                        <a:lnSpc>
                          <a:spcPct val="150000"/>
                        </a:lnSpc>
                        <a:spcAft>
                          <a:spcPts val="0"/>
                        </a:spcAft>
                      </a:pPr>
                      <a:r>
                        <a:rPr lang="cs-CZ" sz="1100" b="1" dirty="0">
                          <a:effectLst/>
                        </a:rPr>
                        <a:t>Kvalita produktu</a:t>
                      </a:r>
                      <a:endParaRPr lang="cs-CZ" sz="1100" b="1" dirty="0">
                        <a:effectLst/>
                        <a:latin typeface="Times New Roman"/>
                        <a:ea typeface="Times New Roman"/>
                      </a:endParaRPr>
                    </a:p>
                  </a:txBody>
                  <a:tcPr marL="51435" marR="51435" marT="0" marB="0"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cs-CZ" sz="1100" b="1" dirty="0">
                          <a:effectLst/>
                        </a:rPr>
                        <a:t>Vysoká</a:t>
                      </a:r>
                      <a:endParaRPr lang="cs-CZ" sz="1100" b="1" dirty="0">
                        <a:effectLst/>
                        <a:latin typeface="Times New Roman"/>
                        <a:ea typeface="Times New Roman"/>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a:effectLst/>
                        </a:rPr>
                        <a:t>1) Strategie získání mimořádné ceny</a:t>
                      </a:r>
                      <a:endParaRPr lang="cs-CZ" sz="110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dirty="0">
                          <a:effectLst/>
                        </a:rPr>
                        <a:t>2) Strategie vysoké hodnoty</a:t>
                      </a:r>
                      <a:endParaRPr lang="cs-CZ" sz="1100" dirty="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dirty="0">
                          <a:effectLst/>
                        </a:rPr>
                        <a:t>3) Strategie mimořádně vysoké hodnoty</a:t>
                      </a:r>
                      <a:endParaRPr lang="cs-CZ" sz="1100" dirty="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3368">
                <a:tc vMerge="1">
                  <a:txBody>
                    <a:bodyPr/>
                    <a:lstStyle/>
                    <a:p>
                      <a:endParaRPr lang="cs-CZ"/>
                    </a:p>
                  </a:txBody>
                  <a:tcPr/>
                </a:tc>
                <a:tc>
                  <a:txBody>
                    <a:bodyPr/>
                    <a:lstStyle/>
                    <a:p>
                      <a:pPr>
                        <a:lnSpc>
                          <a:spcPct val="150000"/>
                        </a:lnSpc>
                        <a:spcAft>
                          <a:spcPts val="0"/>
                        </a:spcAft>
                      </a:pPr>
                      <a:r>
                        <a:rPr lang="cs-CZ" sz="1100" b="1" dirty="0">
                          <a:effectLst/>
                        </a:rPr>
                        <a:t>Střední</a:t>
                      </a:r>
                      <a:endParaRPr lang="cs-CZ" sz="1100" b="1" dirty="0">
                        <a:effectLst/>
                        <a:latin typeface="Times New Roman"/>
                        <a:ea typeface="Times New Roman"/>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dirty="0">
                          <a:effectLst/>
                        </a:rPr>
                        <a:t>4) Strategie předražování</a:t>
                      </a:r>
                      <a:endParaRPr lang="cs-CZ" sz="1100" dirty="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a:effectLst/>
                        </a:rPr>
                        <a:t>5) Strategie střední hodnoty</a:t>
                      </a:r>
                      <a:endParaRPr lang="cs-CZ" sz="110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dirty="0">
                          <a:effectLst/>
                        </a:rPr>
                        <a:t>6) Strategie odpovídající hodnoty</a:t>
                      </a:r>
                      <a:endParaRPr lang="cs-CZ" sz="1100" dirty="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9578">
                <a:tc vMerge="1">
                  <a:txBody>
                    <a:bodyPr/>
                    <a:lstStyle/>
                    <a:p>
                      <a:endParaRPr lang="cs-CZ"/>
                    </a:p>
                  </a:txBody>
                  <a:tcPr/>
                </a:tc>
                <a:tc>
                  <a:txBody>
                    <a:bodyPr/>
                    <a:lstStyle/>
                    <a:p>
                      <a:pPr>
                        <a:lnSpc>
                          <a:spcPct val="150000"/>
                        </a:lnSpc>
                        <a:spcAft>
                          <a:spcPts val="0"/>
                        </a:spcAft>
                      </a:pPr>
                      <a:r>
                        <a:rPr lang="cs-CZ" sz="1100" b="1" dirty="0">
                          <a:effectLst/>
                        </a:rPr>
                        <a:t>Nízká</a:t>
                      </a:r>
                      <a:endParaRPr lang="cs-CZ" sz="1100" b="1" dirty="0">
                        <a:effectLst/>
                        <a:latin typeface="Times New Roman"/>
                        <a:ea typeface="Times New Roman"/>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dirty="0">
                          <a:effectLst/>
                        </a:rPr>
                        <a:t>7) Strategie okrádání</a:t>
                      </a:r>
                      <a:endParaRPr lang="cs-CZ" sz="1100" dirty="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dirty="0">
                          <a:effectLst/>
                        </a:rPr>
                        <a:t>8) Neúsporná strategie</a:t>
                      </a:r>
                      <a:endParaRPr lang="cs-CZ" sz="1100" dirty="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cs-CZ" sz="1100" dirty="0">
                          <a:effectLst/>
                        </a:rPr>
                        <a:t>9) Úsporná strategie</a:t>
                      </a:r>
                      <a:endParaRPr lang="cs-CZ" sz="1100" dirty="0">
                        <a:effectLst/>
                        <a:latin typeface="Times New Roman"/>
                        <a:ea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89952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zdražit a nenaštvat?</a:t>
            </a:r>
            <a:endParaRPr lang="cs-CZ" dirty="0"/>
          </a:p>
        </p:txBody>
      </p:sp>
      <p:sp>
        <p:nvSpPr>
          <p:cNvPr id="3" name="Zástupný symbol pro obsah 2"/>
          <p:cNvSpPr>
            <a:spLocks noGrp="1"/>
          </p:cNvSpPr>
          <p:nvPr>
            <p:ph idx="1"/>
          </p:nvPr>
        </p:nvSpPr>
        <p:spPr/>
        <p:txBody>
          <a:bodyPr/>
          <a:lstStyle/>
          <a:p>
            <a:r>
              <a:rPr lang="cs-CZ" dirty="0" smtClean="0"/>
              <a:t>Zaváděcí ceny!</a:t>
            </a:r>
          </a:p>
          <a:p>
            <a:endParaRPr lang="cs-CZ" dirty="0"/>
          </a:p>
          <a:p>
            <a:r>
              <a:rPr lang="cs-CZ" dirty="0" smtClean="0"/>
              <a:t>Politika nízké a vysoké cenové hladiny…</a:t>
            </a:r>
          </a:p>
          <a:p>
            <a:r>
              <a:rPr lang="cs-CZ" dirty="0" smtClean="0"/>
              <a:t>Někdy funguje někdy ne</a:t>
            </a:r>
            <a:endParaRPr lang="cs-CZ" dirty="0"/>
          </a:p>
        </p:txBody>
      </p:sp>
    </p:spTree>
    <p:extLst>
      <p:ext uri="{BB962C8B-B14F-4D97-AF65-F5344CB8AC3E}">
        <p14:creationId xmlns:p14="http://schemas.microsoft.com/office/powerpoint/2010/main" val="395687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Time</a:t>
            </a:r>
            <a:r>
              <a:rPr lang="cs-CZ" dirty="0" smtClean="0"/>
              <a:t> (</a:t>
            </a:r>
            <a:r>
              <a:rPr lang="cs-CZ" dirty="0" err="1" smtClean="0"/>
              <a:t>schedule</a:t>
            </a:r>
            <a:r>
              <a:rPr lang="cs-CZ" dirty="0" smtClean="0"/>
              <a:t>) - harmonogramy</a:t>
            </a:r>
            <a:endParaRPr lang="cs-CZ" dirty="0"/>
          </a:p>
        </p:txBody>
      </p:sp>
      <p:sp>
        <p:nvSpPr>
          <p:cNvPr id="3" name="Zástupný symbol pro obsah 2"/>
          <p:cNvSpPr>
            <a:spLocks noGrp="1"/>
          </p:cNvSpPr>
          <p:nvPr>
            <p:ph idx="1"/>
          </p:nvPr>
        </p:nvSpPr>
        <p:spPr/>
        <p:txBody>
          <a:bodyPr/>
          <a:lstStyle/>
          <a:p>
            <a:r>
              <a:rPr lang="cs-CZ" dirty="0" smtClean="0"/>
              <a:t>Přírodní fáze</a:t>
            </a:r>
          </a:p>
          <a:p>
            <a:r>
              <a:rPr lang="cs-CZ" dirty="0" smtClean="0"/>
              <a:t>Kalendáře</a:t>
            </a:r>
          </a:p>
          <a:p>
            <a:r>
              <a:rPr lang="cs-CZ" dirty="0" smtClean="0"/>
              <a:t>Plánovací kalendáře</a:t>
            </a:r>
          </a:p>
          <a:p>
            <a:r>
              <a:rPr lang="cs-CZ" dirty="0" smtClean="0"/>
              <a:t>Lhůtové plánování + kapacitní plánování</a:t>
            </a:r>
          </a:p>
          <a:p>
            <a:r>
              <a:rPr lang="cs-CZ" dirty="0" err="1" smtClean="0"/>
              <a:t>Gantt</a:t>
            </a:r>
            <a:endParaRPr lang="cs-CZ" dirty="0" smtClean="0"/>
          </a:p>
          <a:p>
            <a:r>
              <a:rPr lang="cs-CZ" dirty="0" smtClean="0"/>
              <a:t>PERT</a:t>
            </a:r>
          </a:p>
          <a:p>
            <a:r>
              <a:rPr lang="cs-CZ" dirty="0" smtClean="0"/>
              <a:t>CPM</a:t>
            </a:r>
          </a:p>
          <a:p>
            <a:r>
              <a:rPr lang="cs-CZ" dirty="0" smtClean="0"/>
              <a:t>IT</a:t>
            </a:r>
          </a:p>
        </p:txBody>
      </p:sp>
    </p:spTree>
    <p:extLst>
      <p:ext uri="{BB962C8B-B14F-4D97-AF65-F5344CB8AC3E}">
        <p14:creationId xmlns:p14="http://schemas.microsoft.com/office/powerpoint/2010/main" val="24057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Time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2259" y="1825625"/>
            <a:ext cx="3399482" cy="4351338"/>
          </a:xfrm>
        </p:spPr>
      </p:pic>
    </p:spTree>
    <p:extLst>
      <p:ext uri="{BB962C8B-B14F-4D97-AF65-F5344CB8AC3E}">
        <p14:creationId xmlns:p14="http://schemas.microsoft.com/office/powerpoint/2010/main" val="2316603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487255"/>
            <a:ext cx="9144000" cy="2759725"/>
          </a:xfrm>
        </p:spPr>
      </p:pic>
      <p:pic>
        <p:nvPicPr>
          <p:cNvPr id="5" name="Obrázek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10187" y="93513"/>
            <a:ext cx="3128963" cy="2393742"/>
          </a:xfrm>
          <a:prstGeom prst="rect">
            <a:avLst/>
          </a:prstGeom>
        </p:spPr>
      </p:pic>
    </p:spTree>
    <p:extLst>
      <p:ext uri="{BB962C8B-B14F-4D97-AF65-F5344CB8AC3E}">
        <p14:creationId xmlns:p14="http://schemas.microsoft.com/office/powerpoint/2010/main" val="391199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TotalTime>
  <Words>1746</Words>
  <Application>Microsoft Office PowerPoint</Application>
  <PresentationFormat>Předvádění na obrazovce (4:3)</PresentationFormat>
  <Paragraphs>411</Paragraphs>
  <Slides>62</Slides>
  <Notes>0</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62</vt:i4>
      </vt:variant>
    </vt:vector>
  </HeadingPairs>
  <TitlesOfParts>
    <vt:vector size="73" baseType="lpstr">
      <vt:lpstr>SimSun</vt:lpstr>
      <vt:lpstr>Arial</vt:lpstr>
      <vt:lpstr>Calibri</vt:lpstr>
      <vt:lpstr>Calibri Light</vt:lpstr>
      <vt:lpstr>Cambria Math</vt:lpstr>
      <vt:lpstr>Source Sans Pro Light</vt:lpstr>
      <vt:lpstr>Symbol</vt:lpstr>
      <vt:lpstr>Times New Roman</vt:lpstr>
      <vt:lpstr>Verdana</vt:lpstr>
      <vt:lpstr>Wingdings</vt:lpstr>
      <vt:lpstr>Motiv Office</vt:lpstr>
      <vt:lpstr>Blok VI – KDY?</vt:lpstr>
      <vt:lpstr>Prezentace aplikace PowerPoint</vt:lpstr>
      <vt:lpstr>Kdy?</vt:lpstr>
      <vt:lpstr>Projekt</vt:lpstr>
      <vt:lpstr>Prezentace aplikace PowerPoint</vt:lpstr>
      <vt:lpstr>Prezentace aplikace PowerPoint</vt:lpstr>
      <vt:lpstr>Time (schedule) - harmonogramy</vt:lpstr>
      <vt:lpstr>Time</vt:lpstr>
      <vt:lpstr>PERT</vt:lpstr>
      <vt:lpstr>CPM</vt:lpstr>
      <vt:lpstr>R(esource)CPM</vt:lpstr>
      <vt:lpstr>CPM/PERT</vt:lpstr>
      <vt:lpstr>Prezentace aplikace PowerPoint</vt:lpstr>
      <vt:lpstr>Prezentace aplikace PowerPoint</vt:lpstr>
      <vt:lpstr>Gantt</vt:lpstr>
      <vt:lpstr>Prezentace aplikace PowerPoint</vt:lpstr>
      <vt:lpstr>Prezentace aplikace PowerPoint</vt:lpstr>
      <vt:lpstr>Prezentace aplikace PowerPoint</vt:lpstr>
      <vt:lpstr>WORK/PRODUCT BREAKDOWN STRUCTURE</vt:lpstr>
      <vt:lpstr>Mind map</vt:lpstr>
      <vt:lpstr>Prezentace aplikace PowerPoint</vt:lpstr>
      <vt:lpstr>Prezentace aplikace PowerPoint</vt:lpstr>
      <vt:lpstr>Finance</vt:lpstr>
      <vt:lpstr>Důležitost finančního plánu</vt:lpstr>
      <vt:lpstr>Dlouhodobé</vt:lpstr>
      <vt:lpstr>Krátkodobé</vt:lpstr>
      <vt:lpstr>Zakladatelský rozpočet</vt:lpstr>
      <vt:lpstr>Plán nákladů</vt:lpstr>
      <vt:lpstr>Plán výnosů</vt:lpstr>
      <vt:lpstr>Plánování výnosů - BEP</vt:lpstr>
      <vt:lpstr>Prezentace aplikace PowerPoint</vt:lpstr>
      <vt:lpstr>Dokumentace</vt:lpstr>
      <vt:lpstr>Prezentace aplikace PowerPoint</vt:lpstr>
      <vt:lpstr>Tři pravidla tvorby rozvahy</vt:lpstr>
      <vt:lpstr>Výsledovka (Výkaz zisků ztrát)</vt:lpstr>
      <vt:lpstr>Prezentace aplikace PowerPoint</vt:lpstr>
      <vt:lpstr>Odpisy</vt:lpstr>
      <vt:lpstr> Odpisy lineární</vt:lpstr>
      <vt:lpstr>Cash flow</vt:lpstr>
      <vt:lpstr>Cash flow</vt:lpstr>
      <vt:lpstr>Cash flow diskont</vt:lpstr>
      <vt:lpstr>Cash flow – diskont příklad</vt:lpstr>
      <vt:lpstr>Ukazatele</vt:lpstr>
      <vt:lpstr>Poměrové ukazatele - rentabilita</vt:lpstr>
      <vt:lpstr>Poměrové ukazatele - zadluženost</vt:lpstr>
      <vt:lpstr>Likvidita (vychází z rozvahy)</vt:lpstr>
      <vt:lpstr>Obrat aktiv</vt:lpstr>
      <vt:lpstr>Obrat zásob</vt:lpstr>
      <vt:lpstr>Investice</vt:lpstr>
      <vt:lpstr>Prezentace aplikace PowerPoint</vt:lpstr>
      <vt:lpstr>Kdy? Ještě jednou a tržně…</vt:lpstr>
      <vt:lpstr>Nezaměstnanost</vt:lpstr>
      <vt:lpstr>Inflace</vt:lpstr>
      <vt:lpstr>Kdy? Ještě jednou a tržně…</vt:lpstr>
      <vt:lpstr>Prezentace aplikace PowerPoint</vt:lpstr>
      <vt:lpstr>Kdy? Ještě jednou a tržně…</vt:lpstr>
      <vt:lpstr>Pár rad na závěr</vt:lpstr>
      <vt:lpstr>Prezentace aplikace PowerPoint</vt:lpstr>
      <vt:lpstr>Prezentace aplikace PowerPoint</vt:lpstr>
      <vt:lpstr>Prezentace aplikace PowerPoint</vt:lpstr>
      <vt:lpstr>Cena?</vt:lpstr>
      <vt:lpstr>Jak zdražit a nenaštvat?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Mikuš Petr</dc:creator>
  <cp:lastModifiedBy>Mikuš Petr</cp:lastModifiedBy>
  <cp:revision>20</cp:revision>
  <dcterms:created xsi:type="dcterms:W3CDTF">2017-12-14T09:10:53Z</dcterms:created>
  <dcterms:modified xsi:type="dcterms:W3CDTF">2018-12-06T12:41:57Z</dcterms:modified>
</cp:coreProperties>
</file>