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314"/>
  </p:notesMasterIdLst>
  <p:sldIdLst>
    <p:sldId id="256" r:id="rId2"/>
    <p:sldId id="257" r:id="rId3"/>
    <p:sldId id="872" r:id="rId4"/>
    <p:sldId id="873" r:id="rId5"/>
    <p:sldId id="874" r:id="rId6"/>
    <p:sldId id="855" r:id="rId7"/>
    <p:sldId id="606" r:id="rId8"/>
    <p:sldId id="607" r:id="rId9"/>
    <p:sldId id="605" r:id="rId10"/>
    <p:sldId id="856" r:id="rId11"/>
    <p:sldId id="260" r:id="rId12"/>
    <p:sldId id="285" r:id="rId13"/>
    <p:sldId id="261" r:id="rId14"/>
    <p:sldId id="286" r:id="rId15"/>
    <p:sldId id="604" r:id="rId16"/>
    <p:sldId id="857" r:id="rId17"/>
    <p:sldId id="608" r:id="rId18"/>
    <p:sldId id="263" r:id="rId19"/>
    <p:sldId id="264" r:id="rId20"/>
    <p:sldId id="265" r:id="rId21"/>
    <p:sldId id="615" r:id="rId22"/>
    <p:sldId id="858" r:id="rId23"/>
    <p:sldId id="612" r:id="rId24"/>
    <p:sldId id="609" r:id="rId25"/>
    <p:sldId id="642" r:id="rId26"/>
    <p:sldId id="610" r:id="rId27"/>
    <p:sldId id="621" r:id="rId28"/>
    <p:sldId id="623" r:id="rId29"/>
    <p:sldId id="620" r:id="rId30"/>
    <p:sldId id="627" r:id="rId31"/>
    <p:sldId id="633" r:id="rId32"/>
    <p:sldId id="628" r:id="rId33"/>
    <p:sldId id="662" r:id="rId34"/>
    <p:sldId id="663" r:id="rId35"/>
    <p:sldId id="631" r:id="rId36"/>
    <p:sldId id="629" r:id="rId37"/>
    <p:sldId id="632" r:id="rId38"/>
    <p:sldId id="630" r:id="rId39"/>
    <p:sldId id="624" r:id="rId40"/>
    <p:sldId id="626" r:id="rId41"/>
    <p:sldId id="665" r:id="rId42"/>
    <p:sldId id="669" r:id="rId43"/>
    <p:sldId id="670" r:id="rId44"/>
    <p:sldId id="671" r:id="rId45"/>
    <p:sldId id="625" r:id="rId46"/>
    <p:sldId id="643" r:id="rId47"/>
    <p:sldId id="644" r:id="rId48"/>
    <p:sldId id="645" r:id="rId49"/>
    <p:sldId id="646" r:id="rId50"/>
    <p:sldId id="647" r:id="rId51"/>
    <p:sldId id="648" r:id="rId52"/>
    <p:sldId id="649" r:id="rId53"/>
    <p:sldId id="650" r:id="rId54"/>
    <p:sldId id="651" r:id="rId55"/>
    <p:sldId id="652" r:id="rId56"/>
    <p:sldId id="653" r:id="rId57"/>
    <p:sldId id="859" r:id="rId58"/>
    <p:sldId id="613" r:id="rId59"/>
    <p:sldId id="860" r:id="rId60"/>
    <p:sldId id="861" r:id="rId61"/>
    <p:sldId id="634" r:id="rId62"/>
    <p:sldId id="614" r:id="rId63"/>
    <p:sldId id="637" r:id="rId64"/>
    <p:sldId id="618" r:id="rId65"/>
    <p:sldId id="852" r:id="rId66"/>
    <p:sldId id="617" r:id="rId67"/>
    <p:sldId id="267" r:id="rId68"/>
    <p:sldId id="268" r:id="rId69"/>
    <p:sldId id="862" r:id="rId70"/>
    <p:sldId id="287" r:id="rId71"/>
    <p:sldId id="616" r:id="rId72"/>
    <p:sldId id="635" r:id="rId73"/>
    <p:sldId id="638" r:id="rId74"/>
    <p:sldId id="639" r:id="rId75"/>
    <p:sldId id="863" r:id="rId76"/>
    <p:sldId id="677" r:id="rId77"/>
    <p:sldId id="678" r:id="rId78"/>
    <p:sldId id="679" r:id="rId79"/>
    <p:sldId id="853" r:id="rId80"/>
    <p:sldId id="659" r:id="rId81"/>
    <p:sldId id="807" r:id="rId82"/>
    <p:sldId id="808" r:id="rId83"/>
    <p:sldId id="809" r:id="rId84"/>
    <p:sldId id="305" r:id="rId85"/>
    <p:sldId id="306" r:id="rId86"/>
    <p:sldId id="307" r:id="rId87"/>
    <p:sldId id="308" r:id="rId88"/>
    <p:sldId id="854" r:id="rId89"/>
    <p:sldId id="681" r:id="rId90"/>
    <p:sldId id="682" r:id="rId91"/>
    <p:sldId id="708" r:id="rId92"/>
    <p:sldId id="707" r:id="rId93"/>
    <p:sldId id="683" r:id="rId94"/>
    <p:sldId id="684" r:id="rId95"/>
    <p:sldId id="709" r:id="rId96"/>
    <p:sldId id="748" r:id="rId97"/>
    <p:sldId id="749" r:id="rId98"/>
    <p:sldId id="750" r:id="rId99"/>
    <p:sldId id="751" r:id="rId100"/>
    <p:sldId id="752" r:id="rId101"/>
    <p:sldId id="753" r:id="rId102"/>
    <p:sldId id="754" r:id="rId103"/>
    <p:sldId id="755" r:id="rId104"/>
    <p:sldId id="756" r:id="rId105"/>
    <p:sldId id="757" r:id="rId106"/>
    <p:sldId id="758" r:id="rId107"/>
    <p:sldId id="759" r:id="rId108"/>
    <p:sldId id="760" r:id="rId109"/>
    <p:sldId id="761" r:id="rId110"/>
    <p:sldId id="762" r:id="rId111"/>
    <p:sldId id="763" r:id="rId112"/>
    <p:sldId id="764" r:id="rId113"/>
    <p:sldId id="765" r:id="rId114"/>
    <p:sldId id="766" r:id="rId115"/>
    <p:sldId id="767" r:id="rId116"/>
    <p:sldId id="768" r:id="rId117"/>
    <p:sldId id="769" r:id="rId118"/>
    <p:sldId id="770" r:id="rId119"/>
    <p:sldId id="771" r:id="rId120"/>
    <p:sldId id="772" r:id="rId121"/>
    <p:sldId id="773" r:id="rId122"/>
    <p:sldId id="774" r:id="rId123"/>
    <p:sldId id="775" r:id="rId124"/>
    <p:sldId id="776" r:id="rId125"/>
    <p:sldId id="777" r:id="rId126"/>
    <p:sldId id="778" r:id="rId127"/>
    <p:sldId id="779" r:id="rId128"/>
    <p:sldId id="780" r:id="rId129"/>
    <p:sldId id="781" r:id="rId130"/>
    <p:sldId id="782" r:id="rId131"/>
    <p:sldId id="783" r:id="rId132"/>
    <p:sldId id="784" r:id="rId133"/>
    <p:sldId id="785" r:id="rId134"/>
    <p:sldId id="786" r:id="rId135"/>
    <p:sldId id="787" r:id="rId136"/>
    <p:sldId id="788" r:id="rId137"/>
    <p:sldId id="789" r:id="rId138"/>
    <p:sldId id="790" r:id="rId139"/>
    <p:sldId id="791" r:id="rId140"/>
    <p:sldId id="792" r:id="rId141"/>
    <p:sldId id="793" r:id="rId142"/>
    <p:sldId id="794" r:id="rId143"/>
    <p:sldId id="795" r:id="rId144"/>
    <p:sldId id="796" r:id="rId145"/>
    <p:sldId id="797" r:id="rId146"/>
    <p:sldId id="798" r:id="rId147"/>
    <p:sldId id="799" r:id="rId148"/>
    <p:sldId id="800" r:id="rId149"/>
    <p:sldId id="685" r:id="rId150"/>
    <p:sldId id="686" r:id="rId151"/>
    <p:sldId id="687" r:id="rId152"/>
    <p:sldId id="688" r:id="rId153"/>
    <p:sldId id="689" r:id="rId154"/>
    <p:sldId id="690" r:id="rId155"/>
    <p:sldId id="691" r:id="rId156"/>
    <p:sldId id="705" r:id="rId157"/>
    <p:sldId id="693" r:id="rId158"/>
    <p:sldId id="694" r:id="rId159"/>
    <p:sldId id="706" r:id="rId160"/>
    <p:sldId id="696" r:id="rId161"/>
    <p:sldId id="697" r:id="rId162"/>
    <p:sldId id="698" r:id="rId163"/>
    <p:sldId id="699" r:id="rId164"/>
    <p:sldId id="700" r:id="rId165"/>
    <p:sldId id="701" r:id="rId166"/>
    <p:sldId id="702" r:id="rId167"/>
    <p:sldId id="734" r:id="rId168"/>
    <p:sldId id="710" r:id="rId169"/>
    <p:sldId id="711" r:id="rId170"/>
    <p:sldId id="712" r:id="rId171"/>
    <p:sldId id="713" r:id="rId172"/>
    <p:sldId id="714" r:id="rId173"/>
    <p:sldId id="801" r:id="rId174"/>
    <p:sldId id="802" r:id="rId175"/>
    <p:sldId id="803" r:id="rId176"/>
    <p:sldId id="715" r:id="rId177"/>
    <p:sldId id="716" r:id="rId178"/>
    <p:sldId id="717" r:id="rId179"/>
    <p:sldId id="718" r:id="rId180"/>
    <p:sldId id="719" r:id="rId181"/>
    <p:sldId id="720" r:id="rId182"/>
    <p:sldId id="721" r:id="rId183"/>
    <p:sldId id="722" r:id="rId184"/>
    <p:sldId id="723" r:id="rId185"/>
    <p:sldId id="724" r:id="rId186"/>
    <p:sldId id="725" r:id="rId187"/>
    <p:sldId id="726" r:id="rId188"/>
    <p:sldId id="727" r:id="rId189"/>
    <p:sldId id="728" r:id="rId190"/>
    <p:sldId id="729" r:id="rId191"/>
    <p:sldId id="730" r:id="rId192"/>
    <p:sldId id="732" r:id="rId193"/>
    <p:sldId id="733" r:id="rId194"/>
    <p:sldId id="864" r:id="rId195"/>
    <p:sldId id="703" r:id="rId196"/>
    <p:sldId id="704" r:id="rId197"/>
    <p:sldId id="735" r:id="rId198"/>
    <p:sldId id="736" r:id="rId199"/>
    <p:sldId id="737" r:id="rId200"/>
    <p:sldId id="804" r:id="rId201"/>
    <p:sldId id="805" r:id="rId202"/>
    <p:sldId id="738" r:id="rId203"/>
    <p:sldId id="742" r:id="rId204"/>
    <p:sldId id="743" r:id="rId205"/>
    <p:sldId id="744" r:id="rId206"/>
    <p:sldId id="745" r:id="rId207"/>
    <p:sldId id="746" r:id="rId208"/>
    <p:sldId id="747" r:id="rId209"/>
    <p:sldId id="865" r:id="rId210"/>
    <p:sldId id="840" r:id="rId211"/>
    <p:sldId id="841" r:id="rId212"/>
    <p:sldId id="842" r:id="rId213"/>
    <p:sldId id="843" r:id="rId214"/>
    <p:sldId id="844" r:id="rId215"/>
    <p:sldId id="845" r:id="rId216"/>
    <p:sldId id="846" r:id="rId217"/>
    <p:sldId id="866" r:id="rId218"/>
    <p:sldId id="847" r:id="rId219"/>
    <p:sldId id="848" r:id="rId220"/>
    <p:sldId id="849" r:id="rId221"/>
    <p:sldId id="850" r:id="rId222"/>
    <p:sldId id="851" r:id="rId223"/>
    <p:sldId id="813" r:id="rId224"/>
    <p:sldId id="867" r:id="rId225"/>
    <p:sldId id="276" r:id="rId226"/>
    <p:sldId id="354" r:id="rId227"/>
    <p:sldId id="355" r:id="rId228"/>
    <p:sldId id="356" r:id="rId229"/>
    <p:sldId id="357" r:id="rId230"/>
    <p:sldId id="358" r:id="rId231"/>
    <p:sldId id="359" r:id="rId232"/>
    <p:sldId id="360" r:id="rId233"/>
    <p:sldId id="361" r:id="rId234"/>
    <p:sldId id="288" r:id="rId235"/>
    <p:sldId id="289" r:id="rId236"/>
    <p:sldId id="362" r:id="rId237"/>
    <p:sldId id="363" r:id="rId238"/>
    <p:sldId id="364" r:id="rId239"/>
    <p:sldId id="365" r:id="rId240"/>
    <p:sldId id="369" r:id="rId241"/>
    <p:sldId id="371" r:id="rId242"/>
    <p:sldId id="372" r:id="rId243"/>
    <p:sldId id="374" r:id="rId244"/>
    <p:sldId id="375" r:id="rId245"/>
    <p:sldId id="376" r:id="rId246"/>
    <p:sldId id="377" r:id="rId247"/>
    <p:sldId id="378" r:id="rId248"/>
    <p:sldId id="379" r:id="rId249"/>
    <p:sldId id="380" r:id="rId250"/>
    <p:sldId id="381" r:id="rId251"/>
    <p:sldId id="382" r:id="rId252"/>
    <p:sldId id="383" r:id="rId253"/>
    <p:sldId id="384" r:id="rId254"/>
    <p:sldId id="385" r:id="rId255"/>
    <p:sldId id="386" r:id="rId256"/>
    <p:sldId id="387" r:id="rId257"/>
    <p:sldId id="388" r:id="rId258"/>
    <p:sldId id="389" r:id="rId259"/>
    <p:sldId id="401" r:id="rId260"/>
    <p:sldId id="814" r:id="rId261"/>
    <p:sldId id="868" r:id="rId262"/>
    <p:sldId id="811" r:id="rId263"/>
    <p:sldId id="812" r:id="rId264"/>
    <p:sldId id="869" r:id="rId265"/>
    <p:sldId id="403" r:id="rId266"/>
    <p:sldId id="404" r:id="rId267"/>
    <p:sldId id="405" r:id="rId268"/>
    <p:sldId id="406" r:id="rId269"/>
    <p:sldId id="817" r:id="rId270"/>
    <p:sldId id="818" r:id="rId271"/>
    <p:sldId id="819" r:id="rId272"/>
    <p:sldId id="820" r:id="rId273"/>
    <p:sldId id="821" r:id="rId274"/>
    <p:sldId id="822" r:id="rId275"/>
    <p:sldId id="823" r:id="rId276"/>
    <p:sldId id="824" r:id="rId277"/>
    <p:sldId id="825" r:id="rId278"/>
    <p:sldId id="826" r:id="rId279"/>
    <p:sldId id="827" r:id="rId280"/>
    <p:sldId id="828" r:id="rId281"/>
    <p:sldId id="829" r:id="rId282"/>
    <p:sldId id="830" r:id="rId283"/>
    <p:sldId id="831" r:id="rId284"/>
    <p:sldId id="833" r:id="rId285"/>
    <p:sldId id="834" r:id="rId286"/>
    <p:sldId id="815" r:id="rId287"/>
    <p:sldId id="409" r:id="rId288"/>
    <p:sldId id="410" r:id="rId289"/>
    <p:sldId id="411" r:id="rId290"/>
    <p:sldId id="412" r:id="rId291"/>
    <p:sldId id="835" r:id="rId292"/>
    <p:sldId id="836" r:id="rId293"/>
    <p:sldId id="258" r:id="rId294"/>
    <p:sldId id="816" r:id="rId295"/>
    <p:sldId id="838" r:id="rId296"/>
    <p:sldId id="339" r:id="rId297"/>
    <p:sldId id="340" r:id="rId298"/>
    <p:sldId id="341" r:id="rId299"/>
    <p:sldId id="342" r:id="rId300"/>
    <p:sldId id="343" r:id="rId301"/>
    <p:sldId id="344" r:id="rId302"/>
    <p:sldId id="345" r:id="rId303"/>
    <p:sldId id="346" r:id="rId304"/>
    <p:sldId id="347" r:id="rId305"/>
    <p:sldId id="348" r:id="rId306"/>
    <p:sldId id="349" r:id="rId307"/>
    <p:sldId id="350" r:id="rId308"/>
    <p:sldId id="351" r:id="rId309"/>
    <p:sldId id="352" r:id="rId310"/>
    <p:sldId id="654" r:id="rId311"/>
    <p:sldId id="870" r:id="rId312"/>
    <p:sldId id="871" r:id="rId3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>
        <p:scale>
          <a:sx n="80" d="100"/>
          <a:sy n="80" d="100"/>
        </p:scale>
        <p:origin x="-900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303" Type="http://schemas.openxmlformats.org/officeDocument/2006/relationships/slide" Target="slides/slide302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68" Type="http://schemas.openxmlformats.org/officeDocument/2006/relationships/slide" Target="slides/slide267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31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79" Type="http://schemas.openxmlformats.org/officeDocument/2006/relationships/slide" Target="slides/slide278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15" Type="http://schemas.openxmlformats.org/officeDocument/2006/relationships/presProps" Target="presProps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16" Type="http://schemas.openxmlformats.org/officeDocument/2006/relationships/viewProps" Target="viewProps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slide" Target="slides/slide244.xml"/><Relationship Id="rId261" Type="http://schemas.openxmlformats.org/officeDocument/2006/relationships/slide" Target="slides/slide260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282" Type="http://schemas.openxmlformats.org/officeDocument/2006/relationships/slide" Target="slides/slide281.xml"/><Relationship Id="rId312" Type="http://schemas.openxmlformats.org/officeDocument/2006/relationships/slide" Target="slides/slide311.xml"/><Relationship Id="rId31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slide" Target="slides/slide250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2" Type="http://schemas.openxmlformats.org/officeDocument/2006/relationships/slide" Target="slides/slide301.xml"/><Relationship Id="rId307" Type="http://schemas.openxmlformats.org/officeDocument/2006/relationships/slide" Target="slides/slide30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3" Type="http://schemas.openxmlformats.org/officeDocument/2006/relationships/slide" Target="slides/slide312.xml"/><Relationship Id="rId318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Jerry\Plocha\Se&#353;it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Jerry\Plocha\Se&#353;it1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List2!$B$3</c:f>
              <c:strCache>
                <c:ptCount val="1"/>
                <c:pt idx="0">
                  <c:v>Datum startu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List2!$A$4:$A$14</c:f>
              <c:strCache>
                <c:ptCount val="11"/>
                <c:pt idx="0">
                  <c:v>Absolvování podnikatelského inkubátoru</c:v>
                </c:pt>
                <c:pt idx="1">
                  <c:v>První tři lekce</c:v>
                </c:pt>
                <c:pt idx="2">
                  <c:v>Harmonogram realizace záměru</c:v>
                </c:pt>
                <c:pt idx="3">
                  <c:v>Teoretická část</c:v>
                </c:pt>
                <c:pt idx="4">
                  <c:v>Praktická část</c:v>
                </c:pt>
                <c:pt idx="5">
                  <c:v>Následující přednášky</c:v>
                </c:pt>
                <c:pt idx="6">
                  <c:v>Převedení do reality</c:v>
                </c:pt>
                <c:pt idx="7">
                  <c:v>Získání finančních zdrojů</c:v>
                </c:pt>
                <c:pt idx="8">
                  <c:v>Zápis do OR</c:v>
                </c:pt>
                <c:pt idx="9">
                  <c:v>Veselé podnikání</c:v>
                </c:pt>
                <c:pt idx="10">
                  <c:v>Insolvenční řízení</c:v>
                </c:pt>
              </c:strCache>
            </c:strRef>
          </c:cat>
          <c:val>
            <c:numRef>
              <c:f>List2!$B$4:$B$14</c:f>
              <c:numCache>
                <c:formatCode>d/m/yyyy</c:formatCode>
                <c:ptCount val="11"/>
                <c:pt idx="0">
                  <c:v>39723</c:v>
                </c:pt>
                <c:pt idx="1">
                  <c:v>39723</c:v>
                </c:pt>
                <c:pt idx="2">
                  <c:v>39751</c:v>
                </c:pt>
                <c:pt idx="3">
                  <c:v>39751</c:v>
                </c:pt>
                <c:pt idx="4">
                  <c:v>39751</c:v>
                </c:pt>
                <c:pt idx="5">
                  <c:v>39779</c:v>
                </c:pt>
                <c:pt idx="6">
                  <c:v>39793</c:v>
                </c:pt>
                <c:pt idx="7">
                  <c:v>39808</c:v>
                </c:pt>
                <c:pt idx="8">
                  <c:v>39810</c:v>
                </c:pt>
                <c:pt idx="9">
                  <c:v>39822</c:v>
                </c:pt>
                <c:pt idx="10">
                  <c:v>39872</c:v>
                </c:pt>
              </c:numCache>
            </c:numRef>
          </c:val>
        </c:ser>
        <c:ser>
          <c:idx val="1"/>
          <c:order val="1"/>
          <c:tx>
            <c:strRef>
              <c:f>List2!$C$3</c:f>
              <c:strCache>
                <c:ptCount val="1"/>
                <c:pt idx="0">
                  <c:v>Trvání (dny)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List2!$A$4:$A$14</c:f>
              <c:strCache>
                <c:ptCount val="11"/>
                <c:pt idx="0">
                  <c:v>Absolvování podnikatelského inkubátoru</c:v>
                </c:pt>
                <c:pt idx="1">
                  <c:v>První tři lekce</c:v>
                </c:pt>
                <c:pt idx="2">
                  <c:v>Harmonogram realizace záměru</c:v>
                </c:pt>
                <c:pt idx="3">
                  <c:v>Teoretická část</c:v>
                </c:pt>
                <c:pt idx="4">
                  <c:v>Praktická část</c:v>
                </c:pt>
                <c:pt idx="5">
                  <c:v>Následující přednášky</c:v>
                </c:pt>
                <c:pt idx="6">
                  <c:v>Převedení do reality</c:v>
                </c:pt>
                <c:pt idx="7">
                  <c:v>Získání finančních zdrojů</c:v>
                </c:pt>
                <c:pt idx="8">
                  <c:v>Zápis do OR</c:v>
                </c:pt>
                <c:pt idx="9">
                  <c:v>Veselé podnikání</c:v>
                </c:pt>
                <c:pt idx="10">
                  <c:v>Insolvenční řízení</c:v>
                </c:pt>
              </c:strCache>
            </c:strRef>
          </c:cat>
          <c:val>
            <c:numRef>
              <c:f>List2!$C$4:$C$14</c:f>
              <c:numCache>
                <c:formatCode>General</c:formatCode>
                <c:ptCount val="11"/>
                <c:pt idx="0">
                  <c:v>70</c:v>
                </c:pt>
                <c:pt idx="1">
                  <c:v>28</c:v>
                </c:pt>
                <c:pt idx="2">
                  <c:v>28</c:v>
                </c:pt>
                <c:pt idx="3">
                  <c:v>28</c:v>
                </c:pt>
                <c:pt idx="4">
                  <c:v>28</c:v>
                </c:pt>
                <c:pt idx="5">
                  <c:v>14</c:v>
                </c:pt>
                <c:pt idx="6">
                  <c:v>89</c:v>
                </c:pt>
                <c:pt idx="7">
                  <c:v>15</c:v>
                </c:pt>
                <c:pt idx="8">
                  <c:v>12</c:v>
                </c:pt>
                <c:pt idx="9">
                  <c:v>50</c:v>
                </c:pt>
                <c:pt idx="10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9718912"/>
        <c:axId val="149720448"/>
      </c:barChart>
      <c:catAx>
        <c:axId val="14971891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149720448"/>
        <c:crosses val="autoZero"/>
        <c:auto val="1"/>
        <c:lblAlgn val="ctr"/>
        <c:lblOffset val="100"/>
        <c:noMultiLvlLbl val="0"/>
      </c:catAx>
      <c:valAx>
        <c:axId val="149720448"/>
        <c:scaling>
          <c:orientation val="minMax"/>
          <c:max val="39883"/>
          <c:min val="39722"/>
        </c:scaling>
        <c:delete val="0"/>
        <c:axPos val="t"/>
        <c:majorGridlines/>
        <c:numFmt formatCode="d/m;@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149718912"/>
        <c:crosses val="autoZero"/>
        <c:crossBetween val="between"/>
      </c:valAx>
    </c:plotArea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List3!$B$2</c:f>
              <c:strCache>
                <c:ptCount val="1"/>
                <c:pt idx="0">
                  <c:v>Začátek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List3!$A$3:$A$8</c:f>
              <c:strCache>
                <c:ptCount val="6"/>
                <c:pt idx="0">
                  <c:v>Harmonogram</c:v>
                </c:pt>
                <c:pt idx="1">
                  <c:v>Finanční plán teoreticky</c:v>
                </c:pt>
                <c:pt idx="2">
                  <c:v>Finanční plán prakticky</c:v>
                </c:pt>
                <c:pt idx="3">
                  <c:v>Samostatná práce řešitelů</c:v>
                </c:pt>
                <c:pt idx="4">
                  <c:v>Otázky řešitelů</c:v>
                </c:pt>
                <c:pt idx="5">
                  <c:v>Prezentace řešení</c:v>
                </c:pt>
              </c:strCache>
            </c:strRef>
          </c:cat>
          <c:val>
            <c:numRef>
              <c:f>List3!$B$3:$B$8</c:f>
              <c:numCache>
                <c:formatCode>h:mm</c:formatCode>
                <c:ptCount val="6"/>
                <c:pt idx="0">
                  <c:v>0.68055555555555569</c:v>
                </c:pt>
                <c:pt idx="1">
                  <c:v>0.69444444444444464</c:v>
                </c:pt>
                <c:pt idx="2">
                  <c:v>0.72916666666666652</c:v>
                </c:pt>
                <c:pt idx="3">
                  <c:v>0.74305555555555591</c:v>
                </c:pt>
                <c:pt idx="4">
                  <c:v>0.75000000000000033</c:v>
                </c:pt>
                <c:pt idx="5">
                  <c:v>0.77083333333333393</c:v>
                </c:pt>
              </c:numCache>
            </c:numRef>
          </c:val>
        </c:ser>
        <c:ser>
          <c:idx val="1"/>
          <c:order val="1"/>
          <c:tx>
            <c:strRef>
              <c:f>List3!$C$2</c:f>
              <c:strCache>
                <c:ptCount val="1"/>
                <c:pt idx="0">
                  <c:v>Trvání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List3!$A$3:$A$8</c:f>
              <c:strCache>
                <c:ptCount val="6"/>
                <c:pt idx="0">
                  <c:v>Harmonogram</c:v>
                </c:pt>
                <c:pt idx="1">
                  <c:v>Finanční plán teoreticky</c:v>
                </c:pt>
                <c:pt idx="2">
                  <c:v>Finanční plán prakticky</c:v>
                </c:pt>
                <c:pt idx="3">
                  <c:v>Samostatná práce řešitelů</c:v>
                </c:pt>
                <c:pt idx="4">
                  <c:v>Otázky řešitelů</c:v>
                </c:pt>
                <c:pt idx="5">
                  <c:v>Prezentace řešení</c:v>
                </c:pt>
              </c:strCache>
            </c:strRef>
          </c:cat>
          <c:val>
            <c:numRef>
              <c:f>List3!$C$3:$C$8</c:f>
              <c:numCache>
                <c:formatCode>h:mm</c:formatCode>
                <c:ptCount val="6"/>
                <c:pt idx="0">
                  <c:v>1.388888888888907E-2</c:v>
                </c:pt>
                <c:pt idx="1">
                  <c:v>3.4722222222222099E-2</c:v>
                </c:pt>
                <c:pt idx="2">
                  <c:v>2.0833333333333395E-2</c:v>
                </c:pt>
                <c:pt idx="3">
                  <c:v>2.7777777777777936E-2</c:v>
                </c:pt>
                <c:pt idx="4">
                  <c:v>2.0833333333333395E-2</c:v>
                </c:pt>
                <c:pt idx="5">
                  <c:v>2.0833333333333277E-2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7596288"/>
        <c:axId val="157610368"/>
      </c:barChart>
      <c:catAx>
        <c:axId val="15759628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cs-CZ"/>
          </a:p>
        </c:txPr>
        <c:crossAx val="157610368"/>
        <c:crosses val="autoZero"/>
        <c:auto val="1"/>
        <c:lblAlgn val="ctr"/>
        <c:lblOffset val="100"/>
        <c:noMultiLvlLbl val="0"/>
      </c:catAx>
      <c:valAx>
        <c:axId val="157610368"/>
        <c:scaling>
          <c:orientation val="minMax"/>
          <c:max val="0.79166666666666696"/>
          <c:min val="0.68055555555555503"/>
        </c:scaling>
        <c:delete val="0"/>
        <c:axPos val="t"/>
        <c:majorGridlines/>
        <c:numFmt formatCode="h:mm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cs-CZ"/>
          </a:p>
        </c:txPr>
        <c:crossAx val="15759628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58AD7-0983-4668-B036-C80D5264F418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6DA7D-D7EB-4D29-89D3-2982A3DF4D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7856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91CA8B-E593-4379-BA94-1ECBE190EC64}" type="slidenum">
              <a:rPr lang="cs-CZ" altLang="cs-CZ"/>
              <a:pPr>
                <a:spcBef>
                  <a:spcPct val="0"/>
                </a:spcBef>
              </a:pPr>
              <a:t>11</a:t>
            </a:fld>
            <a:endParaRPr lang="cs-CZ" altLang="cs-CZ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190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4063"/>
            <a:ext cx="4962525" cy="3722687"/>
          </a:xfrm>
          <a:solidFill>
            <a:srgbClr val="FFFFFF"/>
          </a:solidFill>
          <a:ln/>
        </p:spPr>
      </p:sp>
      <p:sp>
        <p:nvSpPr>
          <p:cNvPr id="11366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407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4063"/>
            <a:ext cx="4962525" cy="3722687"/>
          </a:xfrm>
          <a:solidFill>
            <a:srgbClr val="FFFFFF"/>
          </a:solidFill>
          <a:ln/>
        </p:spPr>
      </p:sp>
      <p:sp>
        <p:nvSpPr>
          <p:cNvPr id="11571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983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4063"/>
            <a:ext cx="4962525" cy="3722687"/>
          </a:xfrm>
          <a:solidFill>
            <a:srgbClr val="FFFFFF"/>
          </a:solidFill>
          <a:ln/>
        </p:spPr>
      </p:sp>
      <p:sp>
        <p:nvSpPr>
          <p:cNvPr id="11776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026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4063"/>
            <a:ext cx="4962525" cy="3722687"/>
          </a:xfrm>
          <a:solidFill>
            <a:srgbClr val="FFFFFF"/>
          </a:solidFill>
          <a:ln/>
        </p:spPr>
      </p:sp>
      <p:sp>
        <p:nvSpPr>
          <p:cNvPr id="11981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211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4063"/>
            <a:ext cx="4962525" cy="3722687"/>
          </a:xfrm>
          <a:solidFill>
            <a:srgbClr val="FFFFFF"/>
          </a:solidFill>
          <a:ln/>
        </p:spPr>
      </p:sp>
      <p:sp>
        <p:nvSpPr>
          <p:cNvPr id="12185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466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4063"/>
            <a:ext cx="4962525" cy="3722687"/>
          </a:xfrm>
          <a:solidFill>
            <a:srgbClr val="FFFFFF"/>
          </a:solidFill>
          <a:ln/>
        </p:spPr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744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4063"/>
            <a:ext cx="4962525" cy="3722687"/>
          </a:xfrm>
          <a:solidFill>
            <a:srgbClr val="FFFFFF"/>
          </a:solidFill>
          <a:ln/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2047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4063"/>
            <a:ext cx="4962525" cy="3722687"/>
          </a:xfrm>
          <a:solidFill>
            <a:srgbClr val="FFFFFF"/>
          </a:solidFill>
          <a:ln/>
        </p:spPr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4041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4063"/>
            <a:ext cx="4962525" cy="3722687"/>
          </a:xfrm>
          <a:solidFill>
            <a:srgbClr val="FFFFFF"/>
          </a:solidFill>
          <a:ln/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9969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4063"/>
            <a:ext cx="4962525" cy="3722687"/>
          </a:xfrm>
          <a:solidFill>
            <a:srgbClr val="FFFFFF"/>
          </a:solidFill>
          <a:ln/>
        </p:spPr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721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4063"/>
            <a:ext cx="4962525" cy="3722687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3213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4063"/>
            <a:ext cx="4962525" cy="3722687"/>
          </a:xfrm>
          <a:solidFill>
            <a:srgbClr val="FFFFFF"/>
          </a:solidFill>
          <a:ln/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535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4063"/>
            <a:ext cx="4962525" cy="3722687"/>
          </a:xfrm>
          <a:solidFill>
            <a:srgbClr val="FFFFFF"/>
          </a:solidFill>
          <a:ln/>
        </p:spPr>
      </p:sp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4112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4063"/>
            <a:ext cx="4962525" cy="3722687"/>
          </a:xfrm>
          <a:solidFill>
            <a:srgbClr val="FFFFFF"/>
          </a:solidFill>
          <a:ln/>
        </p:spPr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7597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4063"/>
            <a:ext cx="4962525" cy="3722687"/>
          </a:xfrm>
          <a:solidFill>
            <a:srgbClr val="FFFFFF"/>
          </a:solidFill>
          <a:ln/>
        </p:spPr>
      </p:sp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3564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4063"/>
            <a:ext cx="4962525" cy="3722687"/>
          </a:xfrm>
          <a:solidFill>
            <a:srgbClr val="FFFFFF"/>
          </a:solidFill>
          <a:ln/>
        </p:spPr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5554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4063"/>
            <a:ext cx="4962525" cy="3722687"/>
          </a:xfrm>
          <a:solidFill>
            <a:srgbClr val="FFFFFF"/>
          </a:solidFill>
          <a:ln/>
        </p:spPr>
      </p:sp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2775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4063"/>
            <a:ext cx="4962525" cy="3722687"/>
          </a:xfrm>
          <a:solidFill>
            <a:srgbClr val="FFFFFF"/>
          </a:solidFill>
          <a:ln/>
        </p:spPr>
      </p:sp>
      <p:sp>
        <p:nvSpPr>
          <p:cNvPr id="5837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9158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4063"/>
            <a:ext cx="4962525" cy="3722687"/>
          </a:xfrm>
          <a:solidFill>
            <a:srgbClr val="FFFFFF"/>
          </a:solidFill>
          <a:ln/>
        </p:spPr>
      </p:sp>
      <p:sp>
        <p:nvSpPr>
          <p:cNvPr id="6041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518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4063"/>
            <a:ext cx="4962525" cy="3722687"/>
          </a:xfrm>
          <a:solidFill>
            <a:srgbClr val="FFFFFF"/>
          </a:solidFill>
          <a:ln/>
        </p:spPr>
      </p:sp>
      <p:sp>
        <p:nvSpPr>
          <p:cNvPr id="6861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5454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4063"/>
            <a:ext cx="4962525" cy="3722687"/>
          </a:xfrm>
          <a:solidFill>
            <a:srgbClr val="FFFFFF"/>
          </a:solidFill>
          <a:ln/>
        </p:spPr>
      </p:sp>
      <p:sp>
        <p:nvSpPr>
          <p:cNvPr id="7168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984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4063"/>
            <a:ext cx="4962525" cy="3722687"/>
          </a:xfrm>
          <a:solidFill>
            <a:srgbClr val="FFFFFF"/>
          </a:solidFill>
          <a:ln/>
        </p:spPr>
      </p:sp>
      <p:sp>
        <p:nvSpPr>
          <p:cNvPr id="6451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9962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4063"/>
            <a:ext cx="4962525" cy="3722687"/>
          </a:xfrm>
          <a:solidFill>
            <a:srgbClr val="FFFFFF"/>
          </a:solidFill>
          <a:ln/>
        </p:spPr>
      </p:sp>
      <p:sp>
        <p:nvSpPr>
          <p:cNvPr id="7373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6251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4063"/>
            <a:ext cx="4962525" cy="3722687"/>
          </a:xfrm>
          <a:solidFill>
            <a:srgbClr val="FFFFFF"/>
          </a:solidFill>
          <a:ln/>
        </p:spPr>
      </p:sp>
      <p:sp>
        <p:nvSpPr>
          <p:cNvPr id="7680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2385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4063"/>
            <a:ext cx="4962525" cy="3722687"/>
          </a:xfrm>
          <a:solidFill>
            <a:srgbClr val="FFFFFF"/>
          </a:solidFill>
          <a:ln/>
        </p:spPr>
      </p:sp>
      <p:sp>
        <p:nvSpPr>
          <p:cNvPr id="7885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3064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4063"/>
            <a:ext cx="4962525" cy="3722687"/>
          </a:xfrm>
          <a:solidFill>
            <a:srgbClr val="FFFFFF"/>
          </a:solidFill>
          <a:ln/>
        </p:spPr>
      </p:sp>
      <p:sp>
        <p:nvSpPr>
          <p:cNvPr id="8089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2361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4063"/>
            <a:ext cx="4962525" cy="3722687"/>
          </a:xfrm>
          <a:solidFill>
            <a:srgbClr val="FFFFFF"/>
          </a:solidFill>
          <a:ln/>
        </p:spPr>
      </p:sp>
      <p:sp>
        <p:nvSpPr>
          <p:cNvPr id="8294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7025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4063"/>
            <a:ext cx="4962525" cy="3722687"/>
          </a:xfrm>
          <a:solidFill>
            <a:srgbClr val="FFFFFF"/>
          </a:solidFill>
          <a:ln/>
        </p:spPr>
      </p:sp>
      <p:sp>
        <p:nvSpPr>
          <p:cNvPr id="870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166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4063"/>
            <a:ext cx="4962525" cy="3722687"/>
          </a:xfrm>
          <a:solidFill>
            <a:srgbClr val="FFFFFF"/>
          </a:solidFill>
          <a:ln/>
        </p:spPr>
      </p:sp>
      <p:sp>
        <p:nvSpPr>
          <p:cNvPr id="9318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3943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4063"/>
            <a:ext cx="4962525" cy="3722687"/>
          </a:xfrm>
          <a:solidFill>
            <a:srgbClr val="FFFFFF"/>
          </a:solidFill>
          <a:ln/>
        </p:spPr>
      </p:sp>
      <p:sp>
        <p:nvSpPr>
          <p:cNvPr id="9523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3544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4063"/>
            <a:ext cx="4962525" cy="3722687"/>
          </a:xfrm>
          <a:solidFill>
            <a:srgbClr val="FFFFFF"/>
          </a:solidFill>
          <a:ln/>
        </p:spPr>
      </p:sp>
      <p:sp>
        <p:nvSpPr>
          <p:cNvPr id="9728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5081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4063"/>
            <a:ext cx="4962525" cy="3722687"/>
          </a:xfrm>
          <a:solidFill>
            <a:srgbClr val="FFFFFF"/>
          </a:solidFill>
          <a:ln/>
        </p:spPr>
      </p:sp>
      <p:sp>
        <p:nvSpPr>
          <p:cNvPr id="9933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262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4063"/>
            <a:ext cx="4962525" cy="3722687"/>
          </a:xfrm>
          <a:solidFill>
            <a:srgbClr val="FFFFFF"/>
          </a:solidFill>
          <a:ln/>
        </p:spPr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9600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4063"/>
            <a:ext cx="4962525" cy="3722687"/>
          </a:xfrm>
          <a:solidFill>
            <a:srgbClr val="FFFFFF"/>
          </a:solidFill>
          <a:ln/>
        </p:spPr>
      </p:sp>
      <p:sp>
        <p:nvSpPr>
          <p:cNvPr id="10137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5091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4063"/>
            <a:ext cx="4962525" cy="3722687"/>
          </a:xfrm>
          <a:solidFill>
            <a:srgbClr val="FFFFFF"/>
          </a:solidFill>
          <a:ln/>
        </p:spPr>
      </p:sp>
      <p:sp>
        <p:nvSpPr>
          <p:cNvPr id="12595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1514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4063"/>
            <a:ext cx="4962525" cy="3722687"/>
          </a:xfrm>
          <a:solidFill>
            <a:srgbClr val="FFFFFF"/>
          </a:solidFill>
          <a:ln/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1401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4063"/>
            <a:ext cx="4962525" cy="3722687"/>
          </a:xfrm>
          <a:solidFill>
            <a:srgbClr val="FFFFFF"/>
          </a:solidFill>
          <a:ln/>
        </p:spPr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3025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4063"/>
            <a:ext cx="4962525" cy="3722687"/>
          </a:xfrm>
          <a:solidFill>
            <a:srgbClr val="FFFFFF"/>
          </a:solidFill>
          <a:ln/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470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4063"/>
            <a:ext cx="4962525" cy="3722687"/>
          </a:xfrm>
          <a:solidFill>
            <a:srgbClr val="FFFFFF"/>
          </a:solidFill>
          <a:ln/>
        </p:spPr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80504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4063"/>
            <a:ext cx="4962525" cy="3722687"/>
          </a:xfrm>
          <a:solidFill>
            <a:srgbClr val="FFFFFF"/>
          </a:solidFill>
          <a:ln/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14092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4063"/>
            <a:ext cx="4962525" cy="3722687"/>
          </a:xfrm>
          <a:solidFill>
            <a:srgbClr val="FFFFFF"/>
          </a:solidFill>
          <a:ln/>
        </p:spPr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327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4063"/>
            <a:ext cx="4962525" cy="3722687"/>
          </a:xfrm>
          <a:solidFill>
            <a:srgbClr val="FFFFFF"/>
          </a:solidFill>
          <a:ln/>
        </p:spPr>
      </p:sp>
      <p:sp>
        <p:nvSpPr>
          <p:cNvPr id="10342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479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4063"/>
            <a:ext cx="4962525" cy="3722687"/>
          </a:xfrm>
          <a:solidFill>
            <a:srgbClr val="FFFFFF"/>
          </a:solidFill>
          <a:ln/>
        </p:spPr>
      </p:sp>
      <p:sp>
        <p:nvSpPr>
          <p:cNvPr id="10547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339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4063"/>
            <a:ext cx="4962525" cy="3722687"/>
          </a:xfrm>
          <a:solidFill>
            <a:srgbClr val="FFFFFF"/>
          </a:solidFill>
          <a:ln/>
        </p:spPr>
      </p:sp>
      <p:sp>
        <p:nvSpPr>
          <p:cNvPr id="10752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474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4063"/>
            <a:ext cx="4962525" cy="3722687"/>
          </a:xfrm>
          <a:solidFill>
            <a:srgbClr val="FFFFFF"/>
          </a:solidFill>
          <a:ln/>
        </p:spPr>
      </p:sp>
      <p:sp>
        <p:nvSpPr>
          <p:cNvPr id="10957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66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4063"/>
            <a:ext cx="4962525" cy="3722687"/>
          </a:xfrm>
          <a:solidFill>
            <a:srgbClr val="FFFFFF"/>
          </a:solidFill>
          <a:ln/>
        </p:spPr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285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6C4D-B372-4A7B-A1CE-DE9BC7324176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B973-6A74-4F5C-A26F-7A92BE00B3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0407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6C4D-B372-4A7B-A1CE-DE9BC7324176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B973-6A74-4F5C-A26F-7A92BE00B3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1811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6C4D-B372-4A7B-A1CE-DE9BC7324176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B973-6A74-4F5C-A26F-7A92BE00B38A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6894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6C4D-B372-4A7B-A1CE-DE9BC7324176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B973-6A74-4F5C-A26F-7A92BE00B3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4701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6C4D-B372-4A7B-A1CE-DE9BC7324176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B973-6A74-4F5C-A26F-7A92BE00B38A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3158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6C4D-B372-4A7B-A1CE-DE9BC7324176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B973-6A74-4F5C-A26F-7A92BE00B3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2917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6C4D-B372-4A7B-A1CE-DE9BC7324176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B973-6A74-4F5C-A26F-7A92BE00B3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355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6C4D-B372-4A7B-A1CE-DE9BC7324176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B973-6A74-4F5C-A26F-7A92BE00B3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4508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0C9B0-85C2-4EAD-843D-5C87107DA2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6314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1DDB-E1A9-40CB-A3CC-3EBF334C986F}" type="datetimeFigureOut">
              <a:rPr lang="cs-CZ"/>
              <a:pPr>
                <a:defRPr/>
              </a:pPr>
              <a:t>4.12.2014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D4A2AA-4DF9-4569-BAC1-F57FC5B9C7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902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6C4D-B372-4A7B-A1CE-DE9BC7324176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B973-6A74-4F5C-A26F-7A92BE00B3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6601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6C4D-B372-4A7B-A1CE-DE9BC7324176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B973-6A74-4F5C-A26F-7A92BE00B3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0920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6C4D-B372-4A7B-A1CE-DE9BC7324176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B973-6A74-4F5C-A26F-7A92BE00B3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490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6C4D-B372-4A7B-A1CE-DE9BC7324176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B973-6A74-4F5C-A26F-7A92BE00B3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4100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6C4D-B372-4A7B-A1CE-DE9BC7324176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B973-6A74-4F5C-A26F-7A92BE00B3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3728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6C4D-B372-4A7B-A1CE-DE9BC7324176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B973-6A74-4F5C-A26F-7A92BE00B3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5253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6C4D-B372-4A7B-A1CE-DE9BC7324176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B973-6A74-4F5C-A26F-7A92BE00B3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7977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6C4D-B372-4A7B-A1CE-DE9BC7324176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B973-6A74-4F5C-A26F-7A92BE00B3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103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26C4D-B372-4A7B-A1CE-DE9BC7324176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5B1B973-6A74-4F5C-A26F-7A92BE00B3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616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7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7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v.cz/cs/prumyslova-prava/vynalezy-patenty.html" TargetMode="External"/><Relationship Id="rId2" Type="http://schemas.openxmlformats.org/officeDocument/2006/relationships/hyperlink" Target="http://portal.gov.cz/app/zakony/zakonPar.jsp?idBiblio=38896&amp;nr=527~2F1990&amp;rpp=15#local-content" TargetMode="Externa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jpg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g"/><Relationship Id="rId4" Type="http://schemas.openxmlformats.org/officeDocument/2006/relationships/image" Target="../media/image68.jpg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q.cz/ke-stazeni/" TargetMode="External"/><Relationship Id="rId2" Type="http://schemas.openxmlformats.org/officeDocument/2006/relationships/hyperlink" Target="http://www.csq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g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hyperlink" Target="http://cs.wikipedia.org/wiki/Komplexn%C3%AD_%C5%99%C3%ADzen%C3%AD_kvality" TargetMode="Externa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8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jpg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ateg.cz/bep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png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30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3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5" Type="http://schemas.openxmlformats.org/officeDocument/2006/relationships/image" Target="http://www.bplans.com/sample_business_plans/Restaurant_Cafe_And_Bakery_Business_Plans/Pizzeria_Business_Plan/Milestones.jpg" TargetMode="External"/><Relationship Id="rId4" Type="http://schemas.openxmlformats.org/officeDocument/2006/relationships/image" Target="../media/image100.jpeg"/></Relationships>
</file>

<file path=ppt/slides/_rels/slide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2.xml"/></Relationships>
</file>

<file path=ppt/slides/_rels/slide3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30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3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emf"/><Relationship Id="rId5" Type="http://schemas.openxmlformats.org/officeDocument/2006/relationships/oleObject" Target="../embeddings/Microsoft_Excel_97-2003_Worksheet4.xls"/><Relationship Id="rId4" Type="http://schemas.openxmlformats.org/officeDocument/2006/relationships/oleObject" Target="../embeddings/oleObject4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emf"/><Relationship Id="rId5" Type="http://schemas.openxmlformats.org/officeDocument/2006/relationships/oleObject" Target="../embeddings/Microsoft_Excel_97-2003_Worksheet5.xls"/><Relationship Id="rId4" Type="http://schemas.openxmlformats.org/officeDocument/2006/relationships/oleObject" Target="../embeddings/oleObject5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emf"/><Relationship Id="rId5" Type="http://schemas.openxmlformats.org/officeDocument/2006/relationships/oleObject" Target="../embeddings/Microsoft_Excel_97-2003_Worksheet6.xls"/><Relationship Id="rId4" Type="http://schemas.openxmlformats.org/officeDocument/2006/relationships/oleObject" Target="../embeddings/oleObject6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emf"/><Relationship Id="rId5" Type="http://schemas.openxmlformats.org/officeDocument/2006/relationships/oleObject" Target="../embeddings/Microsoft_Excel_97-2003_Worksheet7.xls"/><Relationship Id="rId4" Type="http://schemas.openxmlformats.org/officeDocument/2006/relationships/oleObject" Target="../embeddings/oleObject7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emf"/><Relationship Id="rId5" Type="http://schemas.openxmlformats.org/officeDocument/2006/relationships/oleObject" Target="../embeddings/Microsoft_Excel_97-2003_Worksheet8.xls"/><Relationship Id="rId4" Type="http://schemas.openxmlformats.org/officeDocument/2006/relationships/oleObject" Target="../embeddings/oleObject8.bin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Podnikatelské minimum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2014/2015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3734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Podnikání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Cíl podnikání a jeho stanovení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006203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2" descr="C:\Documents and Settings\Jerry\Plocha\FFX DOWN\innov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9" y="0"/>
            <a:ext cx="8848467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69983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Inovace se skrývá v jinými: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371599" y="3031760"/>
            <a:ext cx="2743200" cy="1743642"/>
          </a:xfrm>
        </p:spPr>
        <p:txBody>
          <a:bodyPr rtlCol="0">
            <a:normAutofit/>
          </a:bodyPr>
          <a:lstStyle/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přehlédnutých</a:t>
            </a:r>
          </a:p>
          <a:p>
            <a:pPr>
              <a:defRPr/>
            </a:pPr>
            <a:r>
              <a:rPr lang="cs-CZ" dirty="0"/>
              <a:t>i</a:t>
            </a:r>
            <a:r>
              <a:rPr lang="cs-CZ" dirty="0" smtClean="0"/>
              <a:t>gnorovaných</a:t>
            </a:r>
          </a:p>
          <a:p>
            <a:pPr>
              <a:defRPr/>
            </a:pPr>
            <a:r>
              <a:rPr lang="cs-CZ" dirty="0" smtClean="0"/>
              <a:t>zapomenutých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 smtClean="0"/>
          </a:p>
          <a:p>
            <a:pPr marL="61913" indent="0">
              <a:buNone/>
              <a:defRPr/>
            </a:pPr>
            <a:endParaRPr lang="cs-CZ" dirty="0" smtClean="0"/>
          </a:p>
          <a:p>
            <a:pPr marL="61913" indent="0">
              <a:buNone/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457699" y="3039485"/>
            <a:ext cx="2743200" cy="158162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/>
              <a:t>spojeních</a:t>
            </a:r>
            <a:endParaRPr lang="cs-CZ" dirty="0"/>
          </a:p>
          <a:p>
            <a:pPr>
              <a:defRPr/>
            </a:pPr>
            <a:r>
              <a:rPr lang="cs-CZ" dirty="0" smtClean="0"/>
              <a:t>myšlenkách</a:t>
            </a:r>
            <a:endParaRPr lang="cs-CZ" dirty="0"/>
          </a:p>
          <a:p>
            <a:pPr>
              <a:defRPr/>
            </a:pPr>
            <a:r>
              <a:rPr lang="cs-CZ" dirty="0" smtClean="0"/>
              <a:t>představách</a:t>
            </a:r>
            <a:endParaRPr lang="cs-CZ" dirty="0"/>
          </a:p>
          <a:p>
            <a:pPr>
              <a:defRPr/>
            </a:pPr>
            <a:r>
              <a:rPr lang="cs-CZ" dirty="0" smtClean="0"/>
              <a:t>názorech</a:t>
            </a:r>
            <a:endParaRPr lang="cs-CZ" dirty="0"/>
          </a:p>
          <a:p>
            <a:endParaRPr lang="cs-CZ" dirty="0"/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3323573" y="3263234"/>
            <a:ext cx="1134126" cy="37804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 flipV="1">
            <a:off x="3284049" y="3641276"/>
            <a:ext cx="1134126" cy="37804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V="1">
            <a:off x="3323573" y="3980453"/>
            <a:ext cx="1134126" cy="37804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323573" y="4382894"/>
            <a:ext cx="113412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3284049" y="4019318"/>
            <a:ext cx="113412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3323573" y="3641276"/>
            <a:ext cx="113412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3323573" y="3678951"/>
            <a:ext cx="1134126" cy="34036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3284049" y="4025074"/>
            <a:ext cx="1134126" cy="34036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3325608" y="3660114"/>
            <a:ext cx="1092567" cy="72278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 flipV="1">
            <a:off x="3326953" y="3263236"/>
            <a:ext cx="1091222" cy="112026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 flipV="1">
            <a:off x="3284050" y="3263234"/>
            <a:ext cx="1173650" cy="76184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 flipV="1">
            <a:off x="3326955" y="3644156"/>
            <a:ext cx="1130746" cy="73934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67661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Výrobkové inovace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/>
              <a:t>zaměřeny na vytváření výrobků zcela nových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založených na nových konstrukčních koncepcích a principech (diferenciace)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uspokojujících zcela nové potřeby (diverzifikace)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cs-CZ" altLang="cs-CZ" b="1" dirty="0"/>
              <a:t>Cílem je: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dirty="0"/>
              <a:t>náhrada zastaralých výrobků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dirty="0"/>
              <a:t>snaha o zachování tržního podílu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dirty="0"/>
              <a:t>získání nových trhů</a:t>
            </a:r>
          </a:p>
        </p:txBody>
      </p:sp>
    </p:spTree>
    <p:extLst>
      <p:ext uri="{BB962C8B-B14F-4D97-AF65-F5344CB8AC3E}">
        <p14:creationId xmlns:p14="http://schemas.microsoft.com/office/powerpoint/2010/main" val="410440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Těžiště rozhodování v oblasti výrobkové politiky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528763" y="4872038"/>
            <a:ext cx="165735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cs-CZ" altLang="cs-CZ" sz="1200"/>
              <a:t>Ceny faktorů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5293519" y="4887516"/>
            <a:ext cx="165735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cs-CZ" altLang="cs-CZ" sz="1200"/>
              <a:t>…</a:t>
            </a:r>
          </a:p>
        </p:txBody>
      </p:sp>
      <p:grpSp>
        <p:nvGrpSpPr>
          <p:cNvPr id="20485" name="Group 5"/>
          <p:cNvGrpSpPr>
            <a:grpSpLocks/>
          </p:cNvGrpSpPr>
          <p:nvPr/>
        </p:nvGrpSpPr>
        <p:grpSpPr bwMode="auto">
          <a:xfrm>
            <a:off x="1518047" y="2035970"/>
            <a:ext cx="5457825" cy="2550319"/>
            <a:chOff x="144" y="1248"/>
            <a:chExt cx="5520" cy="2736"/>
          </a:xfrm>
        </p:grpSpPr>
        <p:sp>
          <p:nvSpPr>
            <p:cNvPr id="20486" name="Rectangle 6"/>
            <p:cNvSpPr>
              <a:spLocks noChangeArrowheads="1"/>
            </p:cNvSpPr>
            <p:nvPr/>
          </p:nvSpPr>
          <p:spPr bwMode="auto">
            <a:xfrm>
              <a:off x="2016" y="1248"/>
              <a:ext cx="1728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200" b="1"/>
                <a:t>Výrobková politika (těžiště)</a:t>
              </a:r>
            </a:p>
          </p:txBody>
        </p:sp>
        <p:sp>
          <p:nvSpPr>
            <p:cNvPr id="20487" name="Rectangle 7"/>
            <p:cNvSpPr>
              <a:spLocks noChangeArrowheads="1"/>
            </p:cNvSpPr>
            <p:nvPr/>
          </p:nvSpPr>
          <p:spPr bwMode="auto">
            <a:xfrm>
              <a:off x="2016" y="2016"/>
              <a:ext cx="1728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200"/>
                <a:t>výrobkové varianty</a:t>
              </a:r>
            </a:p>
          </p:txBody>
        </p:sp>
        <p:sp>
          <p:nvSpPr>
            <p:cNvPr id="20488" name="Rectangle 8"/>
            <p:cNvSpPr>
              <a:spLocks noChangeArrowheads="1"/>
            </p:cNvSpPr>
            <p:nvPr/>
          </p:nvSpPr>
          <p:spPr bwMode="auto">
            <a:xfrm>
              <a:off x="144" y="2016"/>
              <a:ext cx="1728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200"/>
                <a:t>výrobkové inovace</a:t>
              </a:r>
            </a:p>
          </p:txBody>
        </p:sp>
        <p:sp>
          <p:nvSpPr>
            <p:cNvPr id="20489" name="Rectangle 9"/>
            <p:cNvSpPr>
              <a:spLocks noChangeArrowheads="1"/>
            </p:cNvSpPr>
            <p:nvPr/>
          </p:nvSpPr>
          <p:spPr bwMode="auto">
            <a:xfrm>
              <a:off x="3936" y="2016"/>
              <a:ext cx="1728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200"/>
                <a:t>vyřazování výrobku</a:t>
              </a:r>
            </a:p>
          </p:txBody>
        </p:sp>
        <p:cxnSp>
          <p:nvCxnSpPr>
            <p:cNvPr id="20490" name="AutoShape 10"/>
            <p:cNvCxnSpPr>
              <a:cxnSpLocks noChangeShapeType="1"/>
              <a:stCxn id="20486" idx="2"/>
              <a:endCxn id="20487" idx="0"/>
            </p:cNvCxnSpPr>
            <p:nvPr/>
          </p:nvCxnSpPr>
          <p:spPr bwMode="auto">
            <a:xfrm rot="5400000">
              <a:off x="2712" y="1848"/>
              <a:ext cx="3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1" name="AutoShape 11"/>
            <p:cNvCxnSpPr>
              <a:cxnSpLocks noChangeShapeType="1"/>
              <a:stCxn id="20486" idx="2"/>
              <a:endCxn id="20488" idx="0"/>
            </p:cNvCxnSpPr>
            <p:nvPr/>
          </p:nvCxnSpPr>
          <p:spPr bwMode="auto">
            <a:xfrm rot="5400000">
              <a:off x="1776" y="912"/>
              <a:ext cx="336" cy="187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2" name="AutoShape 12"/>
            <p:cNvCxnSpPr>
              <a:cxnSpLocks noChangeShapeType="1"/>
              <a:stCxn id="20486" idx="2"/>
              <a:endCxn id="20489" idx="0"/>
            </p:cNvCxnSpPr>
            <p:nvPr/>
          </p:nvCxnSpPr>
          <p:spPr bwMode="auto">
            <a:xfrm rot="16200000" flipH="1">
              <a:off x="3672" y="888"/>
              <a:ext cx="336" cy="192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493" name="Rectangle 13"/>
            <p:cNvSpPr>
              <a:spLocks noChangeArrowheads="1"/>
            </p:cNvSpPr>
            <p:nvPr/>
          </p:nvSpPr>
          <p:spPr bwMode="auto">
            <a:xfrm>
              <a:off x="144" y="2784"/>
              <a:ext cx="1728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200"/>
                <a:t>diferenciace výrobku</a:t>
              </a:r>
            </a:p>
          </p:txBody>
        </p:sp>
        <p:sp>
          <p:nvSpPr>
            <p:cNvPr id="20494" name="Rectangle 14"/>
            <p:cNvSpPr>
              <a:spLocks noChangeArrowheads="1"/>
            </p:cNvSpPr>
            <p:nvPr/>
          </p:nvSpPr>
          <p:spPr bwMode="auto">
            <a:xfrm>
              <a:off x="144" y="3552"/>
              <a:ext cx="1728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200"/>
                <a:t>horizontální </a:t>
              </a:r>
            </a:p>
            <a:p>
              <a:pPr algn="ctr" eaLnBrk="1" hangingPunct="1"/>
              <a:r>
                <a:rPr lang="cs-CZ" altLang="cs-CZ" sz="1200"/>
                <a:t>diverzifikace</a:t>
              </a:r>
            </a:p>
          </p:txBody>
        </p:sp>
        <p:sp>
          <p:nvSpPr>
            <p:cNvPr id="20495" name="Rectangle 15"/>
            <p:cNvSpPr>
              <a:spLocks noChangeArrowheads="1"/>
            </p:cNvSpPr>
            <p:nvPr/>
          </p:nvSpPr>
          <p:spPr bwMode="auto">
            <a:xfrm>
              <a:off x="2016" y="2784"/>
              <a:ext cx="1728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200"/>
                <a:t>diverzifikace výrobku</a:t>
              </a:r>
            </a:p>
          </p:txBody>
        </p:sp>
        <p:sp>
          <p:nvSpPr>
            <p:cNvPr id="20496" name="Rectangle 16"/>
            <p:cNvSpPr>
              <a:spLocks noChangeArrowheads="1"/>
            </p:cNvSpPr>
            <p:nvPr/>
          </p:nvSpPr>
          <p:spPr bwMode="auto">
            <a:xfrm>
              <a:off x="2016" y="3552"/>
              <a:ext cx="1728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200"/>
                <a:t>vertikální </a:t>
              </a:r>
            </a:p>
            <a:p>
              <a:pPr algn="ctr" eaLnBrk="1" hangingPunct="1"/>
              <a:r>
                <a:rPr lang="cs-CZ" altLang="cs-CZ" sz="1200"/>
                <a:t>diverzifikace</a:t>
              </a:r>
            </a:p>
          </p:txBody>
        </p:sp>
        <p:sp>
          <p:nvSpPr>
            <p:cNvPr id="20497" name="Rectangle 17"/>
            <p:cNvSpPr>
              <a:spLocks noChangeArrowheads="1"/>
            </p:cNvSpPr>
            <p:nvPr/>
          </p:nvSpPr>
          <p:spPr bwMode="auto">
            <a:xfrm>
              <a:off x="3936" y="3552"/>
              <a:ext cx="1728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200"/>
                <a:t>laterální </a:t>
              </a:r>
            </a:p>
            <a:p>
              <a:pPr algn="ctr" eaLnBrk="1" hangingPunct="1"/>
              <a:r>
                <a:rPr lang="cs-CZ" altLang="cs-CZ" sz="1200"/>
                <a:t>diverzifikace</a:t>
              </a:r>
            </a:p>
          </p:txBody>
        </p:sp>
        <p:cxnSp>
          <p:nvCxnSpPr>
            <p:cNvPr id="20498" name="AutoShape 18"/>
            <p:cNvCxnSpPr>
              <a:cxnSpLocks noChangeShapeType="1"/>
              <a:stCxn id="20488" idx="2"/>
              <a:endCxn id="20493" idx="0"/>
            </p:cNvCxnSpPr>
            <p:nvPr/>
          </p:nvCxnSpPr>
          <p:spPr bwMode="auto">
            <a:xfrm rot="5400000">
              <a:off x="840" y="2616"/>
              <a:ext cx="3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9" name="AutoShape 19"/>
            <p:cNvCxnSpPr>
              <a:cxnSpLocks noChangeShapeType="1"/>
              <a:stCxn id="20488" idx="2"/>
              <a:endCxn id="20495" idx="0"/>
            </p:cNvCxnSpPr>
            <p:nvPr/>
          </p:nvCxnSpPr>
          <p:spPr bwMode="auto">
            <a:xfrm rot="16200000" flipH="1">
              <a:off x="1776" y="1680"/>
              <a:ext cx="336" cy="187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0" name="AutoShape 20"/>
            <p:cNvCxnSpPr>
              <a:cxnSpLocks noChangeShapeType="1"/>
              <a:stCxn id="20495" idx="2"/>
              <a:endCxn id="20496" idx="0"/>
            </p:cNvCxnSpPr>
            <p:nvPr/>
          </p:nvCxnSpPr>
          <p:spPr bwMode="auto">
            <a:xfrm rot="5400000">
              <a:off x="2712" y="3384"/>
              <a:ext cx="3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1" name="AutoShape 21"/>
            <p:cNvCxnSpPr>
              <a:cxnSpLocks noChangeShapeType="1"/>
              <a:stCxn id="20495" idx="2"/>
              <a:endCxn id="20494" idx="0"/>
            </p:cNvCxnSpPr>
            <p:nvPr/>
          </p:nvCxnSpPr>
          <p:spPr bwMode="auto">
            <a:xfrm rot="5400000">
              <a:off x="1776" y="2448"/>
              <a:ext cx="336" cy="187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2" name="AutoShape 22"/>
            <p:cNvCxnSpPr>
              <a:cxnSpLocks noChangeShapeType="1"/>
              <a:stCxn id="20495" idx="2"/>
              <a:endCxn id="20497" idx="0"/>
            </p:cNvCxnSpPr>
            <p:nvPr/>
          </p:nvCxnSpPr>
          <p:spPr bwMode="auto">
            <a:xfrm rot="16200000" flipH="1">
              <a:off x="3672" y="2424"/>
              <a:ext cx="336" cy="192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34443433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Kvantitativní a kvalitativní stránka inovačního procesu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/>
              <a:t>Inovace: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/>
              <a:t>diferenciace výrobků</a:t>
            </a:r>
            <a:r>
              <a:rPr lang="cs-CZ" altLang="cs-CZ"/>
              <a:t> = doplnění výrobkové linie o nový výrobek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/>
              <a:t>diverzifikace výrobků</a:t>
            </a:r>
            <a:r>
              <a:rPr lang="cs-CZ" altLang="cs-CZ"/>
              <a:t> = zavedení nové výrobkové linie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/>
              <a:t>horizontální </a:t>
            </a:r>
            <a:r>
              <a:rPr lang="cs-CZ" altLang="cs-CZ"/>
              <a:t>– zavedení výrobku na stejném výrobním stupni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/>
              <a:t>vertikální </a:t>
            </a:r>
            <a:r>
              <a:rPr lang="cs-CZ" altLang="cs-CZ"/>
              <a:t>– výrobek odpovídající následné nebo předcházející etapě výroby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/>
              <a:t>laterální </a:t>
            </a:r>
            <a:r>
              <a:rPr lang="cs-CZ" altLang="cs-CZ"/>
              <a:t>– výrobky zcela rozdílného typu</a:t>
            </a:r>
          </a:p>
        </p:txBody>
      </p:sp>
    </p:spTree>
    <p:extLst>
      <p:ext uri="{BB962C8B-B14F-4D97-AF65-F5344CB8AC3E}">
        <p14:creationId xmlns:p14="http://schemas.microsoft.com/office/powerpoint/2010/main" val="19576050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Procesní inovace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dirty="0"/>
              <a:t>technologické inovace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inovace v řízení a správě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6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b="1" dirty="0"/>
              <a:t>Cílem je: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Snížení nákladů: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materiálové spotřeby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mzdových nákladů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snížení spotřeby energie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zmetkovitosti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zlepšení pracovních podmínek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zmenšení zatížení životního prostředí</a:t>
            </a:r>
          </a:p>
        </p:txBody>
      </p:sp>
    </p:spTree>
    <p:extLst>
      <p:ext uri="{BB962C8B-B14F-4D97-AF65-F5344CB8AC3E}">
        <p14:creationId xmlns:p14="http://schemas.microsoft.com/office/powerpoint/2010/main" val="374997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2" descr="C:\Documents and Settings\Jerry\Plocha\FFX DOWN\Experience_curv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75740"/>
            <a:ext cx="6858000" cy="310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06675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Výfuky…</a:t>
            </a:r>
            <a:endParaRPr lang="cs-CZ" dirty="0"/>
          </a:p>
        </p:txBody>
      </p:sp>
      <p:pic>
        <p:nvPicPr>
          <p:cNvPr id="53252" name="Picture 2" descr="C:\Documents and Settings\Jerry\Plocha\FFX DOWN\06801507140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72323"/>
            <a:ext cx="6858000" cy="402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20395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FORD</a:t>
            </a:r>
            <a:endParaRPr lang="cs-CZ" dirty="0"/>
          </a:p>
        </p:txBody>
      </p:sp>
      <p:pic>
        <p:nvPicPr>
          <p:cNvPr id="46084" name="Picture 2" descr="C:\Documents and Settings\Jerry\Plocha\FFX DOWN\fordLear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825" y="1983485"/>
            <a:ext cx="6847175" cy="289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41675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smtClean="0"/>
              <a:t>Strategické řízení výroby</a:t>
            </a:r>
            <a:br>
              <a:rPr lang="cs-CZ" altLang="cs-CZ" dirty="0" smtClean="0"/>
            </a:br>
            <a:r>
              <a:rPr lang="cs-CZ" altLang="cs-CZ" sz="2400" dirty="0">
                <a:solidFill>
                  <a:srgbClr val="0070C0"/>
                </a:solidFill>
              </a:rPr>
              <a:t>procesní</a:t>
            </a:r>
            <a:r>
              <a:rPr lang="cs-CZ" altLang="cs-CZ" sz="2400" dirty="0"/>
              <a:t> a </a:t>
            </a:r>
            <a:r>
              <a:rPr lang="cs-CZ" altLang="cs-CZ" sz="2400" dirty="0">
                <a:solidFill>
                  <a:srgbClr val="FF0000"/>
                </a:solidFill>
              </a:rPr>
              <a:t>výrobková</a:t>
            </a:r>
            <a:r>
              <a:rPr lang="cs-CZ" altLang="cs-CZ" sz="2400" dirty="0"/>
              <a:t> inovace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1350" b="1" dirty="0"/>
              <a:t>výrobní program </a:t>
            </a:r>
            <a:r>
              <a:rPr lang="cs-CZ" altLang="cs-CZ" sz="1350" dirty="0"/>
              <a:t>- účast na rozhodování o </a:t>
            </a:r>
            <a:r>
              <a:rPr lang="cs-CZ" altLang="cs-CZ" sz="1350" dirty="0">
                <a:solidFill>
                  <a:srgbClr val="FF0000"/>
                </a:solidFill>
              </a:rPr>
              <a:t>zásadních směrech rozvoje výrobního programu</a:t>
            </a:r>
            <a:r>
              <a:rPr lang="cs-CZ" altLang="cs-CZ" sz="1350" dirty="0"/>
              <a:t>, </a:t>
            </a:r>
            <a:r>
              <a:rPr lang="cs-CZ" altLang="cs-CZ" sz="1350" dirty="0">
                <a:solidFill>
                  <a:srgbClr val="0070C0"/>
                </a:solidFill>
              </a:rPr>
              <a:t>spolurozhodování o zakázkách velkého objemu</a:t>
            </a:r>
            <a:r>
              <a:rPr lang="cs-CZ" altLang="cs-CZ" sz="1350" dirty="0"/>
              <a:t>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350" b="1" dirty="0"/>
              <a:t>kapacity a zařízení </a:t>
            </a:r>
            <a:r>
              <a:rPr lang="cs-CZ" altLang="cs-CZ" sz="1350" dirty="0"/>
              <a:t>- zásadní směry rozvoje a </a:t>
            </a:r>
            <a:r>
              <a:rPr lang="cs-CZ" altLang="cs-CZ" sz="1350" dirty="0">
                <a:solidFill>
                  <a:srgbClr val="0070C0"/>
                </a:solidFill>
              </a:rPr>
              <a:t>racionalizace, rekonstrukce, objem a dislokace zdrojů (investic)</a:t>
            </a:r>
            <a:r>
              <a:rPr lang="cs-CZ" altLang="cs-CZ" sz="1350" dirty="0"/>
              <a:t>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350" b="1" dirty="0"/>
              <a:t>plánování a řízení výroby </a:t>
            </a:r>
            <a:r>
              <a:rPr lang="cs-CZ" altLang="cs-CZ" sz="1350" dirty="0"/>
              <a:t>- </a:t>
            </a:r>
            <a:r>
              <a:rPr lang="cs-CZ" altLang="cs-CZ" sz="1350" dirty="0">
                <a:solidFill>
                  <a:srgbClr val="0070C0"/>
                </a:solidFill>
              </a:rPr>
              <a:t>koncepce a metody plánování a řízení výroby, koncepce využití informačních technologií v řízení výroby</a:t>
            </a:r>
            <a:r>
              <a:rPr lang="cs-CZ" altLang="cs-CZ" sz="1350" dirty="0"/>
              <a:t>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350" b="1" dirty="0"/>
              <a:t>řízení jakosti </a:t>
            </a:r>
            <a:r>
              <a:rPr lang="cs-CZ" altLang="cs-CZ" sz="1350" dirty="0"/>
              <a:t>- </a:t>
            </a:r>
            <a:r>
              <a:rPr lang="cs-CZ" altLang="cs-CZ" sz="1350" dirty="0">
                <a:solidFill>
                  <a:srgbClr val="FF0000"/>
                </a:solidFill>
              </a:rPr>
              <a:t>koncepce řízení jakosti výroby </a:t>
            </a:r>
            <a:r>
              <a:rPr lang="cs-CZ" altLang="cs-CZ" sz="1350" dirty="0"/>
              <a:t>(například rozhodnutí o akreditaci dle ISO), </a:t>
            </a:r>
            <a:r>
              <a:rPr lang="cs-CZ" altLang="cs-CZ" sz="1350" dirty="0">
                <a:solidFill>
                  <a:srgbClr val="FF0000"/>
                </a:solidFill>
              </a:rPr>
              <a:t>dlouhodobé trendy vývoje a opatření v oblasti jakosti výroby</a:t>
            </a:r>
            <a:r>
              <a:rPr lang="cs-CZ" altLang="cs-CZ" sz="1350" dirty="0"/>
              <a:t>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350" b="1" dirty="0"/>
              <a:t>řízení zásob </a:t>
            </a:r>
            <a:r>
              <a:rPr lang="cs-CZ" altLang="cs-CZ" sz="1350" dirty="0">
                <a:solidFill>
                  <a:srgbClr val="0070C0"/>
                </a:solidFill>
              </a:rPr>
              <a:t>- způsob zajišťování, rozhodování o klíčových dodavatelích, objem a dislokace, racionalizace</a:t>
            </a:r>
            <a:r>
              <a:rPr lang="cs-CZ" altLang="cs-CZ" sz="1350" dirty="0"/>
              <a:t>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350" b="1" dirty="0"/>
              <a:t>pracovní síla </a:t>
            </a:r>
            <a:r>
              <a:rPr lang="cs-CZ" altLang="cs-CZ" sz="1350" dirty="0"/>
              <a:t>- zvyšování kvalifikace, motivace, mzdová politika, vztahy s odbory,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350" b="1" dirty="0"/>
              <a:t>organizace</a:t>
            </a:r>
            <a:r>
              <a:rPr lang="cs-CZ" altLang="cs-CZ" sz="1350" dirty="0"/>
              <a:t> - </a:t>
            </a:r>
            <a:r>
              <a:rPr lang="cs-CZ" altLang="cs-CZ" sz="1350" dirty="0">
                <a:solidFill>
                  <a:srgbClr val="0070C0"/>
                </a:solidFill>
              </a:rPr>
              <a:t>organizační struktura, centralizace a decentralizace řízení, typ organizace výroby, role, pravomoci, odpovědnosti</a:t>
            </a:r>
            <a:r>
              <a:rPr lang="cs-CZ" altLang="cs-CZ" sz="1350" dirty="0"/>
              <a:t>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350" b="1" dirty="0"/>
              <a:t>integrace </a:t>
            </a:r>
            <a:r>
              <a:rPr lang="cs-CZ" altLang="cs-CZ" sz="1350" dirty="0"/>
              <a:t>- </a:t>
            </a:r>
            <a:r>
              <a:rPr lang="cs-CZ" altLang="cs-CZ" sz="1350" dirty="0">
                <a:solidFill>
                  <a:srgbClr val="0070C0"/>
                </a:solidFill>
              </a:rPr>
              <a:t>systém vnitřního ekonomického řízení, vztahy se zákazníky, dodavateli atd</a:t>
            </a:r>
            <a:r>
              <a:rPr lang="cs-CZ" altLang="cs-CZ" sz="13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446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Co si na začátek ujasnit:</a:t>
            </a:r>
          </a:p>
        </p:txBody>
      </p:sp>
      <p:sp>
        <p:nvSpPr>
          <p:cNvPr id="13317" name="Rectangle 1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Čeho chceme dosáhnout? (S)</a:t>
            </a:r>
          </a:p>
          <a:p>
            <a:r>
              <a:rPr lang="cs-CZ" altLang="cs-CZ" dirty="0" smtClean="0"/>
              <a:t>Jak toho chceme dosáhnout? (strategie)</a:t>
            </a:r>
          </a:p>
          <a:p>
            <a:r>
              <a:rPr lang="cs-CZ" altLang="cs-CZ" dirty="0" smtClean="0"/>
              <a:t>Do kdy? (T)</a:t>
            </a:r>
          </a:p>
          <a:p>
            <a:r>
              <a:rPr lang="cs-CZ" altLang="cs-CZ" dirty="0" smtClean="0"/>
              <a:t>Je to vůbec možné? (R)</a:t>
            </a:r>
          </a:p>
          <a:p>
            <a:r>
              <a:rPr lang="cs-CZ" altLang="cs-CZ" dirty="0" smtClean="0"/>
              <a:t>Cítíme to všichni v týmu stejně a budeme vůbec tvořit tým? (A)</a:t>
            </a:r>
          </a:p>
          <a:p>
            <a:r>
              <a:rPr lang="cs-CZ" altLang="cs-CZ" dirty="0" smtClean="0"/>
              <a:t>Můžeme dosažení cíle nějak ověřit? (M)</a:t>
            </a:r>
          </a:p>
        </p:txBody>
      </p:sp>
    </p:spTree>
    <p:extLst>
      <p:ext uri="{BB962C8B-B14F-4D97-AF65-F5344CB8AC3E}">
        <p14:creationId xmlns:p14="http://schemas.microsoft.com/office/powerpoint/2010/main" val="56816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Taktické řízení výroby</a:t>
            </a:r>
            <a:br>
              <a:rPr lang="cs-CZ" altLang="cs-CZ" dirty="0" smtClean="0"/>
            </a:br>
            <a:r>
              <a:rPr lang="cs-CZ" altLang="cs-CZ" sz="2400" dirty="0">
                <a:solidFill>
                  <a:srgbClr val="0070C0"/>
                </a:solidFill>
              </a:rPr>
              <a:t>procesní</a:t>
            </a:r>
            <a:r>
              <a:rPr lang="cs-CZ" altLang="cs-CZ" sz="2400" dirty="0"/>
              <a:t> a </a:t>
            </a:r>
            <a:r>
              <a:rPr lang="cs-CZ" altLang="cs-CZ" sz="2400" dirty="0">
                <a:solidFill>
                  <a:srgbClr val="FF0000"/>
                </a:solidFill>
              </a:rPr>
              <a:t>výrobková</a:t>
            </a:r>
            <a:r>
              <a:rPr lang="cs-CZ" altLang="cs-CZ" sz="2400" dirty="0"/>
              <a:t> inovace</a:t>
            </a:r>
            <a:endParaRPr lang="cs-CZ" altLang="cs-CZ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cs-CZ" altLang="cs-CZ" dirty="0"/>
                  <a:t>Závisí na přijaté strategii konkurenční výhody – typicky </a:t>
                </a:r>
                <a:r>
                  <a:rPr lang="cs-CZ" altLang="cs-CZ" dirty="0">
                    <a:solidFill>
                      <a:srgbClr val="FF0000"/>
                    </a:solidFill>
                  </a:rPr>
                  <a:t>nákl</a:t>
                </a:r>
                <a:r>
                  <a:rPr lang="cs-CZ" altLang="cs-CZ" dirty="0">
                    <a:solidFill>
                      <a:srgbClr val="0070C0"/>
                    </a:solidFill>
                  </a:rPr>
                  <a:t>ady</a:t>
                </a:r>
                <a:r>
                  <a:rPr lang="cs-CZ" altLang="cs-CZ" dirty="0"/>
                  <a:t> </a:t>
                </a:r>
                <a14:m>
                  <m:oMath xmlns:m="http://schemas.openxmlformats.org/officeDocument/2006/math">
                    <m:r>
                      <a:rPr lang="cs-CZ" altLang="cs-CZ" i="1" dirty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cs-CZ" altLang="cs-CZ" dirty="0"/>
                  <a:t>  </a:t>
                </a:r>
                <a:r>
                  <a:rPr lang="cs-CZ" altLang="cs-CZ" dirty="0">
                    <a:solidFill>
                      <a:srgbClr val="FF0000"/>
                    </a:solidFill>
                  </a:rPr>
                  <a:t>diferenciace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cs-CZ" altLang="cs-CZ" dirty="0"/>
                  <a:t>Rozhodnutí se týkají 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cs-CZ" altLang="cs-CZ" dirty="0">
                    <a:solidFill>
                      <a:srgbClr val="FF0000"/>
                    </a:solidFill>
                  </a:rPr>
                  <a:t>Výrobku</a:t>
                </a:r>
                <a:r>
                  <a:rPr lang="cs-CZ" altLang="cs-CZ" dirty="0"/>
                  <a:t> – realizace výrobkové politiky (diverzifikace, inovace, diferenciace, variace, eliminace)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cs-CZ" altLang="cs-CZ" dirty="0">
                    <a:solidFill>
                      <a:srgbClr val="0070C0"/>
                    </a:solidFill>
                  </a:rPr>
                  <a:t>Vybavení výrobního systému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cs-CZ" altLang="cs-CZ" dirty="0">
                    <a:solidFill>
                      <a:srgbClr val="0070C0"/>
                    </a:solidFill>
                  </a:rPr>
                  <a:t>Organizace výrobního procesu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cs-CZ" altLang="cs-CZ" dirty="0"/>
                  <a:t>Výsledkem taktického řízení – </a:t>
                </a:r>
                <a:r>
                  <a:rPr lang="cs-CZ" altLang="cs-CZ" dirty="0">
                    <a:solidFill>
                      <a:srgbClr val="FF0000"/>
                    </a:solidFill>
                  </a:rPr>
                  <a:t>základní určení výrobního programu</a:t>
                </a:r>
              </a:p>
            </p:txBody>
          </p:sp>
        </mc:Choice>
        <mc:Fallback xmlns=""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92" t="-2355" r="-57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103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Plánování výroby</a:t>
            </a:r>
            <a:endParaRPr lang="cs-CZ" dirty="0"/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cs-CZ" altLang="cs-CZ" dirty="0" smtClean="0"/>
              <a:t>výrobní program (krátkodobý, dlouhodobý)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dirty="0"/>
              <a:t>které druhy </a:t>
            </a:r>
            <a:r>
              <a:rPr lang="cs-CZ" altLang="cs-CZ" b="1" dirty="0"/>
              <a:t>(co) 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dirty="0"/>
              <a:t>v určitém období vyrobit </a:t>
            </a:r>
            <a:r>
              <a:rPr lang="cs-CZ" altLang="cs-CZ" b="1" dirty="0"/>
              <a:t>(kdy) </a:t>
            </a:r>
            <a:endParaRPr lang="cs-CZ" altLang="cs-CZ" dirty="0">
              <a:solidFill>
                <a:srgbClr val="FF0000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cs-CZ" altLang="cs-CZ" dirty="0"/>
              <a:t>v jakém množství </a:t>
            </a:r>
            <a:r>
              <a:rPr lang="cs-CZ" altLang="cs-CZ" b="1" dirty="0"/>
              <a:t>(kolik) </a:t>
            </a:r>
          </a:p>
          <a:p>
            <a:pPr lvl="1" eaLnBrk="1" hangingPunct="1"/>
            <a:r>
              <a:rPr lang="cs-CZ" altLang="cs-CZ" dirty="0" smtClean="0"/>
              <a:t>výrobní proces (krátkodobý, dlouhodobý)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dirty="0"/>
              <a:t>jakými výrobními postupy </a:t>
            </a:r>
            <a:r>
              <a:rPr lang="cs-CZ" altLang="cs-CZ" b="1" dirty="0"/>
              <a:t>(jak)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dirty="0"/>
              <a:t>během kterého období </a:t>
            </a:r>
            <a:r>
              <a:rPr lang="cs-CZ" altLang="cs-CZ" b="1" dirty="0"/>
              <a:t>(kdy) 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dirty="0"/>
              <a:t>ve kterých nákladových střediscích se má plánované množství výrobků vyrábět</a:t>
            </a:r>
            <a:r>
              <a:rPr lang="cs-CZ" altLang="cs-CZ" b="1" dirty="0"/>
              <a:t>(kde)</a:t>
            </a:r>
          </a:p>
          <a:p>
            <a:pPr lvl="1" eaLnBrk="1" hangingPunct="1"/>
            <a:r>
              <a:rPr lang="cs-CZ" altLang="cs-CZ" dirty="0" smtClean="0"/>
              <a:t>připravenost výrobních faktorů pro výrobu</a:t>
            </a:r>
          </a:p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28706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Kroky inovačního procesu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cs-CZ" altLang="cs-CZ" sz="1500" dirty="0"/>
          </a:p>
          <a:p>
            <a:pPr eaLnBrk="1" hangingPunct="1">
              <a:spcBef>
                <a:spcPct val="50000"/>
              </a:spcBef>
            </a:pPr>
            <a:r>
              <a:rPr lang="cs-CZ" altLang="cs-CZ" dirty="0" smtClean="0"/>
              <a:t>Podnik se bez inovací neobejde. (dobrovolná a nedobrovolná inovace)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dirty="0" smtClean="0"/>
              <a:t>Inovace musí být pečlivě připraveny.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dirty="0" smtClean="0"/>
              <a:t>Východiskem je umístění výrobků na trhu.</a:t>
            </a:r>
          </a:p>
        </p:txBody>
      </p:sp>
    </p:spTree>
    <p:extLst>
      <p:ext uri="{BB962C8B-B14F-4D97-AF65-F5344CB8AC3E}">
        <p14:creationId xmlns:p14="http://schemas.microsoft.com/office/powerpoint/2010/main" val="26572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cs-CZ" sz="3200" dirty="0"/>
              <a:t>Umístění výrobku na masových trzích a ve výklencích trhu</a:t>
            </a: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1494235" y="2333625"/>
            <a:ext cx="5604272" cy="2419350"/>
            <a:chOff x="480" y="1616"/>
            <a:chExt cx="4992" cy="2032"/>
          </a:xfrm>
        </p:grpSpPr>
        <p:sp>
          <p:nvSpPr>
            <p:cNvPr id="14340" name="Rectangle 4"/>
            <p:cNvSpPr>
              <a:spLocks noChangeArrowheads="1"/>
            </p:cNvSpPr>
            <p:nvPr/>
          </p:nvSpPr>
          <p:spPr bwMode="auto">
            <a:xfrm>
              <a:off x="3504" y="3024"/>
              <a:ext cx="1968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 b="1"/>
                <a:t>výklenky trhu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200"/>
                <a:t>- malé obraty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200"/>
                <a:t>- velké ziskové marže</a:t>
              </a:r>
            </a:p>
          </p:txBody>
        </p:sp>
        <p:sp>
          <p:nvSpPr>
            <p:cNvPr id="14341" name="Rectangle 5"/>
            <p:cNvSpPr>
              <a:spLocks noChangeArrowheads="1"/>
            </p:cNvSpPr>
            <p:nvPr/>
          </p:nvSpPr>
          <p:spPr bwMode="auto">
            <a:xfrm>
              <a:off x="1824" y="3024"/>
              <a:ext cx="168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 b="1" dirty="0"/>
                <a:t>trhy budoucnosti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 dirty="0"/>
                <a:t>- chybějící technická řešení</a:t>
              </a:r>
            </a:p>
          </p:txBody>
        </p:sp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480" y="3024"/>
              <a:ext cx="1344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Slabá</a:t>
              </a:r>
            </a:p>
          </p:txBody>
        </p:sp>
        <p:sp>
          <p:nvSpPr>
            <p:cNvPr id="14343" name="Rectangle 7"/>
            <p:cNvSpPr>
              <a:spLocks noChangeArrowheads="1"/>
            </p:cNvSpPr>
            <p:nvPr/>
          </p:nvSpPr>
          <p:spPr bwMode="auto">
            <a:xfrm>
              <a:off x="3504" y="2208"/>
              <a:ext cx="1968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 b="1"/>
                <a:t>smršťující se trhy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200"/>
                <a:t>- nadbytečné kapacity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200"/>
                <a:t>- klesající obraty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200"/>
                <a:t>- (značné) ztráty</a:t>
              </a:r>
            </a:p>
          </p:txBody>
        </p:sp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>
              <a:off x="1824" y="2208"/>
              <a:ext cx="168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 b="1"/>
                <a:t>masové trhy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200"/>
                <a:t>- velké obraty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200"/>
                <a:t>- malé ziskové marže</a:t>
              </a:r>
            </a:p>
          </p:txBody>
        </p:sp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480" y="2208"/>
              <a:ext cx="1344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Silná</a:t>
              </a:r>
            </a:p>
          </p:txBody>
        </p:sp>
        <p:sp>
          <p:nvSpPr>
            <p:cNvPr id="14346" name="Rectangle 10"/>
            <p:cNvSpPr>
              <a:spLocks noChangeArrowheads="1"/>
            </p:cNvSpPr>
            <p:nvPr/>
          </p:nvSpPr>
          <p:spPr bwMode="auto">
            <a:xfrm>
              <a:off x="3504" y="1616"/>
              <a:ext cx="1968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Slabá</a:t>
              </a:r>
            </a:p>
          </p:txBody>
        </p:sp>
        <p:sp>
          <p:nvSpPr>
            <p:cNvPr id="14347" name="Rectangle 11"/>
            <p:cNvSpPr>
              <a:spLocks noChangeArrowheads="1"/>
            </p:cNvSpPr>
            <p:nvPr/>
          </p:nvSpPr>
          <p:spPr bwMode="auto">
            <a:xfrm>
              <a:off x="1824" y="1616"/>
              <a:ext cx="1680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Silná</a:t>
              </a:r>
            </a:p>
          </p:txBody>
        </p:sp>
        <p:sp>
          <p:nvSpPr>
            <p:cNvPr id="14348" name="Rectangle 12"/>
            <p:cNvSpPr>
              <a:spLocks noChangeArrowheads="1"/>
            </p:cNvSpPr>
            <p:nvPr/>
          </p:nvSpPr>
          <p:spPr bwMode="auto">
            <a:xfrm>
              <a:off x="480" y="1616"/>
              <a:ext cx="1344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Poptávka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endParaRPr lang="cs-CZ" altLang="cs-CZ" sz="1200"/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Konkurence</a:t>
              </a:r>
            </a:p>
          </p:txBody>
        </p:sp>
        <p:sp>
          <p:nvSpPr>
            <p:cNvPr id="14349" name="Line 13"/>
            <p:cNvSpPr>
              <a:spLocks noChangeShapeType="1"/>
            </p:cNvSpPr>
            <p:nvPr/>
          </p:nvSpPr>
          <p:spPr bwMode="auto">
            <a:xfrm>
              <a:off x="480" y="1616"/>
              <a:ext cx="499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14350" name="Line 14"/>
            <p:cNvSpPr>
              <a:spLocks noChangeShapeType="1"/>
            </p:cNvSpPr>
            <p:nvPr/>
          </p:nvSpPr>
          <p:spPr bwMode="auto">
            <a:xfrm>
              <a:off x="480" y="2208"/>
              <a:ext cx="49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14351" name="Line 15"/>
            <p:cNvSpPr>
              <a:spLocks noChangeShapeType="1"/>
            </p:cNvSpPr>
            <p:nvPr/>
          </p:nvSpPr>
          <p:spPr bwMode="auto">
            <a:xfrm>
              <a:off x="480" y="3024"/>
              <a:ext cx="49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14352" name="Line 16"/>
            <p:cNvSpPr>
              <a:spLocks noChangeShapeType="1"/>
            </p:cNvSpPr>
            <p:nvPr/>
          </p:nvSpPr>
          <p:spPr bwMode="auto">
            <a:xfrm>
              <a:off x="480" y="3648"/>
              <a:ext cx="499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>
              <a:off x="480" y="1616"/>
              <a:ext cx="0" cy="2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14354" name="Line 18"/>
            <p:cNvSpPr>
              <a:spLocks noChangeShapeType="1"/>
            </p:cNvSpPr>
            <p:nvPr/>
          </p:nvSpPr>
          <p:spPr bwMode="auto">
            <a:xfrm>
              <a:off x="1824" y="1616"/>
              <a:ext cx="0" cy="2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14355" name="Line 19"/>
            <p:cNvSpPr>
              <a:spLocks noChangeShapeType="1"/>
            </p:cNvSpPr>
            <p:nvPr/>
          </p:nvSpPr>
          <p:spPr bwMode="auto">
            <a:xfrm>
              <a:off x="3504" y="1616"/>
              <a:ext cx="0" cy="2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14356" name="Line 20"/>
            <p:cNvSpPr>
              <a:spLocks noChangeShapeType="1"/>
            </p:cNvSpPr>
            <p:nvPr/>
          </p:nvSpPr>
          <p:spPr bwMode="auto">
            <a:xfrm>
              <a:off x="5472" y="1616"/>
              <a:ext cx="0" cy="2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14357" name="Line 21"/>
            <p:cNvSpPr>
              <a:spLocks noChangeShapeType="1"/>
            </p:cNvSpPr>
            <p:nvPr/>
          </p:nvSpPr>
          <p:spPr bwMode="auto">
            <a:xfrm>
              <a:off x="480" y="1632"/>
              <a:ext cx="134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</p:grpSp>
    </p:spTree>
    <p:extLst>
      <p:ext uri="{BB962C8B-B14F-4D97-AF65-F5344CB8AC3E}">
        <p14:creationId xmlns:p14="http://schemas.microsoft.com/office/powerpoint/2010/main" val="241235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200" dirty="0"/>
              <a:t>Kroky inovačního procesu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dirty="0"/>
              <a:t>Výrobek by měl být umístěn na </a:t>
            </a:r>
            <a:r>
              <a:rPr lang="cs-CZ" altLang="cs-CZ" b="1" dirty="0"/>
              <a:t>tržním segmentu</a:t>
            </a:r>
            <a:r>
              <a:rPr lang="cs-CZ" altLang="cs-CZ" dirty="0"/>
              <a:t>, kde je: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velká poptávka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konkurenční nabídka velmi malá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dirty="0"/>
              <a:t>	(= ideální stav x neexistuje)</a:t>
            </a:r>
          </a:p>
          <a:p>
            <a:pPr eaLnBrk="1" hangingPunct="1">
              <a:lnSpc>
                <a:spcPct val="90000"/>
              </a:lnSpc>
              <a:spcBef>
                <a:spcPct val="60000"/>
              </a:spcBef>
            </a:pPr>
            <a:r>
              <a:rPr lang="cs-CZ" altLang="cs-CZ" dirty="0"/>
              <a:t>pro umístění výrobků </a:t>
            </a:r>
            <a:r>
              <a:rPr lang="cs-CZ" altLang="cs-CZ" b="1" dirty="0"/>
              <a:t>přicházejí v úvahu</a:t>
            </a:r>
          </a:p>
          <a:p>
            <a:pPr marL="557213" lvl="1" indent="-214313"/>
            <a:r>
              <a:rPr lang="cs-CZ" altLang="cs-CZ" dirty="0"/>
              <a:t>masové trhy</a:t>
            </a:r>
          </a:p>
          <a:p>
            <a:pPr marL="557213" lvl="1" indent="-214313"/>
            <a:r>
              <a:rPr lang="cs-CZ" altLang="cs-CZ" dirty="0"/>
              <a:t>výklenky trhu</a:t>
            </a:r>
          </a:p>
          <a:p>
            <a:pPr marL="557213" lvl="1" indent="-214313"/>
            <a:r>
              <a:rPr lang="cs-CZ" altLang="cs-CZ" dirty="0"/>
              <a:t>smršťující se trhy</a:t>
            </a:r>
          </a:p>
        </p:txBody>
      </p:sp>
    </p:spTree>
    <p:extLst>
      <p:ext uri="{BB962C8B-B14F-4D97-AF65-F5344CB8AC3E}">
        <p14:creationId xmlns:p14="http://schemas.microsoft.com/office/powerpoint/2010/main" val="178377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200" dirty="0"/>
              <a:t>Výrobkové inovace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jsou potřebné z hlediska budoucího růstu podniku, ale současně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mtClean="0"/>
              <a:t>realizačně obtížné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mtClean="0"/>
              <a:t>nákladné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mtClean="0"/>
              <a:t>časově náročné</a:t>
            </a:r>
          </a:p>
        </p:txBody>
      </p:sp>
    </p:spTree>
    <p:extLst>
      <p:ext uri="{BB962C8B-B14F-4D97-AF65-F5344CB8AC3E}">
        <p14:creationId xmlns:p14="http://schemas.microsoft.com/office/powerpoint/2010/main" val="261229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200" dirty="0"/>
              <a:t>Nákladovost a efekt inovací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Obvykle náročné na implementaci</a:t>
            </a:r>
          </a:p>
          <a:p>
            <a:r>
              <a:rPr lang="cs-CZ" dirty="0" smtClean="0"/>
              <a:t>Učící se křivka</a:t>
            </a:r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2474082" y="5157192"/>
            <a:ext cx="4536504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 flipV="1">
            <a:off x="2474082" y="3098676"/>
            <a:ext cx="0" cy="2058516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1223628" y="3915054"/>
            <a:ext cx="11341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/>
              <a:t>výkon/prodej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815916" y="5319210"/>
            <a:ext cx="178219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/>
              <a:t>čas</a:t>
            </a:r>
          </a:p>
        </p:txBody>
      </p:sp>
      <p:cxnSp>
        <p:nvCxnSpPr>
          <p:cNvPr id="11" name="Přímá spojnice 10"/>
          <p:cNvCxnSpPr/>
          <p:nvPr/>
        </p:nvCxnSpPr>
        <p:spPr>
          <a:xfrm>
            <a:off x="2474082" y="4293096"/>
            <a:ext cx="8557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3329862" y="4293096"/>
            <a:ext cx="531465" cy="3780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 flipV="1">
            <a:off x="3861327" y="4675026"/>
            <a:ext cx="297815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V="1">
            <a:off x="4159142" y="3645024"/>
            <a:ext cx="864096" cy="10261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5023238" y="3661395"/>
            <a:ext cx="13418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2822861" y="3341051"/>
            <a:ext cx="1014003" cy="507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350" dirty="0"/>
              <a:t>Zavedení inovace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3960526" y="2856303"/>
            <a:ext cx="1853612" cy="507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350" dirty="0"/>
              <a:t>„rušení starého zavedeného pořádku“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4591190" y="4643482"/>
            <a:ext cx="1512168" cy="507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350" dirty="0"/>
              <a:t>učení se, přijetí inovace</a:t>
            </a:r>
          </a:p>
        </p:txBody>
      </p:sp>
      <p:sp>
        <p:nvSpPr>
          <p:cNvPr id="26" name="Šipka dolů 25"/>
          <p:cNvSpPr/>
          <p:nvPr/>
        </p:nvSpPr>
        <p:spPr>
          <a:xfrm>
            <a:off x="3167844" y="3915054"/>
            <a:ext cx="324036" cy="2769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cxnSp>
        <p:nvCxnSpPr>
          <p:cNvPr id="28" name="Přímá spojnice se šipkou 27"/>
          <p:cNvCxnSpPr>
            <a:stCxn id="25" idx="1"/>
          </p:cNvCxnSpPr>
          <p:nvPr/>
        </p:nvCxnSpPr>
        <p:spPr>
          <a:xfrm flipH="1" flipV="1">
            <a:off x="4019830" y="4675030"/>
            <a:ext cx="571360" cy="2223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>
            <a:stCxn id="24" idx="2"/>
          </p:cNvCxnSpPr>
          <p:nvPr/>
        </p:nvCxnSpPr>
        <p:spPr>
          <a:xfrm flipH="1">
            <a:off x="3653899" y="3364134"/>
            <a:ext cx="1233433" cy="11179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>
            <a:stCxn id="25" idx="0"/>
          </p:cNvCxnSpPr>
          <p:nvPr/>
        </p:nvCxnSpPr>
        <p:spPr>
          <a:xfrm flipH="1" flipV="1">
            <a:off x="4601652" y="4158083"/>
            <a:ext cx="745622" cy="4853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58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200" dirty="0"/>
              <a:t>Fáze inovačního procesu u výrobku podle </a:t>
            </a:r>
            <a:r>
              <a:rPr lang="cs-CZ" sz="3200" dirty="0" err="1"/>
              <a:t>Kotlera</a:t>
            </a:r>
            <a:r>
              <a:rPr lang="cs-CZ" sz="3200" dirty="0"/>
              <a:t> a </a:t>
            </a:r>
            <a:r>
              <a:rPr lang="cs-CZ" sz="3200" dirty="0" err="1"/>
              <a:t>Kusse</a:t>
            </a:r>
            <a:endParaRPr lang="cs-CZ" sz="32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AutoNum type="arabicPeriod"/>
            </a:pPr>
            <a:r>
              <a:rPr lang="cs-CZ" altLang="cs-CZ" dirty="0" smtClean="0"/>
              <a:t>Tvorba námětů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cs-CZ" altLang="cs-CZ" dirty="0" smtClean="0"/>
              <a:t>Třídění a hodnocení námětů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cs-CZ" altLang="cs-CZ" dirty="0" smtClean="0"/>
              <a:t>Obchodní analýza námětů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cs-CZ" altLang="cs-CZ" dirty="0" smtClean="0"/>
              <a:t>Vývoj výrobků v užším slova smyslu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cs-CZ" altLang="cs-CZ" dirty="0" smtClean="0"/>
              <a:t>Tržní test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cs-CZ" altLang="cs-CZ" dirty="0" smtClean="0"/>
              <a:t>Zavedení a komercionalizace</a:t>
            </a:r>
          </a:p>
        </p:txBody>
      </p:sp>
    </p:spTree>
    <p:extLst>
      <p:ext uri="{BB962C8B-B14F-4D97-AF65-F5344CB8AC3E}">
        <p14:creationId xmlns:p14="http://schemas.microsoft.com/office/powerpoint/2010/main" val="205690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28663" y="358379"/>
            <a:ext cx="584001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defTabSz="457200" eaLnBrk="1" hangingPunct="1">
              <a:spcBef>
                <a:spcPct val="0"/>
              </a:spcBef>
              <a:defRPr/>
            </a:pPr>
            <a:r>
              <a:rPr lang="cs-CZ" altLang="cs-CZ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Schematické vyjádření procesu výrobkové inovace</a:t>
            </a:r>
          </a:p>
        </p:txBody>
      </p:sp>
      <p:pic>
        <p:nvPicPr>
          <p:cNvPr id="18435" name="Obrázek 32" descr="Image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467" y="1718072"/>
            <a:ext cx="5625703" cy="394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35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200" dirty="0"/>
              <a:t>Kvantitativní a kvalitativní stránka inovačního procesu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1800" b="1"/>
              <a:t>Výrobek</a:t>
            </a:r>
            <a:r>
              <a:rPr lang="cs-CZ" altLang="cs-CZ" sz="1800"/>
              <a:t> = komplex hmotných a nehmotných znaků, kterými je schopen uspokojovat určitou potřebu.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cs-CZ" altLang="cs-CZ" sz="1800" b="1"/>
              <a:t>Znak výrobku</a:t>
            </a:r>
            <a:r>
              <a:rPr lang="cs-CZ" altLang="cs-CZ" sz="1800"/>
              <a:t> = příznačná užitečná vlastnost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cs-CZ" altLang="cs-CZ" sz="1800" b="1"/>
              <a:t>Nejdůležitější atributy výrobku:</a:t>
            </a:r>
          </a:p>
          <a:p>
            <a:pPr marL="557213" lvl="1" indent="-214313"/>
            <a:r>
              <a:rPr lang="cs-CZ" altLang="cs-CZ" sz="1350"/>
              <a:t>funkčnost</a:t>
            </a:r>
          </a:p>
          <a:p>
            <a:pPr marL="557213" lvl="1" indent="-214313"/>
            <a:r>
              <a:rPr lang="cs-CZ" altLang="cs-CZ" sz="1350"/>
              <a:t>trvanlivost</a:t>
            </a:r>
          </a:p>
          <a:p>
            <a:pPr marL="557213" lvl="1" indent="-214313"/>
            <a:r>
              <a:rPr lang="cs-CZ" altLang="cs-CZ" sz="1350"/>
              <a:t>ovladatelnost</a:t>
            </a:r>
          </a:p>
          <a:p>
            <a:pPr marL="557213" lvl="1" indent="-214313"/>
            <a:r>
              <a:rPr lang="cs-CZ" altLang="cs-CZ" sz="1350"/>
              <a:t>hygieničnost</a:t>
            </a:r>
          </a:p>
          <a:p>
            <a:pPr marL="557213" lvl="1" indent="-214313"/>
            <a:r>
              <a:rPr lang="cs-CZ" altLang="cs-CZ" sz="1350"/>
              <a:t>bezpečnost užití</a:t>
            </a:r>
          </a:p>
          <a:p>
            <a:pPr marL="557213" lvl="1" indent="-214313"/>
            <a:r>
              <a:rPr lang="cs-CZ" altLang="cs-CZ" sz="1350"/>
              <a:t>estetická působivost</a:t>
            </a:r>
          </a:p>
          <a:p>
            <a:pPr marL="557213" lvl="1" indent="-214313"/>
            <a:r>
              <a:rPr lang="cs-CZ" altLang="cs-CZ" sz="1350"/>
              <a:t>ekologická nezávadnost</a:t>
            </a:r>
          </a:p>
        </p:txBody>
      </p:sp>
    </p:spTree>
    <p:extLst>
      <p:ext uri="{BB962C8B-B14F-4D97-AF65-F5344CB8AC3E}">
        <p14:creationId xmlns:p14="http://schemas.microsoft.com/office/powerpoint/2010/main" val="155649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Vize vs. cíl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effectLst/>
              </a:rPr>
              <a:t>Být nejlepší v republice může být hezká vize, ale špatný cíl. Stanovování cílů je jednou ze základních manažerských dovedností. Pro definici cíle však platí jasná pravidla, která není radno porušovat.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007150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200" dirty="0"/>
              <a:t>Kvantitativní a kvalitativní stránka inovačního procesu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cs-CZ" altLang="cs-CZ" sz="1200" b="1" dirty="0"/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cs-CZ" altLang="cs-CZ" sz="1500" b="1" dirty="0"/>
              <a:t>Strategie zavádění nových výrobků:</a:t>
            </a:r>
          </a:p>
          <a:p>
            <a:pPr eaLnBrk="1" hangingPunct="1">
              <a:lnSpc>
                <a:spcPct val="120000"/>
              </a:lnSpc>
            </a:pPr>
            <a:r>
              <a:rPr lang="cs-CZ" altLang="cs-CZ" sz="1500" dirty="0"/>
              <a:t>napodobovací strategie </a:t>
            </a:r>
            <a:r>
              <a:rPr lang="cs-CZ" sz="1500" dirty="0"/>
              <a:t>(klon, problematické, reverzní inženýrství)</a:t>
            </a:r>
            <a:endParaRPr lang="cs-CZ" altLang="cs-CZ" sz="1500" dirty="0"/>
          </a:p>
          <a:p>
            <a:pPr eaLnBrk="1" hangingPunct="1">
              <a:lnSpc>
                <a:spcPct val="120000"/>
              </a:lnSpc>
            </a:pPr>
            <a:r>
              <a:rPr lang="cs-CZ" altLang="cs-CZ" sz="1500" dirty="0"/>
              <a:t>inovační varianta </a:t>
            </a:r>
            <a:r>
              <a:rPr lang="cs-CZ" sz="1500" dirty="0"/>
              <a:t>(vlastní výzkum, tvorba patentu)</a:t>
            </a:r>
            <a:endParaRPr lang="cs-CZ" altLang="cs-CZ" sz="1500" dirty="0"/>
          </a:p>
          <a:p>
            <a:pPr eaLnBrk="1" hangingPunct="1">
              <a:lnSpc>
                <a:spcPct val="120000"/>
              </a:lnSpc>
            </a:pPr>
            <a:r>
              <a:rPr lang="cs-CZ" altLang="cs-CZ" sz="1500" dirty="0"/>
              <a:t>nákupní varianta</a:t>
            </a:r>
            <a:r>
              <a:rPr lang="cs-CZ" sz="1500" dirty="0"/>
              <a:t> (licence, akvizice, koupě patentu)</a:t>
            </a:r>
            <a:endParaRPr lang="cs-CZ" altLang="cs-CZ" sz="1500" dirty="0"/>
          </a:p>
        </p:txBody>
      </p:sp>
      <p:pic>
        <p:nvPicPr>
          <p:cNvPr id="4" name="Zástupný symbol pro tabulku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042" y="3699030"/>
            <a:ext cx="2052228" cy="205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871700" y="4297750"/>
            <a:ext cx="29703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/>
              <a:t>Struktura zaměstnanosti G7</a:t>
            </a:r>
          </a:p>
        </p:txBody>
      </p:sp>
    </p:spTree>
    <p:extLst>
      <p:ext uri="{BB962C8B-B14F-4D97-AF65-F5344CB8AC3E}">
        <p14:creationId xmlns:p14="http://schemas.microsoft.com/office/powerpoint/2010/main" val="413232207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Vazba na životní cyklus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výrobkové inovace – předcházejí uvedení výrobku do výroby a jsou spojeny</a:t>
            </a:r>
          </a:p>
          <a:p>
            <a:r>
              <a:rPr lang="cs-CZ" dirty="0" smtClean="0"/>
              <a:t>s fází pronikání</a:t>
            </a:r>
          </a:p>
          <a:p>
            <a:r>
              <a:rPr lang="cs-CZ" dirty="0" smtClean="0"/>
              <a:t>výrobkové varianty – jsou uváděny do výroby ve fázi zralosti</a:t>
            </a:r>
          </a:p>
          <a:p>
            <a:r>
              <a:rPr lang="cs-CZ" dirty="0" smtClean="0"/>
              <a:t>vyřazování výrobku – uzavírá životní cyklus a přistupuje se k němu obvykle</a:t>
            </a:r>
          </a:p>
          <a:p>
            <a:r>
              <a:rPr lang="cs-CZ" dirty="0" smtClean="0"/>
              <a:t>ve fázi degenerace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357573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143000" y="996553"/>
            <a:ext cx="6858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cs-CZ" altLang="cs-CZ" sz="2100" b="1"/>
              <a:t>Životní cyklus výrobku</a:t>
            </a:r>
            <a:r>
              <a:rPr lang="cs-CZ" altLang="cs-CZ" sz="1800" b="1"/>
              <a:t> </a:t>
            </a:r>
          </a:p>
        </p:txBody>
      </p:sp>
      <p:pic>
        <p:nvPicPr>
          <p:cNvPr id="23555" name="Obrázek 19" descr="zivot vyrobku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1538287"/>
            <a:ext cx="5878116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75759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smtClean="0"/>
              <a:t>Životní cyklus organizace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2294336"/>
            <a:ext cx="5076825" cy="2911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13475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smtClean="0"/>
              <a:t>Fáze celého podniku</a:t>
            </a:r>
          </a:p>
        </p:txBody>
      </p:sp>
      <p:pic>
        <p:nvPicPr>
          <p:cNvPr id="36867" name="Zástupný symbol pro tabulku 3"/>
          <p:cNvPicPr>
            <a:picLocks noGrp="1" noChangeAspect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754814"/>
            <a:ext cx="6327134" cy="3604404"/>
          </a:xfrm>
        </p:spPr>
      </p:pic>
    </p:spTree>
    <p:extLst>
      <p:ext uri="{BB962C8B-B14F-4D97-AF65-F5344CB8AC3E}">
        <p14:creationId xmlns:p14="http://schemas.microsoft.com/office/powerpoint/2010/main" val="88961906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Product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Inovace a vazba na životní </a:t>
            </a:r>
            <a:r>
              <a:rPr lang="cs-CZ" dirty="0"/>
              <a:t>cyklus výrobku </a:t>
            </a:r>
            <a:r>
              <a:rPr lang="cs-CZ" dirty="0" smtClean="0"/>
              <a:t>a další </a:t>
            </a:r>
            <a:r>
              <a:rPr lang="cs-CZ" dirty="0"/>
              <a:t>oblasti podniku</a:t>
            </a:r>
          </a:p>
        </p:txBody>
      </p:sp>
    </p:spTree>
    <p:extLst>
      <p:ext uri="{BB962C8B-B14F-4D97-AF65-F5344CB8AC3E}">
        <p14:creationId xmlns:p14="http://schemas.microsoft.com/office/powerpoint/2010/main" val="378687823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43625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dirty="0" smtClean="0"/>
              <a:t>Životní cyklus výrobku (prodej, zisk)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056" y="2294335"/>
            <a:ext cx="5957888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82897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Zástupný symbol pro tabulku 3"/>
          <p:cNvPicPr>
            <a:picLocks noGrp="1" noChangeAspect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6418" y="3537347"/>
            <a:ext cx="2978944" cy="2328863"/>
          </a:xfrm>
        </p:spPr>
      </p:pic>
      <p:pic>
        <p:nvPicPr>
          <p:cNvPr id="32772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18" y="1121569"/>
            <a:ext cx="2978944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971" y="1121569"/>
            <a:ext cx="2978944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970" y="3537347"/>
            <a:ext cx="2978944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30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Zástupný symbol pro tabulku 3"/>
          <p:cNvPicPr>
            <a:picLocks noGrp="1" noChangeAspect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7642" y="857250"/>
            <a:ext cx="4988719" cy="5143500"/>
          </a:xfrm>
        </p:spPr>
      </p:pic>
    </p:spTree>
    <p:extLst>
      <p:ext uri="{BB962C8B-B14F-4D97-AF65-F5344CB8AC3E}">
        <p14:creationId xmlns:p14="http://schemas.microsoft.com/office/powerpoint/2010/main" val="23969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3" descr="C:\Documents and Settings\Jerry\Plocha\seo-life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60748"/>
            <a:ext cx="6858000" cy="444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02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Jak si stanovit cíl – typologie SMART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S – specifický, jasný, přesně formulovaný</a:t>
            </a:r>
          </a:p>
          <a:p>
            <a:r>
              <a:rPr lang="cs-CZ" altLang="cs-CZ" dirty="0" smtClean="0"/>
              <a:t>M – měřitelný, ne obecný</a:t>
            </a:r>
          </a:p>
          <a:p>
            <a:r>
              <a:rPr lang="cs-CZ" altLang="cs-CZ" dirty="0" smtClean="0"/>
              <a:t>A – přijatý (</a:t>
            </a:r>
            <a:r>
              <a:rPr lang="cs-CZ" altLang="cs-CZ" dirty="0" err="1" smtClean="0"/>
              <a:t>accepted</a:t>
            </a:r>
            <a:r>
              <a:rPr lang="cs-CZ" altLang="cs-CZ" dirty="0" smtClean="0"/>
              <a:t>) všemi členy týmu</a:t>
            </a:r>
          </a:p>
          <a:p>
            <a:r>
              <a:rPr lang="cs-CZ" altLang="cs-CZ" dirty="0" smtClean="0"/>
              <a:t>R – reálný, dosažitelný, ale ambiciózní</a:t>
            </a:r>
          </a:p>
          <a:p>
            <a:r>
              <a:rPr lang="cs-CZ" altLang="cs-CZ" dirty="0" smtClean="0"/>
              <a:t>T – časově vymezený (</a:t>
            </a:r>
            <a:r>
              <a:rPr lang="cs-CZ" altLang="cs-CZ" dirty="0" err="1" smtClean="0"/>
              <a:t>timed</a:t>
            </a:r>
            <a:r>
              <a:rPr lang="cs-CZ" altLang="cs-CZ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3074043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Zástupný symbol pro tabulku 3"/>
          <p:cNvPicPr>
            <a:picLocks noGrp="1" noChangeAspect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810" y="1122761"/>
            <a:ext cx="5666184" cy="3921919"/>
          </a:xfrm>
        </p:spPr>
      </p:pic>
    </p:spTree>
    <p:extLst>
      <p:ext uri="{BB962C8B-B14F-4D97-AF65-F5344CB8AC3E}">
        <p14:creationId xmlns:p14="http://schemas.microsoft.com/office/powerpoint/2010/main" val="239232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BCG</a:t>
            </a:r>
          </a:p>
        </p:txBody>
      </p:sp>
      <p:pic>
        <p:nvPicPr>
          <p:cNvPr id="35843" name="Zástupný symbol pro tabulku 3"/>
          <p:cNvPicPr>
            <a:picLocks noGrp="1" noChangeAspect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057" y="1970838"/>
            <a:ext cx="3780598" cy="2944062"/>
          </a:xfrm>
        </p:spPr>
      </p:pic>
      <p:pic>
        <p:nvPicPr>
          <p:cNvPr id="35844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448" y="1700809"/>
            <a:ext cx="3918680" cy="331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2138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Zástupný symbol pro tabulku 4"/>
          <p:cNvPicPr>
            <a:picLocks noGrp="1" noChangeAspect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0606" y="1382639"/>
            <a:ext cx="6850394" cy="4092723"/>
          </a:xfrm>
        </p:spPr>
      </p:pic>
    </p:spTree>
    <p:extLst>
      <p:ext uri="{BB962C8B-B14F-4D97-AF65-F5344CB8AC3E}">
        <p14:creationId xmlns:p14="http://schemas.microsoft.com/office/powerpoint/2010/main" val="418102803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Zástupný symbol pro tabulku 4"/>
          <p:cNvPicPr>
            <a:picLocks noGrp="1" noChangeAspect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380368"/>
            <a:ext cx="6858000" cy="4097267"/>
          </a:xfrm>
        </p:spPr>
      </p:pic>
    </p:spTree>
    <p:extLst>
      <p:ext uri="{BB962C8B-B14F-4D97-AF65-F5344CB8AC3E}">
        <p14:creationId xmlns:p14="http://schemas.microsoft.com/office/powerpoint/2010/main" val="1723080841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Nepovedené inovace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 všechny inovace se povedou</a:t>
            </a:r>
          </a:p>
          <a:p>
            <a:r>
              <a:rPr lang="cs-CZ" dirty="0" smtClean="0"/>
              <a:t>Výrobkový </a:t>
            </a:r>
            <a:r>
              <a:rPr lang="cs-CZ" dirty="0" err="1" smtClean="0"/>
              <a:t>fail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Procesní </a:t>
            </a:r>
            <a:r>
              <a:rPr lang="cs-CZ" dirty="0" err="1" smtClean="0"/>
              <a:t>fail</a:t>
            </a:r>
            <a:endParaRPr lang="cs-CZ" dirty="0" smtClean="0"/>
          </a:p>
          <a:p>
            <a:r>
              <a:rPr lang="cs-CZ" dirty="0" smtClean="0"/>
              <a:t>MALL.cz – zavedení SAP</a:t>
            </a:r>
            <a:endParaRPr lang="cs-CZ" dirty="0"/>
          </a:p>
        </p:txBody>
      </p:sp>
      <p:pic>
        <p:nvPicPr>
          <p:cNvPr id="6" name="Picture 2" descr="C:\Documents and Settings\Jerry\Plocha\d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54815"/>
            <a:ext cx="2317415" cy="108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Jerry\Plocha\dribbble_newt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270" y="2510899"/>
            <a:ext cx="1376363" cy="103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Documents and Settings\Jerry\Plocha\las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76" y="3027035"/>
            <a:ext cx="1952488" cy="145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Documents and Settings\Jerry\Plocha\betama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018" y="4484751"/>
            <a:ext cx="2106866" cy="144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69003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Historie</a:t>
            </a:r>
            <a:endParaRPr lang="cs-CZ" dirty="0"/>
          </a:p>
        </p:txBody>
      </p:sp>
      <p:pic>
        <p:nvPicPr>
          <p:cNvPr id="52228" name="Picture 2" descr="C:\Documents and Settings\Jerry\Plocha\FFX DOWN\pl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132411"/>
            <a:ext cx="4772025" cy="303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99526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2" descr="C:\Documents and Settings\Jerry\Plocha\FFX DOWN\chrome-evolu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236" y="2456893"/>
            <a:ext cx="3429000" cy="155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3" descr="C:\Documents and Settings\Jerry\Plocha\FFX DOWN\firefox-evolution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236" y="1214755"/>
            <a:ext cx="3429000" cy="447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39956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2" descr="C:\Documents and Settings\Jerry\Plocha\FFX DOWN\4948177944_75d743eb5d_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814" y="1862818"/>
            <a:ext cx="6879482" cy="415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571080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2" descr="C:\Documents and Settings\Jerry\Plocha\FFX DOWN\chrome-transi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2238845"/>
            <a:ext cx="3174176" cy="238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nts and Settings\Jerry\Plocha\FFX DOWN\internet-explorer-transi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178" y="2238846"/>
            <a:ext cx="2915933" cy="218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80973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2" descr="C:\Documents and Settings\Jerry\Plocha\FFX DOWN\Mobile_phone_evolu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1" y="857250"/>
            <a:ext cx="342900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647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892819"/>
              </p:ext>
            </p:extLst>
          </p:nvPr>
        </p:nvGraphicFramePr>
        <p:xfrm>
          <a:off x="83322" y="972618"/>
          <a:ext cx="8966675" cy="5131516"/>
        </p:xfrm>
        <a:graphic>
          <a:graphicData uri="http://schemas.openxmlformats.org/drawingml/2006/table">
            <a:tbl>
              <a:tblPr/>
              <a:tblGrid>
                <a:gridCol w="794759"/>
                <a:gridCol w="2217634"/>
                <a:gridCol w="5954282"/>
              </a:tblGrid>
              <a:tr h="233165">
                <a:tc>
                  <a:txBody>
                    <a:bodyPr/>
                    <a:lstStyle/>
                    <a:p>
                      <a:r>
                        <a:rPr lang="cs-CZ" sz="1400" b="1" dirty="0"/>
                        <a:t>Písmeno</a:t>
                      </a:r>
                    </a:p>
                  </a:txBody>
                  <a:tcPr marL="27425" marR="27425" marT="13712" marB="137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/>
                        <a:t>Hlavní pojem</a:t>
                      </a:r>
                    </a:p>
                  </a:txBody>
                  <a:tcPr marL="27425" marR="27425" marT="13712" marB="137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/>
                        <a:t>Ostatní pojmy</a:t>
                      </a:r>
                    </a:p>
                  </a:txBody>
                  <a:tcPr marL="27425" marR="27425" marT="13712" marB="137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772">
                <a:tc>
                  <a:txBody>
                    <a:bodyPr/>
                    <a:lstStyle/>
                    <a:p>
                      <a:r>
                        <a:rPr lang="cs-CZ" sz="1400" b="1"/>
                        <a:t>S</a:t>
                      </a:r>
                    </a:p>
                  </a:txBody>
                  <a:tcPr marL="27425" marR="27425" marT="13712" marB="137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/>
                        <a:t>Specific - konkrétní</a:t>
                      </a:r>
                    </a:p>
                  </a:txBody>
                  <a:tcPr marL="27425" marR="27425" marT="13712" marB="137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err="1"/>
                        <a:t>Significant</a:t>
                      </a:r>
                      <a:r>
                        <a:rPr lang="cs-CZ" sz="1400" b="1" dirty="0"/>
                        <a:t> - </a:t>
                      </a:r>
                      <a:r>
                        <a:rPr lang="cs-CZ" sz="1400" b="1" dirty="0" smtClean="0"/>
                        <a:t>významný, </a:t>
                      </a:r>
                      <a:r>
                        <a:rPr lang="cs-CZ" sz="1400" b="1" dirty="0" err="1" smtClean="0"/>
                        <a:t>Stretching</a:t>
                      </a:r>
                      <a:r>
                        <a:rPr lang="cs-CZ" sz="1400" b="1" dirty="0" smtClean="0"/>
                        <a:t> </a:t>
                      </a:r>
                      <a:r>
                        <a:rPr lang="cs-CZ" sz="1400" b="1" dirty="0"/>
                        <a:t>- posouvající, </a:t>
                      </a:r>
                      <a:r>
                        <a:rPr lang="cs-CZ" sz="1400" b="1" dirty="0" err="1"/>
                        <a:t>Simple</a:t>
                      </a:r>
                      <a:r>
                        <a:rPr lang="cs-CZ" sz="1400" b="1" dirty="0"/>
                        <a:t> - jednoduchý</a:t>
                      </a:r>
                    </a:p>
                  </a:txBody>
                  <a:tcPr marL="27425" marR="27425" marT="13712" marB="137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533">
                <a:tc>
                  <a:txBody>
                    <a:bodyPr/>
                    <a:lstStyle/>
                    <a:p>
                      <a:r>
                        <a:rPr lang="cs-CZ" sz="1400" b="1" dirty="0"/>
                        <a:t>M</a:t>
                      </a:r>
                    </a:p>
                  </a:txBody>
                  <a:tcPr marL="27425" marR="27425" marT="13712" marB="137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err="1"/>
                        <a:t>Measurable</a:t>
                      </a:r>
                      <a:r>
                        <a:rPr lang="cs-CZ" sz="1400" b="1" dirty="0"/>
                        <a:t> - měřitelný</a:t>
                      </a:r>
                    </a:p>
                  </a:txBody>
                  <a:tcPr marL="27425" marR="27425" marT="13712" marB="137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err="1"/>
                        <a:t>Meaningful</a:t>
                      </a:r>
                      <a:r>
                        <a:rPr lang="cs-CZ" sz="1400" b="1" dirty="0"/>
                        <a:t> - </a:t>
                      </a:r>
                      <a:r>
                        <a:rPr lang="cs-CZ" sz="1400" b="1" dirty="0" err="1" smtClean="0"/>
                        <a:t>smysluplný,Motivational</a:t>
                      </a:r>
                      <a:r>
                        <a:rPr lang="cs-CZ" sz="1400" b="1" dirty="0" smtClean="0"/>
                        <a:t> </a:t>
                      </a:r>
                      <a:r>
                        <a:rPr lang="cs-CZ" sz="1400" b="1" dirty="0"/>
                        <a:t>- </a:t>
                      </a:r>
                      <a:r>
                        <a:rPr lang="cs-CZ" sz="1400" b="1" dirty="0" err="1" smtClean="0"/>
                        <a:t>motivující,Manageable</a:t>
                      </a:r>
                      <a:r>
                        <a:rPr lang="cs-CZ" sz="1400" b="1" dirty="0" smtClean="0"/>
                        <a:t> </a:t>
                      </a:r>
                      <a:r>
                        <a:rPr lang="cs-CZ" sz="1400" b="1" dirty="0"/>
                        <a:t>- </a:t>
                      </a:r>
                      <a:r>
                        <a:rPr lang="cs-CZ" sz="1400" b="1" dirty="0" err="1"/>
                        <a:t>uříditelný</a:t>
                      </a:r>
                      <a:endParaRPr lang="cs-CZ" sz="1400" b="1" dirty="0"/>
                    </a:p>
                  </a:txBody>
                  <a:tcPr marL="27425" marR="27425" marT="13712" marB="137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29571">
                <a:tc>
                  <a:txBody>
                    <a:bodyPr/>
                    <a:lstStyle/>
                    <a:p>
                      <a:r>
                        <a:rPr lang="cs-CZ" sz="1400" b="1"/>
                        <a:t>A</a:t>
                      </a:r>
                    </a:p>
                  </a:txBody>
                  <a:tcPr marL="27425" marR="27425" marT="13712" marB="137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err="1"/>
                        <a:t>Attainable</a:t>
                      </a:r>
                      <a:r>
                        <a:rPr lang="cs-CZ" sz="1400" b="1" dirty="0"/>
                        <a:t> - </a:t>
                      </a:r>
                      <a:r>
                        <a:rPr lang="cs-CZ" sz="1400" b="1" dirty="0" smtClean="0"/>
                        <a:t>dosažitelný</a:t>
                      </a:r>
                      <a:endParaRPr lang="cs-CZ" sz="1400" b="1" dirty="0"/>
                    </a:p>
                  </a:txBody>
                  <a:tcPr marL="27425" marR="27425" marT="13712" marB="137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err="1"/>
                        <a:t>Appropriate</a:t>
                      </a:r>
                      <a:r>
                        <a:rPr lang="cs-CZ" sz="1400" b="1" dirty="0"/>
                        <a:t> - odpovídající, </a:t>
                      </a:r>
                      <a:r>
                        <a:rPr lang="cs-CZ" sz="1400" b="1" dirty="0" err="1"/>
                        <a:t>Achievable</a:t>
                      </a:r>
                      <a:r>
                        <a:rPr lang="cs-CZ" sz="1400" b="1" dirty="0"/>
                        <a:t> - dosažitelný, </a:t>
                      </a:r>
                      <a:r>
                        <a:rPr lang="cs-CZ" sz="1400" b="1" dirty="0" err="1"/>
                        <a:t>Agreed</a:t>
                      </a:r>
                      <a:r>
                        <a:rPr lang="cs-CZ" sz="1400" b="1" dirty="0"/>
                        <a:t> - </a:t>
                      </a:r>
                      <a:r>
                        <a:rPr lang="cs-CZ" sz="1400" b="1" dirty="0" err="1"/>
                        <a:t>odsoulasený</a:t>
                      </a:r>
                      <a:r>
                        <a:rPr lang="cs-CZ" sz="1400" b="1" dirty="0" smtClean="0"/>
                        <a:t>, </a:t>
                      </a:r>
                      <a:r>
                        <a:rPr lang="cs-CZ" sz="1400" b="1" dirty="0" err="1"/>
                        <a:t>Assignable</a:t>
                      </a:r>
                      <a:r>
                        <a:rPr lang="cs-CZ" sz="1400" b="1" dirty="0"/>
                        <a:t> - zadatelný</a:t>
                      </a:r>
                      <a:r>
                        <a:rPr lang="cs-CZ" sz="1400" b="1" dirty="0" smtClean="0"/>
                        <a:t>, </a:t>
                      </a:r>
                      <a:r>
                        <a:rPr lang="cs-CZ" sz="1400" b="1" dirty="0" err="1"/>
                        <a:t>Actionable</a:t>
                      </a:r>
                      <a:r>
                        <a:rPr lang="cs-CZ" sz="1400" b="1" dirty="0"/>
                        <a:t> - </a:t>
                      </a:r>
                      <a:r>
                        <a:rPr lang="cs-CZ" sz="1400" b="1" dirty="0" err="1"/>
                        <a:t>zprocesnitelný</a:t>
                      </a:r>
                      <a:r>
                        <a:rPr lang="cs-CZ" sz="1400" b="1" dirty="0"/>
                        <a:t>, </a:t>
                      </a:r>
                      <a:r>
                        <a:rPr lang="cs-CZ" sz="1400" b="1" dirty="0" err="1"/>
                        <a:t>Action-oriented</a:t>
                      </a:r>
                      <a:r>
                        <a:rPr lang="cs-CZ" sz="1400" b="1" dirty="0"/>
                        <a:t> - orientovaný na </a:t>
                      </a:r>
                      <a:r>
                        <a:rPr lang="cs-CZ" sz="1400" b="1" dirty="0" err="1" smtClean="0"/>
                        <a:t>akci,Ambitious</a:t>
                      </a:r>
                      <a:r>
                        <a:rPr lang="cs-CZ" sz="1400" b="1" dirty="0" smtClean="0"/>
                        <a:t> </a:t>
                      </a:r>
                      <a:r>
                        <a:rPr lang="cs-CZ" sz="1400" b="1" dirty="0"/>
                        <a:t>- </a:t>
                      </a:r>
                      <a:r>
                        <a:rPr lang="cs-CZ" sz="1400" b="1" dirty="0" smtClean="0"/>
                        <a:t>ambiciózní, </a:t>
                      </a:r>
                      <a:r>
                        <a:rPr lang="cs-CZ" sz="1400" b="1" dirty="0" err="1"/>
                        <a:t>Aligned</a:t>
                      </a:r>
                      <a:r>
                        <a:rPr lang="cs-CZ" sz="1400" b="1" dirty="0"/>
                        <a:t> - sladěný</a:t>
                      </a:r>
                    </a:p>
                  </a:txBody>
                  <a:tcPr marL="27425" marR="27425" marT="13712" marB="137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292">
                <a:tc>
                  <a:txBody>
                    <a:bodyPr/>
                    <a:lstStyle/>
                    <a:p>
                      <a:r>
                        <a:rPr lang="cs-CZ" sz="1400" b="1" dirty="0"/>
                        <a:t>R</a:t>
                      </a:r>
                    </a:p>
                  </a:txBody>
                  <a:tcPr marL="27425" marR="27425" marT="13712" marB="137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err="1"/>
                        <a:t>Relevant</a:t>
                      </a:r>
                      <a:r>
                        <a:rPr lang="cs-CZ" sz="1400" b="1" dirty="0"/>
                        <a:t> - odpovídající</a:t>
                      </a:r>
                    </a:p>
                  </a:txBody>
                  <a:tcPr marL="27425" marR="27425" marT="13712" marB="137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Realistic - </a:t>
                      </a:r>
                      <a:r>
                        <a:rPr lang="en-US" sz="1400" b="1" dirty="0" err="1"/>
                        <a:t>realistický</a:t>
                      </a:r>
                      <a:r>
                        <a:rPr lang="en-US" sz="1400" b="1" dirty="0" smtClean="0"/>
                        <a:t>, </a:t>
                      </a:r>
                      <a:r>
                        <a:rPr lang="en-US" sz="1400" b="1" dirty="0"/>
                        <a:t>Results/Results-focused/Results-oriented</a:t>
                      </a:r>
                      <a:r>
                        <a:rPr lang="en-US" sz="1400" b="1" dirty="0" smtClean="0"/>
                        <a:t>, </a:t>
                      </a:r>
                      <a:r>
                        <a:rPr lang="en-US" sz="1400" b="1" dirty="0"/>
                        <a:t>Resourced - </a:t>
                      </a:r>
                      <a:r>
                        <a:rPr lang="en-US" sz="1400" b="1" dirty="0" err="1"/>
                        <a:t>pokrytý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zdroji</a:t>
                      </a:r>
                      <a:r>
                        <a:rPr lang="en-US" sz="1400" b="1" dirty="0" smtClean="0"/>
                        <a:t>, Rewarding</a:t>
                      </a:r>
                      <a:endParaRPr lang="en-US" sz="1400" b="1" dirty="0"/>
                    </a:p>
                  </a:txBody>
                  <a:tcPr marL="27425" marR="27425" marT="13712" marB="137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36609">
                <a:tc>
                  <a:txBody>
                    <a:bodyPr/>
                    <a:lstStyle/>
                    <a:p>
                      <a:r>
                        <a:rPr lang="cs-CZ" sz="1400" b="1"/>
                        <a:t>T</a:t>
                      </a:r>
                    </a:p>
                  </a:txBody>
                  <a:tcPr marL="27425" marR="27425" marT="13712" marB="137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/>
                        <a:t>Time-bound - ohraničený v čase</a:t>
                      </a:r>
                    </a:p>
                  </a:txBody>
                  <a:tcPr marL="27425" marR="27425" marT="13712" marB="137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err="1"/>
                        <a:t>Time-oriented</a:t>
                      </a:r>
                      <a:r>
                        <a:rPr lang="cs-CZ" sz="1400" b="1" dirty="0"/>
                        <a:t> - časově orientovaný, </a:t>
                      </a:r>
                      <a:r>
                        <a:rPr lang="cs-CZ" sz="1400" b="1" dirty="0" err="1"/>
                        <a:t>Time</a:t>
                      </a:r>
                      <a:r>
                        <a:rPr lang="cs-CZ" sz="1400" b="1" dirty="0"/>
                        <a:t> </a:t>
                      </a:r>
                      <a:r>
                        <a:rPr lang="cs-CZ" sz="1400" b="1" dirty="0" err="1"/>
                        <a:t>framed</a:t>
                      </a:r>
                      <a:r>
                        <a:rPr lang="cs-CZ" sz="1400" b="1" dirty="0"/>
                        <a:t> - zasazený do časového rámce, </a:t>
                      </a:r>
                      <a:r>
                        <a:rPr lang="cs-CZ" sz="1400" b="1" dirty="0" err="1"/>
                        <a:t>Timed</a:t>
                      </a:r>
                      <a:r>
                        <a:rPr lang="cs-CZ" sz="1400" b="1" dirty="0"/>
                        <a:t> - termínovaný, </a:t>
                      </a:r>
                      <a:r>
                        <a:rPr lang="cs-CZ" sz="1400" b="1" dirty="0" err="1"/>
                        <a:t>Time-based</a:t>
                      </a:r>
                      <a:r>
                        <a:rPr lang="cs-CZ" sz="1400" b="1" dirty="0"/>
                        <a:t> - založený na čase, </a:t>
                      </a:r>
                      <a:r>
                        <a:rPr lang="cs-CZ" sz="1400" b="1" dirty="0" err="1"/>
                        <a:t>Timeboxed</a:t>
                      </a:r>
                      <a:r>
                        <a:rPr lang="cs-CZ" sz="1400" b="1" dirty="0"/>
                        <a:t> - uzavřený v čase, </a:t>
                      </a:r>
                      <a:r>
                        <a:rPr lang="cs-CZ" sz="1400" b="1" dirty="0" err="1"/>
                        <a:t>Timely</a:t>
                      </a:r>
                      <a:r>
                        <a:rPr lang="cs-CZ" sz="1400" b="1" dirty="0"/>
                        <a:t> - časovaný</a:t>
                      </a:r>
                      <a:r>
                        <a:rPr lang="cs-CZ" sz="1400" b="1" dirty="0" smtClean="0"/>
                        <a:t>, </a:t>
                      </a:r>
                      <a:r>
                        <a:rPr lang="cs-CZ" sz="1400" b="1" dirty="0" err="1"/>
                        <a:t>Time-Specific</a:t>
                      </a:r>
                      <a:r>
                        <a:rPr lang="cs-CZ" sz="1400" b="1" dirty="0"/>
                        <a:t> - konkrétní v čase, </a:t>
                      </a:r>
                      <a:r>
                        <a:rPr lang="cs-CZ" sz="1400" b="1" dirty="0" err="1"/>
                        <a:t>Timetabled</a:t>
                      </a:r>
                      <a:r>
                        <a:rPr lang="cs-CZ" sz="1400" b="1" dirty="0"/>
                        <a:t> - načasovaný, </a:t>
                      </a:r>
                      <a:r>
                        <a:rPr lang="cs-CZ" sz="1400" b="1" dirty="0" err="1"/>
                        <a:t>Time</a:t>
                      </a:r>
                      <a:r>
                        <a:rPr lang="cs-CZ" sz="1400" b="1" dirty="0"/>
                        <a:t> limited - časově omezený, </a:t>
                      </a:r>
                      <a:r>
                        <a:rPr lang="cs-CZ" sz="1400" b="1" dirty="0" err="1"/>
                        <a:t>Trackable</a:t>
                      </a:r>
                      <a:r>
                        <a:rPr lang="cs-CZ" sz="1400" b="1" dirty="0"/>
                        <a:t> - dohledatelný, </a:t>
                      </a:r>
                      <a:r>
                        <a:rPr lang="cs-CZ" sz="1400" b="1" dirty="0" err="1"/>
                        <a:t>Tangible</a:t>
                      </a:r>
                      <a:r>
                        <a:rPr lang="cs-CZ" sz="1400" b="1" dirty="0"/>
                        <a:t> - hmatatelný</a:t>
                      </a:r>
                    </a:p>
                  </a:txBody>
                  <a:tcPr marL="27425" marR="27425" marT="13712" marB="137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292">
                <a:tc>
                  <a:txBody>
                    <a:bodyPr/>
                    <a:lstStyle/>
                    <a:p>
                      <a:r>
                        <a:rPr lang="cs-CZ" sz="1400" b="1"/>
                        <a:t>E</a:t>
                      </a:r>
                    </a:p>
                  </a:txBody>
                  <a:tcPr marL="27425" marR="27425" marT="13712" marB="137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/>
                        <a:t>Evaluate - hodnocený</a:t>
                      </a:r>
                    </a:p>
                  </a:txBody>
                  <a:tcPr marL="27425" marR="27425" marT="13712" marB="137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err="1"/>
                        <a:t>Ethical</a:t>
                      </a:r>
                      <a:r>
                        <a:rPr lang="cs-CZ" sz="1400" b="1" dirty="0"/>
                        <a:t> - etický, </a:t>
                      </a:r>
                      <a:r>
                        <a:rPr lang="cs-CZ" sz="1400" b="1" dirty="0" err="1"/>
                        <a:t>Excitable</a:t>
                      </a:r>
                      <a:r>
                        <a:rPr lang="cs-CZ" sz="1400" b="1" dirty="0"/>
                        <a:t> - fascinující, </a:t>
                      </a:r>
                      <a:r>
                        <a:rPr lang="cs-CZ" sz="1400" b="1" dirty="0" err="1"/>
                        <a:t>Enjoyable</a:t>
                      </a:r>
                      <a:r>
                        <a:rPr lang="cs-CZ" sz="1400" b="1" dirty="0"/>
                        <a:t> - zábavný, </a:t>
                      </a:r>
                      <a:r>
                        <a:rPr lang="cs-CZ" sz="1400" b="1" dirty="0" err="1"/>
                        <a:t>Engaging</a:t>
                      </a:r>
                      <a:r>
                        <a:rPr lang="cs-CZ" sz="1400" b="1" dirty="0"/>
                        <a:t> - strhující, </a:t>
                      </a:r>
                      <a:r>
                        <a:rPr lang="cs-CZ" sz="1400" b="1" dirty="0" err="1"/>
                        <a:t>Ecological</a:t>
                      </a:r>
                      <a:r>
                        <a:rPr lang="cs-CZ" sz="1400" b="1" dirty="0"/>
                        <a:t> - s pozitivním vlivem na okolí</a:t>
                      </a:r>
                    </a:p>
                  </a:txBody>
                  <a:tcPr marL="27425" marR="27425" marT="13712" marB="137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76052">
                <a:tc>
                  <a:txBody>
                    <a:bodyPr/>
                    <a:lstStyle/>
                    <a:p>
                      <a:r>
                        <a:rPr lang="cs-CZ" sz="1400" b="1"/>
                        <a:t>R</a:t>
                      </a:r>
                    </a:p>
                  </a:txBody>
                  <a:tcPr marL="27425" marR="27425" marT="13712" marB="137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/>
                        <a:t>Reevaluate - průběžně hodnocený</a:t>
                      </a:r>
                    </a:p>
                  </a:txBody>
                  <a:tcPr marL="27425" marR="27425" marT="13712" marB="137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err="1"/>
                        <a:t>Rewarded</a:t>
                      </a:r>
                      <a:r>
                        <a:rPr lang="cs-CZ" sz="1400" b="1" dirty="0"/>
                        <a:t> - odměněný, </a:t>
                      </a:r>
                      <a:r>
                        <a:rPr lang="cs-CZ" sz="1400" b="1" dirty="0" err="1"/>
                        <a:t>Reassess</a:t>
                      </a:r>
                      <a:r>
                        <a:rPr lang="cs-CZ" sz="1400" b="1" dirty="0"/>
                        <a:t> - znovu hodnotitelný, </a:t>
                      </a:r>
                      <a:r>
                        <a:rPr lang="cs-CZ" sz="1400" b="1" dirty="0" err="1"/>
                        <a:t>Revisit</a:t>
                      </a:r>
                      <a:r>
                        <a:rPr lang="cs-CZ" sz="1400" b="1" dirty="0"/>
                        <a:t> - znovu hodnocený, </a:t>
                      </a:r>
                      <a:r>
                        <a:rPr lang="cs-CZ" sz="1400" b="1" dirty="0" err="1"/>
                        <a:t>Recordable</a:t>
                      </a:r>
                      <a:r>
                        <a:rPr lang="cs-CZ" sz="1400" b="1" dirty="0"/>
                        <a:t> - zaznamenatelný, </a:t>
                      </a:r>
                      <a:r>
                        <a:rPr lang="cs-CZ" sz="1400" b="1" dirty="0" err="1"/>
                        <a:t>Rewarding</a:t>
                      </a:r>
                      <a:r>
                        <a:rPr lang="cs-CZ" sz="1400" b="1" dirty="0"/>
                        <a:t> - hodnotný, </a:t>
                      </a:r>
                      <a:r>
                        <a:rPr lang="cs-CZ" sz="1400" b="1" dirty="0" err="1"/>
                        <a:t>Reaching</a:t>
                      </a:r>
                      <a:r>
                        <a:rPr lang="cs-CZ" sz="1400" b="1" dirty="0"/>
                        <a:t> - dosažitelný</a:t>
                      </a:r>
                    </a:p>
                  </a:txBody>
                  <a:tcPr marL="27425" marR="27425" marT="13712" marB="137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46503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Vynucené inovace </a:t>
            </a:r>
            <a:r>
              <a:rPr lang="cs-CZ" dirty="0" err="1" smtClean="0"/>
              <a:t>vs</a:t>
            </a:r>
            <a:r>
              <a:rPr lang="cs-CZ" dirty="0" smtClean="0"/>
              <a:t> dobrovolné inovace</a:t>
            </a:r>
            <a:endParaRPr lang="cs-CZ" dirty="0"/>
          </a:p>
        </p:txBody>
      </p:sp>
      <p:sp>
        <p:nvSpPr>
          <p:cNvPr id="67587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Především právní úprava a požadavky</a:t>
            </a:r>
          </a:p>
          <a:p>
            <a:pPr eaLnBrk="1" hangingPunct="1"/>
            <a:r>
              <a:rPr lang="cs-CZ" altLang="cs-CZ" dirty="0" smtClean="0"/>
              <a:t>Aktuálně emise aut, továren </a:t>
            </a:r>
            <a:r>
              <a:rPr lang="cs-CZ" altLang="cs-CZ" dirty="0"/>
              <a:t>(</a:t>
            </a:r>
            <a:r>
              <a:rPr lang="cs-CZ" altLang="cs-CZ" dirty="0" smtClean="0"/>
              <a:t>povolenky)</a:t>
            </a:r>
          </a:p>
          <a:p>
            <a:pPr eaLnBrk="1" hangingPunct="1"/>
            <a:r>
              <a:rPr lang="cs-CZ" altLang="cs-CZ" dirty="0" smtClean="0"/>
              <a:t>Zákaz olovnatých benzínů, jiné plasty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 smtClean="0"/>
              <a:t>Dobrovolné jsou </a:t>
            </a:r>
            <a:r>
              <a:rPr lang="cs-CZ" altLang="cs-CZ" dirty="0" err="1" smtClean="0"/>
              <a:t>driven</a:t>
            </a:r>
            <a:r>
              <a:rPr lang="cs-CZ" altLang="cs-CZ" dirty="0" smtClean="0"/>
              <a:t>-by-</a:t>
            </a:r>
            <a:r>
              <a:rPr lang="cs-CZ" altLang="cs-CZ" dirty="0" err="1" smtClean="0"/>
              <a:t>demand</a:t>
            </a:r>
            <a:r>
              <a:rPr lang="cs-CZ" altLang="cs-CZ" dirty="0" smtClean="0"/>
              <a:t>-and-market…</a:t>
            </a:r>
          </a:p>
        </p:txBody>
      </p:sp>
    </p:spTree>
    <p:extLst>
      <p:ext uri="{BB962C8B-B14F-4D97-AF65-F5344CB8AC3E}">
        <p14:creationId xmlns:p14="http://schemas.microsoft.com/office/powerpoint/2010/main" val="284834711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PDCA – </a:t>
            </a:r>
            <a:r>
              <a:rPr lang="cs-CZ" dirty="0" err="1" smtClean="0"/>
              <a:t>Demmingův</a:t>
            </a:r>
            <a:r>
              <a:rPr lang="cs-CZ" dirty="0" smtClean="0"/>
              <a:t> kruh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/>
              <a:t>Plán</a:t>
            </a:r>
            <a:r>
              <a:rPr lang="cs-CZ" dirty="0" smtClean="0"/>
              <a:t> Prověřit současnou výkonnost a posoudit případné problémy či omezení procesů. Shromáždit data o hlavních problémech a zaměřit se na hlavní příčiny problémů. Navrhnout možná řešení a naplánovat provedení nejvhodnějšího řešení. </a:t>
            </a:r>
          </a:p>
          <a:p>
            <a:r>
              <a:rPr lang="cs-CZ" b="1" dirty="0" smtClean="0"/>
              <a:t>Provedení</a:t>
            </a:r>
            <a:r>
              <a:rPr lang="cs-CZ" dirty="0" smtClean="0"/>
              <a:t> Realizace zamýšleného řešení. </a:t>
            </a:r>
          </a:p>
          <a:p>
            <a:r>
              <a:rPr lang="cs-CZ" b="1" dirty="0" smtClean="0"/>
              <a:t>Kontrola, měření </a:t>
            </a:r>
            <a:r>
              <a:rPr lang="cs-CZ" dirty="0" smtClean="0"/>
              <a:t>Zhodnotit výsledky testu a posoudit, zda bylo plánovaných výsledků dosaženo. Pokud se vyskytnou nějaké problémy, zaměřit se na překážky, které brání zlepšení. </a:t>
            </a:r>
          </a:p>
          <a:p>
            <a:r>
              <a:rPr lang="cs-CZ" b="1" dirty="0" smtClean="0"/>
              <a:t>Akce</a:t>
            </a:r>
            <a:r>
              <a:rPr lang="cs-CZ" dirty="0" smtClean="0"/>
              <a:t> Na základě otestovaného řešení a vyhodnocení dosaženého zhodnocení rozpracovat konečné řešení tak, aby se stalo kdekoli použitelným trvalým a integrovaným novým přístupem.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305252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86" y="857251"/>
            <a:ext cx="4572000" cy="2693194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605423"/>
            <a:ext cx="4077072" cy="241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3187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Ochrana</a:t>
            </a:r>
            <a:endParaRPr lang="cs-CZ" dirty="0"/>
          </a:p>
        </p:txBody>
      </p:sp>
      <p:sp>
        <p:nvSpPr>
          <p:cNvPr id="6861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altLang="cs-CZ" dirty="0" smtClean="0"/>
              <a:t>527/1990 </a:t>
            </a:r>
            <a:r>
              <a:rPr lang="cs-CZ" altLang="cs-CZ" dirty="0" smtClean="0">
                <a:hlinkClick r:id="rId2" tooltip="Seznam všech odstavců předpisu 527/1990 Sb. - o vynálezech a zlepšovacích návrzích"/>
              </a:rPr>
              <a:t>o vynálezech a zlepšovacích návrzích</a:t>
            </a:r>
            <a:endParaRPr lang="cs-CZ" altLang="cs-CZ" dirty="0" smtClean="0"/>
          </a:p>
          <a:p>
            <a:pPr eaLnBrk="1" hangingPunct="1"/>
            <a:r>
              <a:rPr lang="cs-CZ" altLang="cs-CZ" dirty="0" smtClean="0">
                <a:hlinkClick r:id="rId3"/>
              </a:rPr>
              <a:t>http://www.upv.cz/cs/prumyslova-prava/vynalezy-patenty.html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urad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prumysloveho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vlastnictvi</a:t>
            </a:r>
            <a:endParaRPr lang="cs-CZ" altLang="cs-CZ" dirty="0" smtClean="0"/>
          </a:p>
          <a:p>
            <a:pPr lvl="3" eaLnBrk="1" hangingPunct="1"/>
            <a:r>
              <a:rPr lang="cs-CZ" altLang="cs-CZ" dirty="0" smtClean="0"/>
              <a:t>(1) Patenty se udělují na vynálezy, které jsou nové, jsou výsledkem vynálezecké činnosti a jsou průmyslově využitelné.</a:t>
            </a:r>
          </a:p>
          <a:p>
            <a:pPr lvl="3" eaLnBrk="1" hangingPunct="1"/>
            <a:r>
              <a:rPr lang="cs-CZ" altLang="cs-CZ" dirty="0" smtClean="0"/>
              <a:t>(2) Za vynálezy se nepovažují zejména a) objevy, vědecké teorie a matematické metody;</a:t>
            </a:r>
          </a:p>
          <a:p>
            <a:pPr lvl="3" eaLnBrk="1" hangingPunct="1"/>
            <a:r>
              <a:rPr lang="cs-CZ" altLang="cs-CZ" dirty="0" smtClean="0"/>
              <a:t>b) estetické výtvory;</a:t>
            </a:r>
          </a:p>
          <a:p>
            <a:pPr lvl="3" eaLnBrk="1" hangingPunct="1"/>
            <a:r>
              <a:rPr lang="cs-CZ" altLang="cs-CZ" dirty="0" smtClean="0"/>
              <a:t>c) plány, pravidla a způsoby vykonávání duševní činnosti, hraní her nebo vykonávání obchodní činnosti, jakož i programy počítačů;</a:t>
            </a:r>
          </a:p>
          <a:p>
            <a:pPr lvl="3" eaLnBrk="1" hangingPunct="1"/>
            <a:r>
              <a:rPr lang="cs-CZ" altLang="cs-CZ" dirty="0" smtClean="0"/>
              <a:t>d) podávání informací.</a:t>
            </a:r>
          </a:p>
          <a:p>
            <a:pPr eaLnBrk="1" hangingPunct="1"/>
            <a:r>
              <a:rPr lang="cs-CZ" altLang="cs-CZ" dirty="0" smtClean="0"/>
              <a:t>Proto, aby patent zůstal v platnosti, je nutno platit tzv. udržovací poplatky, a to v každém státu zvlášť. Maximální možná délka patentové ochrany je 20 let.</a:t>
            </a:r>
          </a:p>
        </p:txBody>
      </p:sp>
    </p:spTree>
    <p:extLst>
      <p:ext uri="{BB962C8B-B14F-4D97-AF65-F5344CB8AC3E}">
        <p14:creationId xmlns:p14="http://schemas.microsoft.com/office/powerpoint/2010/main" val="505305615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Mezinárodně…</a:t>
            </a:r>
            <a:endParaRPr lang="cs-CZ" dirty="0"/>
          </a:p>
        </p:txBody>
      </p:sp>
      <p:sp>
        <p:nvSpPr>
          <p:cNvPr id="696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cs-CZ" b="1" dirty="0" smtClean="0"/>
              <a:t>Agreement on Trade Related Aspects of Intellectual Property Rights</a:t>
            </a:r>
            <a:r>
              <a:rPr lang="en-US" altLang="cs-CZ" dirty="0" smtClean="0"/>
              <a:t> (</a:t>
            </a:r>
            <a:r>
              <a:rPr lang="en-US" altLang="cs-CZ" b="1" dirty="0" smtClean="0"/>
              <a:t>TRIPS</a:t>
            </a:r>
            <a:r>
              <a:rPr lang="en-US" altLang="cs-CZ" dirty="0" smtClean="0"/>
              <a:t>)</a:t>
            </a:r>
            <a:r>
              <a:rPr lang="cs-CZ" altLang="cs-CZ" dirty="0" smtClean="0"/>
              <a:t> od WTO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copyright automaticky</a:t>
            </a:r>
          </a:p>
          <a:p>
            <a:pPr eaLnBrk="1" hangingPunct="1"/>
            <a:r>
              <a:rPr lang="cs-CZ" altLang="cs-CZ" dirty="0" smtClean="0"/>
              <a:t>patent na 20 let v každém členském státě…</a:t>
            </a:r>
          </a:p>
        </p:txBody>
      </p:sp>
    </p:spTree>
    <p:extLst>
      <p:ext uri="{BB962C8B-B14F-4D97-AF65-F5344CB8AC3E}">
        <p14:creationId xmlns:p14="http://schemas.microsoft.com/office/powerpoint/2010/main" val="1554170757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Product</a:t>
            </a:r>
            <a:r>
              <a:rPr lang="cs-CZ" dirty="0" smtClean="0"/>
              <a:t> </a:t>
            </a:r>
            <a:r>
              <a:rPr lang="cs-CZ" dirty="0" err="1" smtClean="0"/>
              <a:t>life</a:t>
            </a:r>
            <a:r>
              <a:rPr lang="cs-CZ" dirty="0" smtClean="0"/>
              <a:t> </a:t>
            </a:r>
            <a:r>
              <a:rPr lang="cs-CZ" dirty="0" err="1" smtClean="0"/>
              <a:t>cycle</a:t>
            </a:r>
            <a:r>
              <a:rPr lang="cs-CZ" dirty="0" smtClean="0"/>
              <a:t> </a:t>
            </a:r>
            <a:r>
              <a:rPr lang="cs-CZ" dirty="0" err="1" smtClean="0"/>
              <a:t>assesment</a:t>
            </a:r>
            <a:endParaRPr lang="cs-CZ" dirty="0"/>
          </a:p>
        </p:txBody>
      </p:sp>
      <p:pic>
        <p:nvPicPr>
          <p:cNvPr id="90114" name="Picture 2" descr="C:\Documents and Settings\62765\Plocha\Dropbox\mater\Life-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1926505"/>
            <a:ext cx="4773356" cy="394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127302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Product</a:t>
            </a:r>
            <a:r>
              <a:rPr lang="cs-CZ" dirty="0" smtClean="0"/>
              <a:t> </a:t>
            </a:r>
            <a:r>
              <a:rPr lang="cs-CZ" dirty="0" err="1" smtClean="0"/>
              <a:t>life</a:t>
            </a:r>
            <a:r>
              <a:rPr lang="cs-CZ" dirty="0" smtClean="0"/>
              <a:t> </a:t>
            </a:r>
            <a:r>
              <a:rPr lang="cs-CZ" dirty="0" err="1" smtClean="0"/>
              <a:t>cycle</a:t>
            </a:r>
            <a:r>
              <a:rPr lang="cs-CZ" dirty="0" smtClean="0"/>
              <a:t> </a:t>
            </a:r>
            <a:r>
              <a:rPr lang="cs-CZ" dirty="0" err="1" smtClean="0"/>
              <a:t>assesment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moderní trend výzkumu výrobků</a:t>
            </a:r>
          </a:p>
          <a:p>
            <a:r>
              <a:rPr lang="cs-CZ" dirty="0" smtClean="0"/>
              <a:t>od kolébky do hrobu</a:t>
            </a:r>
          </a:p>
          <a:p>
            <a:r>
              <a:rPr lang="cs-CZ" dirty="0" smtClean="0"/>
              <a:t>výrazné zapojení </a:t>
            </a:r>
            <a:r>
              <a:rPr lang="cs-CZ" dirty="0" err="1" smtClean="0"/>
              <a:t>envirotrendu</a:t>
            </a:r>
            <a:endParaRPr lang="cs-CZ" dirty="0" smtClean="0"/>
          </a:p>
          <a:p>
            <a:r>
              <a:rPr lang="cs-CZ" dirty="0" smtClean="0"/>
              <a:t>Externality</a:t>
            </a:r>
          </a:p>
          <a:p>
            <a:r>
              <a:rPr lang="cs-CZ" dirty="0"/>
              <a:t>l</a:t>
            </a:r>
            <a:r>
              <a:rPr lang="cs-CZ" dirty="0" smtClean="0"/>
              <a:t>okální a globální dopad – je solární panel opravdu ekologický?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2189031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C:\Documents and Settings\62765\Plocha\Dropbox\mater\L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320" y="857251"/>
            <a:ext cx="6669360" cy="515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817461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Product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Obal a logo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4146092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cs-CZ" sz="3200" dirty="0" err="1"/>
              <a:t>Product</a:t>
            </a:r>
            <a:r>
              <a:rPr lang="cs-CZ" sz="3200" dirty="0"/>
              <a:t> – výrobek – výrobková politika – okraj - Obalová a značková politika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altLang="cs-CZ" b="1" dirty="0"/>
          </a:p>
          <a:p>
            <a:pPr eaLnBrk="1" hangingPunct="1">
              <a:spcAft>
                <a:spcPct val="35000"/>
              </a:spcAft>
              <a:buFont typeface="Wingdings" pitchFamily="2" charset="2"/>
              <a:buNone/>
            </a:pPr>
            <a:r>
              <a:rPr lang="cs-CZ" altLang="cs-CZ" b="1" dirty="0"/>
              <a:t>Úloha obalu</a:t>
            </a:r>
          </a:p>
          <a:p>
            <a:pPr eaLnBrk="1" hangingPunct="1"/>
            <a:r>
              <a:rPr lang="cs-CZ" altLang="cs-CZ" dirty="0"/>
              <a:t>technická</a:t>
            </a:r>
          </a:p>
          <a:p>
            <a:pPr eaLnBrk="1" hangingPunct="1"/>
            <a:r>
              <a:rPr lang="cs-CZ" altLang="cs-CZ" dirty="0"/>
              <a:t>právní</a:t>
            </a:r>
          </a:p>
          <a:p>
            <a:pPr eaLnBrk="1" hangingPunct="1"/>
            <a:r>
              <a:rPr lang="cs-CZ" altLang="cs-CZ" dirty="0"/>
              <a:t>hospodářská</a:t>
            </a:r>
          </a:p>
        </p:txBody>
      </p:sp>
    </p:spTree>
    <p:extLst>
      <p:ext uri="{BB962C8B-B14F-4D97-AF65-F5344CB8AC3E}">
        <p14:creationId xmlns:p14="http://schemas.microsoft.com/office/powerpoint/2010/main" val="69427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na 5 minut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Vymyslete podnikatelský cíl splňující metodiku SMART.</a:t>
            </a:r>
          </a:p>
          <a:p>
            <a:r>
              <a:rPr lang="cs-CZ" altLang="cs-CZ" sz="1500" dirty="0"/>
              <a:t>S – specifický, jasný, přesně formulovaný</a:t>
            </a:r>
          </a:p>
          <a:p>
            <a:r>
              <a:rPr lang="cs-CZ" altLang="cs-CZ" sz="1500" dirty="0"/>
              <a:t>M – měřitelný, ne obecný</a:t>
            </a:r>
          </a:p>
          <a:p>
            <a:r>
              <a:rPr lang="cs-CZ" altLang="cs-CZ" sz="1500" dirty="0"/>
              <a:t>A – přijatý (</a:t>
            </a:r>
            <a:r>
              <a:rPr lang="cs-CZ" altLang="cs-CZ" sz="1500" dirty="0" err="1"/>
              <a:t>accepted</a:t>
            </a:r>
            <a:r>
              <a:rPr lang="cs-CZ" altLang="cs-CZ" sz="1500" dirty="0"/>
              <a:t>) všemi členy týmu</a:t>
            </a:r>
          </a:p>
          <a:p>
            <a:r>
              <a:rPr lang="cs-CZ" altLang="cs-CZ" sz="1500" dirty="0"/>
              <a:t>R – reálný, dosažitelný, ale ambiciózní</a:t>
            </a:r>
          </a:p>
          <a:p>
            <a:r>
              <a:rPr lang="cs-CZ" altLang="cs-CZ" sz="1500" dirty="0"/>
              <a:t>T – časově vymezený (</a:t>
            </a:r>
            <a:r>
              <a:rPr lang="cs-CZ" altLang="cs-CZ" sz="1500" dirty="0" err="1"/>
              <a:t>timed</a:t>
            </a:r>
            <a:r>
              <a:rPr lang="cs-CZ" altLang="cs-CZ" sz="1500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6930045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55483" y="920411"/>
            <a:ext cx="6172200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Cíle obalové politiky</a:t>
            </a: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1714500" y="2035969"/>
            <a:ext cx="5715000" cy="3409950"/>
            <a:chOff x="240" y="1456"/>
            <a:chExt cx="5280" cy="2528"/>
          </a:xfrm>
        </p:grpSpPr>
        <p:sp>
          <p:nvSpPr>
            <p:cNvPr id="18436" name="Rectangle 4"/>
            <p:cNvSpPr>
              <a:spLocks noChangeArrowheads="1"/>
            </p:cNvSpPr>
            <p:nvPr/>
          </p:nvSpPr>
          <p:spPr bwMode="auto">
            <a:xfrm>
              <a:off x="2880" y="2244"/>
              <a:ext cx="2640" cy="1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350"/>
                <a:t>- nárůst užitečnosti výrobku pro 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350"/>
                <a:t>  spotřebitele díky</a:t>
              </a:r>
            </a:p>
            <a:p>
              <a:pPr lvl="1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Tx/>
                <a:buChar char="•"/>
              </a:pPr>
              <a:r>
                <a:rPr lang="cs-CZ" altLang="cs-CZ" sz="1350"/>
                <a:t>návodu k užívání</a:t>
              </a:r>
            </a:p>
            <a:p>
              <a:pPr lvl="1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Tx/>
                <a:buChar char="•"/>
              </a:pPr>
              <a:r>
                <a:rPr lang="cs-CZ" altLang="cs-CZ" sz="1350"/>
                <a:t>velikosti balení, odpovídajícího potřebě</a:t>
              </a:r>
            </a:p>
            <a:p>
              <a:pPr lvl="1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Tx/>
                <a:buChar char="•"/>
              </a:pPr>
              <a:r>
                <a:rPr lang="cs-CZ" altLang="cs-CZ" sz="1350"/>
                <a:t>vhodné a pohodlné obalové technice</a:t>
              </a:r>
            </a:p>
            <a:p>
              <a:pPr lvl="1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Tx/>
                <a:buChar char="•"/>
              </a:pPr>
              <a:r>
                <a:rPr lang="cs-CZ" altLang="cs-CZ" sz="1350"/>
                <a:t>vylepšení image, umožňujícího, aby se zboží prodávalo samo</a:t>
              </a:r>
            </a:p>
          </p:txBody>
        </p:sp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240" y="2244"/>
              <a:ext cx="2640" cy="1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350"/>
                <a:t>- pokles dopravních nákladů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350"/>
                <a:t>- pokles nákladů na skladování 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350"/>
                <a:t>  a prezentaci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350"/>
                <a:t>- pokles nákladů při použití vratných 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350"/>
                <a:t>  či nevratných obalů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350"/>
                <a:t>- pokles personálních nákladů 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350"/>
                <a:t>  zavedením samoobsluhy</a:t>
              </a:r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2880" y="1839"/>
              <a:ext cx="2640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500"/>
                <a:t>Růst výnosů</a:t>
              </a:r>
            </a:p>
          </p:txBody>
        </p:sp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240" y="1839"/>
              <a:ext cx="2640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500" dirty="0"/>
                <a:t>Pokles nákladů</a:t>
              </a: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240" y="1456"/>
              <a:ext cx="5280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800" b="1" dirty="0"/>
                <a:t>Dlouhodobá maximalizace zisku</a:t>
              </a:r>
            </a:p>
          </p:txBody>
        </p:sp>
        <p:sp>
          <p:nvSpPr>
            <p:cNvPr id="18441" name="Line 9"/>
            <p:cNvSpPr>
              <a:spLocks noChangeShapeType="1"/>
            </p:cNvSpPr>
            <p:nvPr/>
          </p:nvSpPr>
          <p:spPr bwMode="auto">
            <a:xfrm>
              <a:off x="240" y="1456"/>
              <a:ext cx="528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18442" name="Line 10"/>
            <p:cNvSpPr>
              <a:spLocks noChangeShapeType="1"/>
            </p:cNvSpPr>
            <p:nvPr/>
          </p:nvSpPr>
          <p:spPr bwMode="auto">
            <a:xfrm>
              <a:off x="240" y="1839"/>
              <a:ext cx="5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18443" name="Line 11"/>
            <p:cNvSpPr>
              <a:spLocks noChangeShapeType="1"/>
            </p:cNvSpPr>
            <p:nvPr/>
          </p:nvSpPr>
          <p:spPr bwMode="auto">
            <a:xfrm>
              <a:off x="240" y="2244"/>
              <a:ext cx="5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18444" name="Line 12"/>
            <p:cNvSpPr>
              <a:spLocks noChangeShapeType="1"/>
            </p:cNvSpPr>
            <p:nvPr/>
          </p:nvSpPr>
          <p:spPr bwMode="auto">
            <a:xfrm>
              <a:off x="240" y="3984"/>
              <a:ext cx="528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18445" name="Line 13"/>
            <p:cNvSpPr>
              <a:spLocks noChangeShapeType="1"/>
            </p:cNvSpPr>
            <p:nvPr/>
          </p:nvSpPr>
          <p:spPr bwMode="auto">
            <a:xfrm>
              <a:off x="240" y="1456"/>
              <a:ext cx="0" cy="252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18446" name="Line 14"/>
            <p:cNvSpPr>
              <a:spLocks noChangeShapeType="1"/>
            </p:cNvSpPr>
            <p:nvPr/>
          </p:nvSpPr>
          <p:spPr bwMode="auto">
            <a:xfrm>
              <a:off x="5520" y="1456"/>
              <a:ext cx="0" cy="252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18447" name="Line 15"/>
            <p:cNvSpPr>
              <a:spLocks noChangeShapeType="1"/>
            </p:cNvSpPr>
            <p:nvPr/>
          </p:nvSpPr>
          <p:spPr bwMode="auto">
            <a:xfrm>
              <a:off x="2880" y="1839"/>
              <a:ext cx="0" cy="21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</p:grpSp>
    </p:spTree>
    <p:extLst>
      <p:ext uri="{BB962C8B-B14F-4D97-AF65-F5344CB8AC3E}">
        <p14:creationId xmlns:p14="http://schemas.microsoft.com/office/powerpoint/2010/main" val="363590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75" y="2780929"/>
            <a:ext cx="4428492" cy="276946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47" y="998730"/>
            <a:ext cx="3348458" cy="163772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45" y="4077072"/>
            <a:ext cx="21907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5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Obalová a značková politika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1950" b="1" dirty="0"/>
              <a:t>Obalová politika</a:t>
            </a:r>
            <a:r>
              <a:rPr lang="cs-CZ" altLang="cs-CZ" sz="1950" dirty="0"/>
              <a:t> </a:t>
            </a:r>
            <a:r>
              <a:rPr lang="cs-CZ" altLang="cs-CZ" sz="1950" b="1" dirty="0"/>
              <a:t>má vazbu na ostatní nástroje odbytové politiky: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500" dirty="0"/>
              <a:t>vytváření značky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500" dirty="0"/>
              <a:t>reklama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500" dirty="0"/>
              <a:t>cenová politika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500" dirty="0"/>
              <a:t>výzkum trhu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cs-CZ" altLang="cs-CZ" sz="1950" b="1" dirty="0"/>
              <a:t>Značkové zboží vytváří i obal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500" dirty="0"/>
              <a:t>barva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500" dirty="0"/>
              <a:t>tvar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500" dirty="0"/>
              <a:t>logo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500" dirty="0"/>
              <a:t>firemní jméno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500" dirty="0"/>
              <a:t>znak a název výrobku</a:t>
            </a:r>
          </a:p>
        </p:txBody>
      </p:sp>
    </p:spTree>
    <p:extLst>
      <p:ext uri="{BB962C8B-B14F-4D97-AF65-F5344CB8AC3E}">
        <p14:creationId xmlns:p14="http://schemas.microsoft.com/office/powerpoint/2010/main" val="146291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LOGO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038" y="2479477"/>
            <a:ext cx="1685925" cy="2757488"/>
          </a:xfrm>
        </p:spPr>
      </p:pic>
    </p:spTree>
    <p:extLst>
      <p:ext uri="{BB962C8B-B14F-4D97-AF65-F5344CB8AC3E}">
        <p14:creationId xmlns:p14="http://schemas.microsoft.com/office/powerpoint/2010/main" val="350514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857250"/>
            <a:ext cx="2237396" cy="5143500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164" y="857250"/>
            <a:ext cx="171578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9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2286000" y="1258491"/>
            <a:ext cx="4529138" cy="4513659"/>
            <a:chOff x="960" y="337"/>
            <a:chExt cx="3804" cy="3791"/>
          </a:xfrm>
        </p:grpSpPr>
        <p:cxnSp>
          <p:nvCxnSpPr>
            <p:cNvPr id="12292" name="AutoShape 4"/>
            <p:cNvCxnSpPr>
              <a:cxnSpLocks noChangeShapeType="1"/>
              <a:stCxn id="12298" idx="7"/>
              <a:endCxn id="12297" idx="7"/>
            </p:cNvCxnSpPr>
            <p:nvPr/>
          </p:nvCxnSpPr>
          <p:spPr bwMode="auto">
            <a:xfrm flipV="1">
              <a:off x="3682" y="932"/>
              <a:ext cx="474" cy="4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93" name="Line 5"/>
            <p:cNvSpPr>
              <a:spLocks noChangeShapeType="1"/>
            </p:cNvSpPr>
            <p:nvPr/>
          </p:nvSpPr>
          <p:spPr bwMode="auto">
            <a:xfrm rot="-7187639">
              <a:off x="2020" y="1785"/>
              <a:ext cx="0" cy="18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12294" name="Line 6"/>
            <p:cNvSpPr>
              <a:spLocks noChangeShapeType="1"/>
            </p:cNvSpPr>
            <p:nvPr/>
          </p:nvSpPr>
          <p:spPr bwMode="auto">
            <a:xfrm rot="-8936244">
              <a:off x="2349" y="2121"/>
              <a:ext cx="1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 rot="-3691790">
              <a:off x="2832" y="384"/>
              <a:ext cx="1" cy="3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12296" name="Line 8"/>
            <p:cNvSpPr>
              <a:spLocks noChangeShapeType="1"/>
            </p:cNvSpPr>
            <p:nvPr/>
          </p:nvSpPr>
          <p:spPr bwMode="auto">
            <a:xfrm rot="-1878863">
              <a:off x="2832" y="384"/>
              <a:ext cx="1" cy="3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12297" name="Oval 9"/>
            <p:cNvSpPr>
              <a:spLocks noChangeAspect="1" noChangeArrowheads="1"/>
            </p:cNvSpPr>
            <p:nvPr/>
          </p:nvSpPr>
          <p:spPr bwMode="auto">
            <a:xfrm>
              <a:off x="960" y="384"/>
              <a:ext cx="3744" cy="37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cs-CZ" altLang="cs-CZ" sz="1800"/>
            </a:p>
          </p:txBody>
        </p:sp>
        <p:sp>
          <p:nvSpPr>
            <p:cNvPr id="12298" name="Oval 10"/>
            <p:cNvSpPr>
              <a:spLocks noChangeAspect="1" noChangeArrowheads="1"/>
            </p:cNvSpPr>
            <p:nvPr/>
          </p:nvSpPr>
          <p:spPr bwMode="auto">
            <a:xfrm>
              <a:off x="1626" y="1047"/>
              <a:ext cx="2409" cy="24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endParaRPr lang="cs-CZ" altLang="cs-CZ" sz="1800"/>
            </a:p>
          </p:txBody>
        </p:sp>
        <p:cxnSp>
          <p:nvCxnSpPr>
            <p:cNvPr id="12299" name="AutoShape 11"/>
            <p:cNvCxnSpPr>
              <a:cxnSpLocks noChangeShapeType="1"/>
              <a:stCxn id="12297" idx="0"/>
              <a:endCxn id="12297" idx="4"/>
            </p:cNvCxnSpPr>
            <p:nvPr/>
          </p:nvCxnSpPr>
          <p:spPr bwMode="auto">
            <a:xfrm>
              <a:off x="2832" y="384"/>
              <a:ext cx="0" cy="37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0" name="AutoShape 12"/>
            <p:cNvCxnSpPr>
              <a:cxnSpLocks noChangeShapeType="1"/>
              <a:stCxn id="12297" idx="2"/>
              <a:endCxn id="12297" idx="6"/>
            </p:cNvCxnSpPr>
            <p:nvPr/>
          </p:nvCxnSpPr>
          <p:spPr bwMode="auto">
            <a:xfrm>
              <a:off x="960" y="2256"/>
              <a:ext cx="37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01" name="Oval 13"/>
            <p:cNvSpPr>
              <a:spLocks noChangeAspect="1" noChangeArrowheads="1"/>
            </p:cNvSpPr>
            <p:nvPr/>
          </p:nvSpPr>
          <p:spPr bwMode="auto">
            <a:xfrm>
              <a:off x="2286" y="1704"/>
              <a:ext cx="1104" cy="1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200"/>
                <a:t>Nástroje odbytové politiky</a:t>
              </a:r>
            </a:p>
          </p:txBody>
        </p:sp>
        <p:sp>
          <p:nvSpPr>
            <p:cNvPr id="12302" name="Line 14"/>
            <p:cNvSpPr>
              <a:spLocks noChangeShapeType="1"/>
            </p:cNvSpPr>
            <p:nvPr/>
          </p:nvSpPr>
          <p:spPr bwMode="auto">
            <a:xfrm rot="-6693762">
              <a:off x="4248" y="1359"/>
              <a:ext cx="17" cy="6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12303" name="Line 15"/>
            <p:cNvSpPr>
              <a:spLocks noChangeShapeType="1"/>
            </p:cNvSpPr>
            <p:nvPr/>
          </p:nvSpPr>
          <p:spPr bwMode="auto">
            <a:xfrm rot="-9460749">
              <a:off x="3412" y="502"/>
              <a:ext cx="19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12304" name="Text Box 16"/>
            <p:cNvSpPr txBox="1">
              <a:spLocks noChangeArrowheads="1"/>
            </p:cNvSpPr>
            <p:nvPr/>
          </p:nvSpPr>
          <p:spPr bwMode="auto">
            <a:xfrm rot="16875050">
              <a:off x="2798" y="522"/>
              <a:ext cx="72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/>
                <a:t>Výrobková inovace</a:t>
              </a:r>
            </a:p>
          </p:txBody>
        </p:sp>
        <p:sp>
          <p:nvSpPr>
            <p:cNvPr id="12305" name="Text Box 17"/>
            <p:cNvSpPr txBox="1">
              <a:spLocks noChangeArrowheads="1"/>
            </p:cNvSpPr>
            <p:nvPr/>
          </p:nvSpPr>
          <p:spPr bwMode="auto">
            <a:xfrm rot="18106575">
              <a:off x="3403" y="761"/>
              <a:ext cx="62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/>
                <a:t>Jakost výrobků</a:t>
              </a:r>
            </a:p>
          </p:txBody>
        </p:sp>
        <p:sp>
          <p:nvSpPr>
            <p:cNvPr id="12306" name="Text Box 18"/>
            <p:cNvSpPr txBox="1">
              <a:spLocks noChangeArrowheads="1"/>
            </p:cNvSpPr>
            <p:nvPr/>
          </p:nvSpPr>
          <p:spPr bwMode="auto">
            <a:xfrm rot="19687993">
              <a:off x="3840" y="1266"/>
              <a:ext cx="62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/>
                <a:t>Sortiment</a:t>
              </a:r>
            </a:p>
          </p:txBody>
        </p:sp>
        <p:sp>
          <p:nvSpPr>
            <p:cNvPr id="12307" name="Text Box 19"/>
            <p:cNvSpPr txBox="1">
              <a:spLocks noChangeArrowheads="1"/>
            </p:cNvSpPr>
            <p:nvPr/>
          </p:nvSpPr>
          <p:spPr bwMode="auto">
            <a:xfrm rot="21220152">
              <a:off x="4032" y="1823"/>
              <a:ext cx="73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/>
                <a:t>Služby zákazníkům</a:t>
              </a:r>
            </a:p>
          </p:txBody>
        </p:sp>
        <p:sp>
          <p:nvSpPr>
            <p:cNvPr id="12308" name="Text Box 20"/>
            <p:cNvSpPr txBox="1">
              <a:spLocks noChangeArrowheads="1"/>
            </p:cNvSpPr>
            <p:nvPr/>
          </p:nvSpPr>
          <p:spPr bwMode="auto">
            <a:xfrm rot="1241891">
              <a:off x="4073" y="2533"/>
              <a:ext cx="48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/>
                <a:t>Cena</a:t>
              </a:r>
            </a:p>
          </p:txBody>
        </p:sp>
        <p:sp>
          <p:nvSpPr>
            <p:cNvPr id="12309" name="Text Box 21"/>
            <p:cNvSpPr txBox="1">
              <a:spLocks noChangeArrowheads="1"/>
            </p:cNvSpPr>
            <p:nvPr/>
          </p:nvSpPr>
          <p:spPr bwMode="auto">
            <a:xfrm rot="2322484">
              <a:off x="3696" y="3090"/>
              <a:ext cx="48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/>
                <a:t>Rabaty</a:t>
              </a:r>
            </a:p>
          </p:txBody>
        </p:sp>
        <p:sp>
          <p:nvSpPr>
            <p:cNvPr id="12310" name="Text Box 22"/>
            <p:cNvSpPr txBox="1">
              <a:spLocks noChangeArrowheads="1"/>
            </p:cNvSpPr>
            <p:nvPr/>
          </p:nvSpPr>
          <p:spPr bwMode="auto">
            <a:xfrm rot="4627429">
              <a:off x="2926" y="3455"/>
              <a:ext cx="604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/>
                <a:t>Platební podmínky</a:t>
              </a:r>
            </a:p>
          </p:txBody>
        </p:sp>
        <p:sp>
          <p:nvSpPr>
            <p:cNvPr id="12311" name="Text Box 23"/>
            <p:cNvSpPr txBox="1">
              <a:spLocks noChangeArrowheads="1"/>
            </p:cNvSpPr>
            <p:nvPr/>
          </p:nvSpPr>
          <p:spPr bwMode="auto">
            <a:xfrm rot="17018976">
              <a:off x="2117" y="3536"/>
              <a:ext cx="60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/>
                <a:t>Public relations</a:t>
              </a:r>
            </a:p>
          </p:txBody>
        </p:sp>
        <p:sp>
          <p:nvSpPr>
            <p:cNvPr id="12312" name="Text Box 24"/>
            <p:cNvSpPr txBox="1">
              <a:spLocks noChangeArrowheads="1"/>
            </p:cNvSpPr>
            <p:nvPr/>
          </p:nvSpPr>
          <p:spPr bwMode="auto">
            <a:xfrm rot="18978110">
              <a:off x="1445" y="3157"/>
              <a:ext cx="60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/>
                <a:t>Podpora prodeje</a:t>
              </a:r>
            </a:p>
          </p:txBody>
        </p:sp>
        <p:sp>
          <p:nvSpPr>
            <p:cNvPr id="12313" name="Text Box 25"/>
            <p:cNvSpPr txBox="1">
              <a:spLocks noChangeArrowheads="1"/>
            </p:cNvSpPr>
            <p:nvPr/>
          </p:nvSpPr>
          <p:spPr bwMode="auto">
            <a:xfrm rot="20665887">
              <a:off x="1043" y="2482"/>
              <a:ext cx="60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/>
                <a:t>Reklama</a:t>
              </a:r>
            </a:p>
          </p:txBody>
        </p:sp>
        <p:sp>
          <p:nvSpPr>
            <p:cNvPr id="12314" name="Text Box 26"/>
            <p:cNvSpPr txBox="1">
              <a:spLocks noChangeArrowheads="1"/>
            </p:cNvSpPr>
            <p:nvPr/>
          </p:nvSpPr>
          <p:spPr bwMode="auto">
            <a:xfrm rot="808293">
              <a:off x="1060" y="1759"/>
              <a:ext cx="60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/>
                <a:t>Odbytové cesty</a:t>
              </a:r>
            </a:p>
          </p:txBody>
        </p:sp>
        <p:sp>
          <p:nvSpPr>
            <p:cNvPr id="12315" name="Text Box 27"/>
            <p:cNvSpPr txBox="1">
              <a:spLocks noChangeArrowheads="1"/>
            </p:cNvSpPr>
            <p:nvPr/>
          </p:nvSpPr>
          <p:spPr bwMode="auto">
            <a:xfrm rot="2652000">
              <a:off x="1392" y="1045"/>
              <a:ext cx="748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 dirty="0"/>
                <a:t>Prodávající organizace</a:t>
              </a:r>
            </a:p>
          </p:txBody>
        </p:sp>
        <p:sp>
          <p:nvSpPr>
            <p:cNvPr id="12316" name="Text Box 28"/>
            <p:cNvSpPr txBox="1">
              <a:spLocks noChangeArrowheads="1"/>
            </p:cNvSpPr>
            <p:nvPr/>
          </p:nvSpPr>
          <p:spPr bwMode="auto">
            <a:xfrm rot="4627429">
              <a:off x="2164" y="539"/>
              <a:ext cx="604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/>
                <a:t>Fyzická distribuce</a:t>
              </a:r>
            </a:p>
          </p:txBody>
        </p:sp>
        <p:sp>
          <p:nvSpPr>
            <p:cNvPr id="12317" name="Text Box 29"/>
            <p:cNvSpPr txBox="1">
              <a:spLocks noChangeArrowheads="1"/>
            </p:cNvSpPr>
            <p:nvPr/>
          </p:nvSpPr>
          <p:spPr bwMode="auto">
            <a:xfrm rot="18771263">
              <a:off x="1872" y="1448"/>
              <a:ext cx="77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200"/>
                <a:t>Distribuční politika</a:t>
              </a:r>
            </a:p>
          </p:txBody>
        </p:sp>
        <p:sp>
          <p:nvSpPr>
            <p:cNvPr id="12318" name="Text Box 30"/>
            <p:cNvSpPr txBox="1">
              <a:spLocks noChangeArrowheads="1"/>
            </p:cNvSpPr>
            <p:nvPr/>
          </p:nvSpPr>
          <p:spPr bwMode="auto">
            <a:xfrm rot="3308764">
              <a:off x="3022" y="1526"/>
              <a:ext cx="77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200"/>
                <a:t>Výrobková politika</a:t>
              </a:r>
            </a:p>
          </p:txBody>
        </p:sp>
        <p:sp>
          <p:nvSpPr>
            <p:cNvPr id="12319" name="Text Box 31"/>
            <p:cNvSpPr txBox="1">
              <a:spLocks noChangeArrowheads="1"/>
            </p:cNvSpPr>
            <p:nvPr/>
          </p:nvSpPr>
          <p:spPr bwMode="auto">
            <a:xfrm rot="18901977">
              <a:off x="3058" y="2633"/>
              <a:ext cx="77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200"/>
                <a:t>Cenová politika</a:t>
              </a:r>
            </a:p>
          </p:txBody>
        </p:sp>
        <p:sp>
          <p:nvSpPr>
            <p:cNvPr id="12320" name="Text Box 32"/>
            <p:cNvSpPr txBox="1">
              <a:spLocks noChangeArrowheads="1"/>
            </p:cNvSpPr>
            <p:nvPr/>
          </p:nvSpPr>
          <p:spPr bwMode="auto">
            <a:xfrm rot="2937198">
              <a:off x="1825" y="2632"/>
              <a:ext cx="87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200"/>
                <a:t>Komunikační politika</a:t>
              </a:r>
            </a:p>
          </p:txBody>
        </p:sp>
      </p:grpSp>
      <p:sp>
        <p:nvSpPr>
          <p:cNvPr id="2" name="Obdélník 1"/>
          <p:cNvSpPr/>
          <p:nvPr/>
        </p:nvSpPr>
        <p:spPr>
          <a:xfrm>
            <a:off x="5723029" y="2804166"/>
            <a:ext cx="1110853" cy="833213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35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4317545" y="1347691"/>
            <a:ext cx="1110853" cy="8332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35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5496809" y="2175835"/>
            <a:ext cx="1110853" cy="8332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35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443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Politika služeb pro zákazníky</a:t>
            </a: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2107407" y="2864645"/>
            <a:ext cx="5664994" cy="2050256"/>
            <a:chOff x="192" y="1424"/>
            <a:chExt cx="5376" cy="1722"/>
          </a:xfrm>
        </p:grpSpPr>
        <p:sp>
          <p:nvSpPr>
            <p:cNvPr id="20485" name="Rectangle 4"/>
            <p:cNvSpPr>
              <a:spLocks noChangeArrowheads="1"/>
            </p:cNvSpPr>
            <p:nvPr/>
          </p:nvSpPr>
          <p:spPr bwMode="auto">
            <a:xfrm>
              <a:off x="2880" y="2832"/>
              <a:ext cx="2688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350"/>
                <a:t>roste současný zisk</a:t>
              </a:r>
            </a:p>
          </p:txBody>
        </p:sp>
        <p:sp>
          <p:nvSpPr>
            <p:cNvPr id="20486" name="Rectangle 5"/>
            <p:cNvSpPr>
              <a:spLocks noChangeArrowheads="1"/>
            </p:cNvSpPr>
            <p:nvPr/>
          </p:nvSpPr>
          <p:spPr bwMode="auto">
            <a:xfrm>
              <a:off x="192" y="2832"/>
              <a:ext cx="2688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350"/>
                <a:t>roste budoucí zisk</a:t>
              </a:r>
            </a:p>
          </p:txBody>
        </p:sp>
        <p:sp>
          <p:nvSpPr>
            <p:cNvPr id="20487" name="Rectangle 6"/>
            <p:cNvSpPr>
              <a:spLocks noChangeArrowheads="1"/>
            </p:cNvSpPr>
            <p:nvPr/>
          </p:nvSpPr>
          <p:spPr bwMode="auto">
            <a:xfrm>
              <a:off x="2880" y="2112"/>
              <a:ext cx="268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350"/>
                <a:t>- roste akviziční potenciál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350"/>
                <a:t>- omezená cenová konkurence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350"/>
                <a:t>- prostor pro zvýšení ceny</a:t>
              </a:r>
            </a:p>
          </p:txBody>
        </p:sp>
        <p:sp>
          <p:nvSpPr>
            <p:cNvPr id="20488" name="Rectangle 7"/>
            <p:cNvSpPr>
              <a:spLocks noChangeArrowheads="1"/>
            </p:cNvSpPr>
            <p:nvPr/>
          </p:nvSpPr>
          <p:spPr bwMode="auto">
            <a:xfrm>
              <a:off x="192" y="2112"/>
              <a:ext cx="268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350"/>
                <a:t>- informace o přáních zákazníků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350"/>
                <a:t>- technické informace umožňující 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350"/>
                <a:t>  zdokonalení výrobku</a:t>
              </a:r>
            </a:p>
          </p:txBody>
        </p:sp>
        <p:sp>
          <p:nvSpPr>
            <p:cNvPr id="20489" name="Rectangle 8"/>
            <p:cNvSpPr>
              <a:spLocks noChangeArrowheads="1"/>
            </p:cNvSpPr>
            <p:nvPr/>
          </p:nvSpPr>
          <p:spPr bwMode="auto">
            <a:xfrm>
              <a:off x="2880" y="1824"/>
              <a:ext cx="26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500"/>
                <a:t>tvorba preferencí a image</a:t>
              </a:r>
            </a:p>
          </p:txBody>
        </p:sp>
        <p:sp>
          <p:nvSpPr>
            <p:cNvPr id="20490" name="Rectangle 9"/>
            <p:cNvSpPr>
              <a:spLocks noChangeArrowheads="1"/>
            </p:cNvSpPr>
            <p:nvPr/>
          </p:nvSpPr>
          <p:spPr bwMode="auto">
            <a:xfrm>
              <a:off x="192" y="1824"/>
              <a:ext cx="26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500"/>
                <a:t>získávání informací</a:t>
              </a:r>
            </a:p>
          </p:txBody>
        </p:sp>
        <p:sp>
          <p:nvSpPr>
            <p:cNvPr id="20491" name="Rectangle 10"/>
            <p:cNvSpPr>
              <a:spLocks noChangeArrowheads="1"/>
            </p:cNvSpPr>
            <p:nvPr/>
          </p:nvSpPr>
          <p:spPr bwMode="auto">
            <a:xfrm>
              <a:off x="192" y="1424"/>
              <a:ext cx="5376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800" b="1"/>
                <a:t>Maximalizace zisku z dlouhodobého hlediska</a:t>
              </a:r>
            </a:p>
          </p:txBody>
        </p:sp>
        <p:sp>
          <p:nvSpPr>
            <p:cNvPr id="20492" name="Line 11"/>
            <p:cNvSpPr>
              <a:spLocks noChangeShapeType="1"/>
            </p:cNvSpPr>
            <p:nvPr/>
          </p:nvSpPr>
          <p:spPr bwMode="auto">
            <a:xfrm>
              <a:off x="192" y="1424"/>
              <a:ext cx="537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20493" name="Line 12"/>
            <p:cNvSpPr>
              <a:spLocks noChangeShapeType="1"/>
            </p:cNvSpPr>
            <p:nvPr/>
          </p:nvSpPr>
          <p:spPr bwMode="auto">
            <a:xfrm>
              <a:off x="192" y="1824"/>
              <a:ext cx="53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20494" name="Line 13"/>
            <p:cNvSpPr>
              <a:spLocks noChangeShapeType="1"/>
            </p:cNvSpPr>
            <p:nvPr/>
          </p:nvSpPr>
          <p:spPr bwMode="auto">
            <a:xfrm>
              <a:off x="192" y="2112"/>
              <a:ext cx="53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20495" name="Line 14"/>
            <p:cNvSpPr>
              <a:spLocks noChangeShapeType="1"/>
            </p:cNvSpPr>
            <p:nvPr/>
          </p:nvSpPr>
          <p:spPr bwMode="auto">
            <a:xfrm>
              <a:off x="192" y="2832"/>
              <a:ext cx="53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20496" name="Line 15"/>
            <p:cNvSpPr>
              <a:spLocks noChangeShapeType="1"/>
            </p:cNvSpPr>
            <p:nvPr/>
          </p:nvSpPr>
          <p:spPr bwMode="auto">
            <a:xfrm>
              <a:off x="192" y="3146"/>
              <a:ext cx="537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20497" name="Line 16"/>
            <p:cNvSpPr>
              <a:spLocks noChangeShapeType="1"/>
            </p:cNvSpPr>
            <p:nvPr/>
          </p:nvSpPr>
          <p:spPr bwMode="auto">
            <a:xfrm>
              <a:off x="192" y="1424"/>
              <a:ext cx="0" cy="172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20498" name="Line 17"/>
            <p:cNvSpPr>
              <a:spLocks noChangeShapeType="1"/>
            </p:cNvSpPr>
            <p:nvPr/>
          </p:nvSpPr>
          <p:spPr bwMode="auto">
            <a:xfrm>
              <a:off x="5568" y="1424"/>
              <a:ext cx="0" cy="172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20499" name="Line 18"/>
            <p:cNvSpPr>
              <a:spLocks noChangeShapeType="1"/>
            </p:cNvSpPr>
            <p:nvPr/>
          </p:nvSpPr>
          <p:spPr bwMode="auto">
            <a:xfrm>
              <a:off x="2880" y="1824"/>
              <a:ext cx="0" cy="13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</p:grpSp>
      <p:sp>
        <p:nvSpPr>
          <p:cNvPr id="20484" name="Text Box 20"/>
          <p:cNvSpPr txBox="1">
            <a:spLocks noChangeArrowheads="1"/>
          </p:cNvSpPr>
          <p:nvPr/>
        </p:nvSpPr>
        <p:spPr bwMode="auto">
          <a:xfrm>
            <a:off x="1925241" y="1808561"/>
            <a:ext cx="58864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800"/>
              <a:t>Poradenství pro zákazníky, doprava, uvedení do provozu, instruktáž konečných odběratelů, garance, servis,…</a:t>
            </a:r>
          </a:p>
        </p:txBody>
      </p:sp>
    </p:spTree>
    <p:extLst>
      <p:ext uri="{BB962C8B-B14F-4D97-AF65-F5344CB8AC3E}">
        <p14:creationId xmlns:p14="http://schemas.microsoft.com/office/powerpoint/2010/main" val="382695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Jak zafungovaly služby pro zákazníky?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DELL – </a:t>
            </a:r>
            <a:r>
              <a:rPr lang="cs-CZ" dirty="0" err="1" smtClean="0"/>
              <a:t>Next</a:t>
            </a:r>
            <a:r>
              <a:rPr lang="cs-CZ" dirty="0" smtClean="0"/>
              <a:t> Business </a:t>
            </a:r>
            <a:r>
              <a:rPr lang="cs-CZ" dirty="0" err="1" smtClean="0"/>
              <a:t>Day</a:t>
            </a:r>
            <a:endParaRPr lang="cs-CZ" dirty="0" smtClean="0"/>
          </a:p>
          <a:p>
            <a:r>
              <a:rPr lang="cs-CZ" dirty="0" err="1" smtClean="0"/>
              <a:t>Alza</a:t>
            </a:r>
            <a:r>
              <a:rPr lang="cs-CZ" dirty="0" smtClean="0"/>
              <a:t> – </a:t>
            </a:r>
            <a:r>
              <a:rPr lang="cs-CZ" dirty="0" err="1" smtClean="0"/>
              <a:t>konfigurátory</a:t>
            </a:r>
            <a:r>
              <a:rPr lang="cs-CZ" dirty="0" smtClean="0"/>
              <a:t> záruk a možností vrácení</a:t>
            </a:r>
          </a:p>
          <a:p>
            <a:endParaRPr lang="cs-CZ" dirty="0"/>
          </a:p>
          <a:p>
            <a:r>
              <a:rPr lang="cs-CZ" dirty="0" smtClean="0"/>
              <a:t>„Vietnamské“ obchody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258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2286000" y="1258491"/>
            <a:ext cx="4529138" cy="4513659"/>
            <a:chOff x="960" y="337"/>
            <a:chExt cx="3804" cy="3791"/>
          </a:xfrm>
        </p:grpSpPr>
        <p:cxnSp>
          <p:nvCxnSpPr>
            <p:cNvPr id="12292" name="AutoShape 4"/>
            <p:cNvCxnSpPr>
              <a:cxnSpLocks noChangeShapeType="1"/>
              <a:stCxn id="12298" idx="7"/>
              <a:endCxn id="12297" idx="7"/>
            </p:cNvCxnSpPr>
            <p:nvPr/>
          </p:nvCxnSpPr>
          <p:spPr bwMode="auto">
            <a:xfrm flipV="1">
              <a:off x="3682" y="932"/>
              <a:ext cx="474" cy="4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93" name="Line 5"/>
            <p:cNvSpPr>
              <a:spLocks noChangeShapeType="1"/>
            </p:cNvSpPr>
            <p:nvPr/>
          </p:nvSpPr>
          <p:spPr bwMode="auto">
            <a:xfrm rot="-7187639">
              <a:off x="2020" y="1785"/>
              <a:ext cx="0" cy="18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12294" name="Line 6"/>
            <p:cNvSpPr>
              <a:spLocks noChangeShapeType="1"/>
            </p:cNvSpPr>
            <p:nvPr/>
          </p:nvSpPr>
          <p:spPr bwMode="auto">
            <a:xfrm rot="-8936244">
              <a:off x="2349" y="2121"/>
              <a:ext cx="1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 rot="-3691790">
              <a:off x="2832" y="384"/>
              <a:ext cx="1" cy="3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12296" name="Line 8"/>
            <p:cNvSpPr>
              <a:spLocks noChangeShapeType="1"/>
            </p:cNvSpPr>
            <p:nvPr/>
          </p:nvSpPr>
          <p:spPr bwMode="auto">
            <a:xfrm rot="-1878863">
              <a:off x="2832" y="384"/>
              <a:ext cx="1" cy="3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12297" name="Oval 9"/>
            <p:cNvSpPr>
              <a:spLocks noChangeAspect="1" noChangeArrowheads="1"/>
            </p:cNvSpPr>
            <p:nvPr/>
          </p:nvSpPr>
          <p:spPr bwMode="auto">
            <a:xfrm>
              <a:off x="960" y="384"/>
              <a:ext cx="3744" cy="37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cs-CZ" altLang="cs-CZ" sz="1800"/>
            </a:p>
          </p:txBody>
        </p:sp>
        <p:sp>
          <p:nvSpPr>
            <p:cNvPr id="12298" name="Oval 10"/>
            <p:cNvSpPr>
              <a:spLocks noChangeAspect="1" noChangeArrowheads="1"/>
            </p:cNvSpPr>
            <p:nvPr/>
          </p:nvSpPr>
          <p:spPr bwMode="auto">
            <a:xfrm>
              <a:off x="1626" y="1047"/>
              <a:ext cx="2409" cy="24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endParaRPr lang="cs-CZ" altLang="cs-CZ" sz="1800"/>
            </a:p>
          </p:txBody>
        </p:sp>
        <p:cxnSp>
          <p:nvCxnSpPr>
            <p:cNvPr id="12299" name="AutoShape 11"/>
            <p:cNvCxnSpPr>
              <a:cxnSpLocks noChangeShapeType="1"/>
              <a:stCxn id="12297" idx="0"/>
              <a:endCxn id="12297" idx="4"/>
            </p:cNvCxnSpPr>
            <p:nvPr/>
          </p:nvCxnSpPr>
          <p:spPr bwMode="auto">
            <a:xfrm>
              <a:off x="2832" y="384"/>
              <a:ext cx="0" cy="37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0" name="AutoShape 12"/>
            <p:cNvCxnSpPr>
              <a:cxnSpLocks noChangeShapeType="1"/>
              <a:stCxn id="12297" idx="2"/>
              <a:endCxn id="12297" idx="6"/>
            </p:cNvCxnSpPr>
            <p:nvPr/>
          </p:nvCxnSpPr>
          <p:spPr bwMode="auto">
            <a:xfrm>
              <a:off x="960" y="2256"/>
              <a:ext cx="37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01" name="Oval 13"/>
            <p:cNvSpPr>
              <a:spLocks noChangeAspect="1" noChangeArrowheads="1"/>
            </p:cNvSpPr>
            <p:nvPr/>
          </p:nvSpPr>
          <p:spPr bwMode="auto">
            <a:xfrm>
              <a:off x="2286" y="1704"/>
              <a:ext cx="1104" cy="1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200"/>
                <a:t>Nástroje odbytové politiky</a:t>
              </a:r>
            </a:p>
          </p:txBody>
        </p:sp>
        <p:sp>
          <p:nvSpPr>
            <p:cNvPr id="12302" name="Line 14"/>
            <p:cNvSpPr>
              <a:spLocks noChangeShapeType="1"/>
            </p:cNvSpPr>
            <p:nvPr/>
          </p:nvSpPr>
          <p:spPr bwMode="auto">
            <a:xfrm rot="-6693762">
              <a:off x="4248" y="1359"/>
              <a:ext cx="17" cy="6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12303" name="Line 15"/>
            <p:cNvSpPr>
              <a:spLocks noChangeShapeType="1"/>
            </p:cNvSpPr>
            <p:nvPr/>
          </p:nvSpPr>
          <p:spPr bwMode="auto">
            <a:xfrm rot="-9460749">
              <a:off x="3412" y="502"/>
              <a:ext cx="19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12304" name="Text Box 16"/>
            <p:cNvSpPr txBox="1">
              <a:spLocks noChangeArrowheads="1"/>
            </p:cNvSpPr>
            <p:nvPr/>
          </p:nvSpPr>
          <p:spPr bwMode="auto">
            <a:xfrm rot="16875050">
              <a:off x="2798" y="522"/>
              <a:ext cx="72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/>
                <a:t>Výrobková inovace</a:t>
              </a:r>
            </a:p>
          </p:txBody>
        </p:sp>
        <p:sp>
          <p:nvSpPr>
            <p:cNvPr id="12305" name="Text Box 17"/>
            <p:cNvSpPr txBox="1">
              <a:spLocks noChangeArrowheads="1"/>
            </p:cNvSpPr>
            <p:nvPr/>
          </p:nvSpPr>
          <p:spPr bwMode="auto">
            <a:xfrm rot="18106575">
              <a:off x="3403" y="761"/>
              <a:ext cx="62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/>
                <a:t>Jakost výrobků</a:t>
              </a:r>
            </a:p>
          </p:txBody>
        </p:sp>
        <p:sp>
          <p:nvSpPr>
            <p:cNvPr id="12306" name="Text Box 18"/>
            <p:cNvSpPr txBox="1">
              <a:spLocks noChangeArrowheads="1"/>
            </p:cNvSpPr>
            <p:nvPr/>
          </p:nvSpPr>
          <p:spPr bwMode="auto">
            <a:xfrm rot="19687993">
              <a:off x="3840" y="1266"/>
              <a:ext cx="62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/>
                <a:t>Sortiment</a:t>
              </a:r>
            </a:p>
          </p:txBody>
        </p:sp>
        <p:sp>
          <p:nvSpPr>
            <p:cNvPr id="12307" name="Text Box 19"/>
            <p:cNvSpPr txBox="1">
              <a:spLocks noChangeArrowheads="1"/>
            </p:cNvSpPr>
            <p:nvPr/>
          </p:nvSpPr>
          <p:spPr bwMode="auto">
            <a:xfrm rot="21220152">
              <a:off x="4032" y="1823"/>
              <a:ext cx="73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/>
                <a:t>Služby zákazníkům</a:t>
              </a:r>
            </a:p>
          </p:txBody>
        </p:sp>
        <p:sp>
          <p:nvSpPr>
            <p:cNvPr id="12308" name="Text Box 20"/>
            <p:cNvSpPr txBox="1">
              <a:spLocks noChangeArrowheads="1"/>
            </p:cNvSpPr>
            <p:nvPr/>
          </p:nvSpPr>
          <p:spPr bwMode="auto">
            <a:xfrm rot="1241891">
              <a:off x="4073" y="2533"/>
              <a:ext cx="48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/>
                <a:t>Cena</a:t>
              </a:r>
            </a:p>
          </p:txBody>
        </p:sp>
        <p:sp>
          <p:nvSpPr>
            <p:cNvPr id="12309" name="Text Box 21"/>
            <p:cNvSpPr txBox="1">
              <a:spLocks noChangeArrowheads="1"/>
            </p:cNvSpPr>
            <p:nvPr/>
          </p:nvSpPr>
          <p:spPr bwMode="auto">
            <a:xfrm rot="2322484">
              <a:off x="3696" y="3090"/>
              <a:ext cx="48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/>
                <a:t>Rabaty</a:t>
              </a:r>
            </a:p>
          </p:txBody>
        </p:sp>
        <p:sp>
          <p:nvSpPr>
            <p:cNvPr id="12310" name="Text Box 22"/>
            <p:cNvSpPr txBox="1">
              <a:spLocks noChangeArrowheads="1"/>
            </p:cNvSpPr>
            <p:nvPr/>
          </p:nvSpPr>
          <p:spPr bwMode="auto">
            <a:xfrm rot="4627429">
              <a:off x="2926" y="3455"/>
              <a:ext cx="604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/>
                <a:t>Platební podmínky</a:t>
              </a:r>
            </a:p>
          </p:txBody>
        </p:sp>
        <p:sp>
          <p:nvSpPr>
            <p:cNvPr id="12311" name="Text Box 23"/>
            <p:cNvSpPr txBox="1">
              <a:spLocks noChangeArrowheads="1"/>
            </p:cNvSpPr>
            <p:nvPr/>
          </p:nvSpPr>
          <p:spPr bwMode="auto">
            <a:xfrm rot="17018976">
              <a:off x="2117" y="3536"/>
              <a:ext cx="60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/>
                <a:t>Public relations</a:t>
              </a:r>
            </a:p>
          </p:txBody>
        </p:sp>
        <p:sp>
          <p:nvSpPr>
            <p:cNvPr id="12312" name="Text Box 24"/>
            <p:cNvSpPr txBox="1">
              <a:spLocks noChangeArrowheads="1"/>
            </p:cNvSpPr>
            <p:nvPr/>
          </p:nvSpPr>
          <p:spPr bwMode="auto">
            <a:xfrm rot="18978110">
              <a:off x="1445" y="3157"/>
              <a:ext cx="60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/>
                <a:t>Podpora prodeje</a:t>
              </a:r>
            </a:p>
          </p:txBody>
        </p:sp>
        <p:sp>
          <p:nvSpPr>
            <p:cNvPr id="12313" name="Text Box 25"/>
            <p:cNvSpPr txBox="1">
              <a:spLocks noChangeArrowheads="1"/>
            </p:cNvSpPr>
            <p:nvPr/>
          </p:nvSpPr>
          <p:spPr bwMode="auto">
            <a:xfrm rot="20665887">
              <a:off x="1043" y="2482"/>
              <a:ext cx="60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/>
                <a:t>Reklama</a:t>
              </a:r>
            </a:p>
          </p:txBody>
        </p:sp>
        <p:sp>
          <p:nvSpPr>
            <p:cNvPr id="12314" name="Text Box 26"/>
            <p:cNvSpPr txBox="1">
              <a:spLocks noChangeArrowheads="1"/>
            </p:cNvSpPr>
            <p:nvPr/>
          </p:nvSpPr>
          <p:spPr bwMode="auto">
            <a:xfrm rot="808293">
              <a:off x="1060" y="1759"/>
              <a:ext cx="60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/>
                <a:t>Odbytové cesty</a:t>
              </a:r>
            </a:p>
          </p:txBody>
        </p:sp>
        <p:sp>
          <p:nvSpPr>
            <p:cNvPr id="12315" name="Text Box 27"/>
            <p:cNvSpPr txBox="1">
              <a:spLocks noChangeArrowheads="1"/>
            </p:cNvSpPr>
            <p:nvPr/>
          </p:nvSpPr>
          <p:spPr bwMode="auto">
            <a:xfrm rot="2652000">
              <a:off x="1392" y="1045"/>
              <a:ext cx="748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 dirty="0"/>
                <a:t>Prodávající organizace</a:t>
              </a:r>
            </a:p>
          </p:txBody>
        </p:sp>
        <p:sp>
          <p:nvSpPr>
            <p:cNvPr id="12316" name="Text Box 28"/>
            <p:cNvSpPr txBox="1">
              <a:spLocks noChangeArrowheads="1"/>
            </p:cNvSpPr>
            <p:nvPr/>
          </p:nvSpPr>
          <p:spPr bwMode="auto">
            <a:xfrm rot="4627429">
              <a:off x="2164" y="539"/>
              <a:ext cx="604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/>
                <a:t>Fyzická distribuce</a:t>
              </a:r>
            </a:p>
          </p:txBody>
        </p:sp>
        <p:sp>
          <p:nvSpPr>
            <p:cNvPr id="12317" name="Text Box 29"/>
            <p:cNvSpPr txBox="1">
              <a:spLocks noChangeArrowheads="1"/>
            </p:cNvSpPr>
            <p:nvPr/>
          </p:nvSpPr>
          <p:spPr bwMode="auto">
            <a:xfrm rot="18771263">
              <a:off x="1872" y="1448"/>
              <a:ext cx="77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200"/>
                <a:t>Distribuční politika</a:t>
              </a:r>
            </a:p>
          </p:txBody>
        </p:sp>
        <p:sp>
          <p:nvSpPr>
            <p:cNvPr id="12318" name="Text Box 30"/>
            <p:cNvSpPr txBox="1">
              <a:spLocks noChangeArrowheads="1"/>
            </p:cNvSpPr>
            <p:nvPr/>
          </p:nvSpPr>
          <p:spPr bwMode="auto">
            <a:xfrm rot="3308764">
              <a:off x="3022" y="1526"/>
              <a:ext cx="77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200"/>
                <a:t>Výrobková politika</a:t>
              </a:r>
            </a:p>
          </p:txBody>
        </p:sp>
        <p:sp>
          <p:nvSpPr>
            <p:cNvPr id="12319" name="Text Box 31"/>
            <p:cNvSpPr txBox="1">
              <a:spLocks noChangeArrowheads="1"/>
            </p:cNvSpPr>
            <p:nvPr/>
          </p:nvSpPr>
          <p:spPr bwMode="auto">
            <a:xfrm rot="18901977">
              <a:off x="3058" y="2633"/>
              <a:ext cx="77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200"/>
                <a:t>Cenová politika</a:t>
              </a:r>
            </a:p>
          </p:txBody>
        </p:sp>
        <p:sp>
          <p:nvSpPr>
            <p:cNvPr id="12320" name="Text Box 32"/>
            <p:cNvSpPr txBox="1">
              <a:spLocks noChangeArrowheads="1"/>
            </p:cNvSpPr>
            <p:nvPr/>
          </p:nvSpPr>
          <p:spPr bwMode="auto">
            <a:xfrm rot="2937198">
              <a:off x="1825" y="2632"/>
              <a:ext cx="87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200"/>
                <a:t>Komunikační politika</a:t>
              </a:r>
            </a:p>
          </p:txBody>
        </p:sp>
      </p:grpSp>
      <p:sp>
        <p:nvSpPr>
          <p:cNvPr id="2" name="Obdélník 1"/>
          <p:cNvSpPr/>
          <p:nvPr/>
        </p:nvSpPr>
        <p:spPr>
          <a:xfrm>
            <a:off x="5010747" y="1638822"/>
            <a:ext cx="1110853" cy="833213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35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4317544" y="1347691"/>
            <a:ext cx="899180" cy="7561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35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5496809" y="2175835"/>
            <a:ext cx="1110853" cy="8332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35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5820134" y="2818322"/>
            <a:ext cx="1110853" cy="8332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35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381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Podnikatelský plán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Formální a obsahová část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4546211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Politika jakosti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dirty="0"/>
              <a:t>http://www.slovnik-synonym.cz/web.php/slovo/jakost</a:t>
            </a:r>
          </a:p>
          <a:p>
            <a:pPr marL="0" indent="0">
              <a:buNone/>
            </a:pPr>
            <a:r>
              <a:rPr lang="cs-CZ" dirty="0" smtClean="0"/>
              <a:t>Slovo:</a:t>
            </a:r>
          </a:p>
          <a:p>
            <a:r>
              <a:rPr lang="cs-CZ" b="1" dirty="0" smtClean="0"/>
              <a:t>jakost</a:t>
            </a:r>
          </a:p>
          <a:p>
            <a:pPr marL="0" indent="0">
              <a:buNone/>
            </a:pPr>
            <a:r>
              <a:rPr lang="cs-CZ" dirty="0" smtClean="0"/>
              <a:t>Synonyma:</a:t>
            </a:r>
          </a:p>
          <a:p>
            <a:pPr marL="0" indent="0">
              <a:buNone/>
            </a:pPr>
            <a:r>
              <a:rPr lang="cs-CZ" b="1" dirty="0" smtClean="0">
                <a:effectLst/>
              </a:rPr>
              <a:t>• </a:t>
            </a:r>
            <a:r>
              <a:rPr lang="cs-CZ" b="1" dirty="0" smtClean="0"/>
              <a:t>hodnota</a:t>
            </a:r>
            <a:br>
              <a:rPr lang="cs-CZ" b="1" dirty="0" smtClean="0"/>
            </a:br>
            <a:r>
              <a:rPr lang="cs-CZ" b="1" dirty="0" smtClean="0">
                <a:effectLst/>
              </a:rPr>
              <a:t>• </a:t>
            </a:r>
            <a:r>
              <a:rPr lang="cs-CZ" b="1" dirty="0" smtClean="0"/>
              <a:t>kvalita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413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Jakost-kvalita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i="1" dirty="0"/>
              <a:t>Kvalita</a:t>
            </a:r>
            <a:r>
              <a:rPr lang="cs-CZ" dirty="0"/>
              <a:t> produktu je jedním z hlavních nástrojů budování pozice na trhu</a:t>
            </a:r>
            <a:r>
              <a:rPr lang="cs-CZ" dirty="0" smtClean="0"/>
              <a:t>. </a:t>
            </a:r>
            <a:r>
              <a:rPr lang="cs-CZ" dirty="0" err="1" smtClean="0"/>
              <a:t>Foret</a:t>
            </a:r>
            <a:r>
              <a:rPr lang="cs-CZ" dirty="0" smtClean="0"/>
              <a:t> : Jak komunikovat se zákazníkem, 2000,  str. 100</a:t>
            </a:r>
          </a:p>
          <a:p>
            <a:pPr lvl="0"/>
            <a:endParaRPr lang="cs-CZ" dirty="0"/>
          </a:p>
          <a:p>
            <a:r>
              <a:rPr lang="cs-CZ" dirty="0"/>
              <a:t>Jedním z osmi základních způsobů jak ztratit zákazníka je špatná kvalita produktů a služeb</a:t>
            </a:r>
            <a:r>
              <a:rPr lang="cs-CZ" dirty="0" smtClean="0"/>
              <a:t>. Smith : Moderní marketing, 2000, str. 456</a:t>
            </a:r>
          </a:p>
          <a:p>
            <a:pPr lvl="0"/>
            <a:endParaRPr lang="cs-CZ" dirty="0"/>
          </a:p>
          <a:p>
            <a:r>
              <a:rPr lang="cs-CZ" dirty="0"/>
              <a:t>Výrobky, které jsou jakostní a jsou prospěšné pro spotřebitele, budou přirozeně velmi oblíbené a budou se dobře prodávat</a:t>
            </a:r>
            <a:r>
              <a:rPr lang="cs-CZ" dirty="0" smtClean="0"/>
              <a:t>. </a:t>
            </a:r>
            <a:r>
              <a:rPr lang="cs-CZ" dirty="0" err="1" smtClean="0"/>
              <a:t>Mizuno</a:t>
            </a:r>
            <a:r>
              <a:rPr lang="cs-CZ" dirty="0" smtClean="0"/>
              <a:t> : Řízení jakosti, 1988, str. 31</a:t>
            </a:r>
          </a:p>
          <a:p>
            <a:pPr lvl="0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783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839444"/>
            <a:ext cx="6881741" cy="516130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5900" y="1063228"/>
            <a:ext cx="1033872" cy="4526012"/>
          </a:xfrm>
        </p:spPr>
        <p:txBody>
          <a:bodyPr vert="vert270">
            <a:normAutofit fontScale="90000"/>
          </a:bodyPr>
          <a:lstStyle/>
          <a:p>
            <a:r>
              <a:rPr lang="cs-CZ" dirty="0" smtClean="0"/>
              <a:t>Producentské značky/privátní retailové značky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073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666" y="2705513"/>
            <a:ext cx="4333334" cy="3295238"/>
          </a:xfrm>
          <a:prstGeom prst="rect">
            <a:avLst/>
          </a:prstGeom>
        </p:spPr>
      </p:pic>
      <p:pic>
        <p:nvPicPr>
          <p:cNvPr id="6" name="Zástupný symbol pro obsa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865286"/>
            <a:ext cx="3563509" cy="240091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40" y="998730"/>
            <a:ext cx="2178111" cy="306776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719" y="3816396"/>
            <a:ext cx="1115122" cy="173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3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http://www.csq.cz/</a:t>
            </a:r>
            <a:r>
              <a:rPr lang="cs-CZ" dirty="0" smtClean="0"/>
              <a:t> Česká společnost pro jakost</a:t>
            </a:r>
          </a:p>
          <a:p>
            <a:r>
              <a:rPr lang="cs-CZ" dirty="0" smtClean="0">
                <a:hlinkClick r:id="rId3"/>
              </a:rPr>
              <a:t>http://www.csq.cz/ke-stazeni/</a:t>
            </a:r>
            <a:endParaRPr lang="cs-CZ" dirty="0" smtClean="0"/>
          </a:p>
          <a:p>
            <a:r>
              <a:rPr lang="cs-CZ" dirty="0" smtClean="0"/>
              <a:t>Klasa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778" y="3483006"/>
            <a:ext cx="1312409" cy="200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8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RAPEX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Rapid </a:t>
            </a:r>
            <a:r>
              <a:rPr lang="cs-CZ" dirty="0" err="1" smtClean="0"/>
              <a:t>alert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- rapid </a:t>
            </a:r>
            <a:r>
              <a:rPr lang="cs-CZ" dirty="0" err="1" smtClean="0"/>
              <a:t>exchange</a:t>
            </a:r>
            <a:endParaRPr lang="cs-CZ" dirty="0" smtClean="0">
              <a:hlinkClick r:id=""/>
            </a:endParaRPr>
          </a:p>
          <a:p>
            <a:r>
              <a:rPr lang="cs-CZ" dirty="0" smtClean="0">
                <a:hlinkClick r:id=""/>
              </a:rPr>
              <a:t>http://ec.europa.eu/consumers/safety/rapex/alerts/main/index.cfm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761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TQM – </a:t>
            </a:r>
            <a:r>
              <a:rPr lang="cs-CZ" dirty="0" err="1" smtClean="0"/>
              <a:t>Total</a:t>
            </a:r>
            <a:r>
              <a:rPr lang="cs-CZ" dirty="0" smtClean="0"/>
              <a:t> </a:t>
            </a:r>
            <a:r>
              <a:rPr lang="cs-CZ" dirty="0" err="1" smtClean="0"/>
              <a:t>quality</a:t>
            </a:r>
            <a:r>
              <a:rPr lang="cs-CZ" dirty="0" smtClean="0"/>
              <a:t> management a EFQM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500" dirty="0">
                <a:hlinkClick r:id="rId2"/>
              </a:rPr>
              <a:t>http://cs.wikipedia.org/wiki/Komplexn%C3%AD_%C5%99%C3%ADzen%C3%AD_kvality</a:t>
            </a:r>
            <a:endParaRPr lang="cs-CZ" sz="1500" dirty="0"/>
          </a:p>
          <a:p>
            <a:r>
              <a:rPr lang="cs-CZ" sz="1050" dirty="0"/>
              <a:t>Systém komplexního řízení kvality si užil široké pozornosti během konce osmdesátých let 20. století a začátku devadesátých let 20. století, než byl zastíněn systémy ISO 9000, štíhlou výrobou a </a:t>
            </a:r>
            <a:r>
              <a:rPr lang="cs-CZ" sz="1050" dirty="0" err="1"/>
              <a:t>Six</a:t>
            </a:r>
            <a:r>
              <a:rPr lang="cs-CZ" sz="1050" dirty="0"/>
              <a:t> Sigma.</a:t>
            </a:r>
          </a:p>
          <a:p>
            <a:r>
              <a:rPr lang="en-US" sz="1050" dirty="0"/>
              <a:t>The </a:t>
            </a:r>
            <a:r>
              <a:rPr lang="en-US" sz="1050" b="1" dirty="0"/>
              <a:t>EFQM Excellence Model</a:t>
            </a:r>
            <a:r>
              <a:rPr lang="en-US" sz="1050" dirty="0"/>
              <a:t> is a non-prescriptive framework for organizational management systems, promoted by EFQM (formerly known as the </a:t>
            </a:r>
            <a:r>
              <a:rPr lang="en-US" sz="1050" b="1" dirty="0"/>
              <a:t>European Foundation for Quality Management</a:t>
            </a:r>
            <a:r>
              <a:rPr lang="en-US" sz="1050" dirty="0"/>
              <a:t>) and designed for helping organizations in their drive towards being more competitive.</a:t>
            </a:r>
            <a:endParaRPr lang="cs-CZ" sz="105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82" y="3591018"/>
            <a:ext cx="4716146" cy="202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5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Product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Zásobování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7464825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Hodnotový řetězec - Porter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77" y="2078851"/>
            <a:ext cx="5292587" cy="3658501"/>
          </a:xfrm>
        </p:spPr>
      </p:pic>
      <p:sp>
        <p:nvSpPr>
          <p:cNvPr id="5" name="Obdélník 4"/>
          <p:cNvSpPr/>
          <p:nvPr/>
        </p:nvSpPr>
        <p:spPr>
          <a:xfrm>
            <a:off x="2033718" y="3320988"/>
            <a:ext cx="4482498" cy="4860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6" name="Obdélník 5"/>
          <p:cNvSpPr/>
          <p:nvPr/>
        </p:nvSpPr>
        <p:spPr>
          <a:xfrm>
            <a:off x="2087724" y="3861048"/>
            <a:ext cx="648072" cy="16201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257253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všechno opatřujeme?</a:t>
            </a:r>
            <a:endParaRPr lang="cs-CZ" dirty="0"/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1545433" y="2080306"/>
            <a:ext cx="5820680" cy="3672794"/>
            <a:chOff x="385" y="831"/>
            <a:chExt cx="4627" cy="2962"/>
          </a:xfrm>
        </p:grpSpPr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1088" y="831"/>
              <a:ext cx="3538" cy="3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3500" rIns="13500" anchor="ctr"/>
            <a:lstStyle/>
            <a:p>
              <a:pPr algn="ctr"/>
              <a:r>
                <a:rPr lang="cs-CZ" sz="1350" dirty="0"/>
                <a:t>Všeobecné objekty opatřování</a:t>
              </a:r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2381" y="1525"/>
              <a:ext cx="953" cy="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200" dirty="0"/>
                <a:t>Hmotné statky (zboží)</a:t>
              </a:r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975" y="1525"/>
              <a:ext cx="953" cy="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200"/>
                <a:t>Finanční prostředky</a:t>
              </a:r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3832" y="1525"/>
              <a:ext cx="953" cy="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cs-CZ" sz="1200"/>
                <a:t>Personál</a:t>
              </a:r>
            </a:p>
          </p:txBody>
        </p:sp>
        <p:sp>
          <p:nvSpPr>
            <p:cNvPr id="14" name="Rectangle 8"/>
            <p:cNvSpPr>
              <a:spLocks noChangeAspect="1" noChangeArrowheads="1"/>
            </p:cNvSpPr>
            <p:nvPr/>
          </p:nvSpPr>
          <p:spPr bwMode="auto">
            <a:xfrm>
              <a:off x="521" y="2184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cs-CZ" sz="1050"/>
                <a:t>peníze</a:t>
              </a:r>
            </a:p>
          </p:txBody>
        </p:sp>
        <p:sp>
          <p:nvSpPr>
            <p:cNvPr id="15" name="Rectangle 9"/>
            <p:cNvSpPr>
              <a:spLocks noChangeAspect="1" noChangeArrowheads="1"/>
            </p:cNvSpPr>
            <p:nvPr/>
          </p:nvSpPr>
          <p:spPr bwMode="auto">
            <a:xfrm>
              <a:off x="1565" y="2184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cs-CZ" sz="1050"/>
                <a:t>úvěry</a:t>
              </a:r>
            </a:p>
          </p:txBody>
        </p:sp>
        <p:sp>
          <p:nvSpPr>
            <p:cNvPr id="16" name="Rectangle 10"/>
            <p:cNvSpPr>
              <a:spLocks noChangeAspect="1" noChangeArrowheads="1"/>
            </p:cNvSpPr>
            <p:nvPr/>
          </p:nvSpPr>
          <p:spPr bwMode="auto">
            <a:xfrm>
              <a:off x="2881" y="2184"/>
              <a:ext cx="1134" cy="4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050" dirty="0"/>
                <a:t>Dispoziční/dispozitivní/řídící práce</a:t>
              </a:r>
            </a:p>
          </p:txBody>
        </p:sp>
        <p:sp>
          <p:nvSpPr>
            <p:cNvPr id="17" name="Rectangle 11"/>
            <p:cNvSpPr>
              <a:spLocks noChangeAspect="1" noChangeArrowheads="1"/>
            </p:cNvSpPr>
            <p:nvPr/>
          </p:nvSpPr>
          <p:spPr bwMode="auto">
            <a:xfrm>
              <a:off x="4060" y="2185"/>
              <a:ext cx="952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050"/>
                <a:t>Prováděcí/výkonná práce</a:t>
              </a:r>
            </a:p>
          </p:txBody>
        </p:sp>
        <p:sp>
          <p:nvSpPr>
            <p:cNvPr id="18" name="Rectangle 12"/>
            <p:cNvSpPr>
              <a:spLocks noChangeAspect="1" noChangeArrowheads="1"/>
            </p:cNvSpPr>
            <p:nvPr/>
          </p:nvSpPr>
          <p:spPr bwMode="auto">
            <a:xfrm>
              <a:off x="703" y="2886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900" b="1"/>
                <a:t>provozní prostředky (HIM)</a:t>
              </a:r>
            </a:p>
          </p:txBody>
        </p:sp>
        <p:sp>
          <p:nvSpPr>
            <p:cNvPr id="19" name="Rectangle 13"/>
            <p:cNvSpPr>
              <a:spLocks noChangeAspect="1" noChangeArrowheads="1"/>
            </p:cNvSpPr>
            <p:nvPr/>
          </p:nvSpPr>
          <p:spPr bwMode="auto">
            <a:xfrm>
              <a:off x="1882" y="2886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cs-CZ" sz="1050"/>
                <a:t>materiál</a:t>
              </a:r>
            </a:p>
          </p:txBody>
        </p:sp>
        <p:sp>
          <p:nvSpPr>
            <p:cNvPr id="20" name="Rectangle 14"/>
            <p:cNvSpPr>
              <a:spLocks noChangeAspect="1" noChangeArrowheads="1"/>
            </p:cNvSpPr>
            <p:nvPr/>
          </p:nvSpPr>
          <p:spPr bwMode="auto">
            <a:xfrm>
              <a:off x="3061" y="2886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050"/>
                <a:t>cizí služby</a:t>
              </a:r>
            </a:p>
          </p:txBody>
        </p:sp>
        <p:sp>
          <p:nvSpPr>
            <p:cNvPr id="21" name="Rectangle 15"/>
            <p:cNvSpPr>
              <a:spLocks noChangeAspect="1" noChangeArrowheads="1"/>
            </p:cNvSpPr>
            <p:nvPr/>
          </p:nvSpPr>
          <p:spPr bwMode="auto">
            <a:xfrm>
              <a:off x="4241" y="2886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050"/>
                <a:t>obchodní zboží</a:t>
              </a:r>
            </a:p>
          </p:txBody>
        </p:sp>
        <p:sp>
          <p:nvSpPr>
            <p:cNvPr id="22" name="Rectangle 16"/>
            <p:cNvSpPr>
              <a:spLocks noChangeAspect="1" noChangeArrowheads="1"/>
            </p:cNvSpPr>
            <p:nvPr/>
          </p:nvSpPr>
          <p:spPr bwMode="auto">
            <a:xfrm>
              <a:off x="3379" y="3500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cs-CZ" sz="1050"/>
                <a:t>polotovary</a:t>
              </a:r>
            </a:p>
          </p:txBody>
        </p:sp>
        <p:sp>
          <p:nvSpPr>
            <p:cNvPr id="23" name="Rectangle 17"/>
            <p:cNvSpPr>
              <a:spLocks noChangeAspect="1" noChangeArrowheads="1"/>
            </p:cNvSpPr>
            <p:nvPr/>
          </p:nvSpPr>
          <p:spPr bwMode="auto">
            <a:xfrm>
              <a:off x="2381" y="3500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050"/>
                <a:t>provozní materiál</a:t>
              </a:r>
            </a:p>
          </p:txBody>
        </p:sp>
        <p:sp>
          <p:nvSpPr>
            <p:cNvPr id="24" name="Rectangle 18"/>
            <p:cNvSpPr>
              <a:spLocks noChangeAspect="1" noChangeArrowheads="1"/>
            </p:cNvSpPr>
            <p:nvPr/>
          </p:nvSpPr>
          <p:spPr bwMode="auto">
            <a:xfrm>
              <a:off x="1382" y="3500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7500" tIns="35100" rIns="67500" bIns="35100" anchor="ctr"/>
            <a:lstStyle/>
            <a:p>
              <a:pPr algn="ctr"/>
              <a:r>
                <a:rPr lang="cs-CZ" sz="1050"/>
                <a:t>pomocný materiál</a:t>
              </a:r>
            </a:p>
          </p:txBody>
        </p:sp>
        <p:sp>
          <p:nvSpPr>
            <p:cNvPr id="25" name="Rectangle 19"/>
            <p:cNvSpPr>
              <a:spLocks noChangeAspect="1" noChangeArrowheads="1"/>
            </p:cNvSpPr>
            <p:nvPr/>
          </p:nvSpPr>
          <p:spPr bwMode="auto">
            <a:xfrm>
              <a:off x="385" y="3500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050"/>
                <a:t>základní materiál</a:t>
              </a:r>
            </a:p>
          </p:txBody>
        </p:sp>
        <p:cxnSp>
          <p:nvCxnSpPr>
            <p:cNvPr id="26" name="AutoShape 20"/>
            <p:cNvCxnSpPr>
              <a:cxnSpLocks noChangeShapeType="1"/>
              <a:stCxn id="10" idx="2"/>
              <a:endCxn id="12" idx="0"/>
            </p:cNvCxnSpPr>
            <p:nvPr/>
          </p:nvCxnSpPr>
          <p:spPr bwMode="auto">
            <a:xfrm rot="5400000">
              <a:off x="1973" y="641"/>
              <a:ext cx="363" cy="140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21"/>
            <p:cNvCxnSpPr>
              <a:cxnSpLocks noChangeShapeType="1"/>
              <a:stCxn id="10" idx="2"/>
              <a:endCxn id="13" idx="0"/>
            </p:cNvCxnSpPr>
            <p:nvPr/>
          </p:nvCxnSpPr>
          <p:spPr bwMode="auto">
            <a:xfrm rot="16200000" flipH="1">
              <a:off x="3401" y="618"/>
              <a:ext cx="363" cy="145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22"/>
            <p:cNvCxnSpPr>
              <a:cxnSpLocks noChangeShapeType="1"/>
              <a:stCxn id="10" idx="2"/>
              <a:endCxn id="11" idx="0"/>
            </p:cNvCxnSpPr>
            <p:nvPr/>
          </p:nvCxnSpPr>
          <p:spPr bwMode="auto">
            <a:xfrm>
              <a:off x="2857" y="1162"/>
              <a:ext cx="1" cy="3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23"/>
            <p:cNvCxnSpPr>
              <a:cxnSpLocks noChangeShapeType="1"/>
              <a:stCxn id="11" idx="2"/>
              <a:endCxn id="18" idx="0"/>
            </p:cNvCxnSpPr>
            <p:nvPr/>
          </p:nvCxnSpPr>
          <p:spPr bwMode="auto">
            <a:xfrm rot="5400000">
              <a:off x="1475" y="1502"/>
              <a:ext cx="998" cy="1769"/>
            </a:xfrm>
            <a:prstGeom prst="bentConnector3">
              <a:avLst>
                <a:gd name="adj1" fmla="val 7675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24"/>
            <p:cNvCxnSpPr>
              <a:cxnSpLocks noChangeShapeType="1"/>
              <a:stCxn id="11" idx="2"/>
              <a:endCxn id="19" idx="0"/>
            </p:cNvCxnSpPr>
            <p:nvPr/>
          </p:nvCxnSpPr>
          <p:spPr bwMode="auto">
            <a:xfrm rot="5400000">
              <a:off x="2064" y="2092"/>
              <a:ext cx="998" cy="590"/>
            </a:xfrm>
            <a:prstGeom prst="bentConnector3">
              <a:avLst>
                <a:gd name="adj1" fmla="val 7665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25"/>
            <p:cNvCxnSpPr>
              <a:cxnSpLocks noChangeShapeType="1"/>
              <a:stCxn id="11" idx="2"/>
              <a:endCxn id="20" idx="0"/>
            </p:cNvCxnSpPr>
            <p:nvPr/>
          </p:nvCxnSpPr>
          <p:spPr bwMode="auto">
            <a:xfrm rot="16200000" flipH="1">
              <a:off x="2654" y="2092"/>
              <a:ext cx="998" cy="589"/>
            </a:xfrm>
            <a:prstGeom prst="bentConnector3">
              <a:avLst>
                <a:gd name="adj1" fmla="val 7675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26"/>
            <p:cNvCxnSpPr>
              <a:cxnSpLocks noChangeShapeType="1"/>
              <a:stCxn id="11" idx="2"/>
              <a:endCxn id="21" idx="0"/>
            </p:cNvCxnSpPr>
            <p:nvPr/>
          </p:nvCxnSpPr>
          <p:spPr bwMode="auto">
            <a:xfrm rot="16200000" flipH="1">
              <a:off x="3244" y="1502"/>
              <a:ext cx="998" cy="1769"/>
            </a:xfrm>
            <a:prstGeom prst="bentConnector3">
              <a:avLst>
                <a:gd name="adj1" fmla="val 7675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27"/>
            <p:cNvCxnSpPr>
              <a:cxnSpLocks noChangeShapeType="1"/>
              <a:stCxn id="12" idx="2"/>
              <a:endCxn id="14" idx="0"/>
            </p:cNvCxnSpPr>
            <p:nvPr/>
          </p:nvCxnSpPr>
          <p:spPr bwMode="auto">
            <a:xfrm rot="5400000">
              <a:off x="1032" y="1763"/>
              <a:ext cx="296" cy="545"/>
            </a:xfrm>
            <a:prstGeom prst="bentConnector3">
              <a:avLst>
                <a:gd name="adj1" fmla="val 4966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28"/>
            <p:cNvCxnSpPr>
              <a:cxnSpLocks noChangeShapeType="1"/>
              <a:stCxn id="12" idx="2"/>
              <a:endCxn id="15" idx="0"/>
            </p:cNvCxnSpPr>
            <p:nvPr/>
          </p:nvCxnSpPr>
          <p:spPr bwMode="auto">
            <a:xfrm rot="16200000" flipH="1">
              <a:off x="1554" y="1786"/>
              <a:ext cx="296" cy="499"/>
            </a:xfrm>
            <a:prstGeom prst="bentConnector3">
              <a:avLst>
                <a:gd name="adj1" fmla="val 4966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29"/>
            <p:cNvCxnSpPr>
              <a:cxnSpLocks noChangeShapeType="1"/>
              <a:stCxn id="13" idx="2"/>
              <a:endCxn id="16" idx="0"/>
            </p:cNvCxnSpPr>
            <p:nvPr/>
          </p:nvCxnSpPr>
          <p:spPr bwMode="auto">
            <a:xfrm rot="5400000">
              <a:off x="3730" y="1606"/>
              <a:ext cx="296" cy="86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AutoShape 30"/>
            <p:cNvCxnSpPr>
              <a:cxnSpLocks noChangeShapeType="1"/>
              <a:stCxn id="13" idx="2"/>
              <a:endCxn id="17" idx="0"/>
            </p:cNvCxnSpPr>
            <p:nvPr/>
          </p:nvCxnSpPr>
          <p:spPr bwMode="auto">
            <a:xfrm rot="16200000" flipH="1">
              <a:off x="4274" y="1923"/>
              <a:ext cx="297" cy="22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AutoShape 31"/>
            <p:cNvCxnSpPr>
              <a:cxnSpLocks noChangeShapeType="1"/>
              <a:stCxn id="19" idx="2"/>
              <a:endCxn id="24" idx="0"/>
            </p:cNvCxnSpPr>
            <p:nvPr/>
          </p:nvCxnSpPr>
          <p:spPr bwMode="auto">
            <a:xfrm rot="5400000">
              <a:off x="1857" y="3090"/>
              <a:ext cx="321" cy="500"/>
            </a:xfrm>
            <a:prstGeom prst="bentConnector3">
              <a:avLst>
                <a:gd name="adj1" fmla="val 498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32"/>
            <p:cNvCxnSpPr>
              <a:cxnSpLocks noChangeShapeType="1"/>
              <a:stCxn id="19" idx="2"/>
              <a:endCxn id="25" idx="0"/>
            </p:cNvCxnSpPr>
            <p:nvPr/>
          </p:nvCxnSpPr>
          <p:spPr bwMode="auto">
            <a:xfrm rot="5400000">
              <a:off x="1359" y="2591"/>
              <a:ext cx="321" cy="1497"/>
            </a:xfrm>
            <a:prstGeom prst="bentConnector3">
              <a:avLst>
                <a:gd name="adj1" fmla="val 498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AutoShape 33"/>
            <p:cNvCxnSpPr>
              <a:cxnSpLocks noChangeShapeType="1"/>
              <a:stCxn id="19" idx="2"/>
              <a:endCxn id="23" idx="0"/>
            </p:cNvCxnSpPr>
            <p:nvPr/>
          </p:nvCxnSpPr>
          <p:spPr bwMode="auto">
            <a:xfrm rot="16200000" flipH="1">
              <a:off x="2357" y="3090"/>
              <a:ext cx="321" cy="499"/>
            </a:xfrm>
            <a:prstGeom prst="bentConnector3">
              <a:avLst>
                <a:gd name="adj1" fmla="val 498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AutoShape 34"/>
            <p:cNvCxnSpPr>
              <a:cxnSpLocks noChangeShapeType="1"/>
              <a:stCxn id="19" idx="2"/>
              <a:endCxn id="22" idx="0"/>
            </p:cNvCxnSpPr>
            <p:nvPr/>
          </p:nvCxnSpPr>
          <p:spPr bwMode="auto">
            <a:xfrm rot="16200000" flipH="1">
              <a:off x="2856" y="2591"/>
              <a:ext cx="321" cy="1497"/>
            </a:xfrm>
            <a:prstGeom prst="bentConnector3">
              <a:avLst>
                <a:gd name="adj1" fmla="val 498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86023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Podnikatelský cíl – podnikatelský plán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Pokud již máte podnikatelské cíle, je třeba je rozpracovat do podnikatelského plánu.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1850716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/>
              <a:t>Strategický nákup a jeho úkoly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Strategické </a:t>
            </a:r>
            <a:r>
              <a:rPr lang="cs-CZ" dirty="0"/>
              <a:t>cíle podniku  </a:t>
            </a:r>
            <a:r>
              <a:rPr lang="cs-CZ" dirty="0" smtClean="0"/>
              <a:t>= </a:t>
            </a:r>
            <a:r>
              <a:rPr lang="cs-CZ" dirty="0"/>
              <a:t>strategické cíle nakupování</a:t>
            </a:r>
          </a:p>
          <a:p>
            <a:r>
              <a:rPr lang="cs-CZ" dirty="0" smtClean="0"/>
              <a:t>SNIŽOVÁNÍ </a:t>
            </a:r>
            <a:r>
              <a:rPr lang="cs-CZ" dirty="0"/>
              <a:t>NÁKLADŮ, ZVYŠOVÁNÍ VÝKONŮ, DIFERENCIACE, ZACHOVÁNÍ AUTONOMIE</a:t>
            </a:r>
            <a:r>
              <a:rPr lang="cs-CZ" dirty="0" smtClean="0"/>
              <a:t>…    </a:t>
            </a:r>
            <a:endParaRPr lang="cs-CZ" dirty="0"/>
          </a:p>
          <a:p>
            <a:pPr marL="85725" indent="0">
              <a:buNone/>
            </a:pPr>
            <a:r>
              <a:rPr lang="cs-CZ" dirty="0" smtClean="0"/>
              <a:t>                        make-</a:t>
            </a:r>
            <a:r>
              <a:rPr lang="cs-CZ" dirty="0" err="1" smtClean="0"/>
              <a:t>or</a:t>
            </a:r>
            <a:r>
              <a:rPr lang="cs-CZ" dirty="0" smtClean="0"/>
              <a:t>-</a:t>
            </a:r>
            <a:r>
              <a:rPr lang="cs-CZ" dirty="0" err="1" smtClean="0"/>
              <a:t>buy</a:t>
            </a:r>
            <a:r>
              <a:rPr lang="cs-CZ" dirty="0" smtClean="0"/>
              <a:t>              </a:t>
            </a:r>
            <a:r>
              <a:rPr lang="cs-CZ" dirty="0" err="1"/>
              <a:t>outsource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Strategické </a:t>
            </a:r>
            <a:r>
              <a:rPr lang="cs-CZ" dirty="0"/>
              <a:t>cíle na funkční úrovni – strategické cíle </a:t>
            </a:r>
            <a:r>
              <a:rPr lang="cs-CZ" dirty="0" smtClean="0"/>
              <a:t>nakupování   </a:t>
            </a:r>
            <a:r>
              <a:rPr lang="cs-CZ" dirty="0"/>
              <a:t>VÝVOJ </a:t>
            </a:r>
            <a:r>
              <a:rPr lang="cs-CZ" dirty="0" smtClean="0"/>
              <a:t>NOVÉHO PRODUKTU</a:t>
            </a:r>
            <a:r>
              <a:rPr lang="cs-CZ" dirty="0"/>
              <a:t>, ZLEPŠENÍ IMAGE…</a:t>
            </a:r>
          </a:p>
          <a:p>
            <a:endParaRPr lang="cs-CZ" dirty="0" smtClean="0"/>
          </a:p>
          <a:p>
            <a:r>
              <a:rPr lang="cs-CZ" dirty="0"/>
              <a:t>Počet a struktura dodavatelů</a:t>
            </a:r>
          </a:p>
          <a:p>
            <a:r>
              <a:rPr lang="cs-CZ" dirty="0"/>
              <a:t>Náklady celkem a ve struktuře + </a:t>
            </a:r>
            <a:r>
              <a:rPr lang="cs-CZ" dirty="0" err="1"/>
              <a:t>Paretovo</a:t>
            </a:r>
            <a:r>
              <a:rPr lang="cs-CZ" dirty="0"/>
              <a:t> </a:t>
            </a:r>
            <a:r>
              <a:rPr lang="cs-CZ" dirty="0" smtClean="0"/>
              <a:t>pravidlo (ABC XYZ)</a:t>
            </a:r>
            <a:endParaRPr lang="cs-CZ" dirty="0"/>
          </a:p>
          <a:p>
            <a:r>
              <a:rPr lang="cs-CZ" dirty="0"/>
              <a:t>Kritické položky nákupu – kritické faktory?</a:t>
            </a:r>
          </a:p>
          <a:p>
            <a:r>
              <a:rPr lang="cs-CZ" dirty="0"/>
              <a:t>Síla dodavatelů</a:t>
            </a:r>
          </a:p>
          <a:p>
            <a:r>
              <a:rPr lang="cs-CZ" dirty="0"/>
              <a:t>Potřeba kontroly</a:t>
            </a:r>
          </a:p>
          <a:p>
            <a:r>
              <a:rPr lang="cs-CZ" dirty="0"/>
              <a:t>Single versus </a:t>
            </a:r>
            <a:r>
              <a:rPr lang="cs-CZ" dirty="0" err="1"/>
              <a:t>multiple</a:t>
            </a:r>
            <a:r>
              <a:rPr lang="cs-CZ" dirty="0"/>
              <a:t> </a:t>
            </a:r>
            <a:r>
              <a:rPr lang="cs-CZ" dirty="0" err="1" smtClean="0"/>
              <a:t>sourcing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0298074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 err="1"/>
              <a:t>Porterův</a:t>
            </a:r>
            <a:r>
              <a:rPr lang="cs-CZ" sz="3000" dirty="0"/>
              <a:t> model 5 sil - dodavatelé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16833"/>
            <a:ext cx="3942438" cy="2674827"/>
          </a:xfr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958" y="2129855"/>
            <a:ext cx="3238580" cy="385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41380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Strategický nákup a jeho úkoly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Vytváření a vydávání provozních řádů, postupů a popisů činností, které se týkají nákupního oddělení, </a:t>
            </a:r>
          </a:p>
          <a:p>
            <a:r>
              <a:rPr lang="cs-CZ" dirty="0" smtClean="0"/>
              <a:t>Vytváření </a:t>
            </a:r>
            <a:r>
              <a:rPr lang="cs-CZ" dirty="0"/>
              <a:t>a zavádění nástrojů pro monitorování a zlepšení nákupních výkonů, </a:t>
            </a:r>
          </a:p>
          <a:p>
            <a:r>
              <a:rPr lang="cs-CZ" dirty="0" smtClean="0"/>
              <a:t>Rozhodování </a:t>
            </a:r>
            <a:r>
              <a:rPr lang="cs-CZ" dirty="0"/>
              <a:t>o tom, které činnosti dosud prováděné podnikovými zaměstnanci je lepší </a:t>
            </a:r>
            <a:r>
              <a:rPr lang="cs-CZ" dirty="0" err="1"/>
              <a:t>outsourcovat</a:t>
            </a:r>
            <a:r>
              <a:rPr lang="cs-CZ" dirty="0"/>
              <a:t>. </a:t>
            </a:r>
          </a:p>
          <a:p>
            <a:r>
              <a:rPr lang="cs-CZ" dirty="0" smtClean="0"/>
              <a:t>Zajišťování </a:t>
            </a:r>
            <a:r>
              <a:rPr lang="cs-CZ" dirty="0"/>
              <a:t>dlouhodobých smluv a vztahů s vybranými dodavateli,</a:t>
            </a:r>
          </a:p>
          <a:p>
            <a:r>
              <a:rPr lang="cs-CZ" dirty="0" smtClean="0"/>
              <a:t>Rozhodování </a:t>
            </a:r>
            <a:r>
              <a:rPr lang="cs-CZ" dirty="0"/>
              <a:t>týkající se výběru počtu dodavatelů (koncentrace poptávky/rozdělení rizik),</a:t>
            </a:r>
          </a:p>
          <a:p>
            <a:r>
              <a:rPr lang="cs-CZ" dirty="0"/>
              <a:t>Rozhodování o zásadních investicích podniku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0392917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Logistika - INCOTERMS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http://www.iccwbo.org/products-and-services/trade-facilitation/incoterms-2010/</a:t>
            </a:r>
          </a:p>
        </p:txBody>
      </p:sp>
      <p:pic>
        <p:nvPicPr>
          <p:cNvPr id="9" name="Zástupný symbol pro obsa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74" b="68098"/>
          <a:stretch/>
        </p:blipFill>
        <p:spPr>
          <a:xfrm>
            <a:off x="2519772" y="3050959"/>
            <a:ext cx="3456384" cy="202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1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INCOTERMS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072" y="2365177"/>
            <a:ext cx="5707856" cy="2986088"/>
          </a:xfrm>
        </p:spPr>
      </p:pic>
    </p:spTree>
    <p:extLst>
      <p:ext uri="{BB962C8B-B14F-4D97-AF65-F5344CB8AC3E}">
        <p14:creationId xmlns:p14="http://schemas.microsoft.com/office/powerpoint/2010/main" val="317734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0644"/>
            <a:ext cx="9369660" cy="660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5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700" dirty="0"/>
              <a:t>Taktický a operativní nákup a jeho úkoly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85725" indent="0">
              <a:buNone/>
            </a:pPr>
            <a:r>
              <a:rPr lang="cs-CZ" b="1" dirty="0" smtClean="0"/>
              <a:t>na </a:t>
            </a:r>
            <a:r>
              <a:rPr lang="cs-CZ" b="1" dirty="0"/>
              <a:t>taktické úrovni: </a:t>
            </a:r>
          </a:p>
          <a:p>
            <a:r>
              <a:rPr lang="cs-CZ" dirty="0" smtClean="0"/>
              <a:t>administrativa </a:t>
            </a:r>
            <a:r>
              <a:rPr lang="cs-CZ" dirty="0"/>
              <a:t>celoročních smluv s </a:t>
            </a:r>
            <a:r>
              <a:rPr lang="cs-CZ" dirty="0" smtClean="0"/>
              <a:t>dodavateli</a:t>
            </a:r>
            <a:endParaRPr lang="cs-CZ" dirty="0"/>
          </a:p>
          <a:p>
            <a:r>
              <a:rPr lang="cs-CZ" dirty="0" smtClean="0"/>
              <a:t>hodnocení </a:t>
            </a:r>
            <a:r>
              <a:rPr lang="cs-CZ" dirty="0"/>
              <a:t>stávajících dodavatelů</a:t>
            </a:r>
          </a:p>
          <a:p>
            <a:r>
              <a:rPr lang="cs-CZ" dirty="0" smtClean="0"/>
              <a:t>příprava </a:t>
            </a:r>
            <a:r>
              <a:rPr lang="cs-CZ" dirty="0"/>
              <a:t>podkladů pro výběr nových </a:t>
            </a:r>
            <a:r>
              <a:rPr lang="cs-CZ" dirty="0" smtClean="0"/>
              <a:t>dodavatelů</a:t>
            </a:r>
            <a:endParaRPr lang="cs-CZ" dirty="0"/>
          </a:p>
          <a:p>
            <a:pPr marL="85725" indent="0">
              <a:buNone/>
            </a:pPr>
            <a:r>
              <a:rPr lang="cs-CZ" b="1" dirty="0" smtClean="0"/>
              <a:t>na </a:t>
            </a:r>
            <a:r>
              <a:rPr lang="cs-CZ" b="1" dirty="0"/>
              <a:t>operativní úrovni:</a:t>
            </a:r>
          </a:p>
          <a:p>
            <a:r>
              <a:rPr lang="cs-CZ" dirty="0" smtClean="0"/>
              <a:t>monitoring </a:t>
            </a:r>
            <a:r>
              <a:rPr lang="cs-CZ" dirty="0"/>
              <a:t>dodávek</a:t>
            </a:r>
          </a:p>
          <a:p>
            <a:r>
              <a:rPr lang="cs-CZ" dirty="0" smtClean="0"/>
              <a:t>tvorba </a:t>
            </a:r>
            <a:r>
              <a:rPr lang="cs-CZ" dirty="0"/>
              <a:t>objednávek</a:t>
            </a:r>
          </a:p>
          <a:p>
            <a:r>
              <a:rPr lang="cs-CZ" dirty="0" smtClean="0"/>
              <a:t>sledování a vyřizování objednávek</a:t>
            </a:r>
          </a:p>
          <a:p>
            <a:r>
              <a:rPr lang="cs-CZ" dirty="0" smtClean="0"/>
              <a:t>příjem</a:t>
            </a:r>
            <a:r>
              <a:rPr lang="cs-CZ" dirty="0"/>
              <a:t>,  vykládka,  vybalování,  kontrola </a:t>
            </a:r>
            <a:endParaRPr lang="cs-CZ" dirty="0" smtClean="0"/>
          </a:p>
          <a:p>
            <a:pPr marL="85725" indent="0">
              <a:buNone/>
            </a:pPr>
            <a:endParaRPr lang="cs-CZ" b="1" dirty="0" smtClean="0"/>
          </a:p>
          <a:p>
            <a:pPr marL="85725" indent="0">
              <a:buNone/>
            </a:pPr>
            <a:r>
              <a:rPr lang="cs-CZ" b="1" dirty="0" smtClean="0"/>
              <a:t>Často se řeší centralizace správy a činností.</a:t>
            </a:r>
            <a:endParaRPr lang="cs-CZ" b="1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6093870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2700" dirty="0"/>
              <a:t>Plánování spotřeby a nákupu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2250" b="1"/>
              <a:t>Rozpiska</a:t>
            </a:r>
            <a:r>
              <a:rPr lang="cs-CZ" altLang="cs-CZ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/>
              <a:t>= ústřední zdroj dat v materiálovém hospodářství podniku.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/>
              <a:t>= seznam veškerých</a:t>
            </a:r>
          </a:p>
          <a:p>
            <a:pPr lvl="1" eaLnBrk="1" hangingPunct="1"/>
            <a:r>
              <a:rPr lang="cs-CZ" altLang="cs-CZ" smtClean="0"/>
              <a:t>surovin,</a:t>
            </a:r>
          </a:p>
          <a:p>
            <a:pPr lvl="1" eaLnBrk="1" hangingPunct="1"/>
            <a:r>
              <a:rPr lang="cs-CZ" altLang="cs-CZ" smtClean="0"/>
              <a:t>součástí a</a:t>
            </a:r>
          </a:p>
          <a:p>
            <a:pPr lvl="1" eaLnBrk="1" hangingPunct="1"/>
            <a:r>
              <a:rPr lang="cs-CZ" altLang="cs-CZ" smtClean="0"/>
              <a:t>sestav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cs-CZ" altLang="cs-CZ" smtClean="0"/>
              <a:t>potřebných pro výrobu určitého výrobku. 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27573861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Product</a:t>
            </a:r>
            <a:r>
              <a:rPr lang="cs-CZ" dirty="0" smtClean="0"/>
              <a:t> </a:t>
            </a:r>
            <a:r>
              <a:rPr lang="cs-CZ" dirty="0" err="1" smtClean="0"/>
              <a:t>breakdown</a:t>
            </a:r>
            <a:r>
              <a:rPr lang="cs-CZ" dirty="0" smtClean="0"/>
              <a:t> </a:t>
            </a:r>
            <a:r>
              <a:rPr lang="cs-CZ" dirty="0" err="1" smtClean="0"/>
              <a:t>structure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665" y="2078850"/>
            <a:ext cx="5964014" cy="3564396"/>
          </a:xfrm>
        </p:spPr>
      </p:pic>
    </p:spTree>
    <p:extLst>
      <p:ext uri="{BB962C8B-B14F-4D97-AF65-F5344CB8AC3E}">
        <p14:creationId xmlns:p14="http://schemas.microsoft.com/office/powerpoint/2010/main" val="1333063318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Exploded</a:t>
            </a:r>
            <a:r>
              <a:rPr lang="cs-CZ" dirty="0"/>
              <a:t> </a:t>
            </a:r>
            <a:r>
              <a:rPr lang="cs-CZ" dirty="0" err="1"/>
              <a:t>view</a:t>
            </a:r>
            <a:r>
              <a:rPr lang="cs-CZ" dirty="0"/>
              <a:t> </a:t>
            </a:r>
            <a:r>
              <a:rPr lang="cs-CZ" dirty="0" err="1"/>
              <a:t>drawing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62826"/>
            <a:ext cx="4387769" cy="274381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92" y="3435069"/>
            <a:ext cx="37147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94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Adresáti podnikatelského plánu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altLang="cs-CZ" sz="1800" dirty="0"/>
              <a:t>My sami</a:t>
            </a:r>
          </a:p>
          <a:p>
            <a:pPr lvl="2">
              <a:lnSpc>
                <a:spcPct val="90000"/>
              </a:lnSpc>
            </a:pPr>
            <a:r>
              <a:rPr lang="cs-CZ" altLang="cs-CZ" sz="1575" dirty="0"/>
              <a:t>Stanovení cílů</a:t>
            </a:r>
          </a:p>
          <a:p>
            <a:pPr lvl="2">
              <a:lnSpc>
                <a:spcPct val="90000"/>
              </a:lnSpc>
            </a:pPr>
            <a:r>
              <a:rPr lang="cs-CZ" altLang="cs-CZ" sz="1575" dirty="0"/>
              <a:t>Odhalení bariér, možných překážek</a:t>
            </a:r>
          </a:p>
          <a:p>
            <a:pPr lvl="2">
              <a:lnSpc>
                <a:spcPct val="90000"/>
              </a:lnSpc>
            </a:pPr>
            <a:r>
              <a:rPr lang="cs-CZ" altLang="cs-CZ" sz="1575" dirty="0"/>
              <a:t>Stanovení časového horizontu</a:t>
            </a:r>
          </a:p>
          <a:p>
            <a:pPr>
              <a:lnSpc>
                <a:spcPct val="90000"/>
              </a:lnSpc>
            </a:pPr>
            <a:r>
              <a:rPr lang="cs-CZ" altLang="cs-CZ" sz="1800" dirty="0"/>
              <a:t>Ostatní</a:t>
            </a:r>
          </a:p>
          <a:p>
            <a:pPr lvl="1">
              <a:lnSpc>
                <a:spcPct val="90000"/>
              </a:lnSpc>
            </a:pPr>
            <a:r>
              <a:rPr lang="cs-CZ" altLang="cs-CZ" sz="1650" dirty="0"/>
              <a:t>Investory, banky</a:t>
            </a:r>
          </a:p>
          <a:p>
            <a:pPr lvl="2">
              <a:lnSpc>
                <a:spcPct val="90000"/>
              </a:lnSpc>
            </a:pPr>
            <a:r>
              <a:rPr lang="cs-CZ" altLang="cs-CZ" sz="1575" dirty="0"/>
              <a:t>Představení možné investice</a:t>
            </a:r>
          </a:p>
          <a:p>
            <a:pPr lvl="2">
              <a:lnSpc>
                <a:spcPct val="90000"/>
              </a:lnSpc>
            </a:pPr>
            <a:r>
              <a:rPr lang="cs-CZ" altLang="cs-CZ" sz="1575" dirty="0"/>
              <a:t>Podpora při žádosti o finanční prostředky</a:t>
            </a:r>
          </a:p>
          <a:p>
            <a:pPr lvl="1">
              <a:lnSpc>
                <a:spcPct val="90000"/>
              </a:lnSpc>
            </a:pPr>
            <a:r>
              <a:rPr lang="cs-CZ" altLang="cs-CZ" sz="1650" dirty="0"/>
              <a:t>Inkubátory, soutěže, granty</a:t>
            </a:r>
          </a:p>
          <a:p>
            <a:pPr lvl="2">
              <a:lnSpc>
                <a:spcPct val="90000"/>
              </a:lnSpc>
            </a:pPr>
            <a:r>
              <a:rPr lang="cs-CZ" altLang="cs-CZ" sz="1575" dirty="0"/>
              <a:t>Podklad pro porovnání různých projektů</a:t>
            </a:r>
          </a:p>
          <a:p>
            <a:pPr lvl="1">
              <a:lnSpc>
                <a:spcPct val="90000"/>
              </a:lnSpc>
            </a:pPr>
            <a:r>
              <a:rPr lang="cs-CZ" altLang="cs-CZ" sz="1650" dirty="0"/>
              <a:t>Klíčové zaměstnance</a:t>
            </a:r>
          </a:p>
          <a:p>
            <a:pPr lvl="2">
              <a:lnSpc>
                <a:spcPct val="90000"/>
              </a:lnSpc>
            </a:pPr>
            <a:r>
              <a:rPr lang="cs-CZ" altLang="cs-CZ" sz="1575" dirty="0"/>
              <a:t>Představení společnosti a jejích plánů</a:t>
            </a:r>
          </a:p>
        </p:txBody>
      </p:sp>
    </p:spTree>
    <p:extLst>
      <p:ext uri="{BB962C8B-B14F-4D97-AF65-F5344CB8AC3E}">
        <p14:creationId xmlns:p14="http://schemas.microsoft.com/office/powerpoint/2010/main" val="488405362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Product</a:t>
            </a:r>
            <a:r>
              <a:rPr lang="cs-CZ" dirty="0" smtClean="0"/>
              <a:t> </a:t>
            </a:r>
            <a:r>
              <a:rPr lang="cs-CZ" dirty="0" err="1"/>
              <a:t>Flow</a:t>
            </a:r>
            <a:r>
              <a:rPr lang="cs-CZ" dirty="0"/>
              <a:t> </a:t>
            </a:r>
            <a:r>
              <a:rPr lang="cs-CZ" dirty="0" smtClean="0"/>
              <a:t>Diagram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2132857"/>
            <a:ext cx="6005824" cy="3256802"/>
          </a:xfrm>
        </p:spPr>
      </p:pic>
    </p:spTree>
    <p:extLst>
      <p:ext uri="{BB962C8B-B14F-4D97-AF65-F5344CB8AC3E}">
        <p14:creationId xmlns:p14="http://schemas.microsoft.com/office/powerpoint/2010/main" val="3479460870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ABC analýza – pro plánování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4139952" y="2099996"/>
            <a:ext cx="2916324" cy="1296144"/>
            <a:chOff x="385" y="1385"/>
            <a:chExt cx="4989" cy="1954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3710" y="2860"/>
              <a:ext cx="1664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500" tIns="35100" rIns="67500" bIns="351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050" dirty="0"/>
                <a:t>ca 70 %</a:t>
              </a: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2049" y="2860"/>
              <a:ext cx="1661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500" tIns="35100" rIns="67500" bIns="351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050"/>
                <a:t>ca 5 %</a:t>
              </a: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85" y="2860"/>
              <a:ext cx="1664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500" tIns="35100" rIns="67500" bIns="351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050"/>
                <a:t>C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3710" y="2382"/>
              <a:ext cx="1664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500" tIns="35100" rIns="67500" bIns="351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050"/>
                <a:t>ca 20 %</a:t>
              </a: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2049" y="2382"/>
              <a:ext cx="1661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500" tIns="35100" rIns="67500" bIns="351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050"/>
                <a:t>ca 15 %</a:t>
              </a: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85" y="2382"/>
              <a:ext cx="1664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500" tIns="35100" rIns="67500" bIns="351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050"/>
                <a:t>B</a:t>
              </a: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3710" y="1903"/>
              <a:ext cx="1664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500" tIns="35100" rIns="67500" bIns="351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050"/>
                <a:t>ca 10 %</a:t>
              </a: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2049" y="1903"/>
              <a:ext cx="1661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500" tIns="35100" rIns="67500" bIns="351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050" dirty="0"/>
                <a:t>ca 80 % </a:t>
              </a: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385" y="1903"/>
              <a:ext cx="1664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500" tIns="35100" rIns="67500" bIns="351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050"/>
                <a:t>A</a:t>
              </a: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710" y="1385"/>
              <a:ext cx="166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500" tIns="35100" rIns="67500" bIns="351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050"/>
                <a:t>Kvantitativní podíl (v %)</a:t>
              </a: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2049" y="1385"/>
              <a:ext cx="1661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500" tIns="35100" rIns="67500" bIns="351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050"/>
                <a:t>Hodnotový podíl (v %)</a:t>
              </a: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385" y="1385"/>
              <a:ext cx="166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500" tIns="35100" rIns="67500" bIns="351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050"/>
                <a:t>Skupina</a:t>
              </a:r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385" y="1385"/>
              <a:ext cx="4989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7500" tIns="35100" rIns="67500" bIns="35100" anchor="ctr"/>
            <a:lstStyle/>
            <a:p>
              <a:endParaRPr lang="cs-CZ" sz="825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385" y="1903"/>
              <a:ext cx="49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7500" tIns="35100" rIns="67500" bIns="35100" anchor="ctr"/>
            <a:lstStyle/>
            <a:p>
              <a:endParaRPr lang="cs-CZ" sz="825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385" y="2382"/>
              <a:ext cx="49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7500" tIns="35100" rIns="67500" bIns="35100" anchor="ctr"/>
            <a:lstStyle/>
            <a:p>
              <a:endParaRPr lang="cs-CZ" sz="825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>
              <a:off x="385" y="2860"/>
              <a:ext cx="49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7500" tIns="35100" rIns="67500" bIns="35100" anchor="ctr"/>
            <a:lstStyle/>
            <a:p>
              <a:endParaRPr lang="cs-CZ" sz="825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385" y="3339"/>
              <a:ext cx="4989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7500" tIns="35100" rIns="67500" bIns="35100" anchor="ctr"/>
            <a:lstStyle/>
            <a:p>
              <a:endParaRPr lang="cs-CZ" sz="825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385" y="1385"/>
              <a:ext cx="0" cy="195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7500" tIns="35100" rIns="67500" bIns="35100" anchor="ctr"/>
            <a:lstStyle/>
            <a:p>
              <a:endParaRPr lang="cs-CZ" sz="825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2049" y="1385"/>
              <a:ext cx="0" cy="19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7500" tIns="35100" rIns="67500" bIns="35100" anchor="ctr"/>
            <a:lstStyle/>
            <a:p>
              <a:endParaRPr lang="cs-CZ" sz="825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3710" y="1385"/>
              <a:ext cx="0" cy="19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7500" tIns="35100" rIns="67500" bIns="35100" anchor="ctr"/>
            <a:lstStyle/>
            <a:p>
              <a:endParaRPr lang="cs-CZ" sz="825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5374" y="1385"/>
              <a:ext cx="0" cy="195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7500" tIns="35100" rIns="67500" bIns="35100" anchor="ctr"/>
            <a:lstStyle/>
            <a:p>
              <a:endParaRPr lang="cs-CZ" sz="825"/>
            </a:p>
          </p:txBody>
        </p:sp>
      </p:grpSp>
      <p:pic>
        <p:nvPicPr>
          <p:cNvPr id="28" name="obrázek 1" descr="A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089" y="3483006"/>
            <a:ext cx="3344904" cy="21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368577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ABC XYZ analýza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ABC zobrazuje hodnotový podíl na obratu zásob</a:t>
            </a:r>
          </a:p>
          <a:p>
            <a:r>
              <a:rPr lang="cs-CZ" dirty="0" smtClean="0"/>
              <a:t>XYZ představuje četnost(pravidelnost) využití ve výrobě</a:t>
            </a:r>
          </a:p>
          <a:p>
            <a:endParaRPr lang="cs-CZ" dirty="0"/>
          </a:p>
          <a:p>
            <a:r>
              <a:rPr lang="cs-CZ" i="1" dirty="0"/>
              <a:t>X</a:t>
            </a:r>
            <a:r>
              <a:rPr lang="cs-CZ" dirty="0"/>
              <a:t> – skupiny položek s konstantní spotřebou (pouze příležitostné výkyvy) a tedy s vysokou predikční schopností</a:t>
            </a:r>
          </a:p>
          <a:p>
            <a:r>
              <a:rPr lang="cs-CZ" i="1" dirty="0"/>
              <a:t>Y </a:t>
            </a:r>
            <a:r>
              <a:rPr lang="cs-CZ" dirty="0"/>
              <a:t>– skupiny položek se silnějšími výkyvy ve spotřebě (střední predikční schopnost)</a:t>
            </a:r>
          </a:p>
          <a:p>
            <a:r>
              <a:rPr lang="cs-CZ" i="1" dirty="0"/>
              <a:t>Z </a:t>
            </a:r>
            <a:r>
              <a:rPr lang="cs-CZ" dirty="0"/>
              <a:t>– položky se zcela nepravidelnou spotřebou (vysoký stupeň nejistoty)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7197839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3050959"/>
            <a:ext cx="5341296" cy="2106233"/>
          </a:xfrm>
        </p:spPr>
      </p:pic>
      <p:sp>
        <p:nvSpPr>
          <p:cNvPr id="5" name="TextovéPole 4"/>
          <p:cNvSpPr txBox="1"/>
          <p:nvPr/>
        </p:nvSpPr>
        <p:spPr>
          <a:xfrm>
            <a:off x="5436096" y="2348880"/>
            <a:ext cx="14581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/>
              <a:t>Řízení spotřebou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195736" y="5319210"/>
            <a:ext cx="21062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/>
              <a:t>Řízení poptávkou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058054" y="5211199"/>
            <a:ext cx="15661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/>
              <a:t>Zúžení sortimentu, ladění zásob</a:t>
            </a:r>
          </a:p>
        </p:txBody>
      </p:sp>
    </p:spTree>
    <p:extLst>
      <p:ext uri="{BB962C8B-B14F-4D97-AF65-F5344CB8AC3E}">
        <p14:creationId xmlns:p14="http://schemas.microsoft.com/office/powerpoint/2010/main" val="1406700472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Plánování nákupu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endParaRPr lang="cs-CZ" altLang="cs-CZ" sz="1050"/>
          </a:p>
          <a:p>
            <a:pPr eaLnBrk="1" hangingPunct="1">
              <a:buFont typeface="Wingdings" pitchFamily="2" charset="2"/>
              <a:buNone/>
            </a:pPr>
            <a:r>
              <a:rPr lang="cs-CZ" altLang="cs-CZ" sz="1800"/>
              <a:t>= přesné stanovení (u daného druhu materiálu):</a:t>
            </a:r>
          </a:p>
          <a:p>
            <a:pPr lvl="1" eaLnBrk="1" hangingPunct="1"/>
            <a:r>
              <a:rPr lang="cs-CZ" altLang="cs-CZ"/>
              <a:t>dodacích lhůt,</a:t>
            </a:r>
          </a:p>
          <a:p>
            <a:pPr lvl="1" eaLnBrk="1" hangingPunct="1"/>
            <a:r>
              <a:rPr lang="cs-CZ" altLang="cs-CZ"/>
              <a:t>dodacího množství,</a:t>
            </a:r>
          </a:p>
          <a:p>
            <a:pPr lvl="1" eaLnBrk="1" hangingPunct="1"/>
            <a:r>
              <a:rPr lang="cs-CZ" altLang="cs-CZ"/>
              <a:t>příslušných dodavatelů.</a:t>
            </a:r>
          </a:p>
          <a:p>
            <a:pPr eaLnBrk="1" hangingPunct="1">
              <a:spcBef>
                <a:spcPct val="70000"/>
              </a:spcBef>
              <a:buFont typeface="Wingdings" pitchFamily="2" charset="2"/>
              <a:buNone/>
            </a:pPr>
            <a:r>
              <a:rPr lang="cs-CZ" altLang="cs-CZ" sz="1800" b="1"/>
              <a:t>Druhy nákupu</a:t>
            </a:r>
            <a:r>
              <a:rPr lang="cs-CZ" altLang="cs-CZ" sz="1800"/>
              <a:t>:</a:t>
            </a:r>
          </a:p>
          <a:p>
            <a:pPr eaLnBrk="1" hangingPunct="1"/>
            <a:r>
              <a:rPr lang="cs-CZ" altLang="cs-CZ" sz="1800"/>
              <a:t>příležitostný nákup,</a:t>
            </a:r>
          </a:p>
          <a:p>
            <a:pPr eaLnBrk="1" hangingPunct="1"/>
            <a:r>
              <a:rPr lang="cs-CZ" altLang="cs-CZ" sz="1800"/>
              <a:t>výrobně synchronizovaný nákup,</a:t>
            </a:r>
          </a:p>
          <a:p>
            <a:pPr eaLnBrk="1" hangingPunct="1"/>
            <a:r>
              <a:rPr lang="cs-CZ" altLang="cs-CZ" sz="1800"/>
              <a:t>nákup do zásoby.</a:t>
            </a:r>
          </a:p>
        </p:txBody>
      </p:sp>
    </p:spTree>
    <p:extLst>
      <p:ext uri="{BB962C8B-B14F-4D97-AF65-F5344CB8AC3E}">
        <p14:creationId xmlns:p14="http://schemas.microsoft.com/office/powerpoint/2010/main" val="1271908326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Plánování nákupu a dopravy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b="1" dirty="0" smtClean="0"/>
              <a:t>Výběr dodavatelů</a:t>
            </a:r>
            <a:r>
              <a:rPr lang="cs-CZ" altLang="cs-CZ" dirty="0" smtClean="0"/>
              <a:t>:</a:t>
            </a:r>
          </a:p>
          <a:p>
            <a:pPr eaLnBrk="1" hangingPunct="1"/>
            <a:r>
              <a:rPr lang="cs-CZ" altLang="cs-CZ" dirty="0" smtClean="0"/>
              <a:t>spolehlivost,</a:t>
            </a:r>
          </a:p>
          <a:p>
            <a:pPr eaLnBrk="1" hangingPunct="1"/>
            <a:r>
              <a:rPr lang="cs-CZ" altLang="cs-CZ" dirty="0" smtClean="0"/>
              <a:t>počet dodavatelů.</a:t>
            </a:r>
          </a:p>
          <a:p>
            <a:pPr eaLnBrk="1" hangingPunct="1">
              <a:spcBef>
                <a:spcPct val="120000"/>
              </a:spcBef>
              <a:buFont typeface="Wingdings" pitchFamily="2" charset="2"/>
              <a:buNone/>
            </a:pPr>
            <a:r>
              <a:rPr lang="cs-CZ" altLang="cs-CZ" b="1" dirty="0" smtClean="0"/>
              <a:t>Plánování dopravy</a:t>
            </a:r>
            <a:r>
              <a:rPr lang="cs-CZ" altLang="cs-CZ" dirty="0" smtClean="0"/>
              <a:t>:</a:t>
            </a:r>
          </a:p>
          <a:p>
            <a:pPr eaLnBrk="1" hangingPunct="1"/>
            <a:r>
              <a:rPr lang="cs-CZ" altLang="cs-CZ" dirty="0" err="1" smtClean="0"/>
              <a:t>dodavatelsky</a:t>
            </a:r>
            <a:r>
              <a:rPr lang="cs-CZ" altLang="cs-CZ" dirty="0" smtClean="0"/>
              <a:t>,</a:t>
            </a:r>
          </a:p>
          <a:p>
            <a:pPr eaLnBrk="1" hangingPunct="1"/>
            <a:r>
              <a:rPr lang="cs-CZ" altLang="cs-CZ" dirty="0" smtClean="0"/>
              <a:t>vlastní dopravou.</a:t>
            </a:r>
          </a:p>
        </p:txBody>
      </p:sp>
    </p:spTree>
    <p:extLst>
      <p:ext uri="{BB962C8B-B14F-4D97-AF65-F5344CB8AC3E}">
        <p14:creationId xmlns:p14="http://schemas.microsoft.com/office/powerpoint/2010/main" val="2275346764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Plánování skladového hospodářství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1800" b="1"/>
              <a:t>Rozhodnutí o skladování: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/>
              <a:t>dlouhodobé,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/>
              <a:t>krátkodobé.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180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1800" b="1"/>
              <a:t>Uspořádání skladu: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/>
              <a:t>centrální sklad,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/>
              <a:t>několik menších skladů na různých místech.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180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1800" b="1"/>
              <a:t>Centralizace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1800" b="1"/>
              <a:t>Decentralizace</a:t>
            </a:r>
          </a:p>
        </p:txBody>
      </p:sp>
    </p:spTree>
    <p:extLst>
      <p:ext uri="{BB962C8B-B14F-4D97-AF65-F5344CB8AC3E}">
        <p14:creationId xmlns:p14="http://schemas.microsoft.com/office/powerpoint/2010/main" val="3863613864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cs-CZ" sz="2800" dirty="0"/>
              <a:t>Plánování skladového hospodářství </a:t>
            </a:r>
            <a:br>
              <a:rPr lang="cs-CZ" sz="2800" dirty="0"/>
            </a:br>
            <a:r>
              <a:rPr lang="cs-CZ" sz="2800" dirty="0"/>
              <a:t>– vytížení skladu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2250"/>
              <a:t>Nejdůležitější </a:t>
            </a:r>
            <a:r>
              <a:rPr lang="cs-CZ" altLang="cs-CZ" sz="2250" b="1"/>
              <a:t>systémy realizace nákupu</a:t>
            </a:r>
            <a:r>
              <a:rPr lang="cs-CZ" altLang="cs-CZ" sz="2250"/>
              <a:t>:</a:t>
            </a:r>
          </a:p>
          <a:p>
            <a:pPr eaLnBrk="1" hangingPunct="1"/>
            <a:r>
              <a:rPr lang="cs-CZ" altLang="cs-CZ"/>
              <a:t>systém signální hladiny zásob</a:t>
            </a:r>
          </a:p>
          <a:p>
            <a:pPr lvl="1" eaLnBrk="1" hangingPunct="1"/>
            <a:r>
              <a:rPr lang="cs-CZ" altLang="cs-CZ"/>
              <a:t>stanoví se:</a:t>
            </a:r>
          </a:p>
          <a:p>
            <a:pPr lvl="2" eaLnBrk="1" hangingPunct="1"/>
            <a:r>
              <a:rPr lang="cs-CZ" altLang="cs-CZ"/>
              <a:t>optimální objednací množství (pevné)</a:t>
            </a:r>
          </a:p>
          <a:p>
            <a:pPr lvl="2" eaLnBrk="1" hangingPunct="1"/>
            <a:r>
              <a:rPr lang="cs-CZ" altLang="cs-CZ"/>
              <a:t>signální stav zásob na plánovací období</a:t>
            </a:r>
          </a:p>
          <a:p>
            <a:pPr lvl="1" eaLnBrk="1" hangingPunct="1"/>
            <a:r>
              <a:rPr lang="cs-CZ" altLang="cs-CZ"/>
              <a:t>objednávkové intervaly jsou variabilní</a:t>
            </a:r>
          </a:p>
          <a:p>
            <a:pPr eaLnBrk="1" hangingPunct="1"/>
            <a:r>
              <a:rPr lang="cs-CZ" altLang="cs-CZ"/>
              <a:t>systém dodávkového cyklu</a:t>
            </a:r>
          </a:p>
          <a:p>
            <a:pPr lvl="1" eaLnBrk="1" hangingPunct="1"/>
            <a:r>
              <a:rPr lang="cs-CZ" altLang="cs-CZ"/>
              <a:t>stanoví se konstantní dodávkové intervaly</a:t>
            </a:r>
            <a:endParaRPr lang="cs-CZ" altLang="cs-CZ" sz="750"/>
          </a:p>
          <a:p>
            <a:pPr lvl="1" eaLnBrk="1" hangingPunct="1"/>
            <a:r>
              <a:rPr lang="cs-CZ" altLang="cs-CZ"/>
              <a:t>objednací množství je proměnlivé</a:t>
            </a:r>
          </a:p>
        </p:txBody>
      </p:sp>
    </p:spTree>
    <p:extLst>
      <p:ext uri="{BB962C8B-B14F-4D97-AF65-F5344CB8AC3E}">
        <p14:creationId xmlns:p14="http://schemas.microsoft.com/office/powerpoint/2010/main" val="3477709767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ovéPole 7"/>
          <p:cNvSpPr txBox="1">
            <a:spLocks noChangeArrowheads="1"/>
          </p:cNvSpPr>
          <p:nvPr/>
        </p:nvSpPr>
        <p:spPr bwMode="auto">
          <a:xfrm>
            <a:off x="1464469" y="1017985"/>
            <a:ext cx="5625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altLang="cs-CZ" sz="1800"/>
              <a:t>Pilový diagram – systém dodávkového cyklu</a:t>
            </a:r>
          </a:p>
        </p:txBody>
      </p:sp>
      <p:sp>
        <p:nvSpPr>
          <p:cNvPr id="22531" name="TextovéPole 8"/>
          <p:cNvSpPr txBox="1">
            <a:spLocks noChangeArrowheads="1"/>
          </p:cNvSpPr>
          <p:nvPr/>
        </p:nvSpPr>
        <p:spPr bwMode="auto">
          <a:xfrm>
            <a:off x="1518048" y="3429001"/>
            <a:ext cx="56257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altLang="cs-CZ" sz="1800"/>
              <a:t>Pilový diagram – systém signální hladiny</a:t>
            </a:r>
          </a:p>
        </p:txBody>
      </p:sp>
      <p:pic>
        <p:nvPicPr>
          <p:cNvPr id="22532" name="Obrázek 9" descr="system signalni hladina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1" y="3804049"/>
            <a:ext cx="5089922" cy="200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Obrázek 10" descr="system dodavkovy cyklus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1" y="1553766"/>
            <a:ext cx="5089922" cy="177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696738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cs-CZ" sz="2800" dirty="0"/>
              <a:t>Plánování skladového hospodářství </a:t>
            </a:r>
            <a:br>
              <a:rPr lang="cs-CZ" sz="2800" dirty="0"/>
            </a:br>
            <a:r>
              <a:rPr lang="cs-CZ" sz="2800" dirty="0"/>
              <a:t>– zjištění optimálního objednacího množství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sz="600" b="1"/>
          </a:p>
          <a:p>
            <a:pPr eaLnBrk="1" hangingPunct="1">
              <a:buFont typeface="Wingdings" pitchFamily="2" charset="2"/>
              <a:buNone/>
            </a:pPr>
            <a:r>
              <a:rPr lang="cs-CZ" sz="2250" b="1"/>
              <a:t>Celkové náklady nákupu</a:t>
            </a:r>
            <a:r>
              <a:rPr lang="cs-CZ" sz="2250"/>
              <a:t> se skládají z:</a:t>
            </a:r>
          </a:p>
          <a:p>
            <a:pPr eaLnBrk="1" hangingPunct="1"/>
            <a:r>
              <a:rPr lang="cs-CZ" sz="2250"/>
              <a:t>pořizovacích nákladů v užším smyslu,</a:t>
            </a:r>
          </a:p>
          <a:p>
            <a:pPr eaLnBrk="1" hangingPunct="1"/>
            <a:r>
              <a:rPr lang="cs-CZ" sz="2250"/>
              <a:t>skladovacích nákladů a</a:t>
            </a:r>
          </a:p>
          <a:p>
            <a:pPr eaLnBrk="1" hangingPunct="1"/>
            <a:r>
              <a:rPr lang="cs-CZ" sz="2250"/>
              <a:t>nákladů předčasného vyčerpání zásob.</a:t>
            </a:r>
          </a:p>
          <a:p>
            <a:pPr eaLnBrk="1" hangingPunct="1">
              <a:buFont typeface="Wingdings" pitchFamily="2" charset="2"/>
              <a:buNone/>
            </a:pPr>
            <a:endParaRPr lang="cs-CZ" sz="2250"/>
          </a:p>
        </p:txBody>
      </p:sp>
    </p:spTree>
    <p:extLst>
      <p:ext uri="{BB962C8B-B14F-4D97-AF65-F5344CB8AC3E}">
        <p14:creationId xmlns:p14="http://schemas.microsoft.com/office/powerpoint/2010/main" val="18697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Podnikatelský plán vs. podnikatelská studie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cs-CZ" altLang="cs-CZ" sz="1800" b="1" dirty="0"/>
              <a:t>Podnikatelský plán</a:t>
            </a:r>
            <a:r>
              <a:rPr lang="cs-CZ" altLang="cs-CZ" sz="1800" dirty="0"/>
              <a:t> je dokument s ustálenou formou, který slouží zejména k předkládání třetím osobám  či organizacím. Často žádost o dotaci – obvykle bývá přiložen k výzvě.</a:t>
            </a:r>
          </a:p>
        </p:txBody>
      </p:sp>
      <p:sp>
        <p:nvSpPr>
          <p:cNvPr id="1843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cs-CZ" altLang="cs-CZ" sz="1800" b="1" dirty="0"/>
              <a:t>Podnikatelská studie</a:t>
            </a:r>
            <a:r>
              <a:rPr lang="cs-CZ" altLang="cs-CZ" sz="1800" dirty="0"/>
              <a:t> je projekt do tohoto předmětu a je řádově obsáhlejší, protože zahrnuje i některé praktické aplikace – například technické výkresy, konkrétní stroje a technologii, patentovou ochranu.</a:t>
            </a:r>
          </a:p>
          <a:p>
            <a:endParaRPr lang="cs-CZ" altLang="cs-CZ" sz="1800" dirty="0"/>
          </a:p>
        </p:txBody>
      </p:sp>
      <p:sp>
        <p:nvSpPr>
          <p:cNvPr id="18439" name="Rectangle 5"/>
          <p:cNvSpPr>
            <a:spLocks noChangeArrowheads="1"/>
          </p:cNvSpPr>
          <p:nvPr/>
        </p:nvSpPr>
        <p:spPr bwMode="auto">
          <a:xfrm>
            <a:off x="2064686" y="5285133"/>
            <a:ext cx="5829300" cy="84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dirty="0"/>
              <a:t>Značně se prolínají, ale nejsou totožné, podnikatelský plán je podmnožinou podnikatelské studie!</a:t>
            </a:r>
          </a:p>
        </p:txBody>
      </p:sp>
    </p:spTree>
    <p:extLst>
      <p:ext uri="{BB962C8B-B14F-4D97-AF65-F5344CB8AC3E}">
        <p14:creationId xmlns:p14="http://schemas.microsoft.com/office/powerpoint/2010/main" val="1888557685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277635" y="1257301"/>
            <a:ext cx="6136481" cy="4207669"/>
            <a:chOff x="318" y="336"/>
            <a:chExt cx="5154" cy="3534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318" y="336"/>
              <a:ext cx="513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7500" tIns="35100" rIns="67500" bIns="35100" anchor="ctr"/>
            <a:lstStyle/>
            <a:p>
              <a:pPr algn="ctr"/>
              <a:r>
                <a:rPr lang="cs-CZ" sz="1350" b="1" dirty="0"/>
                <a:t>Celkové pořizovací náklady</a:t>
              </a:r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318" y="1056"/>
              <a:ext cx="155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3500" tIns="35100" rIns="13500" bIns="35100" anchor="ctr"/>
            <a:lstStyle/>
            <a:p>
              <a:pPr algn="ctr"/>
              <a:r>
                <a:rPr lang="cs-CZ" sz="1350"/>
                <a:t>Pořizovací náklady                v užším smyslu</a:t>
              </a:r>
            </a:p>
          </p:txBody>
        </p:sp>
        <p:sp>
          <p:nvSpPr>
            <p:cNvPr id="32773" name="Rectangle 5"/>
            <p:cNvSpPr>
              <a:spLocks noChangeArrowheads="1"/>
            </p:cNvSpPr>
            <p:nvPr/>
          </p:nvSpPr>
          <p:spPr bwMode="auto">
            <a:xfrm>
              <a:off x="2112" y="1056"/>
              <a:ext cx="155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7500" tIns="35100" rIns="67500" bIns="35100" anchor="ctr"/>
            <a:lstStyle/>
            <a:p>
              <a:pPr algn="ctr"/>
              <a:r>
                <a:rPr lang="cs-CZ" sz="1350"/>
                <a:t>Skladovací náklady</a:t>
              </a:r>
            </a:p>
          </p:txBody>
        </p:sp>
        <p:sp>
          <p:nvSpPr>
            <p:cNvPr id="32774" name="Rectangle 6"/>
            <p:cNvSpPr>
              <a:spLocks noChangeArrowheads="1"/>
            </p:cNvSpPr>
            <p:nvPr/>
          </p:nvSpPr>
          <p:spPr bwMode="auto">
            <a:xfrm>
              <a:off x="3897" y="1056"/>
              <a:ext cx="155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3500" tIns="35100" rIns="13500" bIns="35100" anchor="ctr"/>
            <a:lstStyle/>
            <a:p>
              <a:pPr algn="ctr"/>
              <a:r>
                <a:rPr lang="cs-CZ" sz="1350" dirty="0"/>
                <a:t>Náklady z předčasného vyčerpání zásob</a:t>
              </a:r>
            </a:p>
          </p:txBody>
        </p:sp>
        <p:sp>
          <p:nvSpPr>
            <p:cNvPr id="32775" name="Rectangle 7"/>
            <p:cNvSpPr>
              <a:spLocks noChangeArrowheads="1"/>
            </p:cNvSpPr>
            <p:nvPr/>
          </p:nvSpPr>
          <p:spPr bwMode="auto">
            <a:xfrm>
              <a:off x="528" y="1662"/>
              <a:ext cx="1344" cy="8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3500" tIns="35100" rIns="13500" bIns="35100" anchor="ctr"/>
            <a:lstStyle/>
            <a:p>
              <a:pPr algn="ctr"/>
              <a:r>
                <a:rPr lang="cs-CZ" sz="1350"/>
                <a:t>Přímé pořizovací náklady (množství     x pořizovací cena</a:t>
              </a:r>
            </a:p>
          </p:txBody>
        </p:sp>
        <p:sp>
          <p:nvSpPr>
            <p:cNvPr id="32776" name="Rectangle 8"/>
            <p:cNvSpPr>
              <a:spLocks noChangeArrowheads="1"/>
            </p:cNvSpPr>
            <p:nvPr/>
          </p:nvSpPr>
          <p:spPr bwMode="auto">
            <a:xfrm>
              <a:off x="2316" y="1662"/>
              <a:ext cx="134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7500" tIns="35100" rIns="67500" bIns="35100" anchor="ctr"/>
            <a:lstStyle/>
            <a:p>
              <a:pPr algn="ctr"/>
              <a:r>
                <a:rPr lang="cs-CZ" sz="1350"/>
                <a:t>Prostorové náklady</a:t>
              </a:r>
            </a:p>
          </p:txBody>
        </p:sp>
        <p:sp>
          <p:nvSpPr>
            <p:cNvPr id="32777" name="Rectangle 9"/>
            <p:cNvSpPr>
              <a:spLocks noChangeArrowheads="1"/>
            </p:cNvSpPr>
            <p:nvPr/>
          </p:nvSpPr>
          <p:spPr bwMode="auto">
            <a:xfrm>
              <a:off x="2322" y="2265"/>
              <a:ext cx="134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3500" tIns="35100" rIns="13500" bIns="35100" anchor="ctr"/>
            <a:lstStyle/>
            <a:p>
              <a:pPr algn="ctr"/>
              <a:r>
                <a:rPr lang="cs-CZ" sz="1350"/>
                <a:t>Náklady na udržování zásob</a:t>
              </a:r>
            </a:p>
          </p:txBody>
        </p:sp>
        <p:sp>
          <p:nvSpPr>
            <p:cNvPr id="32778" name="Rectangle 10"/>
            <p:cNvSpPr>
              <a:spLocks noChangeArrowheads="1"/>
            </p:cNvSpPr>
            <p:nvPr/>
          </p:nvSpPr>
          <p:spPr bwMode="auto">
            <a:xfrm>
              <a:off x="2322" y="2871"/>
              <a:ext cx="134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7500" tIns="35100" rIns="67500" bIns="35100" anchor="ctr"/>
            <a:lstStyle/>
            <a:p>
              <a:pPr algn="ctr"/>
              <a:r>
                <a:rPr lang="cs-CZ" sz="1350"/>
                <a:t>Úrokové náklady</a:t>
              </a:r>
            </a:p>
          </p:txBody>
        </p:sp>
        <p:sp>
          <p:nvSpPr>
            <p:cNvPr id="32779" name="Rectangle 11"/>
            <p:cNvSpPr>
              <a:spLocks noChangeArrowheads="1"/>
            </p:cNvSpPr>
            <p:nvPr/>
          </p:nvSpPr>
          <p:spPr bwMode="auto">
            <a:xfrm>
              <a:off x="2322" y="3486"/>
              <a:ext cx="134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7500" tIns="35100" rIns="67500" bIns="35100" anchor="ctr"/>
            <a:lstStyle/>
            <a:p>
              <a:pPr algn="ctr"/>
              <a:r>
                <a:rPr lang="cs-CZ" sz="1350"/>
                <a:t>Ostatní náklady</a:t>
              </a:r>
            </a:p>
          </p:txBody>
        </p:sp>
        <p:sp>
          <p:nvSpPr>
            <p:cNvPr id="32780" name="Rectangle 12"/>
            <p:cNvSpPr>
              <a:spLocks noChangeArrowheads="1"/>
            </p:cNvSpPr>
            <p:nvPr/>
          </p:nvSpPr>
          <p:spPr bwMode="auto">
            <a:xfrm>
              <a:off x="4128" y="1665"/>
              <a:ext cx="134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7500" tIns="35100" rIns="67500" bIns="35100" anchor="ctr"/>
            <a:lstStyle/>
            <a:p>
              <a:pPr algn="ctr"/>
              <a:r>
                <a:rPr lang="cs-CZ" sz="1350"/>
                <a:t>Cenové rozdíly</a:t>
              </a:r>
            </a:p>
          </p:txBody>
        </p:sp>
        <p:sp>
          <p:nvSpPr>
            <p:cNvPr id="32781" name="Rectangle 13"/>
            <p:cNvSpPr>
              <a:spLocks noChangeArrowheads="1"/>
            </p:cNvSpPr>
            <p:nvPr/>
          </p:nvSpPr>
          <p:spPr bwMode="auto">
            <a:xfrm>
              <a:off x="4128" y="2274"/>
              <a:ext cx="134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7500" tIns="35100" rIns="67500" bIns="35100" anchor="ctr"/>
            <a:lstStyle/>
            <a:p>
              <a:pPr algn="ctr"/>
              <a:r>
                <a:rPr lang="cs-CZ" sz="1350"/>
                <a:t>Smluvní pokuty</a:t>
              </a:r>
            </a:p>
          </p:txBody>
        </p:sp>
        <p:sp>
          <p:nvSpPr>
            <p:cNvPr id="32782" name="Rectangle 14"/>
            <p:cNvSpPr>
              <a:spLocks noChangeArrowheads="1"/>
            </p:cNvSpPr>
            <p:nvPr/>
          </p:nvSpPr>
          <p:spPr bwMode="auto">
            <a:xfrm>
              <a:off x="4128" y="2880"/>
              <a:ext cx="134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3500" tIns="35100" rIns="13500" bIns="35100" anchor="ctr"/>
            <a:lstStyle/>
            <a:p>
              <a:pPr algn="ctr"/>
              <a:r>
                <a:rPr lang="cs-CZ" sz="1350"/>
                <a:t>Ostatní náklady (ušlý zisk)</a:t>
              </a:r>
            </a:p>
          </p:txBody>
        </p:sp>
        <p:sp>
          <p:nvSpPr>
            <p:cNvPr id="32783" name="Rectangle 15"/>
            <p:cNvSpPr>
              <a:spLocks noChangeArrowheads="1"/>
            </p:cNvSpPr>
            <p:nvPr/>
          </p:nvSpPr>
          <p:spPr bwMode="auto">
            <a:xfrm>
              <a:off x="528" y="2775"/>
              <a:ext cx="1344" cy="8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3500" tIns="35100" rIns="13500" bIns="35100" anchor="ctr"/>
            <a:lstStyle/>
            <a:p>
              <a:pPr algn="ctr"/>
              <a:r>
                <a:rPr lang="cs-CZ" sz="1350"/>
                <a:t>Nepřímé pořizovací náklady </a:t>
              </a:r>
            </a:p>
            <a:p>
              <a:pPr algn="ctr"/>
              <a:r>
                <a:rPr lang="cs-CZ" sz="1350"/>
                <a:t>(fixní náklady objednávky)</a:t>
              </a:r>
            </a:p>
          </p:txBody>
        </p:sp>
        <p:sp>
          <p:nvSpPr>
            <p:cNvPr id="32784" name="Line 16"/>
            <p:cNvSpPr>
              <a:spLocks noChangeShapeType="1"/>
            </p:cNvSpPr>
            <p:nvPr/>
          </p:nvSpPr>
          <p:spPr bwMode="auto">
            <a:xfrm rot="10800000" flipV="1">
              <a:off x="1104" y="72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7500" tIns="35100" rIns="67500" bIns="35100" anchor="ctr"/>
            <a:lstStyle/>
            <a:p>
              <a:endParaRPr lang="cs-CZ" sz="1350"/>
            </a:p>
          </p:txBody>
        </p:sp>
        <p:sp>
          <p:nvSpPr>
            <p:cNvPr id="32785" name="Line 17"/>
            <p:cNvSpPr>
              <a:spLocks noChangeShapeType="1"/>
            </p:cNvSpPr>
            <p:nvPr/>
          </p:nvSpPr>
          <p:spPr bwMode="auto">
            <a:xfrm rot="10800000" flipV="1">
              <a:off x="4668" y="72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7500" tIns="35100" rIns="67500" bIns="35100" anchor="ctr"/>
            <a:lstStyle/>
            <a:p>
              <a:endParaRPr lang="cs-CZ" sz="1350"/>
            </a:p>
          </p:txBody>
        </p:sp>
        <p:cxnSp>
          <p:nvCxnSpPr>
            <p:cNvPr id="32786" name="AutoShape 18"/>
            <p:cNvCxnSpPr>
              <a:cxnSpLocks noChangeShapeType="1"/>
              <a:stCxn id="32772" idx="2"/>
              <a:endCxn id="32783" idx="1"/>
            </p:cNvCxnSpPr>
            <p:nvPr/>
          </p:nvCxnSpPr>
          <p:spPr bwMode="auto">
            <a:xfrm rot="5400000">
              <a:off x="-74" y="2042"/>
              <a:ext cx="1772" cy="567"/>
            </a:xfrm>
            <a:prstGeom prst="bentConnector4">
              <a:avLst>
                <a:gd name="adj1" fmla="val 222"/>
                <a:gd name="adj2" fmla="val 12539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7" name="AutoShape 19"/>
            <p:cNvCxnSpPr>
              <a:cxnSpLocks noChangeShapeType="1"/>
              <a:stCxn id="32772" idx="2"/>
              <a:endCxn id="32775" idx="1"/>
            </p:cNvCxnSpPr>
            <p:nvPr/>
          </p:nvCxnSpPr>
          <p:spPr bwMode="auto">
            <a:xfrm rot="5400000">
              <a:off x="480" y="1488"/>
              <a:ext cx="663" cy="567"/>
            </a:xfrm>
            <a:prstGeom prst="bentConnector4">
              <a:avLst>
                <a:gd name="adj1" fmla="val 449"/>
                <a:gd name="adj2" fmla="val 12539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8" name="AutoShape 20"/>
            <p:cNvCxnSpPr>
              <a:cxnSpLocks noChangeShapeType="1"/>
              <a:stCxn id="32773" idx="2"/>
              <a:endCxn id="32776" idx="1"/>
            </p:cNvCxnSpPr>
            <p:nvPr/>
          </p:nvCxnSpPr>
          <p:spPr bwMode="auto">
            <a:xfrm rot="5400000">
              <a:off x="2396" y="1360"/>
              <a:ext cx="414" cy="573"/>
            </a:xfrm>
            <a:prstGeom prst="bentConnector4">
              <a:avLst>
                <a:gd name="adj1" fmla="val 722"/>
                <a:gd name="adj2" fmla="val 12513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9" name="AutoShape 21"/>
            <p:cNvCxnSpPr>
              <a:cxnSpLocks noChangeShapeType="1"/>
            </p:cNvCxnSpPr>
            <p:nvPr/>
          </p:nvCxnSpPr>
          <p:spPr bwMode="auto">
            <a:xfrm rot="5400000">
              <a:off x="2106" y="1665"/>
              <a:ext cx="1017" cy="567"/>
            </a:xfrm>
            <a:prstGeom prst="bentConnector4">
              <a:avLst>
                <a:gd name="adj1" fmla="val -199"/>
                <a:gd name="adj2" fmla="val 12804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0" name="AutoShape 22"/>
            <p:cNvCxnSpPr>
              <a:cxnSpLocks noChangeShapeType="1"/>
            </p:cNvCxnSpPr>
            <p:nvPr/>
          </p:nvCxnSpPr>
          <p:spPr bwMode="auto">
            <a:xfrm rot="5400000">
              <a:off x="1803" y="1968"/>
              <a:ext cx="1623" cy="567"/>
            </a:xfrm>
            <a:prstGeom prst="bentConnector4">
              <a:avLst>
                <a:gd name="adj1" fmla="val -250"/>
                <a:gd name="adj2" fmla="val 12839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1" name="AutoShape 23"/>
            <p:cNvCxnSpPr>
              <a:cxnSpLocks noChangeShapeType="1"/>
            </p:cNvCxnSpPr>
            <p:nvPr/>
          </p:nvCxnSpPr>
          <p:spPr bwMode="auto">
            <a:xfrm rot="5400000">
              <a:off x="1478" y="2275"/>
              <a:ext cx="2238" cy="567"/>
            </a:xfrm>
            <a:prstGeom prst="bentConnector4">
              <a:avLst>
                <a:gd name="adj1" fmla="val -134"/>
                <a:gd name="adj2" fmla="val 12539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2" name="AutoShape 24"/>
            <p:cNvCxnSpPr>
              <a:cxnSpLocks noChangeShapeType="1"/>
              <a:stCxn id="32774" idx="2"/>
              <a:endCxn id="32780" idx="1"/>
            </p:cNvCxnSpPr>
            <p:nvPr/>
          </p:nvCxnSpPr>
          <p:spPr bwMode="auto">
            <a:xfrm rot="5400000">
              <a:off x="4192" y="1376"/>
              <a:ext cx="417" cy="546"/>
            </a:xfrm>
            <a:prstGeom prst="bentConnector4">
              <a:avLst>
                <a:gd name="adj1" fmla="val 477"/>
                <a:gd name="adj2" fmla="val 12637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3" name="AutoShape 25"/>
            <p:cNvCxnSpPr>
              <a:cxnSpLocks noChangeShapeType="1"/>
              <a:stCxn id="32774" idx="2"/>
              <a:endCxn id="32781" idx="1"/>
            </p:cNvCxnSpPr>
            <p:nvPr/>
          </p:nvCxnSpPr>
          <p:spPr bwMode="auto">
            <a:xfrm rot="5400000">
              <a:off x="3888" y="1680"/>
              <a:ext cx="1026" cy="546"/>
            </a:xfrm>
            <a:prstGeom prst="bentConnector4">
              <a:avLst>
                <a:gd name="adj1" fmla="val 292"/>
                <a:gd name="adj2" fmla="val 12637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4" name="AutoShape 26"/>
            <p:cNvCxnSpPr>
              <a:cxnSpLocks noChangeShapeType="1"/>
              <a:stCxn id="32774" idx="2"/>
              <a:endCxn id="32782" idx="1"/>
            </p:cNvCxnSpPr>
            <p:nvPr/>
          </p:nvCxnSpPr>
          <p:spPr bwMode="auto">
            <a:xfrm rot="5400000">
              <a:off x="3585" y="1983"/>
              <a:ext cx="1632" cy="546"/>
            </a:xfrm>
            <a:prstGeom prst="bentConnector4">
              <a:avLst>
                <a:gd name="adj1" fmla="val -245"/>
                <a:gd name="adj2" fmla="val 12637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95" name="Line 27"/>
            <p:cNvSpPr>
              <a:spLocks noChangeShapeType="1"/>
            </p:cNvSpPr>
            <p:nvPr/>
          </p:nvSpPr>
          <p:spPr bwMode="auto">
            <a:xfrm>
              <a:off x="2880" y="72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7500" tIns="35100" rIns="67500" bIns="35100" anchor="ctr"/>
            <a:lstStyle/>
            <a:p>
              <a:endParaRPr lang="cs-CZ" sz="1350"/>
            </a:p>
          </p:txBody>
        </p:sp>
      </p:grpSp>
    </p:spTree>
    <p:extLst>
      <p:ext uri="{BB962C8B-B14F-4D97-AF65-F5344CB8AC3E}">
        <p14:creationId xmlns:p14="http://schemas.microsoft.com/office/powerpoint/2010/main" val="2519360474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Diagram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992"/>
          <a:stretch>
            <a:fillRect/>
          </a:stretch>
        </p:blipFill>
        <p:spPr bwMode="auto">
          <a:xfrm>
            <a:off x="1547664" y="998730"/>
            <a:ext cx="577864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16149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ázek 1" descr="EOQ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47" y="2078850"/>
            <a:ext cx="5940253" cy="362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228143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Optimální objednací množství (EOQ)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EOQ</a:t>
                </a:r>
              </a:p>
              <a:p>
                <a:r>
                  <a:rPr lang="cs-CZ" sz="1200" dirty="0"/>
                  <a:t>c = náklady na výrobu nebo nákup jednotky (20Kč za kilo rýže)</a:t>
                </a:r>
              </a:p>
              <a:p>
                <a:r>
                  <a:rPr lang="cs-CZ" sz="1200" dirty="0"/>
                  <a:t>Q = objednací množství</a:t>
                </a:r>
              </a:p>
              <a:p>
                <a:r>
                  <a:rPr lang="cs-CZ" sz="1200" dirty="0"/>
                  <a:t>Q* = optimální objednací množství</a:t>
                </a:r>
              </a:p>
              <a:p>
                <a:r>
                  <a:rPr lang="cs-CZ" sz="1200" dirty="0"/>
                  <a:t>D = spotřeba za jednotku času (rok)</a:t>
                </a:r>
              </a:p>
              <a:p>
                <a:r>
                  <a:rPr lang="cs-CZ" sz="1200" dirty="0"/>
                  <a:t>K = náklady na objednání/seřízení dodávky (benzín do </a:t>
                </a:r>
                <a:r>
                  <a:rPr lang="cs-CZ" sz="1200" dirty="0" err="1"/>
                  <a:t>rýžokamionu</a:t>
                </a:r>
                <a:r>
                  <a:rPr lang="cs-CZ" sz="1200" dirty="0"/>
                  <a:t>)</a:t>
                </a:r>
              </a:p>
              <a:p>
                <a:r>
                  <a:rPr lang="cs-CZ" sz="1200" dirty="0"/>
                  <a:t>h = náklady na držení 1 kila rýže (sklad, alternativní náklady, chlazení, pojištění)</a:t>
                </a:r>
              </a:p>
              <a:p>
                <a:r>
                  <a:rPr lang="cs-CZ" dirty="0" smtClean="0"/>
                  <a:t>TC = c*D + D*K/Q + h*Q/2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cs-CZ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cs-CZ" i="1">
                        <a:latin typeface="Cambria Math"/>
                        <a:ea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cs-CZ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2×</m:t>
                            </m:r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𝐷</m:t>
                            </m:r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h</m:t>
                            </m:r>
                          </m:den>
                        </m:f>
                      </m:e>
                    </m:rad>
                  </m:oMath>
                </a14:m>
                <a:endParaRPr lang="cs-CZ" dirty="0" smtClean="0"/>
              </a:p>
              <a:p>
                <a:endParaRPr lang="cs-CZ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92" t="-94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9838678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Price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0138386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2286000" y="1258491"/>
            <a:ext cx="4529138" cy="4513659"/>
            <a:chOff x="960" y="337"/>
            <a:chExt cx="3804" cy="3791"/>
          </a:xfrm>
        </p:grpSpPr>
        <p:cxnSp>
          <p:nvCxnSpPr>
            <p:cNvPr id="12292" name="AutoShape 4"/>
            <p:cNvCxnSpPr>
              <a:cxnSpLocks noChangeShapeType="1"/>
              <a:stCxn id="12298" idx="7"/>
              <a:endCxn id="12297" idx="7"/>
            </p:cNvCxnSpPr>
            <p:nvPr/>
          </p:nvCxnSpPr>
          <p:spPr bwMode="auto">
            <a:xfrm flipV="1">
              <a:off x="3682" y="932"/>
              <a:ext cx="474" cy="4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93" name="Line 5"/>
            <p:cNvSpPr>
              <a:spLocks noChangeShapeType="1"/>
            </p:cNvSpPr>
            <p:nvPr/>
          </p:nvSpPr>
          <p:spPr bwMode="auto">
            <a:xfrm rot="-7187639">
              <a:off x="2020" y="1785"/>
              <a:ext cx="0" cy="18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12294" name="Line 6"/>
            <p:cNvSpPr>
              <a:spLocks noChangeShapeType="1"/>
            </p:cNvSpPr>
            <p:nvPr/>
          </p:nvSpPr>
          <p:spPr bwMode="auto">
            <a:xfrm rot="-8936244">
              <a:off x="2349" y="2121"/>
              <a:ext cx="1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 rot="-3691790">
              <a:off x="2832" y="384"/>
              <a:ext cx="1" cy="3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12296" name="Line 8"/>
            <p:cNvSpPr>
              <a:spLocks noChangeShapeType="1"/>
            </p:cNvSpPr>
            <p:nvPr/>
          </p:nvSpPr>
          <p:spPr bwMode="auto">
            <a:xfrm rot="-1878863">
              <a:off x="2832" y="384"/>
              <a:ext cx="1" cy="3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12297" name="Oval 9"/>
            <p:cNvSpPr>
              <a:spLocks noChangeAspect="1" noChangeArrowheads="1"/>
            </p:cNvSpPr>
            <p:nvPr/>
          </p:nvSpPr>
          <p:spPr bwMode="auto">
            <a:xfrm>
              <a:off x="960" y="384"/>
              <a:ext cx="3744" cy="37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cs-CZ" altLang="cs-CZ" sz="1800"/>
            </a:p>
          </p:txBody>
        </p:sp>
        <p:sp>
          <p:nvSpPr>
            <p:cNvPr id="12298" name="Oval 10"/>
            <p:cNvSpPr>
              <a:spLocks noChangeAspect="1" noChangeArrowheads="1"/>
            </p:cNvSpPr>
            <p:nvPr/>
          </p:nvSpPr>
          <p:spPr bwMode="auto">
            <a:xfrm>
              <a:off x="1626" y="1047"/>
              <a:ext cx="2409" cy="24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endParaRPr lang="cs-CZ" altLang="cs-CZ" sz="1800"/>
            </a:p>
          </p:txBody>
        </p:sp>
        <p:cxnSp>
          <p:nvCxnSpPr>
            <p:cNvPr id="12299" name="AutoShape 11"/>
            <p:cNvCxnSpPr>
              <a:cxnSpLocks noChangeShapeType="1"/>
              <a:stCxn id="12297" idx="0"/>
              <a:endCxn id="12297" idx="4"/>
            </p:cNvCxnSpPr>
            <p:nvPr/>
          </p:nvCxnSpPr>
          <p:spPr bwMode="auto">
            <a:xfrm>
              <a:off x="2832" y="384"/>
              <a:ext cx="0" cy="37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0" name="AutoShape 12"/>
            <p:cNvCxnSpPr>
              <a:cxnSpLocks noChangeShapeType="1"/>
              <a:stCxn id="12297" idx="2"/>
              <a:endCxn id="12297" idx="6"/>
            </p:cNvCxnSpPr>
            <p:nvPr/>
          </p:nvCxnSpPr>
          <p:spPr bwMode="auto">
            <a:xfrm>
              <a:off x="960" y="2256"/>
              <a:ext cx="37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01" name="Oval 13"/>
            <p:cNvSpPr>
              <a:spLocks noChangeAspect="1" noChangeArrowheads="1"/>
            </p:cNvSpPr>
            <p:nvPr/>
          </p:nvSpPr>
          <p:spPr bwMode="auto">
            <a:xfrm>
              <a:off x="2286" y="1704"/>
              <a:ext cx="1104" cy="1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200"/>
                <a:t>Nástroje odbytové politiky</a:t>
              </a:r>
            </a:p>
          </p:txBody>
        </p:sp>
        <p:sp>
          <p:nvSpPr>
            <p:cNvPr id="12302" name="Line 14"/>
            <p:cNvSpPr>
              <a:spLocks noChangeShapeType="1"/>
            </p:cNvSpPr>
            <p:nvPr/>
          </p:nvSpPr>
          <p:spPr bwMode="auto">
            <a:xfrm rot="-6693762">
              <a:off x="4248" y="1359"/>
              <a:ext cx="17" cy="6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12303" name="Line 15"/>
            <p:cNvSpPr>
              <a:spLocks noChangeShapeType="1"/>
            </p:cNvSpPr>
            <p:nvPr/>
          </p:nvSpPr>
          <p:spPr bwMode="auto">
            <a:xfrm rot="-9460749">
              <a:off x="3412" y="502"/>
              <a:ext cx="19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12304" name="Text Box 16"/>
            <p:cNvSpPr txBox="1">
              <a:spLocks noChangeArrowheads="1"/>
            </p:cNvSpPr>
            <p:nvPr/>
          </p:nvSpPr>
          <p:spPr bwMode="auto">
            <a:xfrm rot="16875050">
              <a:off x="2798" y="522"/>
              <a:ext cx="72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/>
                <a:t>Výrobková inovace</a:t>
              </a:r>
            </a:p>
          </p:txBody>
        </p:sp>
        <p:sp>
          <p:nvSpPr>
            <p:cNvPr id="12305" name="Text Box 17"/>
            <p:cNvSpPr txBox="1">
              <a:spLocks noChangeArrowheads="1"/>
            </p:cNvSpPr>
            <p:nvPr/>
          </p:nvSpPr>
          <p:spPr bwMode="auto">
            <a:xfrm rot="18106575">
              <a:off x="3403" y="761"/>
              <a:ext cx="62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/>
                <a:t>Jakost výrobků</a:t>
              </a:r>
            </a:p>
          </p:txBody>
        </p:sp>
        <p:sp>
          <p:nvSpPr>
            <p:cNvPr id="12306" name="Text Box 18"/>
            <p:cNvSpPr txBox="1">
              <a:spLocks noChangeArrowheads="1"/>
            </p:cNvSpPr>
            <p:nvPr/>
          </p:nvSpPr>
          <p:spPr bwMode="auto">
            <a:xfrm rot="19687993">
              <a:off x="3840" y="1266"/>
              <a:ext cx="62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/>
                <a:t>Sortiment</a:t>
              </a:r>
            </a:p>
          </p:txBody>
        </p:sp>
        <p:sp>
          <p:nvSpPr>
            <p:cNvPr id="12307" name="Text Box 19"/>
            <p:cNvSpPr txBox="1">
              <a:spLocks noChangeArrowheads="1"/>
            </p:cNvSpPr>
            <p:nvPr/>
          </p:nvSpPr>
          <p:spPr bwMode="auto">
            <a:xfrm rot="21220152">
              <a:off x="4032" y="1823"/>
              <a:ext cx="73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/>
                <a:t>Služby zákazníkům</a:t>
              </a:r>
            </a:p>
          </p:txBody>
        </p:sp>
        <p:sp>
          <p:nvSpPr>
            <p:cNvPr id="12308" name="Text Box 20"/>
            <p:cNvSpPr txBox="1">
              <a:spLocks noChangeArrowheads="1"/>
            </p:cNvSpPr>
            <p:nvPr/>
          </p:nvSpPr>
          <p:spPr bwMode="auto">
            <a:xfrm rot="1241891">
              <a:off x="4073" y="2533"/>
              <a:ext cx="48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/>
                <a:t>Cena</a:t>
              </a:r>
            </a:p>
          </p:txBody>
        </p:sp>
        <p:sp>
          <p:nvSpPr>
            <p:cNvPr id="12309" name="Text Box 21"/>
            <p:cNvSpPr txBox="1">
              <a:spLocks noChangeArrowheads="1"/>
            </p:cNvSpPr>
            <p:nvPr/>
          </p:nvSpPr>
          <p:spPr bwMode="auto">
            <a:xfrm rot="2322484">
              <a:off x="3696" y="3090"/>
              <a:ext cx="48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/>
                <a:t>Rabaty</a:t>
              </a:r>
            </a:p>
          </p:txBody>
        </p:sp>
        <p:sp>
          <p:nvSpPr>
            <p:cNvPr id="12310" name="Text Box 22"/>
            <p:cNvSpPr txBox="1">
              <a:spLocks noChangeArrowheads="1"/>
            </p:cNvSpPr>
            <p:nvPr/>
          </p:nvSpPr>
          <p:spPr bwMode="auto">
            <a:xfrm rot="4627429">
              <a:off x="2926" y="3455"/>
              <a:ext cx="604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/>
                <a:t>Platební podmínky</a:t>
              </a:r>
            </a:p>
          </p:txBody>
        </p:sp>
        <p:sp>
          <p:nvSpPr>
            <p:cNvPr id="12311" name="Text Box 23"/>
            <p:cNvSpPr txBox="1">
              <a:spLocks noChangeArrowheads="1"/>
            </p:cNvSpPr>
            <p:nvPr/>
          </p:nvSpPr>
          <p:spPr bwMode="auto">
            <a:xfrm rot="17018976">
              <a:off x="2117" y="3536"/>
              <a:ext cx="60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/>
                <a:t>Public relations</a:t>
              </a:r>
            </a:p>
          </p:txBody>
        </p:sp>
        <p:sp>
          <p:nvSpPr>
            <p:cNvPr id="12312" name="Text Box 24"/>
            <p:cNvSpPr txBox="1">
              <a:spLocks noChangeArrowheads="1"/>
            </p:cNvSpPr>
            <p:nvPr/>
          </p:nvSpPr>
          <p:spPr bwMode="auto">
            <a:xfrm rot="18978110">
              <a:off x="1445" y="3157"/>
              <a:ext cx="60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/>
                <a:t>Podpora prodeje</a:t>
              </a:r>
            </a:p>
          </p:txBody>
        </p:sp>
        <p:sp>
          <p:nvSpPr>
            <p:cNvPr id="12313" name="Text Box 25"/>
            <p:cNvSpPr txBox="1">
              <a:spLocks noChangeArrowheads="1"/>
            </p:cNvSpPr>
            <p:nvPr/>
          </p:nvSpPr>
          <p:spPr bwMode="auto">
            <a:xfrm rot="20665887">
              <a:off x="1043" y="2482"/>
              <a:ext cx="60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/>
                <a:t>Reklama</a:t>
              </a:r>
            </a:p>
          </p:txBody>
        </p:sp>
        <p:sp>
          <p:nvSpPr>
            <p:cNvPr id="12314" name="Text Box 26"/>
            <p:cNvSpPr txBox="1">
              <a:spLocks noChangeArrowheads="1"/>
            </p:cNvSpPr>
            <p:nvPr/>
          </p:nvSpPr>
          <p:spPr bwMode="auto">
            <a:xfrm rot="808293">
              <a:off x="1060" y="1759"/>
              <a:ext cx="60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/>
                <a:t>Odbytové cesty</a:t>
              </a:r>
            </a:p>
          </p:txBody>
        </p:sp>
        <p:sp>
          <p:nvSpPr>
            <p:cNvPr id="12315" name="Text Box 27"/>
            <p:cNvSpPr txBox="1">
              <a:spLocks noChangeArrowheads="1"/>
            </p:cNvSpPr>
            <p:nvPr/>
          </p:nvSpPr>
          <p:spPr bwMode="auto">
            <a:xfrm rot="2652000">
              <a:off x="1392" y="1045"/>
              <a:ext cx="748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 dirty="0"/>
                <a:t>Prodávající organizace</a:t>
              </a:r>
            </a:p>
          </p:txBody>
        </p:sp>
        <p:sp>
          <p:nvSpPr>
            <p:cNvPr id="12316" name="Text Box 28"/>
            <p:cNvSpPr txBox="1">
              <a:spLocks noChangeArrowheads="1"/>
            </p:cNvSpPr>
            <p:nvPr/>
          </p:nvSpPr>
          <p:spPr bwMode="auto">
            <a:xfrm rot="4627429">
              <a:off x="2164" y="539"/>
              <a:ext cx="604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/>
                <a:t>Fyzická distribuce</a:t>
              </a:r>
            </a:p>
          </p:txBody>
        </p:sp>
        <p:sp>
          <p:nvSpPr>
            <p:cNvPr id="12317" name="Text Box 29"/>
            <p:cNvSpPr txBox="1">
              <a:spLocks noChangeArrowheads="1"/>
            </p:cNvSpPr>
            <p:nvPr/>
          </p:nvSpPr>
          <p:spPr bwMode="auto">
            <a:xfrm rot="18771263">
              <a:off x="1872" y="1448"/>
              <a:ext cx="77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200"/>
                <a:t>Distribuční politika</a:t>
              </a:r>
            </a:p>
          </p:txBody>
        </p:sp>
        <p:sp>
          <p:nvSpPr>
            <p:cNvPr id="12318" name="Text Box 30"/>
            <p:cNvSpPr txBox="1">
              <a:spLocks noChangeArrowheads="1"/>
            </p:cNvSpPr>
            <p:nvPr/>
          </p:nvSpPr>
          <p:spPr bwMode="auto">
            <a:xfrm rot="3308764">
              <a:off x="3022" y="1526"/>
              <a:ext cx="77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200"/>
                <a:t>Výrobková politika</a:t>
              </a:r>
            </a:p>
          </p:txBody>
        </p:sp>
        <p:sp>
          <p:nvSpPr>
            <p:cNvPr id="12319" name="Text Box 31"/>
            <p:cNvSpPr txBox="1">
              <a:spLocks noChangeArrowheads="1"/>
            </p:cNvSpPr>
            <p:nvPr/>
          </p:nvSpPr>
          <p:spPr bwMode="auto">
            <a:xfrm rot="18901977">
              <a:off x="3058" y="2633"/>
              <a:ext cx="77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200"/>
                <a:t>Cenová politika</a:t>
              </a:r>
            </a:p>
          </p:txBody>
        </p:sp>
        <p:sp>
          <p:nvSpPr>
            <p:cNvPr id="12320" name="Text Box 32"/>
            <p:cNvSpPr txBox="1">
              <a:spLocks noChangeArrowheads="1"/>
            </p:cNvSpPr>
            <p:nvPr/>
          </p:nvSpPr>
          <p:spPr bwMode="auto">
            <a:xfrm rot="2937198">
              <a:off x="1825" y="2632"/>
              <a:ext cx="87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200"/>
                <a:t>Komunikační politika</a:t>
              </a:r>
            </a:p>
          </p:txBody>
        </p:sp>
      </p:grpSp>
      <p:sp>
        <p:nvSpPr>
          <p:cNvPr id="2" name="Obdélník 1"/>
          <p:cNvSpPr/>
          <p:nvPr/>
        </p:nvSpPr>
        <p:spPr>
          <a:xfrm>
            <a:off x="4477431" y="3537944"/>
            <a:ext cx="2740863" cy="2234207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35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4317544" y="1347691"/>
            <a:ext cx="899180" cy="7561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35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5496809" y="2175835"/>
            <a:ext cx="1110853" cy="8332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35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5820134" y="2818322"/>
            <a:ext cx="1110853" cy="8332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35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4986339" y="1638822"/>
            <a:ext cx="1110853" cy="8332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35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07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9"/>
          <p:cNvSpPr txBox="1">
            <a:spLocks noChangeArrowheads="1"/>
          </p:cNvSpPr>
          <p:nvPr/>
        </p:nvSpPr>
        <p:spPr bwMode="auto">
          <a:xfrm>
            <a:off x="1143000" y="996555"/>
            <a:ext cx="685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cs-CZ" altLang="cs-CZ" b="1"/>
              <a:t>Životní</a:t>
            </a:r>
            <a:r>
              <a:rPr lang="cs-CZ" altLang="cs-CZ" sz="2100" b="1"/>
              <a:t> </a:t>
            </a:r>
            <a:r>
              <a:rPr lang="cs-CZ" altLang="cs-CZ" b="1"/>
              <a:t>cyklus</a:t>
            </a:r>
            <a:r>
              <a:rPr lang="cs-CZ" altLang="cs-CZ" sz="2100" b="1"/>
              <a:t> </a:t>
            </a:r>
            <a:r>
              <a:rPr lang="cs-CZ" altLang="cs-CZ" b="1"/>
              <a:t>výrobku</a:t>
            </a:r>
            <a:r>
              <a:rPr lang="cs-CZ" altLang="cs-CZ" sz="1800" b="1"/>
              <a:t> </a:t>
            </a:r>
          </a:p>
        </p:txBody>
      </p:sp>
      <p:pic>
        <p:nvPicPr>
          <p:cNvPr id="4" name="Zástupný symbol pro tabulk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1701" y="988657"/>
            <a:ext cx="498871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8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Cíle a oblasti cenové politiky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b="1"/>
              <a:t>Klasická teorie ceny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jaká odbytová cena umožňuje na dokonalých trzích maximální zisk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/>
              <a:t>Praktická cenová politika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orientace na optimální utváření odbytové ceny na nedokonalých trzích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nástroje: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/>
              <a:t>ceny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/>
              <a:t>platební podmínky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/>
              <a:t>dodací podmínky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/>
              <a:t>rabaty</a:t>
            </a:r>
          </a:p>
        </p:txBody>
      </p:sp>
    </p:spTree>
    <p:extLst>
      <p:ext uri="{BB962C8B-B14F-4D97-AF65-F5344CB8AC3E}">
        <p14:creationId xmlns:p14="http://schemas.microsoft.com/office/powerpoint/2010/main" val="413582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Stanovení prodejní ceny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altLang="cs-CZ" sz="1800" dirty="0"/>
              <a:t>Výrobek bude zařazen do výrobního programu, pokud P </a:t>
            </a:r>
            <a:r>
              <a:rPr lang="en-US" altLang="cs-CZ" sz="1800" dirty="0"/>
              <a:t>&gt;</a:t>
            </a:r>
            <a:r>
              <a:rPr lang="cs-CZ" altLang="cs-CZ" sz="1800" dirty="0"/>
              <a:t> </a:t>
            </a:r>
            <a:r>
              <a:rPr lang="cs-CZ" altLang="cs-CZ" sz="1800" dirty="0" err="1"/>
              <a:t>VCu</a:t>
            </a:r>
            <a:r>
              <a:rPr lang="cs-CZ" altLang="cs-CZ" sz="1800" dirty="0"/>
              <a:t>.</a:t>
            </a:r>
          </a:p>
          <a:p>
            <a:pPr>
              <a:buNone/>
            </a:pPr>
            <a:endParaRPr lang="cs-CZ" altLang="cs-CZ" sz="1200" dirty="0"/>
          </a:p>
          <a:p>
            <a:pPr>
              <a:buNone/>
            </a:pPr>
            <a:r>
              <a:rPr lang="cs-CZ" altLang="cs-CZ" sz="1800" dirty="0"/>
              <a:t>Může být výhodné výrobek ponechat, i pokud P </a:t>
            </a:r>
            <a:r>
              <a:rPr lang="en-US" altLang="cs-CZ" sz="1800" dirty="0"/>
              <a:t>&lt;</a:t>
            </a:r>
            <a:r>
              <a:rPr lang="cs-CZ" altLang="cs-CZ" sz="1800" dirty="0"/>
              <a:t> </a:t>
            </a:r>
            <a:r>
              <a:rPr lang="cs-CZ" altLang="cs-CZ" sz="1800" dirty="0" err="1"/>
              <a:t>VCu</a:t>
            </a:r>
            <a:r>
              <a:rPr lang="cs-CZ" altLang="cs-CZ" sz="1800" dirty="0"/>
              <a:t>, pokud je ztrátový výrobek nezbytný pro prodej ziskového (komplement).</a:t>
            </a:r>
          </a:p>
          <a:p>
            <a:r>
              <a:rPr lang="cs-CZ" sz="1800" dirty="0"/>
              <a:t>Bod ukončení firmy krátké období: P=AVC</a:t>
            </a:r>
          </a:p>
          <a:p>
            <a:r>
              <a:rPr lang="cs-CZ" sz="1800" dirty="0"/>
              <a:t>P=AC</a:t>
            </a:r>
          </a:p>
        </p:txBody>
      </p:sp>
    </p:spTree>
    <p:extLst>
      <p:ext uri="{BB962C8B-B14F-4D97-AF65-F5344CB8AC3E}">
        <p14:creationId xmlns:p14="http://schemas.microsoft.com/office/powerpoint/2010/main" val="230786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Principy tvorby cen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1500" b="1" dirty="0"/>
              <a:t>Nákladově orientovaná tvorba cen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350" dirty="0"/>
              <a:t>cena na základě úplných nákladů: P = TC(1+Zp/100)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350" dirty="0"/>
              <a:t>cena na základě kalkulovaných nákladů: P = </a:t>
            </a:r>
            <a:r>
              <a:rPr lang="cs-CZ" altLang="cs-CZ" sz="1350" dirty="0" err="1"/>
              <a:t>VCu</a:t>
            </a:r>
            <a:r>
              <a:rPr lang="cs-CZ" altLang="cs-CZ" sz="1350" dirty="0"/>
              <a:t>+(P-</a:t>
            </a:r>
            <a:r>
              <a:rPr lang="cs-CZ" altLang="cs-CZ" sz="1350" dirty="0" err="1"/>
              <a:t>Vcu</a:t>
            </a:r>
            <a:r>
              <a:rPr lang="cs-CZ" altLang="cs-CZ" sz="135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350" dirty="0"/>
              <a:t>dlouhodobě minimální cena: TR = TC, resp. P = </a:t>
            </a:r>
            <a:r>
              <a:rPr lang="cs-CZ" altLang="cs-CZ" sz="1350" dirty="0" err="1"/>
              <a:t>TCu</a:t>
            </a:r>
            <a:endParaRPr lang="cs-CZ" altLang="cs-CZ" sz="1350" dirty="0"/>
          </a:p>
          <a:p>
            <a:pPr lvl="1" eaLnBrk="1" hangingPunct="1">
              <a:lnSpc>
                <a:spcPct val="90000"/>
              </a:lnSpc>
            </a:pPr>
            <a:r>
              <a:rPr lang="cs-CZ" altLang="cs-CZ" sz="1350" dirty="0"/>
              <a:t>krátkodobě minimální cena: P = </a:t>
            </a:r>
            <a:r>
              <a:rPr lang="cs-CZ" altLang="cs-CZ" sz="1350" dirty="0" err="1"/>
              <a:t>VCu</a:t>
            </a:r>
            <a:endParaRPr lang="cs-CZ" altLang="cs-CZ" sz="1350" baseline="-250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1500" b="1" dirty="0"/>
              <a:t>Poptávkově orientovaná tvorba cen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350" dirty="0"/>
              <a:t>rozhodování o cenách na základě získávání informací o vztazích mezi cenou a množstvím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1200" dirty="0"/>
              <a:t>dotazováním spotřebitelů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1200" dirty="0"/>
              <a:t>pozorováním spotřebitelského chování (</a:t>
            </a:r>
            <a:r>
              <a:rPr lang="cs-CZ" altLang="cs-CZ" sz="1200" dirty="0" err="1"/>
              <a:t>everyday</a:t>
            </a:r>
            <a:r>
              <a:rPr lang="cs-CZ" altLang="cs-CZ" sz="1200" dirty="0"/>
              <a:t> </a:t>
            </a:r>
            <a:r>
              <a:rPr lang="cs-CZ" altLang="cs-CZ" sz="1200" dirty="0" err="1"/>
              <a:t>low</a:t>
            </a:r>
            <a:r>
              <a:rPr lang="cs-CZ" altLang="cs-CZ" sz="1200" dirty="0"/>
              <a:t> </a:t>
            </a:r>
            <a:r>
              <a:rPr lang="cs-CZ" altLang="cs-CZ" sz="1200" dirty="0" err="1"/>
              <a:t>pricing</a:t>
            </a:r>
            <a:r>
              <a:rPr lang="cs-CZ" altLang="cs-CZ" sz="1200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500" b="1" dirty="0"/>
              <a:t>Tvorba konkurenčně orientovaných cen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350" dirty="0"/>
              <a:t>prodávající se orientuje na cenové požadavky konkurentů nebo na průměrné ceny v oboru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1182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4 setkání po 4 hodinách</a:t>
            </a:r>
          </a:p>
        </p:txBody>
      </p:sp>
    </p:spTree>
    <p:extLst>
      <p:ext uri="{BB962C8B-B14F-4D97-AF65-F5344CB8AC3E}">
        <p14:creationId xmlns:p14="http://schemas.microsoft.com/office/powerpoint/2010/main" val="1054224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Obsah podnikatelského plánu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00050" indent="-400050">
              <a:buClr>
                <a:schemeClr val="tx1"/>
              </a:buClr>
              <a:buFontTx/>
              <a:buAutoNum type="arabicParenR"/>
            </a:pPr>
            <a:r>
              <a:rPr lang="cs-CZ" altLang="cs-CZ" sz="1800" strike="sngStrike" dirty="0">
                <a:cs typeface="Arial" panose="020B0604020202020204" pitchFamily="34" charset="0"/>
              </a:rPr>
              <a:t>Titulní strana, obsa</a:t>
            </a:r>
            <a:r>
              <a:rPr lang="cs-CZ" altLang="cs-CZ" sz="1800" strike="sngStrike" dirty="0"/>
              <a:t>h</a:t>
            </a:r>
          </a:p>
          <a:p>
            <a:pPr marL="400050" indent="-400050">
              <a:buClr>
                <a:schemeClr val="tx1"/>
              </a:buClr>
              <a:buFontTx/>
              <a:buAutoNum type="arabicParenR"/>
            </a:pPr>
            <a:r>
              <a:rPr lang="cs-CZ" altLang="cs-CZ" sz="1800" strike="sngStrike" dirty="0">
                <a:cs typeface="Arial" panose="020B0604020202020204" pitchFamily="34" charset="0"/>
              </a:rPr>
              <a:t>Shrnutí - </a:t>
            </a:r>
            <a:r>
              <a:rPr lang="cs-CZ" altLang="cs-CZ" sz="1800" strike="sngStrike" dirty="0" err="1">
                <a:cs typeface="Arial" panose="020B0604020202020204" pitchFamily="34" charset="0"/>
              </a:rPr>
              <a:t>elevator</a:t>
            </a:r>
            <a:r>
              <a:rPr lang="cs-CZ" altLang="cs-CZ" sz="1800" strike="sngStrike" dirty="0">
                <a:cs typeface="Arial" panose="020B0604020202020204" pitchFamily="34" charset="0"/>
              </a:rPr>
              <a:t> story, </a:t>
            </a:r>
            <a:r>
              <a:rPr lang="cs-CZ" altLang="cs-CZ" sz="1800" strike="sngStrike" dirty="0" err="1">
                <a:cs typeface="Arial" panose="020B0604020202020204" pitchFamily="34" charset="0"/>
              </a:rPr>
              <a:t>elevator</a:t>
            </a:r>
            <a:r>
              <a:rPr lang="cs-CZ" altLang="cs-CZ" sz="1800" strike="sngStrike" dirty="0">
                <a:cs typeface="Arial" panose="020B0604020202020204" pitchFamily="34" charset="0"/>
              </a:rPr>
              <a:t> </a:t>
            </a:r>
            <a:r>
              <a:rPr lang="cs-CZ" altLang="cs-CZ" sz="1800" strike="sngStrike" dirty="0" err="1">
                <a:cs typeface="Arial" panose="020B0604020202020204" pitchFamily="34" charset="0"/>
              </a:rPr>
              <a:t>pitch</a:t>
            </a:r>
            <a:endParaRPr lang="cs-CZ" altLang="cs-CZ" sz="1800" strike="sngStrike" dirty="0">
              <a:cs typeface="Times New Roman" panose="02020603050405020304" pitchFamily="18" charset="0"/>
            </a:endParaRPr>
          </a:p>
          <a:p>
            <a:pPr marL="400050" indent="-400050">
              <a:buClr>
                <a:schemeClr val="tx1"/>
              </a:buClr>
              <a:buFontTx/>
              <a:buAutoNum type="arabicParenR"/>
            </a:pPr>
            <a:r>
              <a:rPr lang="cs-CZ" altLang="cs-CZ" sz="1800" dirty="0">
                <a:cs typeface="Arial" panose="020B0604020202020204" pitchFamily="34" charset="0"/>
              </a:rPr>
              <a:t>Všeobecný popis podniku – </a:t>
            </a:r>
            <a:r>
              <a:rPr lang="cs-CZ" altLang="cs-CZ" sz="1800" strike="sngStrike" dirty="0">
                <a:cs typeface="Arial" panose="020B0604020202020204" pitchFamily="34" charset="0"/>
              </a:rPr>
              <a:t>cíle</a:t>
            </a:r>
            <a:r>
              <a:rPr lang="cs-CZ" altLang="cs-CZ" sz="1800" dirty="0">
                <a:cs typeface="Arial" panose="020B0604020202020204" pitchFamily="34" charset="0"/>
              </a:rPr>
              <a:t>, produkt/služba, velikost, právní forma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pPr marL="400050" indent="-400050">
              <a:buClr>
                <a:schemeClr val="tx1"/>
              </a:buClr>
              <a:buFontTx/>
              <a:buAutoNum type="arabicParenR"/>
            </a:pPr>
            <a:r>
              <a:rPr lang="cs-CZ" altLang="cs-CZ" sz="1800" b="1" dirty="0">
                <a:cs typeface="Arial" panose="020B0604020202020204" pitchFamily="34" charset="0"/>
              </a:rPr>
              <a:t>Analýza trhu a konkurence, SWOT analýza, </a:t>
            </a:r>
            <a:r>
              <a:rPr lang="cs-CZ" altLang="cs-CZ" sz="1800" b="1" dirty="0"/>
              <a:t/>
            </a:r>
            <a:br>
              <a:rPr lang="cs-CZ" altLang="cs-CZ" sz="1800" b="1" dirty="0"/>
            </a:br>
            <a:r>
              <a:rPr lang="cs-CZ" altLang="cs-CZ" sz="1800" b="1" dirty="0">
                <a:cs typeface="Arial" panose="020B0604020202020204" pitchFamily="34" charset="0"/>
              </a:rPr>
              <a:t>Hodnocení rizik plynoucích ze SWOT</a:t>
            </a:r>
            <a:endParaRPr lang="cs-CZ" altLang="cs-CZ" sz="1800" b="1" dirty="0">
              <a:cs typeface="Times New Roman" panose="02020603050405020304" pitchFamily="18" charset="0"/>
            </a:endParaRPr>
          </a:p>
          <a:p>
            <a:pPr marL="400050" indent="-400050">
              <a:buClr>
                <a:schemeClr val="tx1"/>
              </a:buClr>
              <a:buFontTx/>
              <a:buAutoNum type="arabicParenR"/>
            </a:pPr>
            <a:r>
              <a:rPr lang="cs-CZ" altLang="cs-CZ" sz="1800" dirty="0">
                <a:cs typeface="Arial" panose="020B0604020202020204" pitchFamily="34" charset="0"/>
              </a:rPr>
              <a:t>Výrobní plán (výrobní proces)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pPr marL="400050" indent="-400050">
              <a:buClr>
                <a:schemeClr val="tx1"/>
              </a:buClr>
              <a:buFontTx/>
              <a:buAutoNum type="arabicParenR"/>
            </a:pPr>
            <a:r>
              <a:rPr lang="cs-CZ" altLang="cs-CZ" sz="1800" dirty="0">
                <a:cs typeface="Arial" panose="020B0604020202020204" pitchFamily="34" charset="0"/>
              </a:rPr>
              <a:t>Marketingový plán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pPr marL="400050" indent="-400050">
              <a:buClr>
                <a:schemeClr val="tx1"/>
              </a:buClr>
              <a:buFontTx/>
              <a:buAutoNum type="arabicParenR"/>
            </a:pPr>
            <a:r>
              <a:rPr lang="cs-CZ" altLang="cs-CZ" sz="1800" dirty="0">
                <a:cs typeface="Arial" panose="020B0604020202020204" pitchFamily="34" charset="0"/>
              </a:rPr>
              <a:t>Organizační plán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pPr marL="400050" indent="-400050">
              <a:buClr>
                <a:schemeClr val="tx1"/>
              </a:buClr>
              <a:buFontTx/>
              <a:buAutoNum type="arabicParenR"/>
            </a:pPr>
            <a:r>
              <a:rPr lang="cs-CZ" altLang="cs-CZ" sz="1800" dirty="0">
                <a:cs typeface="Arial" panose="020B0604020202020204" pitchFamily="34" charset="0"/>
              </a:rPr>
              <a:t>Finanční plán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pPr marL="400050" indent="-400050">
              <a:buClr>
                <a:schemeClr val="tx1"/>
              </a:buClr>
              <a:buFontTx/>
              <a:buAutoNum type="arabicParenR"/>
            </a:pPr>
            <a:r>
              <a:rPr lang="cs-CZ" altLang="cs-CZ" sz="1800" dirty="0">
                <a:cs typeface="Arial" panose="020B0604020202020204" pitchFamily="34" charset="0"/>
              </a:rPr>
              <a:t>Přílohy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2638798479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základě úplných nákladů – kalkulační vzorec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+ </a:t>
            </a:r>
            <a:r>
              <a:rPr lang="cs-CZ" dirty="0"/>
              <a:t>přímý materiál</a:t>
            </a:r>
            <a:br>
              <a:rPr lang="cs-CZ" dirty="0"/>
            </a:br>
            <a:r>
              <a:rPr lang="cs-CZ" dirty="0" smtClean="0"/>
              <a:t>+ </a:t>
            </a:r>
            <a:r>
              <a:rPr lang="cs-CZ" dirty="0"/>
              <a:t>přímé mzdy</a:t>
            </a:r>
            <a:br>
              <a:rPr lang="cs-CZ" dirty="0"/>
            </a:br>
            <a:r>
              <a:rPr lang="cs-CZ" dirty="0" smtClean="0"/>
              <a:t>+ </a:t>
            </a:r>
            <a:r>
              <a:rPr lang="cs-CZ" dirty="0"/>
              <a:t>ostatní přímé náklady</a:t>
            </a:r>
            <a:br>
              <a:rPr lang="cs-CZ" dirty="0"/>
            </a:br>
            <a:r>
              <a:rPr lang="cs-CZ" dirty="0" smtClean="0"/>
              <a:t>+ </a:t>
            </a:r>
            <a:r>
              <a:rPr lang="cs-CZ" dirty="0"/>
              <a:t>výrobní (provozní) režie (např. odpisy strojů, energie, atp.)</a:t>
            </a:r>
            <a:br>
              <a:rPr lang="cs-CZ" dirty="0"/>
            </a:br>
            <a:r>
              <a:rPr lang="cs-CZ" dirty="0"/>
              <a:t>VLASTNÍ NÁKLADY VÝROBY</a:t>
            </a:r>
            <a:br>
              <a:rPr lang="cs-CZ" dirty="0"/>
            </a:br>
            <a:r>
              <a:rPr lang="cs-CZ" dirty="0" smtClean="0"/>
              <a:t>+ </a:t>
            </a:r>
            <a:r>
              <a:rPr lang="cs-CZ" dirty="0"/>
              <a:t>správní režie (např. řízení podniku jako celku, odpisy správních budov)</a:t>
            </a:r>
            <a:br>
              <a:rPr lang="cs-CZ" dirty="0"/>
            </a:br>
            <a:r>
              <a:rPr lang="cs-CZ" dirty="0"/>
              <a:t>VLASTNÍ NÁKLADY </a:t>
            </a:r>
            <a:r>
              <a:rPr lang="cs-CZ" dirty="0" smtClean="0"/>
              <a:t>VÝKONU</a:t>
            </a:r>
            <a:br>
              <a:rPr lang="cs-CZ" dirty="0" smtClean="0"/>
            </a:br>
            <a:r>
              <a:rPr lang="cs-CZ" dirty="0" smtClean="0"/>
              <a:t>+ </a:t>
            </a:r>
            <a:r>
              <a:rPr lang="cs-CZ" dirty="0"/>
              <a:t>odbytové náklady (např. skladování, propagace, expedice)</a:t>
            </a:r>
            <a:br>
              <a:rPr lang="cs-CZ" dirty="0"/>
            </a:br>
            <a:r>
              <a:rPr lang="cs-CZ" dirty="0"/>
              <a:t>ÚPLNÉ VLASTNÍ NÁKLADY VÝKONU</a:t>
            </a:r>
            <a:br>
              <a:rPr lang="cs-CZ" dirty="0"/>
            </a:br>
            <a:r>
              <a:rPr lang="cs-CZ" dirty="0" smtClean="0"/>
              <a:t>+ </a:t>
            </a:r>
            <a:r>
              <a:rPr lang="cs-CZ" dirty="0"/>
              <a:t>zisk (ztráta)</a:t>
            </a:r>
            <a:br>
              <a:rPr lang="cs-CZ" dirty="0"/>
            </a:br>
            <a:r>
              <a:rPr lang="cs-CZ" dirty="0"/>
              <a:t>CENA VÝKONU</a:t>
            </a:r>
          </a:p>
        </p:txBody>
      </p:sp>
    </p:spTree>
    <p:extLst>
      <p:ext uri="{BB962C8B-B14F-4D97-AF65-F5344CB8AC3E}">
        <p14:creationId xmlns:p14="http://schemas.microsoft.com/office/powerpoint/2010/main" val="4288399841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Rozpočetnictví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Významným problémem u kalkulací a stanovení výstupní ceny je rozdělení režijních nákladů. Obvykle je nelze přiřadit přímo výrobku, ale spíše nákladovému středisku. Zde je nutno režie rozčlenit podle charakteru výroby aj. </a:t>
            </a:r>
          </a:p>
          <a:p>
            <a:r>
              <a:rPr lang="cs-CZ" dirty="0" smtClean="0"/>
              <a:t>Mezi základní metody patří kalkulace režijních nákladů prostým dělením a kalkulace na jednici (jednotka výstupu), případně poměrovým číslem dle přímých nákladů.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2572257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Strategie cenové politiky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1500" dirty="0"/>
              <a:t>nízká vs. vysoká zaváděcí cena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500" dirty="0"/>
              <a:t>strategie rychlého sbírání smetany vs. penetrační cena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cs-CZ" altLang="cs-CZ" sz="1350" b="1" dirty="0"/>
              <a:t>Platební podmínky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cs-CZ" altLang="cs-CZ" sz="1350" dirty="0"/>
              <a:t>lhůty splatnosti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cs-CZ" altLang="cs-CZ" sz="1350" dirty="0"/>
              <a:t>skonto při předčasné platbě - </a:t>
            </a:r>
            <a:r>
              <a:rPr lang="cs-CZ" sz="1350" b="1" dirty="0"/>
              <a:t>pokladní srážka při hotovém </a:t>
            </a:r>
            <a:r>
              <a:rPr lang="cs-CZ" sz="1350" b="1" dirty="0">
                <a:solidFill>
                  <a:srgbClr val="FF0000"/>
                </a:solidFill>
              </a:rPr>
              <a:t>nebo předčasném </a:t>
            </a:r>
            <a:r>
              <a:rPr lang="cs-CZ" sz="1350" b="1" dirty="0"/>
              <a:t>placení</a:t>
            </a:r>
            <a:endParaRPr lang="cs-CZ" altLang="cs-CZ" sz="1350" dirty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cs-CZ" altLang="cs-CZ" sz="1350" dirty="0"/>
              <a:t>úroky při opožděné platbě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cs-CZ" altLang="cs-CZ" sz="1350" dirty="0"/>
              <a:t>zajištění dodavatelského úvěru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cs-CZ" altLang="cs-CZ" sz="1350" dirty="0"/>
              <a:t>kompenzační obchod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cs-CZ" altLang="cs-CZ" sz="1350" dirty="0"/>
              <a:t>platby za vyměňované zboží – viz služby zákazníkům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cs-CZ" altLang="cs-CZ" sz="1350" b="1" dirty="0"/>
              <a:t>Dodací podmínky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350" dirty="0"/>
              <a:t>minimální rozsah dodávky (EOQ)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350" dirty="0"/>
              <a:t>termín dodávky (systém sledování skladových zásob a jejich řízení)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350" dirty="0"/>
              <a:t>místo předání zboží (</a:t>
            </a:r>
            <a:r>
              <a:rPr lang="cs-CZ" altLang="cs-CZ" sz="1350" dirty="0" err="1"/>
              <a:t>incoterms</a:t>
            </a:r>
            <a:r>
              <a:rPr lang="cs-CZ" altLang="cs-CZ" sz="1350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350" dirty="0"/>
              <a:t>převzetí pojišťovacích a přepravních nákladů (</a:t>
            </a:r>
            <a:r>
              <a:rPr lang="cs-CZ" altLang="cs-CZ" sz="1350" dirty="0" err="1"/>
              <a:t>incoterms</a:t>
            </a:r>
            <a:r>
              <a:rPr lang="cs-CZ" altLang="cs-CZ" sz="1350" dirty="0"/>
              <a:t>)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7110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Cenová strategie/taktika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/>
          </p:nvPr>
        </p:nvGraphicFramePr>
        <p:xfrm>
          <a:off x="1655677" y="2240869"/>
          <a:ext cx="4428493" cy="15279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406629"/>
                <a:gridCol w="1016573"/>
                <a:gridCol w="1016573"/>
                <a:gridCol w="994359"/>
                <a:gridCol w="994359"/>
              </a:tblGrid>
              <a:tr h="20574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dirty="0" smtClean="0">
                          <a:effectLst/>
                        </a:rPr>
                        <a:t>Cena</a:t>
                      </a:r>
                      <a:endParaRPr lang="cs-CZ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83785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 </a:t>
                      </a:r>
                      <a:endParaRPr lang="cs-CZ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vert="vert27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 </a:t>
                      </a:r>
                      <a:endParaRPr lang="cs-CZ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Vysoká</a:t>
                      </a:r>
                      <a:endParaRPr lang="cs-CZ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Střední</a:t>
                      </a:r>
                      <a:endParaRPr lang="cs-CZ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Nízká</a:t>
                      </a:r>
                      <a:endParaRPr lang="cs-CZ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Kvalita produktu</a:t>
                      </a:r>
                      <a:endParaRPr lang="cs-CZ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Vysoká</a:t>
                      </a:r>
                      <a:endParaRPr lang="cs-CZ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1) Strategie získání mimořádné ceny</a:t>
                      </a:r>
                      <a:endParaRPr lang="cs-CZ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2) Strategie vysoké hodnoty</a:t>
                      </a:r>
                      <a:endParaRPr lang="cs-CZ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3) Strategie mimořádně vysoké hodnoty</a:t>
                      </a:r>
                      <a:endParaRPr lang="cs-CZ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Střední</a:t>
                      </a:r>
                      <a:endParaRPr lang="cs-CZ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4) Strategie předražování</a:t>
                      </a:r>
                      <a:endParaRPr lang="cs-CZ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5) Strategie střední hodnoty</a:t>
                      </a:r>
                      <a:endParaRPr lang="cs-CZ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6) Strategie odpovídající hodnoty</a:t>
                      </a:r>
                      <a:endParaRPr lang="cs-CZ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6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Nízká</a:t>
                      </a:r>
                      <a:endParaRPr lang="cs-CZ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7) Strategie okrádání</a:t>
                      </a:r>
                      <a:endParaRPr lang="cs-CZ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8) Neúsporná strategie</a:t>
                      </a:r>
                      <a:endParaRPr lang="cs-CZ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9) Úsporná strategie</a:t>
                      </a:r>
                      <a:endParaRPr lang="cs-CZ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915054"/>
            <a:ext cx="6012387" cy="135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9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Faktory působící na cenovou politiku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/>
          </p:nvPr>
        </p:nvGraphicFramePr>
        <p:xfrm>
          <a:off x="1993023" y="3753036"/>
          <a:ext cx="5022559" cy="12961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{7E9639D4-E3E2-4D34-9284-5A2195B3D0D7}</a:tableStyleId>
              </a:tblPr>
              <a:tblGrid>
                <a:gridCol w="1004291"/>
                <a:gridCol w="1004291"/>
                <a:gridCol w="1004291"/>
                <a:gridCol w="1004843"/>
                <a:gridCol w="1004843"/>
              </a:tblGrid>
              <a:tr h="259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Vysoká cena</a:t>
                      </a:r>
                      <a:endParaRPr lang="cs-CZ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Nízká cena</a:t>
                      </a:r>
                      <a:endParaRPr lang="cs-CZ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</a:tr>
              <a:tr h="10369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Při této ceně je nulová poptávka</a:t>
                      </a:r>
                      <a:endParaRPr lang="cs-CZ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Představa zákazníka o jedinečných vlastnostech produktu</a:t>
                      </a:r>
                      <a:endParaRPr lang="cs-CZ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Ceny konkurentů a ceny substitutů</a:t>
                      </a:r>
                      <a:endParaRPr lang="cs-CZ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Náklady</a:t>
                      </a:r>
                      <a:endParaRPr lang="cs-CZ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Při této ceně nelze dosáhnout zisku</a:t>
                      </a:r>
                      <a:endParaRPr lang="cs-CZ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94" y="1970839"/>
            <a:ext cx="5373216" cy="130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3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N</a:t>
            </a:r>
            <a:r>
              <a:rPr lang="cs-CZ" altLang="cs-CZ" dirty="0" smtClean="0"/>
              <a:t>ízká vs. vysoká zaváděcí cena</a:t>
            </a:r>
            <a:endParaRPr lang="cs-CZ" dirty="0"/>
          </a:p>
        </p:txBody>
      </p:sp>
      <p:graphicFrame>
        <p:nvGraphicFramePr>
          <p:cNvPr id="7" name="Zástupný symbol pro obsah 5"/>
          <p:cNvGraphicFramePr>
            <a:graphicFrameLocks/>
          </p:cNvGraphicFramePr>
          <p:nvPr>
            <p:extLst/>
          </p:nvPr>
        </p:nvGraphicFramePr>
        <p:xfrm>
          <a:off x="1331641" y="1862826"/>
          <a:ext cx="4332446" cy="167919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43990"/>
                <a:gridCol w="1443990"/>
                <a:gridCol w="1444466"/>
              </a:tblGrid>
              <a:tr h="18107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Times New Roman"/>
                          <a:ea typeface="Times New Roman"/>
                        </a:rPr>
                        <a:t>Cenová strategie</a:t>
                      </a:r>
                      <a:endParaRPr lang="cs-CZ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Times New Roman"/>
                          <a:ea typeface="Times New Roman"/>
                        </a:rPr>
                        <a:t>Vysoká zaváděcí cena</a:t>
                      </a:r>
                      <a:endParaRPr lang="cs-CZ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Times New Roman"/>
                          <a:ea typeface="Times New Roman"/>
                        </a:rPr>
                        <a:t>Nízká zaváděcí cena</a:t>
                      </a:r>
                      <a:endParaRPr lang="cs-CZ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7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Times New Roman"/>
                          <a:ea typeface="Times New Roman"/>
                        </a:rPr>
                        <a:t>Druh výrobku</a:t>
                      </a:r>
                      <a:endParaRPr lang="cs-CZ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Times New Roman"/>
                        </a:rPr>
                        <a:t>luxusní výrobek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Times New Roman"/>
                        </a:rPr>
                        <a:t>masový výrobek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7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Times New Roman"/>
                          <a:ea typeface="Times New Roman"/>
                        </a:rPr>
                        <a:t>Vrstva zákazníků</a:t>
                      </a:r>
                      <a:endParaRPr lang="cs-CZ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Times New Roman"/>
                        </a:rPr>
                        <a:t>orientace na prestiž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Times New Roman"/>
                        </a:rPr>
                        <a:t>orientace na ceny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7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Times New Roman"/>
                          <a:ea typeface="Times New Roman"/>
                        </a:rPr>
                        <a:t>Tržní segment</a:t>
                      </a:r>
                      <a:endParaRPr lang="cs-CZ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Times New Roman"/>
                        </a:rPr>
                        <a:t>malý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Times New Roman"/>
                        </a:rPr>
                        <a:t>velký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5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Times New Roman"/>
                          <a:ea typeface="Times New Roman"/>
                        </a:rPr>
                        <a:t>Upřednostňovaný nástroj odbytové politiky</a:t>
                      </a:r>
                      <a:endParaRPr lang="cs-CZ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Times New Roman"/>
                        </a:rPr>
                        <a:t>vytváření značky prostřednictvím vzhledu výrobku a reklamy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Times New Roman"/>
                        </a:rPr>
                        <a:t>nízká cena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7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Times New Roman"/>
                          <a:ea typeface="Times New Roman"/>
                        </a:rPr>
                        <a:t>Prodejní místa</a:t>
                      </a:r>
                      <a:endParaRPr lang="cs-CZ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Times New Roman"/>
                        </a:rPr>
                        <a:t>exkluzivní obchody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Times New Roman"/>
                        </a:rPr>
                        <a:t>obchody s nízkými cenami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7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Times New Roman"/>
                          <a:ea typeface="Times New Roman"/>
                        </a:rPr>
                        <a:t>Příklady</a:t>
                      </a:r>
                      <a:endParaRPr lang="cs-CZ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Times New Roman"/>
                        </a:rPr>
                        <a:t>parfémy, módní oblečení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/>
                          <a:ea typeface="Times New Roman"/>
                        </a:rPr>
                        <a:t>stavebniny, malé automobily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/>
          </p:nvPr>
        </p:nvGraphicFramePr>
        <p:xfrm>
          <a:off x="3275857" y="4077073"/>
          <a:ext cx="4332446" cy="141554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43990"/>
                <a:gridCol w="1443990"/>
                <a:gridCol w="1444466"/>
              </a:tblGrid>
              <a:tr h="1810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Times New Roman"/>
                          <a:ea typeface="Times New Roman"/>
                        </a:rPr>
                        <a:t>Cenová strategie</a:t>
                      </a:r>
                      <a:endParaRPr lang="cs-CZ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Times New Roman"/>
                          <a:ea typeface="Times New Roman"/>
                        </a:rPr>
                        <a:t>„sbírání smetany“</a:t>
                      </a:r>
                      <a:endParaRPr lang="cs-CZ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Times New Roman"/>
                          <a:ea typeface="Times New Roman"/>
                        </a:rPr>
                        <a:t>„penetrační cena“</a:t>
                      </a:r>
                      <a:endParaRPr lang="cs-CZ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Times New Roman"/>
                          <a:ea typeface="Times New Roman"/>
                        </a:rPr>
                        <a:t>Charakteristika výrobce</a:t>
                      </a:r>
                      <a:endParaRPr lang="cs-CZ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Times New Roman"/>
                        </a:rPr>
                        <a:t>velký inovační potenciál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Times New Roman"/>
                        </a:rPr>
                        <a:t>značná kapitálová síla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Times New Roman"/>
                          <a:ea typeface="Times New Roman"/>
                        </a:rPr>
                        <a:t>Zvláštní postavení díky</a:t>
                      </a:r>
                      <a:endParaRPr lang="cs-CZ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Times New Roman"/>
                        </a:rPr>
                        <a:t>technickému náskoku, právní ochraně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Times New Roman"/>
                        </a:rPr>
                        <a:t>bezkonkurenčně nízké ceny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Times New Roman"/>
                          <a:ea typeface="Times New Roman"/>
                        </a:rPr>
                        <a:t>Příležitost</a:t>
                      </a:r>
                      <a:endParaRPr lang="cs-CZ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Times New Roman"/>
                        </a:rPr>
                        <a:t>rychle uhradit v ceně výzkumné a vývojové náklady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Times New Roman"/>
                        </a:rPr>
                        <a:t>zdlouhavá amortizace výzkumných a vývojových nákladů cestou masového prodeje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Times New Roman"/>
                          <a:ea typeface="Times New Roman"/>
                        </a:rPr>
                        <a:t>Rizika</a:t>
                      </a:r>
                      <a:endParaRPr lang="cs-CZ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/>
                          <a:ea typeface="Times New Roman"/>
                        </a:rPr>
                        <a:t>nezdařená inovace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/>
                          <a:ea typeface="Times New Roman"/>
                        </a:rPr>
                        <a:t>došlo k přecenění absorpční schopnosti trhu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10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1754815"/>
            <a:ext cx="3714750" cy="1621631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45" y="3807042"/>
            <a:ext cx="4564856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2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3374994"/>
            <a:ext cx="4019550" cy="2409825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427" y="857250"/>
            <a:ext cx="3059573" cy="407943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1430778"/>
            <a:ext cx="2286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7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Rabaty</a:t>
            </a: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1601670" y="1808820"/>
            <a:ext cx="5757863" cy="3857625"/>
            <a:chOff x="192" y="1392"/>
            <a:chExt cx="5376" cy="2828"/>
          </a:xfrm>
        </p:grpSpPr>
        <p:sp>
          <p:nvSpPr>
            <p:cNvPr id="24580" name="Rectangle 4"/>
            <p:cNvSpPr>
              <a:spLocks noChangeArrowheads="1"/>
            </p:cNvSpPr>
            <p:nvPr/>
          </p:nvSpPr>
          <p:spPr bwMode="auto">
            <a:xfrm>
              <a:off x="1440" y="3574"/>
              <a:ext cx="4128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350"/>
                <a:t>Zaváděcí rabat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350"/>
                <a:t>Výběrový rabat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350"/>
                <a:t>Mimosezonní rabat</a:t>
              </a:r>
            </a:p>
          </p:txBody>
        </p:sp>
        <p:sp>
          <p:nvSpPr>
            <p:cNvPr id="24581" name="Rectangle 5"/>
            <p:cNvSpPr>
              <a:spLocks noChangeArrowheads="1"/>
            </p:cNvSpPr>
            <p:nvPr/>
          </p:nvSpPr>
          <p:spPr bwMode="auto">
            <a:xfrm>
              <a:off x="192" y="3574"/>
              <a:ext cx="1248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350" b="1"/>
                <a:t>Časově podmíněné rabaty</a:t>
              </a:r>
            </a:p>
          </p:txBody>
        </p:sp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1440" y="2304"/>
              <a:ext cx="4128" cy="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350"/>
                <a:t>- Při jednorázových zakázkách: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350"/>
                <a:t>  zvýhodnění, plynoucí z odstranění fixních nákladů,  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350"/>
                <a:t>  spojených s opakovanými dodávkami malého množství 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350"/>
                <a:t>  výrobků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350"/>
                <a:t>- Při periodicky se opakujících zakázkách: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350"/>
                <a:t>  „výchova“ věrného zákazníka</a:t>
              </a:r>
            </a:p>
          </p:txBody>
        </p:sp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>
              <a:off x="192" y="2304"/>
              <a:ext cx="1248" cy="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350" b="1"/>
                <a:t>Množstevní rabat</a:t>
              </a:r>
            </a:p>
          </p:txBody>
        </p:sp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1440" y="1776"/>
              <a:ext cx="41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350"/>
                <a:t>Úhrada výkonů, poskytovaných velko- a maloobchodníky v oblasti skladování, distribuce a péče o zákazníky</a:t>
              </a:r>
            </a:p>
          </p:txBody>
        </p:sp>
        <p:sp>
          <p:nvSpPr>
            <p:cNvPr id="24585" name="Rectangle 9"/>
            <p:cNvSpPr>
              <a:spLocks noChangeArrowheads="1"/>
            </p:cNvSpPr>
            <p:nvPr/>
          </p:nvSpPr>
          <p:spPr bwMode="auto">
            <a:xfrm>
              <a:off x="192" y="1776"/>
              <a:ext cx="124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350" b="1"/>
                <a:t>Funkční rabat</a:t>
              </a:r>
            </a:p>
          </p:txBody>
        </p:sp>
        <p:sp>
          <p:nvSpPr>
            <p:cNvPr id="24586" name="Rectangle 10"/>
            <p:cNvSpPr>
              <a:spLocks noChangeArrowheads="1"/>
            </p:cNvSpPr>
            <p:nvPr/>
          </p:nvSpPr>
          <p:spPr bwMode="auto">
            <a:xfrm>
              <a:off x="1440" y="1392"/>
              <a:ext cx="4128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350" b="1"/>
                <a:t>Charakteristika</a:t>
              </a:r>
            </a:p>
          </p:txBody>
        </p:sp>
        <p:sp>
          <p:nvSpPr>
            <p:cNvPr id="24587" name="Rectangle 11"/>
            <p:cNvSpPr>
              <a:spLocks noChangeArrowheads="1"/>
            </p:cNvSpPr>
            <p:nvPr/>
          </p:nvSpPr>
          <p:spPr bwMode="auto">
            <a:xfrm>
              <a:off x="192" y="1392"/>
              <a:ext cx="1248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350" b="1"/>
                <a:t>Druh rabatu</a:t>
              </a:r>
            </a:p>
          </p:txBody>
        </p:sp>
        <p:sp>
          <p:nvSpPr>
            <p:cNvPr id="24588" name="Line 12"/>
            <p:cNvSpPr>
              <a:spLocks noChangeShapeType="1"/>
            </p:cNvSpPr>
            <p:nvPr/>
          </p:nvSpPr>
          <p:spPr bwMode="auto">
            <a:xfrm>
              <a:off x="192" y="1392"/>
              <a:ext cx="537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24589" name="Line 13"/>
            <p:cNvSpPr>
              <a:spLocks noChangeShapeType="1"/>
            </p:cNvSpPr>
            <p:nvPr/>
          </p:nvSpPr>
          <p:spPr bwMode="auto">
            <a:xfrm>
              <a:off x="192" y="1776"/>
              <a:ext cx="53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24590" name="Line 14"/>
            <p:cNvSpPr>
              <a:spLocks noChangeShapeType="1"/>
            </p:cNvSpPr>
            <p:nvPr/>
          </p:nvSpPr>
          <p:spPr bwMode="auto">
            <a:xfrm>
              <a:off x="192" y="2304"/>
              <a:ext cx="53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24591" name="Line 15"/>
            <p:cNvSpPr>
              <a:spLocks noChangeShapeType="1"/>
            </p:cNvSpPr>
            <p:nvPr/>
          </p:nvSpPr>
          <p:spPr bwMode="auto">
            <a:xfrm>
              <a:off x="192" y="3574"/>
              <a:ext cx="53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24592" name="Line 16"/>
            <p:cNvSpPr>
              <a:spLocks noChangeShapeType="1"/>
            </p:cNvSpPr>
            <p:nvPr/>
          </p:nvSpPr>
          <p:spPr bwMode="auto">
            <a:xfrm>
              <a:off x="192" y="4220"/>
              <a:ext cx="537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24593" name="Line 17"/>
            <p:cNvSpPr>
              <a:spLocks noChangeShapeType="1"/>
            </p:cNvSpPr>
            <p:nvPr/>
          </p:nvSpPr>
          <p:spPr bwMode="auto">
            <a:xfrm>
              <a:off x="192" y="1392"/>
              <a:ext cx="0" cy="282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24594" name="Line 18"/>
            <p:cNvSpPr>
              <a:spLocks noChangeShapeType="1"/>
            </p:cNvSpPr>
            <p:nvPr/>
          </p:nvSpPr>
          <p:spPr bwMode="auto">
            <a:xfrm>
              <a:off x="1440" y="1392"/>
              <a:ext cx="0" cy="28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24595" name="Line 19"/>
            <p:cNvSpPr>
              <a:spLocks noChangeShapeType="1"/>
            </p:cNvSpPr>
            <p:nvPr/>
          </p:nvSpPr>
          <p:spPr bwMode="auto">
            <a:xfrm>
              <a:off x="5568" y="1392"/>
              <a:ext cx="0" cy="282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</p:grpSp>
    </p:spTree>
    <p:extLst>
      <p:ext uri="{BB962C8B-B14F-4D97-AF65-F5344CB8AC3E}">
        <p14:creationId xmlns:p14="http://schemas.microsoft.com/office/powerpoint/2010/main" val="389380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Promotion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2386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Hodnototvorný řetězec - Porter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40" y="2057400"/>
            <a:ext cx="5213321" cy="3600450"/>
          </a:xfrm>
        </p:spPr>
      </p:pic>
    </p:spTree>
    <p:extLst>
      <p:ext uri="{BB962C8B-B14F-4D97-AF65-F5344CB8AC3E}">
        <p14:creationId xmlns:p14="http://schemas.microsoft.com/office/powerpoint/2010/main" val="277914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Reklama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None/>
            </a:pPr>
            <a:r>
              <a:rPr lang="cs-CZ" b="1"/>
              <a:t>Plánování reklamy</a:t>
            </a:r>
            <a:r>
              <a:rPr lang="cs-CZ"/>
              <a:t> vyžaduje:</a:t>
            </a:r>
          </a:p>
          <a:p>
            <a:pPr marL="457200" indent="-457200"/>
            <a:r>
              <a:rPr lang="cs-CZ" sz="1800"/>
              <a:t>stanovit cíle</a:t>
            </a:r>
          </a:p>
          <a:p>
            <a:pPr marL="742950" lvl="1" indent="-400050"/>
            <a:r>
              <a:rPr lang="cs-CZ" sz="1500"/>
              <a:t>ekonomické</a:t>
            </a:r>
          </a:p>
          <a:p>
            <a:pPr marL="742950" lvl="1" indent="-400050"/>
            <a:r>
              <a:rPr lang="cs-CZ" sz="1500"/>
              <a:t>mimoekonomické</a:t>
            </a:r>
          </a:p>
          <a:p>
            <a:pPr marL="457200" indent="-457200"/>
            <a:r>
              <a:rPr lang="cs-CZ" sz="1800"/>
              <a:t>zjistit a zpracovat údaje</a:t>
            </a:r>
          </a:p>
          <a:p>
            <a:pPr marL="742950" lvl="1" indent="-400050"/>
            <a:r>
              <a:rPr lang="cs-CZ" sz="1500"/>
              <a:t>pro jaký objekt (výrobková, podniková)</a:t>
            </a:r>
          </a:p>
          <a:p>
            <a:pPr marL="742950" lvl="1" indent="-400050"/>
            <a:r>
              <a:rPr lang="cs-CZ" sz="1500"/>
              <a:t>pro jaký subjekt (cílová skupina)</a:t>
            </a:r>
          </a:p>
          <a:p>
            <a:pPr marL="457200" indent="-457200"/>
            <a:r>
              <a:rPr lang="cs-CZ" sz="1800"/>
              <a:t>určit nástroje reklamy</a:t>
            </a:r>
          </a:p>
          <a:p>
            <a:pPr marL="742950" lvl="1" indent="-400050"/>
            <a:r>
              <a:rPr lang="cs-CZ" sz="1500"/>
              <a:t>stanovení rozpočtu na reklamu</a:t>
            </a:r>
          </a:p>
          <a:p>
            <a:pPr marL="742950" lvl="1" indent="-400050"/>
            <a:r>
              <a:rPr lang="cs-CZ" sz="1500"/>
              <a:t>selekce médií – rozpis rozpočtu na média</a:t>
            </a:r>
          </a:p>
          <a:p>
            <a:pPr marL="742950" lvl="1" indent="-400050"/>
            <a:r>
              <a:rPr lang="cs-CZ" sz="1500"/>
              <a:t>utváření reklamního sdělení</a:t>
            </a:r>
          </a:p>
        </p:txBody>
      </p:sp>
    </p:spTree>
    <p:extLst>
      <p:ext uri="{BB962C8B-B14F-4D97-AF65-F5344CB8AC3E}">
        <p14:creationId xmlns:p14="http://schemas.microsoft.com/office/powerpoint/2010/main" val="3354801844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19325" y="1063229"/>
            <a:ext cx="5624513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Reklamní cíle</a:t>
            </a: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2053828" y="2789636"/>
            <a:ext cx="5775722" cy="2182415"/>
            <a:chOff x="144" y="1623"/>
            <a:chExt cx="5472" cy="1833"/>
          </a:xfrm>
        </p:grpSpPr>
        <p:sp>
          <p:nvSpPr>
            <p:cNvPr id="11268" name="Rectangle 4"/>
            <p:cNvSpPr>
              <a:spLocks noChangeArrowheads="1"/>
            </p:cNvSpPr>
            <p:nvPr/>
          </p:nvSpPr>
          <p:spPr bwMode="auto">
            <a:xfrm>
              <a:off x="3792" y="2505"/>
              <a:ext cx="1824" cy="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Tahoma" panose="020B0604030504040204" pitchFamily="34" charset="0"/>
                <a:buNone/>
              </a:pPr>
              <a:r>
                <a:rPr lang="cs-CZ" sz="1200"/>
                <a:t>Cílová veličina: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sz="1200"/>
                <a:t>- počet oslovených osob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sz="1200"/>
                <a:t>- počet uskutečněných   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sz="1200"/>
                <a:t>  informačních kontaktů</a:t>
              </a:r>
            </a:p>
          </p:txBody>
        </p:sp>
        <p:sp>
          <p:nvSpPr>
            <p:cNvPr id="11269" name="Rectangle 5"/>
            <p:cNvSpPr>
              <a:spLocks noChangeArrowheads="1"/>
            </p:cNvSpPr>
            <p:nvPr/>
          </p:nvSpPr>
          <p:spPr bwMode="auto">
            <a:xfrm>
              <a:off x="1968" y="2505"/>
              <a:ext cx="1824" cy="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Tahoma" panose="020B0604030504040204" pitchFamily="34" charset="0"/>
                <a:buNone/>
              </a:pPr>
              <a:r>
                <a:rPr lang="cs-CZ" sz="1200"/>
                <a:t>Cílová veličina: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sz="1200"/>
                <a:t>- pozornost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sz="1200"/>
                <a:t>- působení na paměť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sz="1200"/>
                <a:t>- vytváření preferencí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sz="1200"/>
                <a:t>- působení na pocity</a:t>
              </a:r>
            </a:p>
          </p:txBody>
        </p:sp>
        <p:sp>
          <p:nvSpPr>
            <p:cNvPr id="11270" name="Rectangle 6"/>
            <p:cNvSpPr>
              <a:spLocks noChangeArrowheads="1"/>
            </p:cNvSpPr>
            <p:nvPr/>
          </p:nvSpPr>
          <p:spPr bwMode="auto">
            <a:xfrm>
              <a:off x="3792" y="2217"/>
              <a:ext cx="18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Tahoma" panose="020B0604030504040204" pitchFamily="34" charset="0"/>
                <a:buNone/>
              </a:pPr>
              <a:r>
                <a:rPr lang="cs-CZ" sz="1350"/>
                <a:t>šíře záběru</a:t>
              </a:r>
            </a:p>
          </p:txBody>
        </p:sp>
        <p:sp>
          <p:nvSpPr>
            <p:cNvPr id="11271" name="Rectangle 7"/>
            <p:cNvSpPr>
              <a:spLocks noChangeArrowheads="1"/>
            </p:cNvSpPr>
            <p:nvPr/>
          </p:nvSpPr>
          <p:spPr bwMode="auto">
            <a:xfrm>
              <a:off x="1968" y="2217"/>
              <a:ext cx="18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Tahoma" panose="020B0604030504040204" pitchFamily="34" charset="0"/>
                <a:buNone/>
              </a:pPr>
              <a:r>
                <a:rPr lang="cs-CZ" sz="1350"/>
                <a:t>psychologické</a:t>
              </a:r>
            </a:p>
          </p:txBody>
        </p:sp>
        <p:sp>
          <p:nvSpPr>
            <p:cNvPr id="11272" name="Rectangle 8"/>
            <p:cNvSpPr>
              <a:spLocks noChangeArrowheads="1"/>
            </p:cNvSpPr>
            <p:nvPr/>
          </p:nvSpPr>
          <p:spPr bwMode="auto">
            <a:xfrm>
              <a:off x="144" y="2217"/>
              <a:ext cx="1824" cy="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Tahoma" panose="020B0604030504040204" pitchFamily="34" charset="0"/>
                <a:buNone/>
              </a:pPr>
              <a:r>
                <a:rPr lang="cs-CZ" sz="1200"/>
                <a:t>Cílová veličina: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sz="1200"/>
                <a:t>- zisk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sz="1200"/>
                <a:t>- obrat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sz="1200"/>
                <a:t>- podíl na trhu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endParaRPr lang="cs-CZ" sz="1200"/>
            </a:p>
          </p:txBody>
        </p:sp>
        <p:sp>
          <p:nvSpPr>
            <p:cNvPr id="11273" name="Rectangle 9"/>
            <p:cNvSpPr>
              <a:spLocks noChangeArrowheads="1"/>
            </p:cNvSpPr>
            <p:nvPr/>
          </p:nvSpPr>
          <p:spPr bwMode="auto">
            <a:xfrm>
              <a:off x="1968" y="1929"/>
              <a:ext cx="36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Tahoma" panose="020B0604030504040204" pitchFamily="34" charset="0"/>
                <a:buNone/>
              </a:pPr>
              <a:r>
                <a:rPr lang="cs-CZ" sz="1350" b="1"/>
                <a:t>mimoekonomické</a:t>
              </a:r>
            </a:p>
          </p:txBody>
        </p:sp>
        <p:sp>
          <p:nvSpPr>
            <p:cNvPr id="11274" name="Rectangle 10"/>
            <p:cNvSpPr>
              <a:spLocks noChangeArrowheads="1"/>
            </p:cNvSpPr>
            <p:nvPr/>
          </p:nvSpPr>
          <p:spPr bwMode="auto">
            <a:xfrm>
              <a:off x="144" y="1929"/>
              <a:ext cx="18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Tahoma" panose="020B0604030504040204" pitchFamily="34" charset="0"/>
                <a:buNone/>
              </a:pPr>
              <a:r>
                <a:rPr lang="cs-CZ" sz="1350" b="1"/>
                <a:t>ekonomické</a:t>
              </a:r>
            </a:p>
          </p:txBody>
        </p:sp>
        <p:sp>
          <p:nvSpPr>
            <p:cNvPr id="11275" name="Rectangle 11"/>
            <p:cNvSpPr>
              <a:spLocks noChangeArrowheads="1"/>
            </p:cNvSpPr>
            <p:nvPr/>
          </p:nvSpPr>
          <p:spPr bwMode="auto">
            <a:xfrm>
              <a:off x="144" y="1623"/>
              <a:ext cx="547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Tahoma" panose="020B0604030504040204" pitchFamily="34" charset="0"/>
                <a:buNone/>
              </a:pPr>
              <a:r>
                <a:rPr lang="cs-CZ" sz="1500" b="1"/>
                <a:t>Reklamní cíle</a:t>
              </a:r>
            </a:p>
          </p:txBody>
        </p:sp>
        <p:sp>
          <p:nvSpPr>
            <p:cNvPr id="11276" name="Line 12"/>
            <p:cNvSpPr>
              <a:spLocks noChangeShapeType="1"/>
            </p:cNvSpPr>
            <p:nvPr/>
          </p:nvSpPr>
          <p:spPr bwMode="auto">
            <a:xfrm>
              <a:off x="144" y="1623"/>
              <a:ext cx="547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11277" name="Line 13"/>
            <p:cNvSpPr>
              <a:spLocks noChangeShapeType="1"/>
            </p:cNvSpPr>
            <p:nvPr/>
          </p:nvSpPr>
          <p:spPr bwMode="auto">
            <a:xfrm>
              <a:off x="144" y="1929"/>
              <a:ext cx="54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11278" name="Line 14"/>
            <p:cNvSpPr>
              <a:spLocks noChangeShapeType="1"/>
            </p:cNvSpPr>
            <p:nvPr/>
          </p:nvSpPr>
          <p:spPr bwMode="auto">
            <a:xfrm>
              <a:off x="144" y="2217"/>
              <a:ext cx="54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11279" name="Line 15"/>
            <p:cNvSpPr>
              <a:spLocks noChangeShapeType="1"/>
            </p:cNvSpPr>
            <p:nvPr/>
          </p:nvSpPr>
          <p:spPr bwMode="auto">
            <a:xfrm>
              <a:off x="144" y="3456"/>
              <a:ext cx="547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11280" name="Line 16"/>
            <p:cNvSpPr>
              <a:spLocks noChangeShapeType="1"/>
            </p:cNvSpPr>
            <p:nvPr/>
          </p:nvSpPr>
          <p:spPr bwMode="auto">
            <a:xfrm>
              <a:off x="144" y="1623"/>
              <a:ext cx="0" cy="183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11281" name="Line 17"/>
            <p:cNvSpPr>
              <a:spLocks noChangeShapeType="1"/>
            </p:cNvSpPr>
            <p:nvPr/>
          </p:nvSpPr>
          <p:spPr bwMode="auto">
            <a:xfrm>
              <a:off x="5616" y="1623"/>
              <a:ext cx="0" cy="183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11282" name="Line 18"/>
            <p:cNvSpPr>
              <a:spLocks noChangeShapeType="1"/>
            </p:cNvSpPr>
            <p:nvPr/>
          </p:nvSpPr>
          <p:spPr bwMode="auto">
            <a:xfrm>
              <a:off x="1968" y="2505"/>
              <a:ext cx="36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11283" name="Line 19"/>
            <p:cNvSpPr>
              <a:spLocks noChangeShapeType="1"/>
            </p:cNvSpPr>
            <p:nvPr/>
          </p:nvSpPr>
          <p:spPr bwMode="auto">
            <a:xfrm>
              <a:off x="1968" y="1929"/>
              <a:ext cx="0" cy="15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11284" name="Line 20"/>
            <p:cNvSpPr>
              <a:spLocks noChangeShapeType="1"/>
            </p:cNvSpPr>
            <p:nvPr/>
          </p:nvSpPr>
          <p:spPr bwMode="auto">
            <a:xfrm>
              <a:off x="3792" y="2217"/>
              <a:ext cx="0" cy="12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</p:grpSp>
    </p:spTree>
    <p:extLst>
      <p:ext uri="{BB962C8B-B14F-4D97-AF65-F5344CB8AC3E}">
        <p14:creationId xmlns:p14="http://schemas.microsoft.com/office/powerpoint/2010/main" val="4160227284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546136"/>
            <a:ext cx="5624513" cy="8572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/>
              <a:t>Slabiny praktických přístupů</a:t>
            </a:r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2160986" y="1928812"/>
            <a:ext cx="5554265" cy="3911204"/>
            <a:chOff x="240" y="1344"/>
            <a:chExt cx="5280" cy="2784"/>
          </a:xfrm>
        </p:grpSpPr>
        <p:sp>
          <p:nvSpPr>
            <p:cNvPr id="12292" name="Rectangle 4"/>
            <p:cNvSpPr>
              <a:spLocks noChangeArrowheads="1"/>
            </p:cNvSpPr>
            <p:nvPr/>
          </p:nvSpPr>
          <p:spPr bwMode="auto">
            <a:xfrm>
              <a:off x="2304" y="3417"/>
              <a:ext cx="3216" cy="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sz="1350"/>
                <a:t>- reklamní dopad jednotlivých opatření  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sz="1350"/>
                <a:t>  nelze exaktně předvídat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Tahoma" panose="020B0604030504040204" pitchFamily="34" charset="0"/>
                <a:buNone/>
              </a:pPr>
              <a:endParaRPr lang="cs-CZ" sz="1350"/>
            </a:p>
          </p:txBody>
        </p:sp>
        <p:sp>
          <p:nvSpPr>
            <p:cNvPr id="12293" name="Rectangle 5"/>
            <p:cNvSpPr>
              <a:spLocks noChangeArrowheads="1"/>
            </p:cNvSpPr>
            <p:nvPr/>
          </p:nvSpPr>
          <p:spPr bwMode="auto">
            <a:xfrm>
              <a:off x="240" y="3417"/>
              <a:ext cx="2064" cy="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Tahoma" panose="020B0604030504040204" pitchFamily="34" charset="0"/>
                <a:buNone/>
              </a:pPr>
              <a:r>
                <a:rPr lang="cs-CZ" sz="1350" b="1"/>
                <a:t>Operativní reklamní cíle</a:t>
              </a:r>
            </a:p>
          </p:txBody>
        </p:sp>
        <p:sp>
          <p:nvSpPr>
            <p:cNvPr id="12294" name="Rectangle 6"/>
            <p:cNvSpPr>
              <a:spLocks noChangeArrowheads="1"/>
            </p:cNvSpPr>
            <p:nvPr/>
          </p:nvSpPr>
          <p:spPr bwMode="auto">
            <a:xfrm>
              <a:off x="2304" y="2904"/>
              <a:ext cx="3216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Tahoma" panose="020B0604030504040204" pitchFamily="34" charset="0"/>
                <a:buNone/>
              </a:pPr>
              <a:r>
                <a:rPr lang="cs-CZ" sz="1350"/>
                <a:t>- věcně chybné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Tahoma" panose="020B0604030504040204" pitchFamily="34" charset="0"/>
                <a:buNone/>
              </a:pPr>
              <a:r>
                <a:rPr lang="cs-CZ" sz="1350"/>
                <a:t>- procyklický účinek</a:t>
              </a:r>
            </a:p>
          </p:txBody>
        </p:sp>
        <p:sp>
          <p:nvSpPr>
            <p:cNvPr id="12295" name="Rectangle 7"/>
            <p:cNvSpPr>
              <a:spLocks noChangeArrowheads="1"/>
            </p:cNvSpPr>
            <p:nvPr/>
          </p:nvSpPr>
          <p:spPr bwMode="auto">
            <a:xfrm>
              <a:off x="240" y="2904"/>
              <a:ext cx="206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Tahoma" panose="020B0604030504040204" pitchFamily="34" charset="0"/>
                <a:buNone/>
              </a:pPr>
              <a:r>
                <a:rPr lang="cs-CZ" sz="1350" b="1"/>
                <a:t>Finanční prostředky</a:t>
              </a:r>
            </a:p>
          </p:txBody>
        </p:sp>
        <p:sp>
          <p:nvSpPr>
            <p:cNvPr id="12296" name="Rectangle 8"/>
            <p:cNvSpPr>
              <a:spLocks noChangeArrowheads="1"/>
            </p:cNvSpPr>
            <p:nvPr/>
          </p:nvSpPr>
          <p:spPr bwMode="auto">
            <a:xfrm>
              <a:off x="2304" y="2391"/>
              <a:ext cx="3216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sz="1350"/>
                <a:t>- není znám budoucí rozpočet konkurence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sz="1350"/>
                <a:t>- orientace na dezorientaci</a:t>
              </a:r>
            </a:p>
          </p:txBody>
        </p:sp>
        <p:sp>
          <p:nvSpPr>
            <p:cNvPr id="12297" name="Rectangle 9"/>
            <p:cNvSpPr>
              <a:spLocks noChangeArrowheads="1"/>
            </p:cNvSpPr>
            <p:nvPr/>
          </p:nvSpPr>
          <p:spPr bwMode="auto">
            <a:xfrm>
              <a:off x="240" y="2391"/>
              <a:ext cx="206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Tahoma" panose="020B0604030504040204" pitchFamily="34" charset="0"/>
                <a:buNone/>
              </a:pPr>
              <a:r>
                <a:rPr lang="cs-CZ" sz="1350" b="1"/>
                <a:t>Rozpočet konkurence</a:t>
              </a:r>
            </a:p>
          </p:txBody>
        </p:sp>
        <p:sp>
          <p:nvSpPr>
            <p:cNvPr id="12298" name="Rectangle 10"/>
            <p:cNvSpPr>
              <a:spLocks noChangeArrowheads="1"/>
            </p:cNvSpPr>
            <p:nvPr/>
          </p:nvSpPr>
          <p:spPr bwMode="auto">
            <a:xfrm>
              <a:off x="2304" y="1681"/>
              <a:ext cx="3216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sz="1350"/>
                <a:t>- věcně chybné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sz="1350"/>
                <a:t>- procyklický účinek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sz="1350"/>
                <a:t>- libovolná procentní sazba</a:t>
              </a:r>
            </a:p>
          </p:txBody>
        </p:sp>
        <p:sp>
          <p:nvSpPr>
            <p:cNvPr id="12299" name="Rectangle 11"/>
            <p:cNvSpPr>
              <a:spLocks noChangeArrowheads="1"/>
            </p:cNvSpPr>
            <p:nvPr/>
          </p:nvSpPr>
          <p:spPr bwMode="auto">
            <a:xfrm>
              <a:off x="240" y="1681"/>
              <a:ext cx="2064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Tahoma" panose="020B0604030504040204" pitchFamily="34" charset="0"/>
                <a:buNone/>
              </a:pPr>
              <a:r>
                <a:rPr lang="cs-CZ" sz="1350" b="1"/>
                <a:t>Obrat (zisk)</a:t>
              </a:r>
            </a:p>
          </p:txBody>
        </p:sp>
        <p:sp>
          <p:nvSpPr>
            <p:cNvPr id="12300" name="Rectangle 12"/>
            <p:cNvSpPr>
              <a:spLocks noChangeArrowheads="1"/>
            </p:cNvSpPr>
            <p:nvPr/>
          </p:nvSpPr>
          <p:spPr bwMode="auto">
            <a:xfrm>
              <a:off x="2304" y="1344"/>
              <a:ext cx="321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Tahoma" panose="020B0604030504040204" pitchFamily="34" charset="0"/>
                <a:buNone/>
              </a:pPr>
              <a:r>
                <a:rPr lang="cs-CZ" sz="1350" b="1"/>
                <a:t>Slabá místa</a:t>
              </a:r>
            </a:p>
          </p:txBody>
        </p:sp>
        <p:sp>
          <p:nvSpPr>
            <p:cNvPr id="12301" name="Rectangle 13"/>
            <p:cNvSpPr>
              <a:spLocks noChangeArrowheads="1"/>
            </p:cNvSpPr>
            <p:nvPr/>
          </p:nvSpPr>
          <p:spPr bwMode="auto">
            <a:xfrm>
              <a:off x="240" y="1344"/>
              <a:ext cx="2064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Tahoma" panose="020B0604030504040204" pitchFamily="34" charset="0"/>
                <a:buNone/>
              </a:pPr>
              <a:r>
                <a:rPr lang="cs-CZ" sz="1350" b="1"/>
                <a:t>Orientační veličina</a:t>
              </a:r>
            </a:p>
          </p:txBody>
        </p:sp>
        <p:sp>
          <p:nvSpPr>
            <p:cNvPr id="12302" name="Line 14"/>
            <p:cNvSpPr>
              <a:spLocks noChangeShapeType="1"/>
            </p:cNvSpPr>
            <p:nvPr/>
          </p:nvSpPr>
          <p:spPr bwMode="auto">
            <a:xfrm>
              <a:off x="240" y="1344"/>
              <a:ext cx="528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12303" name="Line 15"/>
            <p:cNvSpPr>
              <a:spLocks noChangeShapeType="1"/>
            </p:cNvSpPr>
            <p:nvPr/>
          </p:nvSpPr>
          <p:spPr bwMode="auto">
            <a:xfrm>
              <a:off x="240" y="1681"/>
              <a:ext cx="5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12304" name="Line 16"/>
            <p:cNvSpPr>
              <a:spLocks noChangeShapeType="1"/>
            </p:cNvSpPr>
            <p:nvPr/>
          </p:nvSpPr>
          <p:spPr bwMode="auto">
            <a:xfrm>
              <a:off x="240" y="2391"/>
              <a:ext cx="5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12305" name="Line 17"/>
            <p:cNvSpPr>
              <a:spLocks noChangeShapeType="1"/>
            </p:cNvSpPr>
            <p:nvPr/>
          </p:nvSpPr>
          <p:spPr bwMode="auto">
            <a:xfrm>
              <a:off x="240" y="2904"/>
              <a:ext cx="5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12306" name="Line 18"/>
            <p:cNvSpPr>
              <a:spLocks noChangeShapeType="1"/>
            </p:cNvSpPr>
            <p:nvPr/>
          </p:nvSpPr>
          <p:spPr bwMode="auto">
            <a:xfrm>
              <a:off x="240" y="3417"/>
              <a:ext cx="5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12307" name="Line 19"/>
            <p:cNvSpPr>
              <a:spLocks noChangeShapeType="1"/>
            </p:cNvSpPr>
            <p:nvPr/>
          </p:nvSpPr>
          <p:spPr bwMode="auto">
            <a:xfrm>
              <a:off x="240" y="4128"/>
              <a:ext cx="528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12308" name="Line 20"/>
            <p:cNvSpPr>
              <a:spLocks noChangeShapeType="1"/>
            </p:cNvSpPr>
            <p:nvPr/>
          </p:nvSpPr>
          <p:spPr bwMode="auto">
            <a:xfrm>
              <a:off x="240" y="1344"/>
              <a:ext cx="0" cy="278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12309" name="Line 21"/>
            <p:cNvSpPr>
              <a:spLocks noChangeShapeType="1"/>
            </p:cNvSpPr>
            <p:nvPr/>
          </p:nvSpPr>
          <p:spPr bwMode="auto">
            <a:xfrm>
              <a:off x="2304" y="1344"/>
              <a:ext cx="0" cy="27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12310" name="Line 22"/>
            <p:cNvSpPr>
              <a:spLocks noChangeShapeType="1"/>
            </p:cNvSpPr>
            <p:nvPr/>
          </p:nvSpPr>
          <p:spPr bwMode="auto">
            <a:xfrm>
              <a:off x="5520" y="1344"/>
              <a:ext cx="0" cy="278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</p:grpSp>
    </p:spTree>
    <p:extLst>
      <p:ext uri="{BB962C8B-B14F-4D97-AF65-F5344CB8AC3E}">
        <p14:creationId xmlns:p14="http://schemas.microsoft.com/office/powerpoint/2010/main" val="2453085813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Reklama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053828" y="2370535"/>
            <a:ext cx="5805488" cy="3086100"/>
          </a:xfrm>
        </p:spPr>
        <p:txBody>
          <a:bodyPr>
            <a:normAutofit fontScale="92500"/>
          </a:bodyPr>
          <a:lstStyle/>
          <a:p>
            <a:pPr eaLnBrk="1" hangingPunct="1">
              <a:buFont typeface="Tahoma" panose="020B0604030504040204" pitchFamily="34" charset="0"/>
              <a:buNone/>
            </a:pPr>
            <a:r>
              <a:rPr lang="cs-CZ" dirty="0"/>
              <a:t>K výběru média se využívá stupeň jeho rozšíření, tj. výše nákladu a počet přijímačů:</a:t>
            </a:r>
          </a:p>
          <a:p>
            <a:pPr eaLnBrk="1" hangingPunct="1">
              <a:lnSpc>
                <a:spcPct val="300000"/>
              </a:lnSpc>
            </a:pPr>
            <a:r>
              <a:rPr lang="cs-CZ" sz="1500" dirty="0"/>
              <a:t>cena v tisících =                                                                      *1000</a:t>
            </a:r>
          </a:p>
          <a:p>
            <a:pPr eaLnBrk="1" hangingPunct="1">
              <a:lnSpc>
                <a:spcPct val="300000"/>
              </a:lnSpc>
            </a:pPr>
            <a:r>
              <a:rPr lang="cs-CZ" sz="1500" dirty="0"/>
              <a:t>cena v tisících =                                                             *1000</a:t>
            </a:r>
          </a:p>
        </p:txBody>
      </p:sp>
      <p:graphicFrame>
        <p:nvGraphicFramePr>
          <p:cNvPr id="16691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557462"/>
              </p:ext>
            </p:extLst>
          </p:nvPr>
        </p:nvGraphicFramePr>
        <p:xfrm>
          <a:off x="3533486" y="3249038"/>
          <a:ext cx="2914650" cy="594360"/>
        </p:xfrm>
        <a:graphic>
          <a:graphicData uri="http://schemas.openxmlformats.org/drawingml/2006/table">
            <a:tbl>
              <a:tblPr/>
              <a:tblGrid>
                <a:gridCol w="2914650"/>
              </a:tblGrid>
              <a:tr h="29718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Tahoma" panose="020B0604030504040204" pitchFamily="34" charset="0"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náklady na reklamu/celá stránka 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8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Tahoma" panose="020B0604030504040204" pitchFamily="34" charset="0"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výše nákladu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6926" name="Group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08512"/>
              </p:ext>
            </p:extLst>
          </p:nvPr>
        </p:nvGraphicFramePr>
        <p:xfrm>
          <a:off x="3567836" y="4017057"/>
          <a:ext cx="2457450" cy="594360"/>
        </p:xfrm>
        <a:graphic>
          <a:graphicData uri="http://schemas.openxmlformats.org/drawingml/2006/table">
            <a:tbl>
              <a:tblPr/>
              <a:tblGrid>
                <a:gridCol w="2457450"/>
              </a:tblGrid>
              <a:tr h="29718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Tahoma" panose="020B0604030504040204" pitchFamily="34" charset="0"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náklady na reklamu/30 sec. 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8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Tahoma" panose="020B0604030504040204" pitchFamily="34" charset="0"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počet přijímačů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0164650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Reklama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Tahoma" panose="020B0604030504040204" pitchFamily="34" charset="0"/>
              <a:buNone/>
            </a:pPr>
            <a:r>
              <a:rPr lang="cs-CZ"/>
              <a:t>Účinnost reklamního sdělení spočívá na </a:t>
            </a:r>
          </a:p>
          <a:p>
            <a:pPr eaLnBrk="1" hangingPunct="1">
              <a:buFont typeface="Tahoma" panose="020B0604030504040204" pitchFamily="34" charset="0"/>
              <a:buNone/>
            </a:pPr>
            <a:r>
              <a:rPr lang="cs-CZ" b="1"/>
              <a:t>3 elementech:</a:t>
            </a:r>
          </a:p>
          <a:p>
            <a:pPr eaLnBrk="1" hangingPunct="1"/>
            <a:r>
              <a:rPr lang="cs-CZ" b="1"/>
              <a:t>žádoucnost </a:t>
            </a:r>
            <a:r>
              <a:rPr lang="cs-CZ" sz="1800"/>
              <a:t>– u subjektu reklamy musí vzniknout přání opatřit si výrobek</a:t>
            </a:r>
          </a:p>
          <a:p>
            <a:pPr eaLnBrk="1" hangingPunct="1"/>
            <a:r>
              <a:rPr lang="cs-CZ" b="1"/>
              <a:t>exkluzivita</a:t>
            </a:r>
            <a:r>
              <a:rPr lang="cs-CZ"/>
              <a:t> </a:t>
            </a:r>
            <a:r>
              <a:rPr lang="cs-CZ" sz="1800"/>
              <a:t>– subjekt reklamy musí být přesvědčen o exkluzivitě a výlučnosti značky X</a:t>
            </a:r>
          </a:p>
          <a:p>
            <a:pPr eaLnBrk="1" hangingPunct="1"/>
            <a:r>
              <a:rPr lang="cs-CZ" b="1"/>
              <a:t>důvěryhodnost</a:t>
            </a:r>
            <a:r>
              <a:rPr lang="cs-CZ"/>
              <a:t> </a:t>
            </a:r>
            <a:r>
              <a:rPr lang="cs-CZ" sz="1800"/>
              <a:t>– subjekt reklamy musí být přesvědčen o serióznosti reklamní zprávy</a:t>
            </a:r>
          </a:p>
        </p:txBody>
      </p:sp>
    </p:spTree>
    <p:extLst>
      <p:ext uri="{BB962C8B-B14F-4D97-AF65-F5344CB8AC3E}">
        <p14:creationId xmlns:p14="http://schemas.microsoft.com/office/powerpoint/2010/main" val="1117849110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1053459"/>
            <a:ext cx="5624513" cy="8572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2800" dirty="0"/>
              <a:t>Ekonomická a mimoekonomická úspěšnost reklamy</a:t>
            </a:r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2053828" y="2518173"/>
            <a:ext cx="5661422" cy="3082528"/>
            <a:chOff x="240" y="1589"/>
            <a:chExt cx="5280" cy="2395"/>
          </a:xfrm>
        </p:grpSpPr>
        <p:sp>
          <p:nvSpPr>
            <p:cNvPr id="15364" name="Rectangle 4"/>
            <p:cNvSpPr>
              <a:spLocks noChangeArrowheads="1"/>
            </p:cNvSpPr>
            <p:nvPr/>
          </p:nvSpPr>
          <p:spPr bwMode="auto">
            <a:xfrm>
              <a:off x="2880" y="3179"/>
              <a:ext cx="2640" cy="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Tahoma" panose="020B0604030504040204" pitchFamily="34" charset="0"/>
                <a:buNone/>
              </a:pPr>
              <a:r>
                <a:rPr lang="cs-CZ" sz="1350"/>
                <a:t>měřící postupy: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Tahoma" panose="020B0604030504040204" pitchFamily="34" charset="0"/>
                <a:buNone/>
              </a:pPr>
              <a:r>
                <a:rPr lang="cs-CZ" sz="1350"/>
                <a:t>- dotazování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Tahoma" panose="020B0604030504040204" pitchFamily="34" charset="0"/>
                <a:buNone/>
              </a:pPr>
              <a:r>
                <a:rPr lang="cs-CZ" sz="1350"/>
                <a:t>- laboratorní test</a:t>
              </a:r>
            </a:p>
          </p:txBody>
        </p:sp>
        <p:sp>
          <p:nvSpPr>
            <p:cNvPr id="15365" name="Rectangle 5"/>
            <p:cNvSpPr>
              <a:spLocks noChangeArrowheads="1"/>
            </p:cNvSpPr>
            <p:nvPr/>
          </p:nvSpPr>
          <p:spPr bwMode="auto">
            <a:xfrm>
              <a:off x="240" y="3179"/>
              <a:ext cx="2640" cy="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Tahoma" panose="020B0604030504040204" pitchFamily="34" charset="0"/>
                <a:buNone/>
              </a:pPr>
              <a:r>
                <a:rPr lang="cs-CZ" sz="1350"/>
                <a:t>měřící postupy: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Tahoma" panose="020B0604030504040204" pitchFamily="34" charset="0"/>
                <a:buNone/>
              </a:pPr>
              <a:r>
                <a:rPr lang="cs-CZ" sz="1350"/>
                <a:t>- analýza časových řad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Tahoma" panose="020B0604030504040204" pitchFamily="34" charset="0"/>
                <a:buNone/>
              </a:pPr>
              <a:r>
                <a:rPr lang="cs-CZ" sz="1350"/>
                <a:t>- průřezová analýza</a:t>
              </a:r>
            </a:p>
          </p:txBody>
        </p:sp>
        <p:sp>
          <p:nvSpPr>
            <p:cNvPr id="15366" name="Rectangle 6"/>
            <p:cNvSpPr>
              <a:spLocks noChangeArrowheads="1"/>
            </p:cNvSpPr>
            <p:nvPr/>
          </p:nvSpPr>
          <p:spPr bwMode="auto">
            <a:xfrm>
              <a:off x="2880" y="2117"/>
              <a:ext cx="2640" cy="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Tahoma" panose="020B0604030504040204" pitchFamily="34" charset="0"/>
                <a:buNone/>
              </a:pPr>
              <a:r>
                <a:rPr lang="cs-CZ" sz="1350"/>
                <a:t>zjišťované veličiny: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Tahoma" panose="020B0604030504040204" pitchFamily="34" charset="0"/>
                <a:buNone/>
              </a:pPr>
              <a:r>
                <a:rPr lang="cs-CZ" sz="1350"/>
                <a:t>- šíře dosahu média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Tahoma" panose="020B0604030504040204" pitchFamily="34" charset="0"/>
                <a:buNone/>
              </a:pPr>
              <a:r>
                <a:rPr lang="cs-CZ" sz="1350"/>
                <a:t>- vybavení si reklamního sdělení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sz="1350"/>
                <a:t>- psychologická reakce na reklamní   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sz="1350"/>
                <a:t>  sdělení</a:t>
              </a:r>
            </a:p>
          </p:txBody>
        </p:sp>
        <p:sp>
          <p:nvSpPr>
            <p:cNvPr id="15367" name="Rectangle 7"/>
            <p:cNvSpPr>
              <a:spLocks noChangeArrowheads="1"/>
            </p:cNvSpPr>
            <p:nvPr/>
          </p:nvSpPr>
          <p:spPr bwMode="auto">
            <a:xfrm>
              <a:off x="240" y="2117"/>
              <a:ext cx="2640" cy="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Tahoma" panose="020B0604030504040204" pitchFamily="34" charset="0"/>
                <a:buNone/>
              </a:pPr>
              <a:r>
                <a:rPr lang="cs-CZ" sz="1350"/>
                <a:t>zjišťované veličiny: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sz="1350"/>
                <a:t>- obrat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sz="1350"/>
                <a:t>- zisk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sz="1350"/>
                <a:t>- tržní podíl</a:t>
              </a:r>
            </a:p>
          </p:txBody>
        </p:sp>
        <p:sp>
          <p:nvSpPr>
            <p:cNvPr id="15368" name="Rectangle 8"/>
            <p:cNvSpPr>
              <a:spLocks noChangeArrowheads="1"/>
            </p:cNvSpPr>
            <p:nvPr/>
          </p:nvSpPr>
          <p:spPr bwMode="auto">
            <a:xfrm>
              <a:off x="2880" y="1589"/>
              <a:ext cx="264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Tahoma" panose="020B0604030504040204" pitchFamily="34" charset="0"/>
                <a:buNone/>
              </a:pPr>
              <a:r>
                <a:rPr lang="cs-CZ" sz="1500" b="1"/>
                <a:t>Mimoekonomická úspěšnost reklamy</a:t>
              </a:r>
            </a:p>
          </p:txBody>
        </p:sp>
        <p:sp>
          <p:nvSpPr>
            <p:cNvPr id="15369" name="Rectangle 9"/>
            <p:cNvSpPr>
              <a:spLocks noChangeArrowheads="1"/>
            </p:cNvSpPr>
            <p:nvPr/>
          </p:nvSpPr>
          <p:spPr bwMode="auto">
            <a:xfrm>
              <a:off x="240" y="1589"/>
              <a:ext cx="264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Tahoma" panose="020B0604030504040204" pitchFamily="34" charset="0"/>
                <a:buNone/>
              </a:pPr>
              <a:r>
                <a:rPr lang="cs-CZ" sz="1500" b="1"/>
                <a:t>Ekonomická úspěšnost reklamy</a:t>
              </a:r>
            </a:p>
          </p:txBody>
        </p:sp>
        <p:sp>
          <p:nvSpPr>
            <p:cNvPr id="15370" name="Line 10"/>
            <p:cNvSpPr>
              <a:spLocks noChangeShapeType="1"/>
            </p:cNvSpPr>
            <p:nvPr/>
          </p:nvSpPr>
          <p:spPr bwMode="auto">
            <a:xfrm>
              <a:off x="240" y="1589"/>
              <a:ext cx="528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15371" name="Line 11"/>
            <p:cNvSpPr>
              <a:spLocks noChangeShapeType="1"/>
            </p:cNvSpPr>
            <p:nvPr/>
          </p:nvSpPr>
          <p:spPr bwMode="auto">
            <a:xfrm>
              <a:off x="240" y="2117"/>
              <a:ext cx="5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15372" name="Line 12"/>
            <p:cNvSpPr>
              <a:spLocks noChangeShapeType="1"/>
            </p:cNvSpPr>
            <p:nvPr/>
          </p:nvSpPr>
          <p:spPr bwMode="auto">
            <a:xfrm>
              <a:off x="240" y="3179"/>
              <a:ext cx="5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15373" name="Line 13"/>
            <p:cNvSpPr>
              <a:spLocks noChangeShapeType="1"/>
            </p:cNvSpPr>
            <p:nvPr/>
          </p:nvSpPr>
          <p:spPr bwMode="auto">
            <a:xfrm>
              <a:off x="240" y="3984"/>
              <a:ext cx="528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15374" name="Line 14"/>
            <p:cNvSpPr>
              <a:spLocks noChangeShapeType="1"/>
            </p:cNvSpPr>
            <p:nvPr/>
          </p:nvSpPr>
          <p:spPr bwMode="auto">
            <a:xfrm>
              <a:off x="240" y="1589"/>
              <a:ext cx="0" cy="239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15375" name="Line 15"/>
            <p:cNvSpPr>
              <a:spLocks noChangeShapeType="1"/>
            </p:cNvSpPr>
            <p:nvPr/>
          </p:nvSpPr>
          <p:spPr bwMode="auto">
            <a:xfrm>
              <a:off x="2880" y="1589"/>
              <a:ext cx="0" cy="23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15376" name="Line 16"/>
            <p:cNvSpPr>
              <a:spLocks noChangeShapeType="1"/>
            </p:cNvSpPr>
            <p:nvPr/>
          </p:nvSpPr>
          <p:spPr bwMode="auto">
            <a:xfrm>
              <a:off x="5520" y="1589"/>
              <a:ext cx="0" cy="239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</p:grpSp>
    </p:spTree>
    <p:extLst>
      <p:ext uri="{BB962C8B-B14F-4D97-AF65-F5344CB8AC3E}">
        <p14:creationId xmlns:p14="http://schemas.microsoft.com/office/powerpoint/2010/main" val="216693864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2475" y="901304"/>
            <a:ext cx="5624513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Cíle public relations</a:t>
            </a:r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2375298" y="2514600"/>
            <a:ext cx="4711303" cy="3028950"/>
            <a:chOff x="501" y="1392"/>
            <a:chExt cx="4491" cy="2544"/>
          </a:xfrm>
        </p:grpSpPr>
        <p:sp>
          <p:nvSpPr>
            <p:cNvPr id="16388" name="Rectangle 4"/>
            <p:cNvSpPr>
              <a:spLocks noChangeArrowheads="1"/>
            </p:cNvSpPr>
            <p:nvPr/>
          </p:nvSpPr>
          <p:spPr bwMode="auto">
            <a:xfrm>
              <a:off x="1008" y="1920"/>
              <a:ext cx="3552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cs-CZ" sz="1800"/>
            </a:p>
          </p:txBody>
        </p:sp>
        <p:sp>
          <p:nvSpPr>
            <p:cNvPr id="16389" name="Rectangle 5"/>
            <p:cNvSpPr>
              <a:spLocks noChangeArrowheads="1"/>
            </p:cNvSpPr>
            <p:nvPr/>
          </p:nvSpPr>
          <p:spPr bwMode="auto">
            <a:xfrm>
              <a:off x="573" y="2160"/>
              <a:ext cx="86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cs-CZ" sz="1350"/>
                <a:t>dodavatelům</a:t>
              </a:r>
            </a:p>
          </p:txBody>
        </p:sp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501" y="2880"/>
              <a:ext cx="1008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cs-CZ" sz="1350"/>
                <a:t>zásobovací cíle</a:t>
              </a:r>
            </a:p>
          </p:txBody>
        </p:sp>
        <p:cxnSp>
          <p:nvCxnSpPr>
            <p:cNvPr id="16391" name="AutoShape 7"/>
            <p:cNvCxnSpPr>
              <a:cxnSpLocks noChangeShapeType="1"/>
            </p:cNvCxnSpPr>
            <p:nvPr/>
          </p:nvCxnSpPr>
          <p:spPr bwMode="auto">
            <a:xfrm>
              <a:off x="2784" y="1728"/>
              <a:ext cx="0" cy="18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392" name="Rectangle 8"/>
            <p:cNvSpPr>
              <a:spLocks noChangeArrowheads="1"/>
            </p:cNvSpPr>
            <p:nvPr/>
          </p:nvSpPr>
          <p:spPr bwMode="auto">
            <a:xfrm>
              <a:off x="2034" y="1392"/>
              <a:ext cx="1488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cs-CZ" sz="1350"/>
                <a:t>Dobré image podniku</a:t>
              </a:r>
            </a:p>
            <a:p>
              <a:pPr algn="ctr" eaLnBrk="1" hangingPunct="1"/>
              <a:r>
                <a:rPr lang="cs-CZ" sz="1350"/>
                <a:t>vůči</a:t>
              </a:r>
            </a:p>
          </p:txBody>
        </p:sp>
        <p:sp>
          <p:nvSpPr>
            <p:cNvPr id="16393" name="Rectangle 9"/>
            <p:cNvSpPr>
              <a:spLocks noChangeArrowheads="1"/>
            </p:cNvSpPr>
            <p:nvPr/>
          </p:nvSpPr>
          <p:spPr bwMode="auto">
            <a:xfrm>
              <a:off x="2352" y="2160"/>
              <a:ext cx="86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cs-CZ" sz="1350"/>
                <a:t>zaměstnancům</a:t>
              </a:r>
            </a:p>
          </p:txBody>
        </p:sp>
        <p:sp>
          <p:nvSpPr>
            <p:cNvPr id="16394" name="Rectangle 10"/>
            <p:cNvSpPr>
              <a:spLocks noChangeArrowheads="1"/>
            </p:cNvSpPr>
            <p:nvPr/>
          </p:nvSpPr>
          <p:spPr bwMode="auto">
            <a:xfrm>
              <a:off x="2274" y="2832"/>
              <a:ext cx="1008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cs-CZ" sz="1350"/>
                <a:t>cíle personální</a:t>
              </a:r>
            </a:p>
            <a:p>
              <a:pPr algn="ctr" eaLnBrk="1" hangingPunct="1"/>
              <a:r>
                <a:rPr lang="cs-CZ" sz="1350"/>
                <a:t>politiky</a:t>
              </a:r>
            </a:p>
          </p:txBody>
        </p:sp>
        <p:sp>
          <p:nvSpPr>
            <p:cNvPr id="16395" name="Line 11"/>
            <p:cNvSpPr>
              <a:spLocks noChangeShapeType="1"/>
            </p:cNvSpPr>
            <p:nvPr/>
          </p:nvSpPr>
          <p:spPr bwMode="auto">
            <a:xfrm>
              <a:off x="2784" y="24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16396" name="Line 12"/>
            <p:cNvSpPr>
              <a:spLocks noChangeShapeType="1"/>
            </p:cNvSpPr>
            <p:nvPr/>
          </p:nvSpPr>
          <p:spPr bwMode="auto">
            <a:xfrm>
              <a:off x="1008" y="249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16397" name="Rectangle 13"/>
            <p:cNvSpPr>
              <a:spLocks noChangeArrowheads="1"/>
            </p:cNvSpPr>
            <p:nvPr/>
          </p:nvSpPr>
          <p:spPr bwMode="auto">
            <a:xfrm>
              <a:off x="4128" y="2160"/>
              <a:ext cx="86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cs-CZ" sz="1350"/>
                <a:t>odběratelům</a:t>
              </a:r>
            </a:p>
          </p:txBody>
        </p:sp>
        <p:sp>
          <p:nvSpPr>
            <p:cNvPr id="16398" name="Rectangle 14"/>
            <p:cNvSpPr>
              <a:spLocks noChangeArrowheads="1"/>
            </p:cNvSpPr>
            <p:nvPr/>
          </p:nvSpPr>
          <p:spPr bwMode="auto">
            <a:xfrm>
              <a:off x="4128" y="2880"/>
              <a:ext cx="86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cs-CZ" sz="1350"/>
                <a:t>odbytové cíle</a:t>
              </a:r>
            </a:p>
          </p:txBody>
        </p:sp>
        <p:sp>
          <p:nvSpPr>
            <p:cNvPr id="16399" name="Rectangle 15"/>
            <p:cNvSpPr>
              <a:spLocks noChangeArrowheads="1"/>
            </p:cNvSpPr>
            <p:nvPr/>
          </p:nvSpPr>
          <p:spPr bwMode="auto">
            <a:xfrm>
              <a:off x="2064" y="3648"/>
              <a:ext cx="1440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cs-CZ" sz="1350"/>
                <a:t>souhrnný cíl podniku</a:t>
              </a:r>
            </a:p>
          </p:txBody>
        </p:sp>
        <p:sp>
          <p:nvSpPr>
            <p:cNvPr id="16400" name="Line 16"/>
            <p:cNvSpPr>
              <a:spLocks noChangeShapeType="1"/>
            </p:cNvSpPr>
            <p:nvPr/>
          </p:nvSpPr>
          <p:spPr bwMode="auto">
            <a:xfrm>
              <a:off x="4560" y="249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</p:grpSp>
    </p:spTree>
    <p:extLst>
      <p:ext uri="{BB962C8B-B14F-4D97-AF65-F5344CB8AC3E}">
        <p14:creationId xmlns:p14="http://schemas.microsoft.com/office/powerpoint/2010/main" val="3179877426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Place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5797460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Place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Tahoma" panose="020B0604030504040204" pitchFamily="34" charset="0"/>
              <a:buNone/>
            </a:pPr>
            <a:r>
              <a:rPr lang="cs-CZ" b="1"/>
              <a:t>Úkolem</a:t>
            </a:r>
            <a:r>
              <a:rPr lang="cs-CZ"/>
              <a:t> distribuční politiky je </a:t>
            </a:r>
            <a:r>
              <a:rPr lang="cs-CZ" b="1"/>
              <a:t>transformovat produkci do podoby odpovídající potřebám zákazníka.</a:t>
            </a:r>
          </a:p>
          <a:p>
            <a:pPr eaLnBrk="1" hangingPunct="1">
              <a:spcBef>
                <a:spcPct val="70000"/>
              </a:spcBef>
              <a:buFont typeface="Tahoma" panose="020B0604030504040204" pitchFamily="34" charset="0"/>
              <a:buNone/>
            </a:pPr>
            <a:r>
              <a:rPr lang="cs-CZ" b="1"/>
              <a:t>Transformace:</a:t>
            </a:r>
          </a:p>
          <a:p>
            <a:pPr eaLnBrk="1" hangingPunct="1"/>
            <a:r>
              <a:rPr lang="cs-CZ" sz="1800"/>
              <a:t>prostorová</a:t>
            </a:r>
          </a:p>
          <a:p>
            <a:pPr eaLnBrk="1" hangingPunct="1"/>
            <a:r>
              <a:rPr lang="cs-CZ" sz="1800"/>
              <a:t>časová</a:t>
            </a:r>
          </a:p>
          <a:p>
            <a:pPr eaLnBrk="1" hangingPunct="1"/>
            <a:r>
              <a:rPr lang="cs-CZ" sz="1800"/>
              <a:t>kvantitativní</a:t>
            </a:r>
          </a:p>
          <a:p>
            <a:pPr eaLnBrk="1" hangingPunct="1"/>
            <a:r>
              <a:rPr lang="cs-CZ" sz="1800"/>
              <a:t>kvalitativní</a:t>
            </a:r>
          </a:p>
        </p:txBody>
      </p:sp>
    </p:spTree>
    <p:extLst>
      <p:ext uri="{BB962C8B-B14F-4D97-AF65-F5344CB8AC3E}">
        <p14:creationId xmlns:p14="http://schemas.microsoft.com/office/powerpoint/2010/main" val="232121252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cs-CZ" sz="2800" dirty="0"/>
              <a:t>Distribuční politika z hlediska maloobchodu a z hlediska výrobce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Tahoma" panose="020B0604030504040204" pitchFamily="34" charset="0"/>
              <a:buNone/>
            </a:pPr>
            <a:r>
              <a:rPr lang="cs-CZ" b="1"/>
              <a:t>Z hlediska maloobchodu</a:t>
            </a:r>
            <a:r>
              <a:rPr lang="cs-CZ"/>
              <a:t> </a:t>
            </a:r>
            <a:r>
              <a:rPr lang="cs-CZ" sz="1800"/>
              <a:t> musí se zaměřit na požadavky konečných odběratelů (na zákazníka)</a:t>
            </a:r>
          </a:p>
          <a:p>
            <a:pPr eaLnBrk="1" hangingPunct="1">
              <a:spcBef>
                <a:spcPct val="50000"/>
              </a:spcBef>
              <a:buFont typeface="Tahoma" panose="020B0604030504040204" pitchFamily="34" charset="0"/>
              <a:buNone/>
            </a:pPr>
            <a:r>
              <a:rPr lang="cs-CZ" sz="1800" b="1"/>
              <a:t>Široké spektrum hledisek:</a:t>
            </a:r>
          </a:p>
          <a:p>
            <a:pPr eaLnBrk="1" hangingPunct="1"/>
            <a:r>
              <a:rPr lang="cs-CZ" sz="1800"/>
              <a:t>požadavky na dostupnost</a:t>
            </a:r>
          </a:p>
          <a:p>
            <a:pPr eaLnBrk="1" hangingPunct="1"/>
            <a:r>
              <a:rPr lang="cs-CZ" sz="1800"/>
              <a:t>volba způsobu prezentace</a:t>
            </a:r>
          </a:p>
          <a:p>
            <a:pPr eaLnBrk="1" hangingPunct="1"/>
            <a:r>
              <a:rPr lang="cs-CZ" sz="1800"/>
              <a:t>způsob prodeje</a:t>
            </a:r>
          </a:p>
          <a:p>
            <a:pPr eaLnBrk="1" hangingPunct="1"/>
            <a:r>
              <a:rPr lang="cs-CZ" sz="1800"/>
              <a:t>volba umístění z prostorového hlediska</a:t>
            </a:r>
          </a:p>
          <a:p>
            <a:pPr eaLnBrk="1" hangingPunct="1"/>
            <a:r>
              <a:rPr lang="cs-CZ" sz="1800"/>
              <a:t>volba umístění s ohledem na konkurenci</a:t>
            </a:r>
          </a:p>
        </p:txBody>
      </p:sp>
    </p:spTree>
    <p:extLst>
      <p:ext uri="{BB962C8B-B14F-4D97-AF65-F5344CB8AC3E}">
        <p14:creationId xmlns:p14="http://schemas.microsoft.com/office/powerpoint/2010/main" val="955982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Podnikatelský plán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Předběžná strategická analýza (okolí, zdroje, finance a výkazy)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5373942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cs-CZ" sz="2800" dirty="0"/>
              <a:t>Distribuční politika z hlediska maloobchodu a z hlediska výrobce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Tahoma" panose="020B0604030504040204" pitchFamily="34" charset="0"/>
              <a:buNone/>
            </a:pPr>
            <a:r>
              <a:rPr lang="cs-CZ" b="1" dirty="0"/>
              <a:t>Z hlediska výrobce </a:t>
            </a:r>
            <a:r>
              <a:rPr lang="cs-CZ" sz="1800" dirty="0"/>
              <a:t>- optimalizace tržního kanálu (jaké, kolik a jaká forma distribučních orgánů)</a:t>
            </a:r>
          </a:p>
          <a:p>
            <a:pPr eaLnBrk="1" hangingPunct="1"/>
            <a:r>
              <a:rPr lang="cs-CZ" sz="1800" dirty="0"/>
              <a:t>přímý prodej pomocí svých zástupců</a:t>
            </a:r>
          </a:p>
          <a:p>
            <a:pPr eaLnBrk="1" hangingPunct="1"/>
            <a:r>
              <a:rPr lang="cs-CZ" sz="1800" dirty="0"/>
              <a:t>využití zprostředkovatelů</a:t>
            </a:r>
          </a:p>
          <a:p>
            <a:pPr eaLnBrk="1" hangingPunct="1">
              <a:spcBef>
                <a:spcPct val="50000"/>
              </a:spcBef>
              <a:buFont typeface="Tahoma" panose="020B0604030504040204" pitchFamily="34" charset="0"/>
              <a:buNone/>
            </a:pPr>
            <a:r>
              <a:rPr lang="cs-CZ" sz="1800" b="1" dirty="0"/>
              <a:t>Distribuční cíle podniku (výrobce):</a:t>
            </a:r>
          </a:p>
          <a:p>
            <a:pPr eaLnBrk="1" hangingPunct="1"/>
            <a:r>
              <a:rPr lang="cs-CZ" sz="1800" dirty="0"/>
              <a:t>minimální náklady na distribuci</a:t>
            </a:r>
          </a:p>
          <a:p>
            <a:pPr eaLnBrk="1" hangingPunct="1"/>
            <a:r>
              <a:rPr lang="cs-CZ" sz="1800" dirty="0"/>
              <a:t>maximální distribuční kvóta</a:t>
            </a:r>
          </a:p>
          <a:p>
            <a:pPr eaLnBrk="1" hangingPunct="1"/>
            <a:r>
              <a:rPr lang="cs-CZ" sz="1800" dirty="0"/>
              <a:t>maximální distribuční jistota</a:t>
            </a:r>
          </a:p>
        </p:txBody>
      </p:sp>
    </p:spTree>
    <p:extLst>
      <p:ext uri="{BB962C8B-B14F-4D97-AF65-F5344CB8AC3E}">
        <p14:creationId xmlns:p14="http://schemas.microsoft.com/office/powerpoint/2010/main" val="1435843814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642941"/>
            <a:ext cx="5624513" cy="8572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2800" dirty="0"/>
              <a:t>Přednosti a důvody volby alternativních prodejních cest</a:t>
            </a: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1345407" y="1928814"/>
            <a:ext cx="5722144" cy="3737372"/>
            <a:chOff x="144" y="1359"/>
            <a:chExt cx="5472" cy="2680"/>
          </a:xfrm>
        </p:grpSpPr>
        <p:sp>
          <p:nvSpPr>
            <p:cNvPr id="20484" name="Rectangle 4"/>
            <p:cNvSpPr>
              <a:spLocks noChangeArrowheads="1"/>
            </p:cNvSpPr>
            <p:nvPr/>
          </p:nvSpPr>
          <p:spPr bwMode="auto">
            <a:xfrm>
              <a:off x="3360" y="2533"/>
              <a:ext cx="2256" cy="1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endParaRPr lang="cs-CZ" sz="1200"/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endParaRPr lang="cs-CZ" sz="1200"/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sz="1200"/>
                <a:t>- neproblematické značkové výrobky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sz="1200"/>
                <a:t>- výrobky, netvořící součást 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sz="1200"/>
                <a:t>  sortimentní řady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sz="1200"/>
                <a:t>- mnoho malých odběratelů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sz="1200"/>
                <a:t>- širší známost v porovnání s 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sz="1200"/>
                <a:t>  výrobcem značkového zboží</a:t>
              </a:r>
            </a:p>
          </p:txBody>
        </p:sp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>
              <a:off x="1392" y="2533"/>
              <a:ext cx="1968" cy="1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Tahoma" panose="020B0604030504040204" pitchFamily="34" charset="0"/>
                <a:buNone/>
              </a:pPr>
              <a:endParaRPr lang="cs-CZ" sz="1200"/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Tahoma" panose="020B0604030504040204" pitchFamily="34" charset="0"/>
                <a:buNone/>
              </a:pPr>
              <a:endParaRPr lang="cs-CZ" sz="1200"/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Tahoma" panose="020B0604030504040204" pitchFamily="34" charset="0"/>
                <a:buNone/>
              </a:pPr>
              <a:r>
                <a:rPr lang="cs-CZ" sz="1200"/>
                <a:t>- výrobky vyžadující instruktáž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sz="1200"/>
                <a:t>- výrobky, tvořící součást 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sz="1200"/>
                <a:t>  sortimentní řady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sz="1200"/>
                <a:t>- málo velkoodběratelů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sz="1200"/>
                <a:t>- specializovaný výrobce</a:t>
              </a:r>
            </a:p>
          </p:txBody>
        </p:sp>
        <p:sp>
          <p:nvSpPr>
            <p:cNvPr id="20486" name="Rectangle 6"/>
            <p:cNvSpPr>
              <a:spLocks noChangeArrowheads="1"/>
            </p:cNvSpPr>
            <p:nvPr/>
          </p:nvSpPr>
          <p:spPr bwMode="auto">
            <a:xfrm>
              <a:off x="144" y="2533"/>
              <a:ext cx="1248" cy="1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Tahoma" panose="020B0604030504040204" pitchFamily="34" charset="0"/>
                <a:buNone/>
              </a:pPr>
              <a:r>
                <a:rPr lang="cs-CZ" sz="1200"/>
                <a:t>důvody pro volbu alternativy vyvolané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Tahoma" panose="020B0604030504040204" pitchFamily="34" charset="0"/>
                <a:buNone/>
              </a:pPr>
              <a:r>
                <a:rPr lang="cs-CZ" sz="1200"/>
                <a:t>- výrobkem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endParaRPr lang="cs-CZ" sz="1200"/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endParaRPr lang="cs-CZ" sz="1200"/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sz="1200"/>
                <a:t>- poptávkou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sz="1200"/>
                <a:t>- postavením   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sz="1200"/>
                <a:t>  výrobce</a:t>
              </a:r>
            </a:p>
          </p:txBody>
        </p:sp>
        <p:sp>
          <p:nvSpPr>
            <p:cNvPr id="20487" name="Rectangle 7"/>
            <p:cNvSpPr>
              <a:spLocks noChangeArrowheads="1"/>
            </p:cNvSpPr>
            <p:nvPr/>
          </p:nvSpPr>
          <p:spPr bwMode="auto">
            <a:xfrm>
              <a:off x="3360" y="1679"/>
              <a:ext cx="2256" cy="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sz="1200"/>
                <a:t>- vysoká distribuční kvóta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sz="1200"/>
                <a:t>- nízká vázanost kapitálu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sz="1200"/>
                <a:t>- obchod přejímá sestavení 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sz="1200"/>
                <a:t>  sortimentu</a:t>
              </a:r>
            </a:p>
          </p:txBody>
        </p:sp>
        <p:sp>
          <p:nvSpPr>
            <p:cNvPr id="20488" name="Rectangle 8"/>
            <p:cNvSpPr>
              <a:spLocks noChangeArrowheads="1"/>
            </p:cNvSpPr>
            <p:nvPr/>
          </p:nvSpPr>
          <p:spPr bwMode="auto">
            <a:xfrm>
              <a:off x="1392" y="1679"/>
              <a:ext cx="1968" cy="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sz="1200"/>
                <a:t>- velký vliv na tržní kanál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sz="1200"/>
                <a:t>- přímý přístup k informacím o   zákaznících</a:t>
              </a:r>
            </a:p>
          </p:txBody>
        </p:sp>
        <p:sp>
          <p:nvSpPr>
            <p:cNvPr id="20489" name="Rectangle 9"/>
            <p:cNvSpPr>
              <a:spLocks noChangeArrowheads="1"/>
            </p:cNvSpPr>
            <p:nvPr/>
          </p:nvSpPr>
          <p:spPr bwMode="auto">
            <a:xfrm>
              <a:off x="144" y="1679"/>
              <a:ext cx="1248" cy="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Tahoma" panose="020B0604030504040204" pitchFamily="34" charset="0"/>
                <a:buNone/>
              </a:pPr>
              <a:r>
                <a:rPr lang="cs-CZ" sz="1200"/>
                <a:t>přednosti</a:t>
              </a:r>
            </a:p>
          </p:txBody>
        </p:sp>
        <p:sp>
          <p:nvSpPr>
            <p:cNvPr id="20490" name="Rectangle 10"/>
            <p:cNvSpPr>
              <a:spLocks noChangeArrowheads="1"/>
            </p:cNvSpPr>
            <p:nvPr/>
          </p:nvSpPr>
          <p:spPr bwMode="auto">
            <a:xfrm>
              <a:off x="3360" y="1359"/>
              <a:ext cx="2256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Tahoma" panose="020B0604030504040204" pitchFamily="34" charset="0"/>
                <a:buNone/>
              </a:pPr>
              <a:r>
                <a:rPr lang="cs-CZ" sz="1200" b="1"/>
                <a:t>nepřímý prodej</a:t>
              </a:r>
            </a:p>
          </p:txBody>
        </p:sp>
        <p:sp>
          <p:nvSpPr>
            <p:cNvPr id="20491" name="Rectangle 11"/>
            <p:cNvSpPr>
              <a:spLocks noChangeArrowheads="1"/>
            </p:cNvSpPr>
            <p:nvPr/>
          </p:nvSpPr>
          <p:spPr bwMode="auto">
            <a:xfrm>
              <a:off x="1392" y="1359"/>
              <a:ext cx="196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Tahoma" panose="020B0604030504040204" pitchFamily="34" charset="0"/>
                <a:buNone/>
              </a:pPr>
              <a:r>
                <a:rPr lang="cs-CZ" sz="1200" b="1"/>
                <a:t>přímý prodej</a:t>
              </a:r>
            </a:p>
          </p:txBody>
        </p:sp>
        <p:sp>
          <p:nvSpPr>
            <p:cNvPr id="20492" name="Rectangle 12"/>
            <p:cNvSpPr>
              <a:spLocks noChangeArrowheads="1"/>
            </p:cNvSpPr>
            <p:nvPr/>
          </p:nvSpPr>
          <p:spPr bwMode="auto">
            <a:xfrm>
              <a:off x="144" y="1359"/>
              <a:ext cx="124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Tahoma" panose="020B0604030504040204" pitchFamily="34" charset="0"/>
                <a:buNone/>
              </a:pPr>
              <a:endParaRPr lang="cs-CZ" sz="1200"/>
            </a:p>
          </p:txBody>
        </p:sp>
        <p:sp>
          <p:nvSpPr>
            <p:cNvPr id="20493" name="Line 13"/>
            <p:cNvSpPr>
              <a:spLocks noChangeShapeType="1"/>
            </p:cNvSpPr>
            <p:nvPr/>
          </p:nvSpPr>
          <p:spPr bwMode="auto">
            <a:xfrm>
              <a:off x="144" y="1359"/>
              <a:ext cx="547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20494" name="Line 14"/>
            <p:cNvSpPr>
              <a:spLocks noChangeShapeType="1"/>
            </p:cNvSpPr>
            <p:nvPr/>
          </p:nvSpPr>
          <p:spPr bwMode="auto">
            <a:xfrm>
              <a:off x="144" y="1679"/>
              <a:ext cx="54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20495" name="Line 15"/>
            <p:cNvSpPr>
              <a:spLocks noChangeShapeType="1"/>
            </p:cNvSpPr>
            <p:nvPr/>
          </p:nvSpPr>
          <p:spPr bwMode="auto">
            <a:xfrm>
              <a:off x="144" y="2533"/>
              <a:ext cx="54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20496" name="Line 16"/>
            <p:cNvSpPr>
              <a:spLocks noChangeShapeType="1"/>
            </p:cNvSpPr>
            <p:nvPr/>
          </p:nvSpPr>
          <p:spPr bwMode="auto">
            <a:xfrm>
              <a:off x="144" y="4039"/>
              <a:ext cx="547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20497" name="Line 17"/>
            <p:cNvSpPr>
              <a:spLocks noChangeShapeType="1"/>
            </p:cNvSpPr>
            <p:nvPr/>
          </p:nvSpPr>
          <p:spPr bwMode="auto">
            <a:xfrm>
              <a:off x="144" y="1359"/>
              <a:ext cx="0" cy="268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20498" name="Line 18"/>
            <p:cNvSpPr>
              <a:spLocks noChangeShapeType="1"/>
            </p:cNvSpPr>
            <p:nvPr/>
          </p:nvSpPr>
          <p:spPr bwMode="auto">
            <a:xfrm>
              <a:off x="1392" y="1359"/>
              <a:ext cx="0" cy="2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20499" name="Line 19"/>
            <p:cNvSpPr>
              <a:spLocks noChangeShapeType="1"/>
            </p:cNvSpPr>
            <p:nvPr/>
          </p:nvSpPr>
          <p:spPr bwMode="auto">
            <a:xfrm>
              <a:off x="3360" y="1359"/>
              <a:ext cx="0" cy="2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20500" name="Line 20"/>
            <p:cNvSpPr>
              <a:spLocks noChangeShapeType="1"/>
            </p:cNvSpPr>
            <p:nvPr/>
          </p:nvSpPr>
          <p:spPr bwMode="auto">
            <a:xfrm>
              <a:off x="5616" y="1359"/>
              <a:ext cx="0" cy="268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</p:grpSp>
    </p:spTree>
    <p:extLst>
      <p:ext uri="{BB962C8B-B14F-4D97-AF65-F5344CB8AC3E}">
        <p14:creationId xmlns:p14="http://schemas.microsoft.com/office/powerpoint/2010/main" val="4242365020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Možnosti uspořádání přímého prodeje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030016" y="2370536"/>
            <a:ext cx="5829300" cy="73461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sz="1800"/>
              <a:t>obchodní cestující</a:t>
            </a:r>
          </a:p>
          <a:p>
            <a:pPr eaLnBrk="1" hangingPunct="1"/>
            <a:r>
              <a:rPr lang="cs-CZ" sz="1800"/>
              <a:t>obchodní zástupce</a:t>
            </a:r>
          </a:p>
        </p:txBody>
      </p:sp>
      <p:graphicFrame>
        <p:nvGraphicFramePr>
          <p:cNvPr id="175108" name="Group 4"/>
          <p:cNvGraphicFramePr>
            <a:graphicFrameLocks noGrp="1"/>
          </p:cNvGraphicFramePr>
          <p:nvPr/>
        </p:nvGraphicFramePr>
        <p:xfrm>
          <a:off x="2160986" y="3214688"/>
          <a:ext cx="5668566" cy="1982391"/>
        </p:xfrm>
        <a:graphic>
          <a:graphicData uri="http://schemas.openxmlformats.org/drawingml/2006/table">
            <a:tbl>
              <a:tblPr/>
              <a:tblGrid>
                <a:gridCol w="3033713"/>
                <a:gridCol w="2634853"/>
              </a:tblGrid>
              <a:tr h="29527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Tahoma" panose="020B0604030504040204" pitchFamily="34" charset="0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obchodní zástupci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Tahoma" panose="020B0604030504040204" pitchFamily="34" charset="0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obchodní cestující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7116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 pouze částečně ovlivnitelní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 prodej výrobků od většího počtu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výrobců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 odměna formou množstevní provize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 spíše vyšší motivace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 přísně odkázáni na pokyny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 prodej výrobků jednoho výrobce „vlastního pána“)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 pevný plat (event. s prémiemi)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 spíše nižší motivace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0620634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Vlastní dílčí analýzy pro podnikatelský plán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indent="-400050">
              <a:buClr>
                <a:schemeClr val="tx1"/>
              </a:buClr>
              <a:buFont typeface="+mj-lt"/>
              <a:buAutoNum type="arabicParenR" startAt="4"/>
            </a:pPr>
            <a:r>
              <a:rPr lang="cs-CZ" altLang="cs-CZ" strike="sngStrike" dirty="0">
                <a:cs typeface="Arial" panose="020B0604020202020204" pitchFamily="34" charset="0"/>
              </a:rPr>
              <a:t>Analýza trhu a konkurence, SWOT analýza, </a:t>
            </a:r>
            <a:r>
              <a:rPr lang="cs-CZ" altLang="cs-CZ" strike="sngStrike" dirty="0"/>
              <a:t/>
            </a:r>
            <a:br>
              <a:rPr lang="cs-CZ" altLang="cs-CZ" strike="sngStrike" dirty="0"/>
            </a:br>
            <a:r>
              <a:rPr lang="cs-CZ" altLang="cs-CZ" strike="sngStrike" dirty="0">
                <a:cs typeface="Arial" panose="020B0604020202020204" pitchFamily="34" charset="0"/>
              </a:rPr>
              <a:t>Hodnocení rizik plynoucích ze SWOT</a:t>
            </a:r>
            <a:endParaRPr lang="cs-CZ" altLang="cs-CZ" strike="sngStrike" dirty="0">
              <a:cs typeface="Times New Roman" panose="02020603050405020304" pitchFamily="18" charset="0"/>
            </a:endParaRPr>
          </a:p>
          <a:p>
            <a:pPr marL="400050" indent="-400050">
              <a:buClr>
                <a:schemeClr val="tx1"/>
              </a:buClr>
              <a:buFontTx/>
              <a:buAutoNum type="arabicParenR" startAt="4"/>
            </a:pPr>
            <a:r>
              <a:rPr lang="cs-CZ" altLang="cs-CZ" strike="sngStrike" dirty="0">
                <a:cs typeface="Arial" panose="020B0604020202020204" pitchFamily="34" charset="0"/>
              </a:rPr>
              <a:t>Výrobní plán (výrobní proces)</a:t>
            </a:r>
            <a:endParaRPr lang="cs-CZ" altLang="cs-CZ" strike="sngStrike" dirty="0">
              <a:cs typeface="Times New Roman" panose="02020603050405020304" pitchFamily="18" charset="0"/>
            </a:endParaRPr>
          </a:p>
          <a:p>
            <a:pPr marL="400050" indent="-400050">
              <a:buClr>
                <a:schemeClr val="tx1"/>
              </a:buClr>
              <a:buFontTx/>
              <a:buAutoNum type="arabicParenR" startAt="4"/>
            </a:pPr>
            <a:r>
              <a:rPr lang="cs-CZ" altLang="cs-CZ" strike="sngStrike" dirty="0">
                <a:cs typeface="Arial" panose="020B0604020202020204" pitchFamily="34" charset="0"/>
              </a:rPr>
              <a:t>Marketingový plán</a:t>
            </a:r>
            <a:endParaRPr lang="cs-CZ" altLang="cs-CZ" strike="sngStrike" dirty="0">
              <a:cs typeface="Times New Roman" panose="02020603050405020304" pitchFamily="18" charset="0"/>
            </a:endParaRPr>
          </a:p>
          <a:p>
            <a:pPr marL="400050" indent="-400050">
              <a:buClr>
                <a:schemeClr val="tx1"/>
              </a:buClr>
              <a:buFontTx/>
              <a:buAutoNum type="arabicParenR" startAt="4"/>
            </a:pPr>
            <a:r>
              <a:rPr lang="cs-CZ" altLang="cs-CZ" dirty="0">
                <a:cs typeface="Arial" panose="020B0604020202020204" pitchFamily="34" charset="0"/>
              </a:rPr>
              <a:t>Organizační plán</a:t>
            </a:r>
            <a:endParaRPr lang="cs-CZ" altLang="cs-CZ" dirty="0">
              <a:cs typeface="Times New Roman" panose="02020603050405020304" pitchFamily="18" charset="0"/>
            </a:endParaRPr>
          </a:p>
          <a:p>
            <a:pPr marL="400050" indent="-400050">
              <a:buClr>
                <a:schemeClr val="tx1"/>
              </a:buClr>
              <a:buFontTx/>
              <a:buAutoNum type="arabicParenR" startAt="4"/>
            </a:pPr>
            <a:r>
              <a:rPr lang="cs-CZ" altLang="cs-CZ" b="1" dirty="0">
                <a:cs typeface="Arial" panose="020B0604020202020204" pitchFamily="34" charset="0"/>
              </a:rPr>
              <a:t>Finanční </a:t>
            </a:r>
            <a:r>
              <a:rPr lang="cs-CZ" altLang="cs-CZ" b="1" dirty="0" smtClean="0">
                <a:cs typeface="Arial" panose="020B0604020202020204" pitchFamily="34" charset="0"/>
              </a:rPr>
              <a:t>plán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altLang="cs-CZ" dirty="0" smtClean="0">
                <a:cs typeface="Arial" panose="020B0604020202020204" pitchFamily="34" charset="0"/>
              </a:rPr>
              <a:t>Pozor, dílčí analýzy a především jejich závěry musí být provázány.</a:t>
            </a:r>
            <a:endParaRPr lang="cs-CZ" altLang="cs-CZ" dirty="0"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0474288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Finanční plán 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4693932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Finanční plán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Propočty, navazující na předchozí kapitoly - tedy kalkuluje náklady (a výnosy)</a:t>
            </a:r>
          </a:p>
          <a:p>
            <a:pPr lvl="1"/>
            <a:r>
              <a:rPr lang="cs-CZ" altLang="cs-CZ" dirty="0" smtClean="0"/>
              <a:t>Kalkulace ceny produktu</a:t>
            </a:r>
          </a:p>
          <a:p>
            <a:pPr lvl="1"/>
            <a:r>
              <a:rPr lang="cs-CZ" altLang="cs-CZ" dirty="0" smtClean="0"/>
              <a:t>Kalkulace nákladů produkce</a:t>
            </a:r>
          </a:p>
          <a:p>
            <a:pPr lvl="1"/>
            <a:r>
              <a:rPr lang="cs-CZ" altLang="cs-CZ" dirty="0" smtClean="0"/>
              <a:t>Analýza bodu zvratu</a:t>
            </a:r>
          </a:p>
          <a:p>
            <a:pPr lvl="1"/>
            <a:r>
              <a:rPr lang="cs-CZ" altLang="cs-CZ" dirty="0" smtClean="0"/>
              <a:t>Počáteční rozvaha</a:t>
            </a:r>
          </a:p>
          <a:p>
            <a:pPr lvl="1"/>
            <a:r>
              <a:rPr lang="cs-CZ" altLang="cs-CZ" dirty="0" smtClean="0"/>
              <a:t>Výkaz zisku a ztráty za relevantní období</a:t>
            </a:r>
          </a:p>
          <a:p>
            <a:pPr lvl="1"/>
            <a:r>
              <a:rPr lang="cs-CZ" altLang="cs-CZ" dirty="0" smtClean="0"/>
              <a:t>Výkaz Cash-</a:t>
            </a:r>
            <a:r>
              <a:rPr lang="cs-CZ" altLang="cs-CZ" dirty="0" err="1" smtClean="0"/>
              <a:t>Flow</a:t>
            </a:r>
            <a:r>
              <a:rPr lang="cs-CZ" altLang="cs-CZ" dirty="0" smtClean="0"/>
              <a:t> za relevantní období</a:t>
            </a:r>
          </a:p>
        </p:txBody>
      </p:sp>
    </p:spTree>
    <p:extLst>
      <p:ext uri="{BB962C8B-B14F-4D97-AF65-F5344CB8AC3E}">
        <p14:creationId xmlns:p14="http://schemas.microsoft.com/office/powerpoint/2010/main" val="167621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1485900" y="1491854"/>
            <a:ext cx="617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None/>
            </a:pPr>
            <a:r>
              <a:rPr lang="cs-CZ" altLang="cs-CZ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Důležitost finančního plánu</a:t>
            </a: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1485900" y="2057401"/>
            <a:ext cx="61722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1363" indent="-284163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100">
                <a:solidFill>
                  <a:srgbClr val="000000"/>
                </a:solidFill>
                <a:latin typeface="Calibri" panose="020F0502020204030204" pitchFamily="34" charset="0"/>
              </a:rPr>
              <a:t>Nejpodstatnější z oblastí podnikatelského plánu</a:t>
            </a:r>
          </a:p>
          <a:p>
            <a:pPr lvl="1">
              <a:spcBef>
                <a:spcPts val="525"/>
              </a:spcBef>
              <a:buClrTx/>
              <a:buFont typeface="Arial" panose="020B0604020202020204" pitchFamily="34" charset="0"/>
              <a:buChar char="–"/>
            </a:pPr>
            <a:r>
              <a:rPr lang="cs-CZ" altLang="cs-CZ" sz="1800">
                <a:solidFill>
                  <a:srgbClr val="000000"/>
                </a:solidFill>
                <a:latin typeface="Calibri" panose="020F0502020204030204" pitchFamily="34" charset="0"/>
              </a:rPr>
              <a:t>Analyzuje vnější prostřední podniku</a:t>
            </a:r>
          </a:p>
          <a:p>
            <a:pPr lvl="1">
              <a:spcBef>
                <a:spcPts val="525"/>
              </a:spcBef>
              <a:buClrTx/>
              <a:buFont typeface="Arial" panose="020B0604020202020204" pitchFamily="34" charset="0"/>
              <a:buChar char="–"/>
            </a:pPr>
            <a:r>
              <a:rPr lang="cs-CZ" altLang="cs-CZ" sz="1800">
                <a:solidFill>
                  <a:srgbClr val="000000"/>
                </a:solidFill>
                <a:latin typeface="Calibri" panose="020F0502020204030204" pitchFamily="34" charset="0"/>
              </a:rPr>
              <a:t>Zobrazuje stav majetku potřebného k provozu (rozvaha) a efektivitu jeho využívání</a:t>
            </a:r>
          </a:p>
          <a:p>
            <a:pPr lvl="1">
              <a:spcBef>
                <a:spcPts val="525"/>
              </a:spcBef>
              <a:buClrTx/>
              <a:buFont typeface="Arial" panose="020B0604020202020204" pitchFamily="34" charset="0"/>
              <a:buChar char="–"/>
            </a:pPr>
            <a:r>
              <a:rPr lang="cs-CZ" altLang="cs-CZ" sz="1800">
                <a:solidFill>
                  <a:srgbClr val="000000"/>
                </a:solidFill>
                <a:latin typeface="Calibri" panose="020F0502020204030204" pitchFamily="34" charset="0"/>
              </a:rPr>
              <a:t>Zobrazuje náklady na pořízení tohoto majetku</a:t>
            </a:r>
          </a:p>
          <a:p>
            <a:pPr lvl="1">
              <a:spcBef>
                <a:spcPts val="525"/>
              </a:spcBef>
              <a:buClrTx/>
              <a:buFont typeface="Arial" panose="020B0604020202020204" pitchFamily="34" charset="0"/>
              <a:buChar char="–"/>
            </a:pPr>
            <a:r>
              <a:rPr lang="cs-CZ" altLang="cs-CZ" sz="1800">
                <a:solidFill>
                  <a:srgbClr val="000000"/>
                </a:solidFill>
                <a:latin typeface="Calibri" panose="020F0502020204030204" pitchFamily="34" charset="0"/>
              </a:rPr>
              <a:t>Ukazuje finanční realizovatelnost a smysluplnost podnikatelského plánu a finanční UDRŽITELNOST podniku</a:t>
            </a:r>
          </a:p>
        </p:txBody>
      </p:sp>
    </p:spTree>
    <p:extLst>
      <p:ext uri="{BB962C8B-B14F-4D97-AF65-F5344CB8AC3E}">
        <p14:creationId xmlns:p14="http://schemas.microsoft.com/office/powerpoint/2010/main" val="33810841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1076325" y="1148955"/>
            <a:ext cx="6172200" cy="47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None/>
            </a:pPr>
            <a:r>
              <a:rPr lang="cs-CZ" altLang="cs-CZ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Finanční plánování dlouhodobé</a:t>
            </a: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1485900" y="2057401"/>
            <a:ext cx="6172200" cy="358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563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250">
                <a:solidFill>
                  <a:srgbClr val="000000"/>
                </a:solidFill>
                <a:latin typeface="Calibri" panose="020F0502020204030204" pitchFamily="34" charset="0"/>
              </a:rPr>
              <a:t>Finanční cíle pro zvolený časový horizont (cca 5 let)</a:t>
            </a:r>
          </a:p>
          <a:p>
            <a:pPr>
              <a:lnSpc>
                <a:spcPct val="90000"/>
              </a:lnSpc>
              <a:spcBef>
                <a:spcPts val="563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250">
                <a:solidFill>
                  <a:srgbClr val="000000"/>
                </a:solidFill>
                <a:latin typeface="Calibri" panose="020F0502020204030204" pitchFamily="34" charset="0"/>
              </a:rPr>
              <a:t>Analýza makroekonomických ukazatelů, oboru, portfolia (Landa, 2007)</a:t>
            </a:r>
          </a:p>
          <a:p>
            <a:pPr>
              <a:lnSpc>
                <a:spcPct val="90000"/>
              </a:lnSpc>
              <a:spcBef>
                <a:spcPts val="563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250">
                <a:solidFill>
                  <a:srgbClr val="000000"/>
                </a:solidFill>
                <a:latin typeface="Calibri" panose="020F0502020204030204" pitchFamily="34" charset="0"/>
              </a:rPr>
              <a:t>Stanovení finančních politik (cenová, investiční, úvěrová)</a:t>
            </a:r>
          </a:p>
          <a:p>
            <a:pPr>
              <a:lnSpc>
                <a:spcPct val="90000"/>
              </a:lnSpc>
              <a:spcBef>
                <a:spcPts val="563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250">
                <a:solidFill>
                  <a:srgbClr val="000000"/>
                </a:solidFill>
                <a:latin typeface="Calibri" panose="020F0502020204030204" pitchFamily="34" charset="0"/>
              </a:rPr>
              <a:t>Prognóza vývoje prodeje</a:t>
            </a:r>
          </a:p>
          <a:p>
            <a:pPr>
              <a:lnSpc>
                <a:spcPct val="90000"/>
              </a:lnSpc>
              <a:spcBef>
                <a:spcPts val="563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250">
                <a:solidFill>
                  <a:srgbClr val="000000"/>
                </a:solidFill>
                <a:latin typeface="Calibri" panose="020F0502020204030204" pitchFamily="34" charset="0"/>
              </a:rPr>
              <a:t>Plán investiční činnosti</a:t>
            </a:r>
          </a:p>
          <a:p>
            <a:pPr>
              <a:lnSpc>
                <a:spcPct val="90000"/>
              </a:lnSpc>
              <a:spcBef>
                <a:spcPts val="563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250">
                <a:solidFill>
                  <a:srgbClr val="000000"/>
                </a:solidFill>
                <a:latin typeface="Calibri" panose="020F0502020204030204" pitchFamily="34" charset="0"/>
              </a:rPr>
              <a:t>Plán dlouhodobého financování </a:t>
            </a:r>
          </a:p>
          <a:p>
            <a:pPr>
              <a:lnSpc>
                <a:spcPct val="90000"/>
              </a:lnSpc>
              <a:spcBef>
                <a:spcPts val="563"/>
              </a:spcBef>
              <a:buClrTx/>
              <a:buNone/>
            </a:pPr>
            <a:endParaRPr lang="cs-CZ" altLang="cs-CZ" sz="225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9176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1485900" y="1491855"/>
            <a:ext cx="6172200" cy="47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None/>
            </a:pPr>
            <a:r>
              <a:rPr lang="cs-CZ" altLang="cs-CZ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Finanční plánování krátkodobé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1485900" y="2057401"/>
            <a:ext cx="61722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>
                <a:solidFill>
                  <a:srgbClr val="000000"/>
                </a:solidFill>
                <a:latin typeface="Calibri" panose="020F0502020204030204" pitchFamily="34" charset="0"/>
              </a:rPr>
              <a:t>Pokud se jedná o počátek podnikání – „zakladatelský rozpočet“  </a:t>
            </a:r>
          </a:p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>
                <a:solidFill>
                  <a:srgbClr val="000000"/>
                </a:solidFill>
                <a:latin typeface="Calibri" panose="020F0502020204030204" pitchFamily="34" charset="0"/>
              </a:rPr>
              <a:t>Plán nákladů, výnosů a tvorby zisku</a:t>
            </a:r>
          </a:p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>
                <a:solidFill>
                  <a:srgbClr val="000000"/>
                </a:solidFill>
                <a:latin typeface="Calibri" panose="020F0502020204030204" pitchFamily="34" charset="0"/>
              </a:rPr>
              <a:t>Plánová předběžná rozvaha (předvaha)</a:t>
            </a:r>
          </a:p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>
                <a:solidFill>
                  <a:srgbClr val="000000"/>
                </a:solidFill>
                <a:latin typeface="Calibri" panose="020F0502020204030204" pitchFamily="34" charset="0"/>
              </a:rPr>
              <a:t>Plán cash flow</a:t>
            </a:r>
          </a:p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>
                <a:solidFill>
                  <a:srgbClr val="000000"/>
                </a:solidFill>
                <a:latin typeface="Calibri" panose="020F0502020204030204" pitchFamily="34" charset="0"/>
              </a:rPr>
              <a:t>Plán dělení zisku</a:t>
            </a:r>
          </a:p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>
                <a:solidFill>
                  <a:srgbClr val="000000"/>
                </a:solidFill>
                <a:latin typeface="Calibri" panose="020F0502020204030204" pitchFamily="34" charset="0"/>
              </a:rPr>
              <a:t>Plán externího financování</a:t>
            </a:r>
          </a:p>
        </p:txBody>
      </p:sp>
    </p:spTree>
    <p:extLst>
      <p:ext uri="{BB962C8B-B14F-4D97-AF65-F5344CB8AC3E}">
        <p14:creationId xmlns:p14="http://schemas.microsoft.com/office/powerpoint/2010/main" val="14661200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1485900" y="1491854"/>
            <a:ext cx="617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None/>
            </a:pPr>
            <a:r>
              <a:rPr lang="cs-CZ" altLang="cs-CZ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Zakladatelský rozpočet</a:t>
            </a:r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485900" y="2057401"/>
            <a:ext cx="61722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1363" indent="-284163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>
                <a:solidFill>
                  <a:srgbClr val="000000"/>
                </a:solidFill>
                <a:latin typeface="Calibri" panose="020F0502020204030204" pitchFamily="34" charset="0"/>
              </a:rPr>
              <a:t>Otázka disponibilních zdrojů pro realizaci záměru</a:t>
            </a:r>
          </a:p>
          <a:p>
            <a:pPr lvl="1">
              <a:spcBef>
                <a:spcPts val="525"/>
              </a:spcBef>
              <a:buClrTx/>
              <a:buFont typeface="Arial" panose="020B0604020202020204" pitchFamily="34" charset="0"/>
              <a:buChar char="–"/>
            </a:pPr>
            <a:r>
              <a:rPr lang="cs-CZ" altLang="cs-CZ" sz="2100">
                <a:solidFill>
                  <a:srgbClr val="000000"/>
                </a:solidFill>
                <a:latin typeface="Calibri" panose="020F0502020204030204" pitchFamily="34" charset="0"/>
              </a:rPr>
              <a:t>Zdroje na zahájení – poplatky za zápis do OR, notář apod.</a:t>
            </a:r>
          </a:p>
          <a:p>
            <a:pPr lvl="1">
              <a:spcBef>
                <a:spcPts val="525"/>
              </a:spcBef>
              <a:buClrTx/>
              <a:buFont typeface="Arial" panose="020B0604020202020204" pitchFamily="34" charset="0"/>
              <a:buChar char="–"/>
            </a:pPr>
            <a:r>
              <a:rPr lang="cs-CZ" altLang="cs-CZ" sz="2100">
                <a:solidFill>
                  <a:srgbClr val="000000"/>
                </a:solidFill>
                <a:latin typeface="Calibri" panose="020F0502020204030204" pitchFamily="34" charset="0"/>
              </a:rPr>
              <a:t>Zdroje na financování provozu – do první úhrady produkce – energie, nájem, apod.</a:t>
            </a:r>
          </a:p>
          <a:p>
            <a:pPr lvl="1">
              <a:spcBef>
                <a:spcPts val="525"/>
              </a:spcBef>
              <a:buClrTx/>
              <a:buFont typeface="Arial" panose="020B0604020202020204" pitchFamily="34" charset="0"/>
              <a:buChar char="–"/>
            </a:pPr>
            <a:r>
              <a:rPr lang="cs-CZ" altLang="cs-CZ" sz="2100">
                <a:solidFill>
                  <a:srgbClr val="000000"/>
                </a:solidFill>
                <a:latin typeface="Calibri" panose="020F0502020204030204" pitchFamily="34" charset="0"/>
              </a:rPr>
              <a:t>Nedostatek zdrojů u osoby zakladatele - vznik kapitálových společností</a:t>
            </a:r>
          </a:p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>
                <a:solidFill>
                  <a:srgbClr val="000000"/>
                </a:solidFill>
                <a:latin typeface="Calibri" panose="020F0502020204030204" pitchFamily="34" charset="0"/>
              </a:rPr>
              <a:t>Náklady na založení podniku</a:t>
            </a:r>
          </a:p>
        </p:txBody>
      </p:sp>
    </p:spTree>
    <p:extLst>
      <p:ext uri="{BB962C8B-B14F-4D97-AF65-F5344CB8AC3E}">
        <p14:creationId xmlns:p14="http://schemas.microsoft.com/office/powerpoint/2010/main" val="12855147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Strategická analýza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Analýza pozice podniku obvykle až po prvním roce provozování</a:t>
            </a:r>
          </a:p>
          <a:p>
            <a:r>
              <a:rPr lang="cs-CZ" dirty="0" smtClean="0"/>
              <a:t>Předběžně zpracovaná může poskytnout některé cenné informace pro zahájení podnikání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1449324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1485900" y="1491854"/>
            <a:ext cx="617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None/>
            </a:pPr>
            <a:r>
              <a:rPr lang="cs-CZ" altLang="cs-CZ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Plán nákladů</a:t>
            </a:r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485900" y="2057401"/>
            <a:ext cx="61722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>
                <a:solidFill>
                  <a:srgbClr val="000000"/>
                </a:solidFill>
                <a:latin typeface="Calibri" panose="020F0502020204030204" pitchFamily="34" charset="0"/>
              </a:rPr>
              <a:t>Náklady na provoz podniku do budoucna, po obdržení prvních plateb za výrobky/služby</a:t>
            </a:r>
          </a:p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>
                <a:solidFill>
                  <a:srgbClr val="000000"/>
                </a:solidFill>
                <a:latin typeface="Calibri" panose="020F0502020204030204" pitchFamily="34" charset="0"/>
              </a:rPr>
              <a:t>Relativně přesně vyjádřitelný, riziko nepřesností nízké</a:t>
            </a:r>
          </a:p>
          <a:p>
            <a:pPr>
              <a:spcBef>
                <a:spcPts val="600"/>
              </a:spcBef>
              <a:buClrTx/>
              <a:buNone/>
            </a:pPr>
            <a:endParaRPr lang="cs-CZ" altLang="cs-CZ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buClrTx/>
              <a:buNone/>
            </a:pPr>
            <a:endParaRPr lang="cs-CZ" altLang="cs-CZ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buClrTx/>
              <a:buNone/>
            </a:pPr>
            <a:endParaRPr lang="cs-CZ" altLang="cs-CZ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4040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1485900" y="1491855"/>
            <a:ext cx="6172200" cy="47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None/>
            </a:pPr>
            <a:r>
              <a:rPr lang="cs-CZ" altLang="cs-CZ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Plán výnosů</a:t>
            </a:r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1485900" y="2057400"/>
            <a:ext cx="6172200" cy="447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1363" indent="-284163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>
                <a:solidFill>
                  <a:srgbClr val="000000"/>
                </a:solidFill>
                <a:latin typeface="Calibri" panose="020F0502020204030204" pitchFamily="34" charset="0"/>
              </a:rPr>
              <a:t>Ukazuje plánované maximální výnosy.</a:t>
            </a:r>
          </a:p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>
                <a:solidFill>
                  <a:srgbClr val="000000"/>
                </a:solidFill>
                <a:latin typeface="Calibri" panose="020F0502020204030204" pitchFamily="34" charset="0"/>
              </a:rPr>
              <a:t>Riziko nepřesností vysoké, nesnadnost vyjádření</a:t>
            </a:r>
          </a:p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>
                <a:solidFill>
                  <a:srgbClr val="000000"/>
                </a:solidFill>
                <a:latin typeface="Calibri" panose="020F0502020204030204" pitchFamily="34" charset="0"/>
              </a:rPr>
              <a:t>Je nutné provést variantní analýzu – standardně se provádí analýza 3 variant:</a:t>
            </a:r>
          </a:p>
          <a:p>
            <a:pPr lvl="1">
              <a:spcBef>
                <a:spcPts val="525"/>
              </a:spcBef>
              <a:buClrTx/>
              <a:buFont typeface="Arial" panose="020B0604020202020204" pitchFamily="34" charset="0"/>
              <a:buChar char="–"/>
            </a:pPr>
            <a:r>
              <a:rPr lang="cs-CZ" altLang="cs-CZ" sz="2100">
                <a:solidFill>
                  <a:srgbClr val="000000"/>
                </a:solidFill>
                <a:latin typeface="Calibri" panose="020F0502020204030204" pitchFamily="34" charset="0"/>
              </a:rPr>
              <a:t>Optimistická</a:t>
            </a:r>
          </a:p>
          <a:p>
            <a:pPr lvl="1">
              <a:spcBef>
                <a:spcPts val="525"/>
              </a:spcBef>
              <a:buClrTx/>
              <a:buFont typeface="Arial" panose="020B0604020202020204" pitchFamily="34" charset="0"/>
              <a:buChar char="–"/>
            </a:pPr>
            <a:r>
              <a:rPr lang="cs-CZ" altLang="cs-CZ" sz="2100">
                <a:solidFill>
                  <a:srgbClr val="000000"/>
                </a:solidFill>
                <a:latin typeface="Calibri" panose="020F0502020204030204" pitchFamily="34" charset="0"/>
              </a:rPr>
              <a:t>Realistická</a:t>
            </a:r>
          </a:p>
          <a:p>
            <a:pPr lvl="1">
              <a:spcBef>
                <a:spcPts val="525"/>
              </a:spcBef>
              <a:buClrTx/>
              <a:buFont typeface="Arial" panose="020B0604020202020204" pitchFamily="34" charset="0"/>
              <a:buChar char="–"/>
            </a:pPr>
            <a:r>
              <a:rPr lang="cs-CZ" altLang="cs-CZ" sz="2100">
                <a:solidFill>
                  <a:srgbClr val="000000"/>
                </a:solidFill>
                <a:latin typeface="Calibri" panose="020F0502020204030204" pitchFamily="34" charset="0"/>
              </a:rPr>
              <a:t>Pesimistická</a:t>
            </a:r>
          </a:p>
          <a:p>
            <a:pPr lvl="1">
              <a:spcBef>
                <a:spcPts val="525"/>
              </a:spcBef>
              <a:buClrTx/>
              <a:buNone/>
            </a:pPr>
            <a:endParaRPr lang="cs-CZ" altLang="cs-CZ" sz="21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buClrTx/>
              <a:buNone/>
            </a:pPr>
            <a:endParaRPr lang="cs-CZ" altLang="cs-CZ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buClrTx/>
              <a:buNone/>
            </a:pPr>
            <a:endParaRPr lang="cs-CZ" altLang="cs-CZ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8954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1485900" y="1491855"/>
            <a:ext cx="6172200" cy="47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None/>
            </a:pPr>
            <a:r>
              <a:rPr lang="cs-CZ" altLang="cs-CZ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Plánování výnosů - BEP</a:t>
            </a: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1485900" y="2057400"/>
            <a:ext cx="6172200" cy="4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1363" indent="-284163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>
                <a:solidFill>
                  <a:srgbClr val="000000"/>
                </a:solidFill>
                <a:latin typeface="Calibri" panose="020F0502020204030204" pitchFamily="34" charset="0"/>
              </a:rPr>
              <a:t>Bod zvratu – minimální objem výroby aby podnik nebyl ve ztrátě</a:t>
            </a:r>
          </a:p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>
                <a:solidFill>
                  <a:srgbClr val="000000"/>
                </a:solidFill>
                <a:latin typeface="Calibri" panose="020F0502020204030204" pitchFamily="34" charset="0"/>
              </a:rPr>
              <a:t>Q=FN/(P-VaN)</a:t>
            </a:r>
          </a:p>
          <a:p>
            <a:pPr lvl="1">
              <a:spcBef>
                <a:spcPts val="525"/>
              </a:spcBef>
              <a:buClrTx/>
              <a:buFont typeface="Arial" panose="020B0604020202020204" pitchFamily="34" charset="0"/>
              <a:buChar char="–"/>
            </a:pPr>
            <a:r>
              <a:rPr lang="cs-CZ" altLang="cs-CZ" sz="2100">
                <a:solidFill>
                  <a:srgbClr val="000000"/>
                </a:solidFill>
                <a:latin typeface="Calibri" panose="020F0502020204030204" pitchFamily="34" charset="0"/>
              </a:rPr>
              <a:t>Q – množství produkce</a:t>
            </a:r>
          </a:p>
          <a:p>
            <a:pPr lvl="1">
              <a:spcBef>
                <a:spcPts val="525"/>
              </a:spcBef>
              <a:buClrTx/>
              <a:buFont typeface="Arial" panose="020B0604020202020204" pitchFamily="34" charset="0"/>
              <a:buChar char="–"/>
            </a:pPr>
            <a:r>
              <a:rPr lang="cs-CZ" altLang="cs-CZ" sz="2100">
                <a:solidFill>
                  <a:srgbClr val="000000"/>
                </a:solidFill>
                <a:latin typeface="Calibri" panose="020F0502020204030204" pitchFamily="34" charset="0"/>
              </a:rPr>
              <a:t>FN – fixní náklady(celkem)</a:t>
            </a:r>
          </a:p>
          <a:p>
            <a:pPr lvl="1">
              <a:spcBef>
                <a:spcPts val="525"/>
              </a:spcBef>
              <a:buClrTx/>
              <a:buFont typeface="Arial" panose="020B0604020202020204" pitchFamily="34" charset="0"/>
              <a:buChar char="–"/>
            </a:pPr>
            <a:r>
              <a:rPr lang="cs-CZ" altLang="cs-CZ" sz="2100">
                <a:solidFill>
                  <a:srgbClr val="000000"/>
                </a:solidFill>
                <a:latin typeface="Calibri" panose="020F0502020204030204" pitchFamily="34" charset="0"/>
              </a:rPr>
              <a:t>P – prodejní cena</a:t>
            </a:r>
          </a:p>
          <a:p>
            <a:pPr lvl="1">
              <a:spcBef>
                <a:spcPts val="525"/>
              </a:spcBef>
              <a:buClrTx/>
              <a:buFont typeface="Arial" panose="020B0604020202020204" pitchFamily="34" charset="0"/>
              <a:buChar char="–"/>
            </a:pPr>
            <a:r>
              <a:rPr lang="cs-CZ" altLang="cs-CZ" sz="2100">
                <a:solidFill>
                  <a:srgbClr val="000000"/>
                </a:solidFill>
                <a:latin typeface="Calibri" panose="020F0502020204030204" pitchFamily="34" charset="0"/>
              </a:rPr>
              <a:t>VaN – variabilní náklady na jednotku produkce</a:t>
            </a:r>
          </a:p>
          <a:p>
            <a:pPr>
              <a:spcBef>
                <a:spcPts val="600"/>
              </a:spcBef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cs-CZ" altLang="cs-CZ" sz="2400">
                <a:solidFill>
                  <a:srgbClr val="0000FF"/>
                </a:solidFill>
                <a:latin typeface="Calibri" panose="020F0502020204030204" pitchFamily="34" charset="0"/>
                <a:hlinkClick r:id="rId3"/>
              </a:rPr>
              <a:t>http://www.strateg.cz/bep.html</a:t>
            </a:r>
            <a:r>
              <a:rPr lang="cs-CZ" altLang="cs-CZ" sz="2400">
                <a:solidFill>
                  <a:srgbClr val="000000"/>
                </a:solidFill>
                <a:latin typeface="Calibri" panose="020F0502020204030204" pitchFamily="34" charset="0"/>
              </a:rPr>
              <a:t> (počítání BEP)</a:t>
            </a:r>
          </a:p>
          <a:p>
            <a:pPr>
              <a:spcBef>
                <a:spcPts val="600"/>
              </a:spcBef>
              <a:buClrTx/>
              <a:buNone/>
            </a:pPr>
            <a:endParaRPr lang="cs-CZ" altLang="cs-CZ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3427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1485900" y="1063229"/>
            <a:ext cx="6172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1485900" y="2057401"/>
            <a:ext cx="61722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200">
              <a:latin typeface="Arial" panose="020B0604020202020204" pitchFamily="34" charset="0"/>
            </a:endParaRPr>
          </a:p>
        </p:txBody>
      </p:sp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1710929"/>
            <a:ext cx="4838700" cy="403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0854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19325" y="1063229"/>
            <a:ext cx="5624513" cy="857250"/>
          </a:xfrm>
        </p:spPr>
        <p:txBody>
          <a:bodyPr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dirty="0"/>
              <a:t>Bod zvratu graficky – analýza zisku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232298" y="2183607"/>
            <a:ext cx="30158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cs-CZ" sz="120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143000" y="4313635"/>
            <a:ext cx="685800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sz="7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cs-CZ" sz="1800">
              <a:latin typeface="Times New Roman" panose="02020603050405020304" pitchFamily="18" charset="0"/>
            </a:endParaRPr>
          </a:p>
        </p:txBody>
      </p:sp>
      <p:pic>
        <p:nvPicPr>
          <p:cNvPr id="19461" name="Obrázek 8" descr="Image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85" y="2143126"/>
            <a:ext cx="5548313" cy="322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8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2219325" y="1063229"/>
            <a:ext cx="5624513" cy="857250"/>
          </a:xfrm>
        </p:spPr>
        <p:txBody>
          <a:bodyPr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dirty="0"/>
              <a:t>Bod zvratu graficky - rozklad</a:t>
            </a:r>
          </a:p>
        </p:txBody>
      </p:sp>
      <p:pic>
        <p:nvPicPr>
          <p:cNvPr id="18435" name="Obrázek 3" descr="bodzv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720" y="2411016"/>
            <a:ext cx="4507706" cy="3275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47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1485900" y="1491854"/>
            <a:ext cx="61722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None/>
              <a:defRPr/>
            </a:pPr>
            <a:r>
              <a:rPr lang="cs-CZ" altLang="cs-CZ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Cash </a:t>
            </a:r>
            <a:r>
              <a:rPr lang="cs-CZ" altLang="cs-CZ" sz="36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flow</a:t>
            </a:r>
            <a:r>
              <a:rPr lang="cs-CZ" altLang="cs-CZ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- teoreticky</a:t>
            </a:r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1485900" y="2057401"/>
            <a:ext cx="61722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 b="1">
                <a:solidFill>
                  <a:srgbClr val="000000"/>
                </a:solidFill>
                <a:latin typeface="Calibri" panose="020F0502020204030204" pitchFamily="34" charset="0"/>
              </a:rPr>
              <a:t>Rozdíl mezi příjmy a výdaji (kladným a záporným peněžním tokem) v každém období a pořizovací náklady investice tvoří časovou řadu, která se označuje jako cash flow (čistý přebytek peněžních prostředků z investice).</a:t>
            </a:r>
          </a:p>
          <a:p>
            <a:pPr algn="r">
              <a:spcBef>
                <a:spcPts val="600"/>
              </a:spcBef>
              <a:buClrTx/>
              <a:buNone/>
            </a:pPr>
            <a:endParaRPr lang="cs-CZ" altLang="cs-CZ" sz="24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2567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1485900" y="1491855"/>
            <a:ext cx="6172200" cy="47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None/>
              <a:defRPr/>
            </a:pPr>
            <a:r>
              <a:rPr lang="cs-CZ" altLang="cs-CZ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Cash </a:t>
            </a:r>
            <a:r>
              <a:rPr lang="cs-CZ" altLang="cs-CZ" sz="36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flow</a:t>
            </a:r>
            <a:r>
              <a:rPr lang="cs-CZ" altLang="cs-CZ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(Výkaz peněžních toků)</a:t>
            </a:r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485900" y="2057401"/>
            <a:ext cx="61722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1363" indent="-284163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506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025" dirty="0">
                <a:solidFill>
                  <a:srgbClr val="000000"/>
                </a:solidFill>
                <a:latin typeface="Calibri" panose="020F0502020204030204" pitchFamily="34" charset="0"/>
              </a:rPr>
              <a:t>ukazuje na aktuální stav prostředků v hotovosti</a:t>
            </a:r>
          </a:p>
          <a:p>
            <a:pPr>
              <a:lnSpc>
                <a:spcPct val="90000"/>
              </a:lnSpc>
              <a:spcBef>
                <a:spcPts val="506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025" dirty="0">
                <a:solidFill>
                  <a:srgbClr val="000000"/>
                </a:solidFill>
                <a:latin typeface="Calibri" panose="020F0502020204030204" pitchFamily="34" charset="0"/>
              </a:rPr>
              <a:t>pomáhá eliminovat časový nesoulad mezi příjmy a výnosy, výdaji a náklady</a:t>
            </a:r>
          </a:p>
          <a:p>
            <a:pPr>
              <a:lnSpc>
                <a:spcPct val="90000"/>
              </a:lnSpc>
              <a:spcBef>
                <a:spcPts val="506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025" dirty="0">
                <a:solidFill>
                  <a:srgbClr val="000000"/>
                </a:solidFill>
                <a:latin typeface="Calibri" panose="020F0502020204030204" pitchFamily="34" charset="0"/>
              </a:rPr>
              <a:t>CF záporný = riziko nedostatku likvidity – překlenovací úvěry</a:t>
            </a:r>
          </a:p>
          <a:p>
            <a:pPr>
              <a:lnSpc>
                <a:spcPct val="90000"/>
              </a:lnSpc>
              <a:spcBef>
                <a:spcPts val="506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025" dirty="0">
                <a:solidFill>
                  <a:srgbClr val="000000"/>
                </a:solidFill>
                <a:latin typeface="Calibri" panose="020F0502020204030204" pitchFamily="34" charset="0"/>
              </a:rPr>
              <a:t>Rozdíly oproti zisku</a:t>
            </a:r>
          </a:p>
          <a:p>
            <a:pPr lvl="1">
              <a:lnSpc>
                <a:spcPct val="90000"/>
              </a:lnSpc>
              <a:spcBef>
                <a:spcPts val="450"/>
              </a:spcBef>
              <a:buClrTx/>
              <a:buFont typeface="Arial" panose="020B0604020202020204" pitchFamily="34" charset="0"/>
              <a:buChar char="–"/>
            </a:pPr>
            <a:r>
              <a:rPr lang="cs-CZ" altLang="cs-CZ" sz="1800" dirty="0">
                <a:solidFill>
                  <a:srgbClr val="000000"/>
                </a:solidFill>
                <a:latin typeface="Calibri" panose="020F0502020204030204" pitchFamily="34" charset="0"/>
              </a:rPr>
              <a:t>neovlivněn odpisy a jinými položkami snižujícími daňovou povinnost</a:t>
            </a:r>
          </a:p>
          <a:p>
            <a:pPr lvl="1">
              <a:lnSpc>
                <a:spcPct val="90000"/>
              </a:lnSpc>
              <a:spcBef>
                <a:spcPts val="450"/>
              </a:spcBef>
              <a:buClrTx/>
              <a:buFont typeface="Arial" panose="020B0604020202020204" pitchFamily="34" charset="0"/>
              <a:buChar char="–"/>
            </a:pPr>
            <a:r>
              <a:rPr lang="cs-CZ" altLang="cs-CZ" sz="1800" dirty="0">
                <a:solidFill>
                  <a:srgbClr val="000000"/>
                </a:solidFill>
                <a:latin typeface="Calibri" panose="020F0502020204030204" pitchFamily="34" charset="0"/>
              </a:rPr>
              <a:t>okamžitá možnost sledování výkonnosti – zisk většinou nebývá v prvním roce</a:t>
            </a:r>
          </a:p>
        </p:txBody>
      </p:sp>
    </p:spTree>
    <p:extLst>
      <p:ext uri="{BB962C8B-B14F-4D97-AF65-F5344CB8AC3E}">
        <p14:creationId xmlns:p14="http://schemas.microsoft.com/office/powerpoint/2010/main" val="31438302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1485900" y="1491855"/>
            <a:ext cx="6172200" cy="47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None/>
              <a:defRPr/>
            </a:pPr>
            <a:r>
              <a:rPr lang="cs-CZ" altLang="cs-CZ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Cash </a:t>
            </a:r>
            <a:r>
              <a:rPr lang="cs-CZ" altLang="cs-CZ" sz="36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flow</a:t>
            </a:r>
            <a:r>
              <a:rPr lang="cs-CZ" altLang="cs-CZ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- </a:t>
            </a:r>
            <a:r>
              <a:rPr lang="cs-CZ" altLang="cs-CZ" sz="36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diskontace</a:t>
            </a:r>
            <a:endParaRPr lang="cs-CZ" altLang="cs-CZ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1485900" y="2057400"/>
            <a:ext cx="6172200" cy="3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Font typeface="Arial" charset="0"/>
              <a:buChar char="•"/>
              <a:defRPr/>
            </a:pPr>
            <a:r>
              <a:rPr lang="cs-CZ" sz="2400" dirty="0" err="1">
                <a:solidFill>
                  <a:srgbClr val="000000"/>
                </a:solidFill>
                <a:latin typeface="Calibri" pitchFamily="32" charset="0"/>
              </a:rPr>
              <a:t>Diskontace</a:t>
            </a:r>
            <a:r>
              <a:rPr lang="cs-CZ" sz="2400" dirty="0">
                <a:solidFill>
                  <a:srgbClr val="000000"/>
                </a:solidFill>
                <a:latin typeface="Calibri" pitchFamily="32" charset="0"/>
              </a:rPr>
              <a:t> zobrazena v NPV</a:t>
            </a:r>
          </a:p>
          <a:p>
            <a:pPr eaLnBrk="1" hangingPunct="1">
              <a:spcBef>
                <a:spcPts val="600"/>
              </a:spcBef>
              <a:buFont typeface="Arial" charset="0"/>
              <a:buChar char="•"/>
              <a:defRPr/>
            </a:pPr>
            <a:r>
              <a:rPr lang="cs-CZ" sz="2400" dirty="0">
                <a:solidFill>
                  <a:srgbClr val="000000"/>
                </a:solidFill>
                <a:latin typeface="Calibri" pitchFamily="32" charset="0"/>
              </a:rPr>
              <a:t>Pro cash </a:t>
            </a:r>
            <a:r>
              <a:rPr lang="cs-CZ" sz="2400" dirty="0" err="1">
                <a:solidFill>
                  <a:srgbClr val="000000"/>
                </a:solidFill>
                <a:latin typeface="Calibri" pitchFamily="32" charset="0"/>
              </a:rPr>
              <a:t>flow</a:t>
            </a:r>
            <a:r>
              <a:rPr lang="cs-CZ" sz="2400" dirty="0">
                <a:solidFill>
                  <a:srgbClr val="000000"/>
                </a:solidFill>
                <a:latin typeface="Calibri" pitchFamily="32" charset="0"/>
              </a:rPr>
              <a:t> lze taky povést </a:t>
            </a:r>
            <a:r>
              <a:rPr lang="cs-CZ" sz="2400" dirty="0" err="1">
                <a:solidFill>
                  <a:srgbClr val="000000"/>
                </a:solidFill>
                <a:latin typeface="Calibri" pitchFamily="32" charset="0"/>
              </a:rPr>
              <a:t>diskontaci</a:t>
            </a:r>
            <a:endParaRPr lang="cs-CZ" sz="2400" dirty="0">
              <a:solidFill>
                <a:srgbClr val="000000"/>
              </a:solidFill>
              <a:latin typeface="Calibri" pitchFamily="32" charset="0"/>
            </a:endParaRPr>
          </a:p>
          <a:p>
            <a:pPr marL="0" indent="0" eaLnBrk="1" hangingPunct="1">
              <a:spcBef>
                <a:spcPts val="600"/>
              </a:spcBef>
              <a:defRPr/>
            </a:pPr>
            <a:endParaRPr lang="cs-CZ" sz="2400" dirty="0">
              <a:solidFill>
                <a:srgbClr val="000000"/>
              </a:solidFill>
              <a:latin typeface="Calibri" pitchFamily="32" charset="0"/>
            </a:endParaRPr>
          </a:p>
          <a:p>
            <a:pPr eaLnBrk="1" hangingPunct="1">
              <a:spcBef>
                <a:spcPts val="900"/>
              </a:spcBef>
              <a:buFont typeface="Arial" charset="0"/>
              <a:buChar char="•"/>
              <a:defRPr/>
            </a:pPr>
            <a:r>
              <a:rPr lang="cs-CZ" sz="2700" dirty="0">
                <a:solidFill>
                  <a:srgbClr val="000000"/>
                </a:solidFill>
                <a:latin typeface="Calibri" pitchFamily="32" charset="0"/>
              </a:rPr>
              <a:t>1/ (1+míra inflace v desetinném číslu)</a:t>
            </a:r>
            <a:r>
              <a:rPr lang="cs-CZ" sz="2700" baseline="30000" dirty="0">
                <a:solidFill>
                  <a:srgbClr val="000000"/>
                </a:solidFill>
                <a:latin typeface="Calibri" pitchFamily="32" charset="0"/>
              </a:rPr>
              <a:t>n</a:t>
            </a:r>
          </a:p>
          <a:p>
            <a:pPr eaLnBrk="1" hangingPunct="1">
              <a:spcBef>
                <a:spcPts val="900"/>
              </a:spcBef>
              <a:buFont typeface="Arial" charset="0"/>
              <a:buChar char="•"/>
              <a:defRPr/>
            </a:pPr>
            <a:r>
              <a:rPr lang="cs-CZ" sz="2700" dirty="0">
                <a:solidFill>
                  <a:srgbClr val="000000"/>
                </a:solidFill>
                <a:latin typeface="Calibri" pitchFamily="32" charset="0"/>
              </a:rPr>
              <a:t>n… rok ke kterému diskontujeme</a:t>
            </a:r>
          </a:p>
        </p:txBody>
      </p:sp>
    </p:spTree>
    <p:extLst>
      <p:ext uri="{BB962C8B-B14F-4D97-AF65-F5344CB8AC3E}">
        <p14:creationId xmlns:p14="http://schemas.microsoft.com/office/powerpoint/2010/main" val="10941084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1485900" y="1491854"/>
            <a:ext cx="617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None/>
              <a:defRPr/>
            </a:pPr>
            <a:r>
              <a:rPr lang="cs-CZ" altLang="cs-CZ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Cash </a:t>
            </a:r>
            <a:r>
              <a:rPr lang="cs-CZ" altLang="cs-CZ" sz="36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flow</a:t>
            </a:r>
            <a:r>
              <a:rPr lang="cs-CZ" altLang="cs-CZ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– diskont příklad</a:t>
            </a:r>
          </a:p>
        </p:txBody>
      </p:sp>
      <p:graphicFrame>
        <p:nvGraphicFramePr>
          <p:cNvPr id="28674" name="Group 2"/>
          <p:cNvGraphicFramePr>
            <a:graphicFrameLocks noGrp="1"/>
          </p:cNvGraphicFramePr>
          <p:nvPr/>
        </p:nvGraphicFramePr>
        <p:xfrm>
          <a:off x="1785938" y="2196703"/>
          <a:ext cx="5734052" cy="2414588"/>
        </p:xfrm>
        <a:graphic>
          <a:graphicData uri="http://schemas.openxmlformats.org/drawingml/2006/table">
            <a:tbl>
              <a:tblPr/>
              <a:tblGrid>
                <a:gridCol w="1326356"/>
                <a:gridCol w="882254"/>
                <a:gridCol w="882253"/>
                <a:gridCol w="881063"/>
                <a:gridCol w="881063"/>
                <a:gridCol w="881063"/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Časové období</a:t>
                      </a:r>
                    </a:p>
                  </a:txBody>
                  <a:tcPr marL="33210" marR="33210" marT="9450" marB="0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t</a:t>
                      </a:r>
                      <a:r>
                        <a:rPr kumimoji="0" lang="cs-CZ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0</a:t>
                      </a:r>
                    </a:p>
                  </a:txBody>
                  <a:tcPr marL="33210" marR="33210" marT="945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t</a:t>
                      </a:r>
                      <a:r>
                        <a:rPr kumimoji="0" lang="cs-CZ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1</a:t>
                      </a:r>
                    </a:p>
                  </a:txBody>
                  <a:tcPr marL="33210" marR="33210" marT="945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t</a:t>
                      </a:r>
                      <a:r>
                        <a:rPr kumimoji="0" lang="cs-CZ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2</a:t>
                      </a:r>
                    </a:p>
                  </a:txBody>
                  <a:tcPr marL="33210" marR="33210" marT="945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t</a:t>
                      </a:r>
                      <a:r>
                        <a:rPr kumimoji="0" lang="cs-CZ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3</a:t>
                      </a:r>
                    </a:p>
                  </a:txBody>
                  <a:tcPr marL="33210" marR="33210" marT="945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t</a:t>
                      </a:r>
                      <a:r>
                        <a:rPr kumimoji="0" lang="cs-CZ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4</a:t>
                      </a:r>
                    </a:p>
                  </a:txBody>
                  <a:tcPr marL="33210" marR="33210" marT="945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Příjmy</a:t>
                      </a:r>
                    </a:p>
                  </a:txBody>
                  <a:tcPr marL="33210" marR="33210" marT="9450" marB="0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0</a:t>
                      </a:r>
                    </a:p>
                  </a:txBody>
                  <a:tcPr marL="33210" marR="33210" marT="945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20</a:t>
                      </a:r>
                    </a:p>
                  </a:txBody>
                  <a:tcPr marL="33210" marR="33210" marT="945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40</a:t>
                      </a:r>
                    </a:p>
                  </a:txBody>
                  <a:tcPr marL="33210" marR="33210" marT="945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100</a:t>
                      </a:r>
                    </a:p>
                  </a:txBody>
                  <a:tcPr marL="33210" marR="33210" marT="945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50</a:t>
                      </a:r>
                    </a:p>
                  </a:txBody>
                  <a:tcPr marL="33210" marR="33210" marT="945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Výdaje</a:t>
                      </a:r>
                    </a:p>
                  </a:txBody>
                  <a:tcPr marL="33210" marR="33210" marT="9450" marB="0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80</a:t>
                      </a:r>
                    </a:p>
                  </a:txBody>
                  <a:tcPr marL="33210" marR="33210" marT="945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10</a:t>
                      </a:r>
                    </a:p>
                  </a:txBody>
                  <a:tcPr marL="33210" marR="33210" marT="945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10</a:t>
                      </a:r>
                    </a:p>
                  </a:txBody>
                  <a:tcPr marL="33210" marR="33210" marT="945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10</a:t>
                      </a:r>
                    </a:p>
                  </a:txBody>
                  <a:tcPr marL="33210" marR="33210" marT="945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10</a:t>
                      </a:r>
                    </a:p>
                  </a:txBody>
                  <a:tcPr marL="33210" marR="33210" marT="945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Cash flow (CF)</a:t>
                      </a:r>
                    </a:p>
                  </a:txBody>
                  <a:tcPr marL="33210" marR="33210" marT="9450" marB="0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-80</a:t>
                      </a:r>
                    </a:p>
                  </a:txBody>
                  <a:tcPr marL="33210" marR="33210" marT="945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10</a:t>
                      </a:r>
                    </a:p>
                  </a:txBody>
                  <a:tcPr marL="33210" marR="33210" marT="945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30</a:t>
                      </a:r>
                    </a:p>
                  </a:txBody>
                  <a:tcPr marL="33210" marR="33210" marT="945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90</a:t>
                      </a:r>
                    </a:p>
                  </a:txBody>
                  <a:tcPr marL="33210" marR="33210" marT="945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40</a:t>
                      </a:r>
                    </a:p>
                  </a:txBody>
                  <a:tcPr marL="33210" marR="33210" marT="945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Odúročitel (10%)*</a:t>
                      </a:r>
                    </a:p>
                  </a:txBody>
                  <a:tcPr marL="33210" marR="33210" marT="9450" marB="0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(1+0,1)</a:t>
                      </a:r>
                      <a:r>
                        <a:rPr kumimoji="0" lang="cs-CZ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0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= 1</a:t>
                      </a:r>
                    </a:p>
                  </a:txBody>
                  <a:tcPr marL="33210" marR="33210" marT="945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(1+0,1)</a:t>
                      </a:r>
                      <a:r>
                        <a:rPr kumimoji="0" lang="cs-CZ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-1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= 0,909</a:t>
                      </a:r>
                    </a:p>
                  </a:txBody>
                  <a:tcPr marL="33210" marR="33210" marT="945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(1+0,1)</a:t>
                      </a:r>
                      <a:r>
                        <a:rPr kumimoji="0" lang="cs-CZ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-2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= 0,827</a:t>
                      </a:r>
                    </a:p>
                  </a:txBody>
                  <a:tcPr marL="33210" marR="33210" marT="945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(1+0,1)</a:t>
                      </a:r>
                      <a:r>
                        <a:rPr kumimoji="0" lang="cs-CZ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-3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= 0,751</a:t>
                      </a:r>
                    </a:p>
                  </a:txBody>
                  <a:tcPr marL="33210" marR="33210" marT="945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(1+0,1)</a:t>
                      </a:r>
                      <a:r>
                        <a:rPr kumimoji="0" lang="cs-CZ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-4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= 0,683</a:t>
                      </a:r>
                    </a:p>
                  </a:txBody>
                  <a:tcPr marL="33210" marR="33210" marT="945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Diskontovaný CF</a:t>
                      </a:r>
                    </a:p>
                  </a:txBody>
                  <a:tcPr marL="33210" marR="33210" marT="9450" marB="0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-80</a:t>
                      </a:r>
                    </a:p>
                  </a:txBody>
                  <a:tcPr marL="33210" marR="33210" marT="945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9,1</a:t>
                      </a:r>
                    </a:p>
                  </a:txBody>
                  <a:tcPr marL="33210" marR="33210" marT="945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24,8</a:t>
                      </a:r>
                    </a:p>
                  </a:txBody>
                  <a:tcPr marL="33210" marR="33210" marT="945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67,6</a:t>
                      </a:r>
                    </a:p>
                  </a:txBody>
                  <a:tcPr marL="33210" marR="33210" marT="945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27,3</a:t>
                      </a:r>
                    </a:p>
                  </a:txBody>
                  <a:tcPr marL="33210" marR="33210" marT="945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446" name="Text Box 123"/>
          <p:cNvSpPr txBox="1">
            <a:spLocks noChangeArrowheads="1"/>
          </p:cNvSpPr>
          <p:nvPr/>
        </p:nvSpPr>
        <p:spPr bwMode="auto">
          <a:xfrm>
            <a:off x="1678781" y="4875610"/>
            <a:ext cx="5357813" cy="809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solidFill>
                  <a:srgbClr val="000000"/>
                </a:solidFill>
                <a:latin typeface="Arial" panose="020B0604020202020204" pitchFamily="34" charset="0"/>
              </a:rPr>
              <a:t>* Odúročitel k nultému období! Pozor na exponent např. (-2)= 1/(….)</a:t>
            </a:r>
            <a:r>
              <a:rPr lang="cs-CZ" altLang="cs-CZ" sz="2400" baseline="30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23026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Situační přehled – široké (vnější) okolí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PEST analýza</a:t>
            </a:r>
          </a:p>
          <a:p>
            <a:pPr lvl="1"/>
            <a:r>
              <a:rPr lang="cs-CZ" dirty="0" smtClean="0"/>
              <a:t>Politické, ekonomické, sociální a technologické</a:t>
            </a:r>
          </a:p>
          <a:p>
            <a:r>
              <a:rPr lang="cs-CZ" dirty="0" smtClean="0"/>
              <a:t>PESTLE analýza</a:t>
            </a:r>
          </a:p>
          <a:p>
            <a:pPr lvl="1"/>
            <a:r>
              <a:rPr lang="cs-CZ" dirty="0" smtClean="0"/>
              <a:t>Politické, ekonomické, sociální, technologické, legislativní, ekologické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Podávají přehled o tom, v jakých podmínkách bude podnik operovat a z těchto analýz vyplývají příležitosti a hrozby pro Vaše podnikání.</a:t>
            </a:r>
          </a:p>
          <a:p>
            <a:pPr marL="0" indent="0">
              <a:buNone/>
            </a:pPr>
            <a:r>
              <a:rPr lang="cs-CZ" dirty="0" smtClean="0"/>
              <a:t>Musí být vázány na Váš projekt, nesmí být obecné.</a:t>
            </a:r>
          </a:p>
        </p:txBody>
      </p:sp>
    </p:spTree>
    <p:extLst>
      <p:ext uri="{BB962C8B-B14F-4D97-AF65-F5344CB8AC3E}">
        <p14:creationId xmlns:p14="http://schemas.microsoft.com/office/powerpoint/2010/main" val="1428968253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/>
          <p:cNvSpPr txBox="1">
            <a:spLocks noChangeArrowheads="1"/>
          </p:cNvSpPr>
          <p:nvPr/>
        </p:nvSpPr>
        <p:spPr bwMode="auto">
          <a:xfrm>
            <a:off x="1485900" y="1491854"/>
            <a:ext cx="617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None/>
              <a:defRPr/>
            </a:pPr>
            <a:r>
              <a:rPr lang="cs-CZ" altLang="cs-CZ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Tvorba předběžného Cash </a:t>
            </a:r>
            <a:r>
              <a:rPr lang="cs-CZ" altLang="cs-CZ" sz="36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flow</a:t>
            </a:r>
            <a:endParaRPr lang="cs-CZ" altLang="cs-CZ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1485900" y="2057401"/>
            <a:ext cx="61722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ts val="525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100">
                <a:solidFill>
                  <a:srgbClr val="000000"/>
                </a:solidFill>
                <a:latin typeface="Calibri" panose="020F0502020204030204" pitchFamily="34" charset="0"/>
              </a:rPr>
              <a:t>První řádek: Počáteční stav finančních prostředků</a:t>
            </a:r>
          </a:p>
          <a:p>
            <a:pPr>
              <a:spcBef>
                <a:spcPts val="525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100">
                <a:solidFill>
                  <a:srgbClr val="000000"/>
                </a:solidFill>
                <a:latin typeface="Calibri" panose="020F0502020204030204" pitchFamily="34" charset="0"/>
              </a:rPr>
              <a:t>Druhý řádek: příjmy</a:t>
            </a:r>
          </a:p>
          <a:p>
            <a:pPr>
              <a:spcBef>
                <a:spcPts val="525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100">
                <a:solidFill>
                  <a:srgbClr val="000000"/>
                </a:solidFill>
                <a:latin typeface="Calibri" panose="020F0502020204030204" pitchFamily="34" charset="0"/>
              </a:rPr>
              <a:t>Třetí řádek: výdaje</a:t>
            </a:r>
          </a:p>
          <a:p>
            <a:pPr>
              <a:spcBef>
                <a:spcPts val="525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100">
                <a:solidFill>
                  <a:srgbClr val="000000"/>
                </a:solidFill>
                <a:latin typeface="Calibri" panose="020F0502020204030204" pitchFamily="34" charset="0"/>
              </a:rPr>
              <a:t>Čtvrtý řádek: rozdíl příjmy – výdaje</a:t>
            </a:r>
          </a:p>
          <a:p>
            <a:pPr>
              <a:spcBef>
                <a:spcPts val="525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100">
                <a:solidFill>
                  <a:srgbClr val="000000"/>
                </a:solidFill>
                <a:latin typeface="Calibri" panose="020F0502020204030204" pitchFamily="34" charset="0"/>
              </a:rPr>
              <a:t>Pátý řádek: První řádek – čtvrtý řádek = aktuální stav</a:t>
            </a:r>
          </a:p>
          <a:p>
            <a:pPr>
              <a:spcBef>
                <a:spcPts val="525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100">
                <a:solidFill>
                  <a:srgbClr val="000000"/>
                </a:solidFill>
                <a:latin typeface="Calibri" panose="020F0502020204030204" pitchFamily="34" charset="0"/>
              </a:rPr>
              <a:t>Diskontace – očištění o vliv inflace</a:t>
            </a:r>
          </a:p>
        </p:txBody>
      </p:sp>
    </p:spTree>
    <p:extLst>
      <p:ext uri="{BB962C8B-B14F-4D97-AF65-F5344CB8AC3E}">
        <p14:creationId xmlns:p14="http://schemas.microsoft.com/office/powerpoint/2010/main" val="10762313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1485900" y="1491854"/>
            <a:ext cx="617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None/>
              <a:defRPr/>
            </a:pPr>
            <a:r>
              <a:rPr lang="cs-CZ" altLang="cs-CZ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Rozvaha (struktura aktiv a pasiv)</a:t>
            </a:r>
          </a:p>
        </p:txBody>
      </p:sp>
      <p:sp>
        <p:nvSpPr>
          <p:cNvPr id="70659" name="Text Box 2"/>
          <p:cNvSpPr txBox="1">
            <a:spLocks noChangeArrowheads="1"/>
          </p:cNvSpPr>
          <p:nvPr/>
        </p:nvSpPr>
        <p:spPr bwMode="auto">
          <a:xfrm>
            <a:off x="1485900" y="2057400"/>
            <a:ext cx="6172200" cy="366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>
                <a:solidFill>
                  <a:srgbClr val="000000"/>
                </a:solidFill>
                <a:latin typeface="Calibri" panose="020F0502020204030204" pitchFamily="34" charset="0"/>
              </a:rPr>
              <a:t>Předběžnost, momentka dne – aktuální stav k určitému datu</a:t>
            </a:r>
          </a:p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>
                <a:solidFill>
                  <a:srgbClr val="000000"/>
                </a:solidFill>
                <a:latin typeface="Calibri" panose="020F0502020204030204" pitchFamily="34" charset="0"/>
              </a:rPr>
              <a:t>Zobrazuje majetek, potřebný k provozu podniku</a:t>
            </a:r>
          </a:p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>
                <a:solidFill>
                  <a:srgbClr val="000000"/>
                </a:solidFill>
                <a:latin typeface="Calibri" panose="020F0502020204030204" pitchFamily="34" charset="0"/>
              </a:rPr>
              <a:t>Přehledně zobrazuje, jaké prostředky a odkud je nutno získat. </a:t>
            </a:r>
          </a:p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>
                <a:solidFill>
                  <a:srgbClr val="000000"/>
                </a:solidFill>
                <a:latin typeface="Calibri" panose="020F0502020204030204" pitchFamily="34" charset="0"/>
              </a:rPr>
              <a:t>Naplníme aktiva a doplníme pasiva – při respektování tří pravidel</a:t>
            </a:r>
          </a:p>
          <a:p>
            <a:pPr>
              <a:spcBef>
                <a:spcPts val="600"/>
              </a:spcBef>
              <a:buClrTx/>
              <a:buNone/>
            </a:pPr>
            <a:endParaRPr lang="cs-CZ" altLang="cs-CZ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486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1"/>
          <p:cNvSpPr txBox="1">
            <a:spLocks noChangeArrowheads="1"/>
          </p:cNvSpPr>
          <p:nvPr/>
        </p:nvSpPr>
        <p:spPr bwMode="auto">
          <a:xfrm>
            <a:off x="1485900" y="1491854"/>
            <a:ext cx="617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None/>
              <a:defRPr/>
            </a:pPr>
            <a:r>
              <a:rPr lang="cs-CZ" altLang="cs-CZ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Tři pravidla tvorby rozvahy</a:t>
            </a:r>
          </a:p>
        </p:txBody>
      </p:sp>
      <p:sp>
        <p:nvSpPr>
          <p:cNvPr id="72707" name="Text Box 2"/>
          <p:cNvSpPr txBox="1">
            <a:spLocks noChangeArrowheads="1"/>
          </p:cNvSpPr>
          <p:nvPr/>
        </p:nvSpPr>
        <p:spPr bwMode="auto">
          <a:xfrm>
            <a:off x="1485900" y="2057401"/>
            <a:ext cx="61722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 b="1">
                <a:solidFill>
                  <a:srgbClr val="000000"/>
                </a:solidFill>
                <a:latin typeface="Calibri" panose="020F0502020204030204" pitchFamily="34" charset="0"/>
              </a:rPr>
              <a:t>Bilanční rovnice </a:t>
            </a:r>
            <a:r>
              <a:rPr lang="cs-CZ" altLang="cs-CZ" sz="2400">
                <a:solidFill>
                  <a:srgbClr val="000000"/>
                </a:solidFill>
                <a:latin typeface="Calibri" panose="020F0502020204030204" pitchFamily="34" charset="0"/>
              </a:rPr>
              <a:t>– aktiva = pasiva</a:t>
            </a:r>
          </a:p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 b="1">
                <a:solidFill>
                  <a:srgbClr val="000000"/>
                </a:solidFill>
                <a:latin typeface="Calibri" panose="020F0502020204030204" pitchFamily="34" charset="0"/>
              </a:rPr>
              <a:t>Zlaté bilanční pravidlo</a:t>
            </a:r>
            <a:r>
              <a:rPr lang="cs-CZ" altLang="cs-CZ" sz="2400">
                <a:solidFill>
                  <a:srgbClr val="000000"/>
                </a:solidFill>
                <a:latin typeface="Calibri" panose="020F0502020204030204" pitchFamily="34" charset="0"/>
              </a:rPr>
              <a:t> – dlouhodobý majetek má být financován z dlouhodobých zdrojů, krátkodobý majetek ze zdrojů krátkodobých.</a:t>
            </a:r>
          </a:p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 b="1">
                <a:solidFill>
                  <a:srgbClr val="000000"/>
                </a:solidFill>
                <a:latin typeface="Calibri" panose="020F0502020204030204" pitchFamily="34" charset="0"/>
              </a:rPr>
              <a:t>Zlaté pravidlo vyrovnání rizika</a:t>
            </a:r>
            <a:r>
              <a:rPr lang="cs-CZ" altLang="cs-CZ" sz="2400">
                <a:solidFill>
                  <a:srgbClr val="000000"/>
                </a:solidFill>
                <a:latin typeface="Calibri" panose="020F0502020204030204" pitchFamily="34" charset="0"/>
              </a:rPr>
              <a:t> – vlastní zdroje by měly být větší než cizí zdroje, v krajním případě by se měly rovnat.</a:t>
            </a:r>
          </a:p>
        </p:txBody>
      </p:sp>
    </p:spTree>
    <p:extLst>
      <p:ext uri="{BB962C8B-B14F-4D97-AF65-F5344CB8AC3E}">
        <p14:creationId xmlns:p14="http://schemas.microsoft.com/office/powerpoint/2010/main" val="11101331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1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887892"/>
              </p:ext>
            </p:extLst>
          </p:nvPr>
        </p:nvGraphicFramePr>
        <p:xfrm>
          <a:off x="1678781" y="1593057"/>
          <a:ext cx="6001941" cy="4478832"/>
        </p:xfrm>
        <a:graphic>
          <a:graphicData uri="http://schemas.openxmlformats.org/drawingml/2006/table">
            <a:tbl>
              <a:tblPr/>
              <a:tblGrid>
                <a:gridCol w="3001566"/>
                <a:gridCol w="3000375"/>
              </a:tblGrid>
              <a:tr h="340775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 typeface="Wingdings" panose="05000000000000000000" pitchFamily="2" charset="2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cs-CZ" sz="3600" kern="1200" dirty="0" smtClean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Zjednodušená rozvaha</a:t>
                      </a:r>
                    </a:p>
                  </a:txBody>
                  <a:tcPr marL="33210" marR="332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93607">
                <a:tc>
                  <a:txBody>
                    <a:bodyPr/>
                    <a:lstStyle/>
                    <a:p>
                      <a:pPr marL="0" marR="0" lvl="0" indent="342900" algn="just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Aktiva</a:t>
                      </a:r>
                    </a:p>
                  </a:txBody>
                  <a:tcPr marL="33210" marR="332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42900" algn="just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Pasiva</a:t>
                      </a:r>
                    </a:p>
                  </a:txBody>
                  <a:tcPr marL="33210" marR="332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07">
                <a:tc>
                  <a:txBody>
                    <a:bodyPr/>
                    <a:lstStyle/>
                    <a:p>
                      <a:pPr marL="0" marR="0" lvl="0" indent="342900" algn="just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1. Dlouhodobý majetek</a:t>
                      </a:r>
                    </a:p>
                  </a:txBody>
                  <a:tcPr marL="33210" marR="332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42900" algn="just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1. Vlastní kapitál</a:t>
                      </a:r>
                    </a:p>
                  </a:txBody>
                  <a:tcPr marL="33210" marR="332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07">
                <a:tc>
                  <a:txBody>
                    <a:bodyPr/>
                    <a:lstStyle/>
                    <a:p>
                      <a:pPr marL="0" marR="0" lvl="0" indent="342900" algn="just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    Dlouhodobý nehmotný majetek</a:t>
                      </a:r>
                    </a:p>
                  </a:txBody>
                  <a:tcPr marL="33210" marR="332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42900" algn="just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    Základní kapitál</a:t>
                      </a:r>
                    </a:p>
                  </a:txBody>
                  <a:tcPr marL="33210" marR="332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07">
                <a:tc>
                  <a:txBody>
                    <a:bodyPr/>
                    <a:lstStyle/>
                    <a:p>
                      <a:pPr marL="0" marR="0" lvl="0" indent="342900" algn="just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    Dlouhodobý hmotný majetek</a:t>
                      </a:r>
                    </a:p>
                  </a:txBody>
                  <a:tcPr marL="33210" marR="332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42900" algn="just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    Kapitálové fondy</a:t>
                      </a:r>
                    </a:p>
                  </a:txBody>
                  <a:tcPr marL="33210" marR="332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07">
                <a:tc>
                  <a:txBody>
                    <a:bodyPr/>
                    <a:lstStyle/>
                    <a:p>
                      <a:pPr marL="0" marR="0" lvl="0" indent="342900" algn="just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    Dlouhodobý finanční majetek</a:t>
                      </a:r>
                    </a:p>
                  </a:txBody>
                  <a:tcPr marL="33210" marR="332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42900" algn="just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    Fondy ze zisku</a:t>
                      </a:r>
                    </a:p>
                  </a:txBody>
                  <a:tcPr marL="33210" marR="332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07">
                <a:tc>
                  <a:txBody>
                    <a:bodyPr/>
                    <a:lstStyle/>
                    <a:p>
                      <a:pPr marL="0" marR="0" lvl="0" indent="342900" algn="just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33210" marR="332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42900" algn="just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    Výsledek hospodaření </a:t>
                      </a:r>
                    </a:p>
                  </a:txBody>
                  <a:tcPr marL="33210" marR="332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07">
                <a:tc>
                  <a:txBody>
                    <a:bodyPr/>
                    <a:lstStyle/>
                    <a:p>
                      <a:pPr marL="0" marR="0" lvl="0" indent="342900" algn="just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2. Oběžný majetek</a:t>
                      </a:r>
                    </a:p>
                  </a:txBody>
                  <a:tcPr marL="33210" marR="332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42900" algn="just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2. Cizí zdroje</a:t>
                      </a:r>
                    </a:p>
                  </a:txBody>
                  <a:tcPr marL="33210" marR="332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07">
                <a:tc>
                  <a:txBody>
                    <a:bodyPr/>
                    <a:lstStyle/>
                    <a:p>
                      <a:pPr marL="0" marR="0" lvl="0" indent="342900" algn="just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    Zásoby</a:t>
                      </a:r>
                    </a:p>
                  </a:txBody>
                  <a:tcPr marL="33210" marR="332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42900" algn="just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    Rezervy</a:t>
                      </a:r>
                    </a:p>
                  </a:txBody>
                  <a:tcPr marL="33210" marR="332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07">
                <a:tc>
                  <a:txBody>
                    <a:bodyPr/>
                    <a:lstStyle/>
                    <a:p>
                      <a:pPr marL="0" marR="0" lvl="0" indent="3429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    Krátkodobé pohledávky</a:t>
                      </a:r>
                    </a:p>
                  </a:txBody>
                  <a:tcPr marL="33210" marR="332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429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    Krátkodobé závazky</a:t>
                      </a:r>
                    </a:p>
                  </a:txBody>
                  <a:tcPr marL="33210" marR="332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07">
                <a:tc>
                  <a:txBody>
                    <a:bodyPr/>
                    <a:lstStyle/>
                    <a:p>
                      <a:pPr marL="0" marR="0" lvl="0" indent="3429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    Dlouhodobé pohledávky</a:t>
                      </a:r>
                    </a:p>
                  </a:txBody>
                  <a:tcPr marL="33210" marR="332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429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    Dlouhodobé závazky</a:t>
                      </a:r>
                    </a:p>
                  </a:txBody>
                  <a:tcPr marL="33210" marR="332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07">
                <a:tc>
                  <a:txBody>
                    <a:bodyPr/>
                    <a:lstStyle/>
                    <a:p>
                      <a:pPr marL="0" marR="0" lvl="0" indent="3429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    Finanční majetek</a:t>
                      </a:r>
                    </a:p>
                  </a:txBody>
                  <a:tcPr marL="33210" marR="332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429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    Bankovní úvěry</a:t>
                      </a:r>
                    </a:p>
                  </a:txBody>
                  <a:tcPr marL="33210" marR="332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07">
                <a:tc>
                  <a:txBody>
                    <a:bodyPr/>
                    <a:lstStyle/>
                    <a:p>
                      <a:pPr marL="0" marR="0" lvl="0" indent="3429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3. Ostatní aktiva</a:t>
                      </a:r>
                    </a:p>
                  </a:txBody>
                  <a:tcPr marL="33210" marR="332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429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3. Ostatní pasiva</a:t>
                      </a:r>
                    </a:p>
                  </a:txBody>
                  <a:tcPr marL="33210" marR="332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07">
                <a:tc>
                  <a:txBody>
                    <a:bodyPr/>
                    <a:lstStyle/>
                    <a:p>
                      <a:pPr marL="0" marR="0" lvl="0" indent="3429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Celkem aktiva</a:t>
                      </a:r>
                    </a:p>
                  </a:txBody>
                  <a:tcPr marL="33210" marR="332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429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Celkem pasiva</a:t>
                      </a:r>
                    </a:p>
                  </a:txBody>
                  <a:tcPr marL="33210" marR="332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0976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"/>
          <p:cNvSpPr txBox="1">
            <a:spLocks noChangeArrowheads="1"/>
          </p:cNvSpPr>
          <p:nvPr/>
        </p:nvSpPr>
        <p:spPr bwMode="auto">
          <a:xfrm>
            <a:off x="1485900" y="1524001"/>
            <a:ext cx="617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Zdroje financování (strana pasiv)</a:t>
            </a:r>
          </a:p>
        </p:txBody>
      </p:sp>
      <p:sp>
        <p:nvSpPr>
          <p:cNvPr id="77827" name="Text Box 2"/>
          <p:cNvSpPr txBox="1">
            <a:spLocks noChangeArrowheads="1"/>
          </p:cNvSpPr>
          <p:nvPr/>
        </p:nvSpPr>
        <p:spPr bwMode="auto">
          <a:xfrm>
            <a:off x="1485900" y="2057401"/>
            <a:ext cx="6172200" cy="353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1363" indent="-284163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>
                <a:solidFill>
                  <a:srgbClr val="000000"/>
                </a:solidFill>
                <a:latin typeface="Calibri" panose="020F0502020204030204" pitchFamily="34" charset="0"/>
              </a:rPr>
              <a:t>vlastní </a:t>
            </a:r>
          </a:p>
          <a:p>
            <a:pPr lvl="1">
              <a:spcBef>
                <a:spcPts val="525"/>
              </a:spcBef>
              <a:buClrTx/>
              <a:buFont typeface="Arial" panose="020B0604020202020204" pitchFamily="34" charset="0"/>
              <a:buChar char="–"/>
            </a:pPr>
            <a:r>
              <a:rPr lang="cs-CZ" altLang="cs-CZ" sz="2100">
                <a:solidFill>
                  <a:srgbClr val="000000"/>
                </a:solidFill>
                <a:latin typeface="Calibri" panose="020F0502020204030204" pitchFamily="34" charset="0"/>
              </a:rPr>
              <a:t>vklady vlastníků, zisk a odpisy hmotného i nehmotného dlouhodobého majetku</a:t>
            </a:r>
          </a:p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>
                <a:solidFill>
                  <a:srgbClr val="000000"/>
                </a:solidFill>
                <a:latin typeface="Calibri" panose="020F0502020204030204" pitchFamily="34" charset="0"/>
              </a:rPr>
              <a:t>cizí </a:t>
            </a:r>
          </a:p>
          <a:p>
            <a:pPr lvl="1">
              <a:spcBef>
                <a:spcPts val="525"/>
              </a:spcBef>
              <a:buClrTx/>
              <a:buFont typeface="Arial" panose="020B0604020202020204" pitchFamily="34" charset="0"/>
              <a:buChar char="–"/>
            </a:pPr>
            <a:r>
              <a:rPr lang="cs-CZ" altLang="cs-CZ" sz="2100">
                <a:solidFill>
                  <a:srgbClr val="000000"/>
                </a:solidFill>
                <a:latin typeface="Calibri" panose="020F0502020204030204" pitchFamily="34" charset="0"/>
              </a:rPr>
              <a:t>bankovní úvěry, půjčky, leasing, tiché společenství a obchodní úvěry</a:t>
            </a:r>
          </a:p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>
                <a:solidFill>
                  <a:srgbClr val="000000"/>
                </a:solidFill>
                <a:latin typeface="Calibri" panose="020F0502020204030204" pitchFamily="34" charset="0"/>
              </a:rPr>
              <a:t>z časového hlediska na dlouhodobé a krátkodobé</a:t>
            </a:r>
          </a:p>
          <a:p>
            <a:pPr>
              <a:spcBef>
                <a:spcPts val="600"/>
              </a:spcBef>
              <a:buClrTx/>
              <a:buNone/>
            </a:pPr>
            <a:endParaRPr lang="cs-CZ" altLang="cs-CZ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1491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"/>
          <p:cNvSpPr txBox="1">
            <a:spLocks noChangeArrowheads="1"/>
          </p:cNvSpPr>
          <p:nvPr/>
        </p:nvSpPr>
        <p:spPr bwMode="auto">
          <a:xfrm>
            <a:off x="1485900" y="1491854"/>
            <a:ext cx="617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Výsledovka (Výkaz zisků ztrát</a:t>
            </a:r>
            <a:r>
              <a:rPr lang="cs-CZ" altLang="cs-CZ" sz="330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1485900" y="2057401"/>
            <a:ext cx="61722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>
                <a:solidFill>
                  <a:srgbClr val="000000"/>
                </a:solidFill>
                <a:latin typeface="Calibri" panose="020F0502020204030204" pitchFamily="34" charset="0"/>
              </a:rPr>
              <a:t>Souhrn všech nákladů a výnosů za dané období (obvykle rok)</a:t>
            </a:r>
          </a:p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>
                <a:solidFill>
                  <a:srgbClr val="000000"/>
                </a:solidFill>
                <a:latin typeface="Calibri" panose="020F0502020204030204" pitchFamily="34" charset="0"/>
              </a:rPr>
              <a:t>Vytváří se po prvním období existence společnosti (obvykle rok)</a:t>
            </a:r>
          </a:p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>
                <a:solidFill>
                  <a:srgbClr val="000000"/>
                </a:solidFill>
                <a:latin typeface="Calibri" panose="020F0502020204030204" pitchFamily="34" charset="0"/>
              </a:rPr>
              <a:t>Předběžná výsledovka orientační, vyžadována při žádostech o dotace EU</a:t>
            </a:r>
          </a:p>
        </p:txBody>
      </p:sp>
    </p:spTree>
    <p:extLst>
      <p:ext uri="{BB962C8B-B14F-4D97-AF65-F5344CB8AC3E}">
        <p14:creationId xmlns:p14="http://schemas.microsoft.com/office/powerpoint/2010/main" val="490864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3" name="Group 1"/>
          <p:cNvGraphicFramePr>
            <a:graphicFrameLocks noGrp="1"/>
          </p:cNvGraphicFramePr>
          <p:nvPr/>
        </p:nvGraphicFramePr>
        <p:xfrm>
          <a:off x="1678782" y="1593056"/>
          <a:ext cx="5485210" cy="4706868"/>
        </p:xfrm>
        <a:graphic>
          <a:graphicData uri="http://schemas.openxmlformats.org/drawingml/2006/table">
            <a:tbl>
              <a:tblPr/>
              <a:tblGrid>
                <a:gridCol w="300071"/>
                <a:gridCol w="2828258"/>
                <a:gridCol w="386299"/>
                <a:gridCol w="873770"/>
                <a:gridCol w="1096812"/>
              </a:tblGrid>
              <a:tr h="257750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11879" marR="11879" marT="11876" marB="118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Výkaz zisků a ztrát - zjednodušený</a:t>
                      </a:r>
                    </a:p>
                  </a:txBody>
                  <a:tcPr marL="11879" marR="11879" marT="11876" marB="118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11879" marR="11879" marT="11876" marB="118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11879" marR="11879" marT="11876" marB="118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11879" marR="11879" marT="11876" marB="118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956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Ozn. </a:t>
                      </a:r>
                    </a:p>
                  </a:txBody>
                  <a:tcPr marL="11879" marR="11879" marT="11876" marB="118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Položka účetního výkazu </a:t>
                      </a:r>
                    </a:p>
                  </a:txBody>
                  <a:tcPr marL="11879" marR="11879" marT="11876" marB="118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řádek </a:t>
                      </a:r>
                    </a:p>
                  </a:txBody>
                  <a:tcPr marL="11879" marR="11879" marT="11876" marB="118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Období </a:t>
                      </a:r>
                    </a:p>
                  </a:txBody>
                  <a:tcPr marL="11879" marR="11879" marT="11876" marB="118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Období </a:t>
                      </a:r>
                    </a:p>
                  </a:txBody>
                  <a:tcPr marL="11879" marR="11879" marT="11876" marB="118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962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I. </a:t>
                      </a:r>
                    </a:p>
                  </a:txBody>
                  <a:tcPr marL="11879" marR="11879" marT="11876" marB="118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Tržby za prodej zboží </a:t>
                      </a:r>
                    </a:p>
                  </a:txBody>
                  <a:tcPr marL="11879" marR="11879" marT="11876" marB="118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01 </a:t>
                      </a:r>
                    </a:p>
                  </a:txBody>
                  <a:tcPr marL="11879" marR="11879" marT="11876" marB="118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11879" marR="11879" marT="11876" marB="118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11879" marR="11879" marT="11876" marB="118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962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A. </a:t>
                      </a:r>
                    </a:p>
                  </a:txBody>
                  <a:tcPr marL="11879" marR="11879" marT="11876" marB="118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(-) Náklady na prodané zboží</a:t>
                      </a: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 </a:t>
                      </a:r>
                    </a:p>
                  </a:txBody>
                  <a:tcPr marL="11879" marR="11879" marT="11876" marB="118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02 </a:t>
                      </a:r>
                    </a:p>
                  </a:txBody>
                  <a:tcPr marL="11879" marR="11879" marT="11876" marB="118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11879" marR="11879" marT="11876" marB="118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11879" marR="11879" marT="11876" marB="118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962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+ </a:t>
                      </a:r>
                    </a:p>
                  </a:txBody>
                  <a:tcPr marL="11879" marR="11879" marT="11876" marB="118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Obchodní marže (ř.01 -02 ) </a:t>
                      </a:r>
                    </a:p>
                  </a:txBody>
                  <a:tcPr marL="11879" marR="11879" marT="11876" marB="118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03 </a:t>
                      </a:r>
                    </a:p>
                  </a:txBody>
                  <a:tcPr marL="11879" marR="11879" marT="11876" marB="118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11879" marR="11879" marT="11876" marB="118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11879" marR="11879" marT="11876" marB="118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962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II. </a:t>
                      </a:r>
                    </a:p>
                  </a:txBody>
                  <a:tcPr marL="11879" marR="11879" marT="11876" marB="118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Výkony (výroba) </a:t>
                      </a:r>
                    </a:p>
                  </a:txBody>
                  <a:tcPr marL="11879" marR="11879" marT="11876" marB="118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04 </a:t>
                      </a:r>
                    </a:p>
                  </a:txBody>
                  <a:tcPr marL="11879" marR="11879" marT="11876" marB="118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11879" marR="11879" marT="11876" marB="118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11879" marR="11879" marT="11876" marB="118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962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II. 1. </a:t>
                      </a:r>
                    </a:p>
                  </a:txBody>
                  <a:tcPr marL="11879" marR="11879" marT="11876" marB="118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Tržby z prodeje vlastních výrobků a služeb</a:t>
                      </a: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 </a:t>
                      </a:r>
                    </a:p>
                  </a:txBody>
                  <a:tcPr marL="11879" marR="11879" marT="11876" marB="118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05 </a:t>
                      </a:r>
                    </a:p>
                  </a:txBody>
                  <a:tcPr marL="11879" marR="11879" marT="11876" marB="118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11879" marR="11879" marT="11876" marB="118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11879" marR="11879" marT="11876" marB="118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962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B. </a:t>
                      </a:r>
                    </a:p>
                  </a:txBody>
                  <a:tcPr marL="11879" marR="11879" marT="11876" marB="118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(-) Výkonová spotřeba (materiál,energie,služby)</a:t>
                      </a: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 </a:t>
                      </a:r>
                    </a:p>
                  </a:txBody>
                  <a:tcPr marL="11879" marR="11879" marT="11876" marB="118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08 </a:t>
                      </a:r>
                    </a:p>
                  </a:txBody>
                  <a:tcPr marL="11879" marR="11879" marT="11876" marB="118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11879" marR="11879" marT="11876" marB="118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11879" marR="11879" marT="11876" marB="118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568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C.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D.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E. </a:t>
                      </a:r>
                    </a:p>
                  </a:txBody>
                  <a:tcPr marL="11879" marR="11879" marT="11876" marB="118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(-) Osobní náklady (mzdové náklady atd.) </a:t>
                      </a:r>
                      <a:b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</a:b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(-) Daně a poplatky </a:t>
                      </a:r>
                      <a:b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</a:b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(-) Odpisy nehmotného a hmotného investičního majetku</a:t>
                      </a: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 </a:t>
                      </a:r>
                    </a:p>
                  </a:txBody>
                  <a:tcPr marL="11879" marR="11879" marT="11876" marB="118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12 </a:t>
                      </a:r>
                      <a:b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</a:b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17 </a:t>
                      </a:r>
                      <a:b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</a:b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18 </a:t>
                      </a:r>
                    </a:p>
                  </a:txBody>
                  <a:tcPr marL="11879" marR="11879" marT="11876" marB="118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11879" marR="11879" marT="11876" marB="118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11879" marR="11879" marT="11876" marB="118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962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+ </a:t>
                      </a:r>
                    </a:p>
                  </a:txBody>
                  <a:tcPr marL="11879" marR="11879" marT="11876" marB="118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Přidaná hodnota (ř. 03 + 04 – 08) </a:t>
                      </a:r>
                    </a:p>
                  </a:txBody>
                  <a:tcPr marL="11879" marR="11879" marT="11876" marB="118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11 </a:t>
                      </a:r>
                    </a:p>
                  </a:txBody>
                  <a:tcPr marL="11879" marR="11879" marT="11876" marB="118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11879" marR="11879" marT="11876" marB="118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11879" marR="11879" marT="11876" marB="118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962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11879" marR="11879" marT="11876" marB="118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Provozní hospodářský výsledek (ř. 11 - 12 - 17 - 18) </a:t>
                      </a:r>
                    </a:p>
                  </a:txBody>
                  <a:tcPr marL="11879" marR="11879" marT="11876" marB="118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29 </a:t>
                      </a:r>
                    </a:p>
                  </a:txBody>
                  <a:tcPr marL="11879" marR="11879" marT="11876" marB="118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11879" marR="11879" marT="11876" marB="118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11879" marR="11879" marT="11876" marB="118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962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11879" marR="11879" marT="11876" marB="118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Hospodářský výsledek z finančních operací </a:t>
                      </a:r>
                    </a:p>
                  </a:txBody>
                  <a:tcPr marL="11879" marR="11879" marT="11876" marB="118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47 </a:t>
                      </a:r>
                    </a:p>
                  </a:txBody>
                  <a:tcPr marL="11879" marR="11879" marT="11876" marB="118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11879" marR="11879" marT="11876" marB="118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11879" marR="11879" marT="11876" marB="118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962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R. </a:t>
                      </a:r>
                    </a:p>
                  </a:txBody>
                  <a:tcPr marL="11879" marR="11879" marT="11876" marB="118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(-) Daň z příjmů z běžné činnosti</a:t>
                      </a: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 </a:t>
                      </a:r>
                    </a:p>
                  </a:txBody>
                  <a:tcPr marL="11879" marR="11879" marT="11876" marB="118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48 </a:t>
                      </a:r>
                    </a:p>
                  </a:txBody>
                  <a:tcPr marL="11879" marR="11879" marT="11876" marB="118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11879" marR="11879" marT="11876" marB="118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11879" marR="11879" marT="11876" marB="118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159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11879" marR="11879" marT="11876" marB="118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Hospodářský výsledek za běžnou činnost (čistý) (ř. 29 + 47 - 48) </a:t>
                      </a:r>
                    </a:p>
                  </a:txBody>
                  <a:tcPr marL="11879" marR="11879" marT="11876" marB="118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52 </a:t>
                      </a:r>
                    </a:p>
                  </a:txBody>
                  <a:tcPr marL="11879" marR="11879" marT="11876" marB="118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11879" marR="11879" marT="11876" marB="118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11879" marR="11879" marT="11876" marB="118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3364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XVI.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S.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T. </a:t>
                      </a:r>
                    </a:p>
                  </a:txBody>
                  <a:tcPr marL="11879" marR="11879" marT="11876" marB="118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Mimořádné výnosy </a:t>
                      </a:r>
                      <a:b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</a:b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Mimořádné náklady </a:t>
                      </a:r>
                      <a:b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</a:b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(-) Daň z příjmů z mimořádné činnosti</a:t>
                      </a: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 </a:t>
                      </a:r>
                    </a:p>
                  </a:txBody>
                  <a:tcPr marL="11879" marR="11879" marT="11876" marB="118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53 </a:t>
                      </a:r>
                      <a:b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</a:b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54 </a:t>
                      </a:r>
                      <a:b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</a:b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55 </a:t>
                      </a:r>
                    </a:p>
                  </a:txBody>
                  <a:tcPr marL="11879" marR="11879" marT="11876" marB="118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11879" marR="11879" marT="11876" marB="118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11879" marR="11879" marT="11876" marB="118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962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11879" marR="11879" marT="11876" marB="118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Mimořádný hospodářský výsledek (ř. 53 - 54 - 55) </a:t>
                      </a:r>
                    </a:p>
                  </a:txBody>
                  <a:tcPr marL="11879" marR="11879" marT="11876" marB="118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58 </a:t>
                      </a:r>
                    </a:p>
                  </a:txBody>
                  <a:tcPr marL="11879" marR="11879" marT="11876" marB="118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11879" marR="11879" marT="11876" marB="118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11879" marR="11879" marT="11876" marB="118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656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11879" marR="11879" marT="11876" marB="118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Hospodářský výsledek za účetní období (ř.52 + 58)</a:t>
                      </a: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 </a:t>
                      </a:r>
                    </a:p>
                  </a:txBody>
                  <a:tcPr marL="11879" marR="11879" marT="11876" marB="118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60 </a:t>
                      </a:r>
                    </a:p>
                  </a:txBody>
                  <a:tcPr marL="11879" marR="11879" marT="11876" marB="118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11879" marR="11879" marT="11876" marB="118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11879" marR="11879" marT="11876" marB="118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0966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Obrat celkových (stálých) aktiv</a:t>
            </a:r>
          </a:p>
        </p:txBody>
      </p:sp>
      <p:sp>
        <p:nvSpPr>
          <p:cNvPr id="83971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smtClean="0"/>
              <a:t>= celkové tržby / (stálá)aktiva celkem</a:t>
            </a:r>
            <a:endParaRPr lang="cs-CZ" altLang="cs-CZ" smtClean="0"/>
          </a:p>
          <a:p>
            <a:r>
              <a:rPr lang="cs-CZ" altLang="cs-CZ" smtClean="0"/>
              <a:t>Udává počet obrátek celkových aktiv v tržbách za daný časový interval (zpravidla za rok).</a:t>
            </a:r>
          </a:p>
          <a:p>
            <a:r>
              <a:rPr lang="cs-CZ" altLang="cs-CZ" smtClean="0"/>
              <a:t>Standard:	1,6 – 2,9	</a:t>
            </a:r>
          </a:p>
          <a:p>
            <a:r>
              <a:rPr lang="cs-CZ" altLang="cs-CZ" smtClean="0"/>
              <a:t>Jestliže hodnota je menší než 1,5 – je nutno prověřit možnosti efektivního snížení celkových aktiv.</a:t>
            </a:r>
          </a:p>
        </p:txBody>
      </p:sp>
    </p:spTree>
    <p:extLst>
      <p:ext uri="{BB962C8B-B14F-4D97-AF65-F5344CB8AC3E}">
        <p14:creationId xmlns:p14="http://schemas.microsoft.com/office/powerpoint/2010/main" val="4046917811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Obrat zásob</a:t>
            </a:r>
          </a:p>
        </p:txBody>
      </p:sp>
      <p:sp>
        <p:nvSpPr>
          <p:cNvPr id="84995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800"/>
              <a:t>= celkové tržby / zásoby</a:t>
            </a:r>
          </a:p>
          <a:p>
            <a:r>
              <a:rPr lang="cs-CZ" altLang="cs-CZ" sz="1800"/>
              <a:t>Standard:	dle odvětví</a:t>
            </a:r>
          </a:p>
          <a:p>
            <a:r>
              <a:rPr lang="cs-CZ" altLang="cs-CZ" sz="1800"/>
              <a:t>Intenzita využití zásob.</a:t>
            </a:r>
          </a:p>
          <a:p>
            <a:r>
              <a:rPr lang="cs-CZ" altLang="cs-CZ" sz="1800"/>
              <a:t>Doporučená hodnota je závislá na oboru výroby a zpravidla souvisí s oborovým průměrem. Nízký obrat zásob svědčí i o jejich nízké likviditě.</a:t>
            </a:r>
          </a:p>
          <a:p>
            <a:r>
              <a:rPr lang="cs-CZ" altLang="cs-CZ" sz="1800"/>
              <a:t>Tento ukazatel udává kolikrát je v průběhu roku každá položka zásob firmy prodána a znovu uskladněna.</a:t>
            </a:r>
          </a:p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879071191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1"/>
          <p:cNvSpPr txBox="1">
            <a:spLocks noChangeArrowheads="1"/>
          </p:cNvSpPr>
          <p:nvPr/>
        </p:nvSpPr>
        <p:spPr bwMode="auto">
          <a:xfrm>
            <a:off x="1485900" y="1491854"/>
            <a:ext cx="617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None/>
            </a:pPr>
            <a:r>
              <a:rPr lang="cs-CZ" altLang="cs-CZ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Odpisy</a:t>
            </a:r>
          </a:p>
        </p:txBody>
      </p:sp>
      <p:sp>
        <p:nvSpPr>
          <p:cNvPr id="86019" name="Text Box 2"/>
          <p:cNvSpPr txBox="1">
            <a:spLocks noChangeArrowheads="1"/>
          </p:cNvSpPr>
          <p:nvPr/>
        </p:nvSpPr>
        <p:spPr bwMode="auto">
          <a:xfrm>
            <a:off x="1485900" y="2057401"/>
            <a:ext cx="61722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>
                <a:solidFill>
                  <a:srgbClr val="000000"/>
                </a:solidFill>
                <a:latin typeface="Calibri" panose="020F0502020204030204" pitchFamily="34" charset="0"/>
              </a:rPr>
              <a:t>Snižují zisk = snižují daňovou povinnost</a:t>
            </a:r>
          </a:p>
          <a:p>
            <a:pPr algn="r">
              <a:spcBef>
                <a:spcPts val="600"/>
              </a:spcBef>
              <a:buClrTx/>
              <a:buNone/>
            </a:pPr>
            <a:endParaRPr lang="cs-CZ" altLang="cs-CZ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9939" name="Group 3"/>
          <p:cNvGraphicFramePr>
            <a:graphicFrameLocks noGrp="1"/>
          </p:cNvGraphicFramePr>
          <p:nvPr/>
        </p:nvGraphicFramePr>
        <p:xfrm>
          <a:off x="1747838" y="2781301"/>
          <a:ext cx="5648325" cy="2472931"/>
        </p:xfrm>
        <a:graphic>
          <a:graphicData uri="http://schemas.openxmlformats.org/drawingml/2006/table">
            <a:tbl>
              <a:tblPr/>
              <a:tblGrid>
                <a:gridCol w="1092963"/>
                <a:gridCol w="1099461"/>
                <a:gridCol w="3455901"/>
              </a:tblGrid>
              <a:tr h="268265">
                <a:tc gridSpan="3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Odpisové skupiny</a:t>
                      </a:r>
                    </a:p>
                  </a:txBody>
                  <a:tcPr marL="5129" marR="5129" marT="5129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4169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Odpisová skupina</a:t>
                      </a:r>
                    </a:p>
                  </a:txBody>
                  <a:tcPr marL="5129" marR="5129" marT="5129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Doba odpisů (roky)</a:t>
                      </a:r>
                    </a:p>
                  </a:txBody>
                  <a:tcPr marL="5129" marR="5129" marT="5129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 </a:t>
                      </a:r>
                    </a:p>
                  </a:txBody>
                  <a:tcPr marL="5129" marR="5129" marT="5129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3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1</a:t>
                      </a:r>
                    </a:p>
                  </a:txBody>
                  <a:tcPr marL="5129" marR="5129" marT="5129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3</a:t>
                      </a:r>
                    </a:p>
                  </a:txBody>
                  <a:tcPr marL="5129" marR="5129" marT="5129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ruční mechanizované nářadí a nástroje</a:t>
                      </a:r>
                    </a:p>
                  </a:txBody>
                  <a:tcPr marL="5129" marR="5129" marT="5129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3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2</a:t>
                      </a:r>
                    </a:p>
                  </a:txBody>
                  <a:tcPr marL="5129" marR="5129" marT="5129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5</a:t>
                      </a:r>
                    </a:p>
                  </a:txBody>
                  <a:tcPr marL="5129" marR="5129" marT="5129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motorová vozidla, většina strojního zařízení</a:t>
                      </a:r>
                    </a:p>
                  </a:txBody>
                  <a:tcPr marL="5129" marR="5129" marT="5129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3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3</a:t>
                      </a:r>
                    </a:p>
                  </a:txBody>
                  <a:tcPr marL="5129" marR="5129" marT="5129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10</a:t>
                      </a:r>
                    </a:p>
                  </a:txBody>
                  <a:tcPr marL="5129" marR="5129" marT="5129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trezory, kovové konstrukce, lokomotivy</a:t>
                      </a:r>
                    </a:p>
                  </a:txBody>
                  <a:tcPr marL="5129" marR="5129" marT="5129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3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4</a:t>
                      </a:r>
                    </a:p>
                  </a:txBody>
                  <a:tcPr marL="5129" marR="5129" marT="5129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20</a:t>
                      </a:r>
                    </a:p>
                  </a:txBody>
                  <a:tcPr marL="5129" marR="5129" marT="5129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budovy ze dřeva a plastů</a:t>
                      </a:r>
                    </a:p>
                  </a:txBody>
                  <a:tcPr marL="5129" marR="5129" marT="5129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3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5</a:t>
                      </a:r>
                    </a:p>
                  </a:txBody>
                  <a:tcPr marL="5129" marR="5129" marT="5129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30</a:t>
                      </a:r>
                    </a:p>
                  </a:txBody>
                  <a:tcPr marL="5129" marR="5129" marT="5129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budovy, dálnice, silnice, nádrže</a:t>
                      </a:r>
                    </a:p>
                  </a:txBody>
                  <a:tcPr marL="5129" marR="5129" marT="5129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7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6</a:t>
                      </a:r>
                    </a:p>
                  </a:txBody>
                  <a:tcPr marL="5129" marR="5129" marT="5129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50</a:t>
                      </a:r>
                    </a:p>
                  </a:txBody>
                  <a:tcPr marL="5129" marR="5129" marT="5129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budovy administrativní, obchodních domů, muzea, komplexy budov</a:t>
                      </a:r>
                    </a:p>
                  </a:txBody>
                  <a:tcPr marL="5129" marR="5129" marT="5129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55530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 err="1"/>
              <a:t>Porterův</a:t>
            </a:r>
            <a:r>
              <a:rPr lang="cs-CZ" sz="3000" dirty="0"/>
              <a:t> model 5 sil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99692"/>
            <a:ext cx="3942438" cy="2674827"/>
          </a:xfr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958" y="2129855"/>
            <a:ext cx="3238580" cy="385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33890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806" y="1538288"/>
            <a:ext cx="6858000" cy="628650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000" b="1" dirty="0">
                <a:solidFill>
                  <a:srgbClr val="990000"/>
                </a:solidFill>
                <a:latin typeface="Verdana" panose="020B0604030504040204" pitchFamily="34" charset="0"/>
              </a:rPr>
              <a:t>	</a:t>
            </a:r>
            <a:r>
              <a:rPr lang="cs-CZ" altLang="cs-CZ" dirty="0"/>
              <a:t>Odpisy lineární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2000250"/>
            <a:ext cx="5943600" cy="3371850"/>
          </a:xfrm>
        </p:spPr>
        <p:txBody>
          <a:bodyPr/>
          <a:lstStyle/>
          <a:p>
            <a:pPr marL="0" indent="0" algn="just" defTabSz="471488">
              <a:buNone/>
            </a:pPr>
            <a:endParaRPr lang="sk-SK" altLang="cs-CZ" sz="1650">
              <a:latin typeface="Verdana" panose="020B0604030504040204" pitchFamily="34" charset="0"/>
            </a:endParaRPr>
          </a:p>
          <a:p>
            <a:pPr marL="0" indent="0" algn="just" defTabSz="471488">
              <a:buNone/>
            </a:pPr>
            <a:endParaRPr lang="cs-CZ" altLang="cs-CZ" sz="1650">
              <a:latin typeface="Verdana" panose="020B0604030504040204" pitchFamily="34" charset="0"/>
            </a:endParaRPr>
          </a:p>
        </p:txBody>
      </p:sp>
      <p:graphicFrame>
        <p:nvGraphicFramePr>
          <p:cNvPr id="643126" name="Group 54"/>
          <p:cNvGraphicFramePr>
            <a:graphicFrameLocks noGrp="1"/>
          </p:cNvGraphicFramePr>
          <p:nvPr>
            <p:ph sz="half" idx="2"/>
          </p:nvPr>
        </p:nvGraphicFramePr>
        <p:xfrm>
          <a:off x="1600200" y="2800350"/>
          <a:ext cx="5943600" cy="2171704"/>
        </p:xfrm>
        <a:graphic>
          <a:graphicData uri="http://schemas.openxmlformats.org/drawingml/2006/table">
            <a:tbl>
              <a:tblPr/>
              <a:tblGrid>
                <a:gridCol w="1828800"/>
                <a:gridCol w="2000250"/>
                <a:gridCol w="2114550"/>
              </a:tblGrid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Odpisová skupina</a:t>
                      </a:r>
                    </a:p>
                  </a:txBody>
                  <a:tcPr marL="67500" marR="67500" marT="35100" marB="35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Sazba v prvním roce </a:t>
                      </a: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(%)</a:t>
                      </a:r>
                    </a:p>
                  </a:txBody>
                  <a:tcPr marL="67500" marR="6750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Sazba v dalších letech </a:t>
                      </a: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(%)</a:t>
                      </a:r>
                    </a:p>
                  </a:txBody>
                  <a:tcPr marL="67500" marR="6750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odpisová skupina 1</a:t>
                      </a:r>
                    </a:p>
                  </a:txBody>
                  <a:tcPr marL="67500" marR="67500" marT="35100" marB="35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20,00</a:t>
                      </a:r>
                    </a:p>
                  </a:txBody>
                  <a:tcPr marL="67500" marR="81000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40,00</a:t>
                      </a:r>
                    </a:p>
                  </a:txBody>
                  <a:tcPr marL="67500" marR="81000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7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odpisová skupina 2</a:t>
                      </a:r>
                    </a:p>
                  </a:txBody>
                  <a:tcPr marL="67500" marR="67500" marT="35100" marB="35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11,00</a:t>
                      </a:r>
                    </a:p>
                  </a:txBody>
                  <a:tcPr marL="67500" marR="81000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22,25</a:t>
                      </a:r>
                    </a:p>
                  </a:txBody>
                  <a:tcPr marL="67500" marR="81000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9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odpisová skupina 3</a:t>
                      </a:r>
                    </a:p>
                  </a:txBody>
                  <a:tcPr marL="67500" marR="67500" marT="35100" marB="35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5,50</a:t>
                      </a:r>
                    </a:p>
                  </a:txBody>
                  <a:tcPr marL="67500" marR="81000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10,50</a:t>
                      </a:r>
                    </a:p>
                  </a:txBody>
                  <a:tcPr marL="67500" marR="81000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7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odpisová skupina 4</a:t>
                      </a:r>
                    </a:p>
                  </a:txBody>
                  <a:tcPr marL="67500" marR="67500" marT="35100" marB="35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2,15</a:t>
                      </a:r>
                    </a:p>
                  </a:txBody>
                  <a:tcPr marL="67500" marR="81000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5,15</a:t>
                      </a:r>
                    </a:p>
                  </a:txBody>
                  <a:tcPr marL="67500" marR="81000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odpisová skupina 5</a:t>
                      </a:r>
                    </a:p>
                  </a:txBody>
                  <a:tcPr marL="67500" marR="67500" marT="35100" marB="35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1,40</a:t>
                      </a:r>
                    </a:p>
                  </a:txBody>
                  <a:tcPr marL="67500" marR="81000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3,40</a:t>
                      </a:r>
                    </a:p>
                  </a:txBody>
                  <a:tcPr marL="67500" marR="81000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odpisová skupina 6</a:t>
                      </a:r>
                    </a:p>
                  </a:txBody>
                  <a:tcPr marL="67500" marR="67500" marT="35100" marB="35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1,02</a:t>
                      </a:r>
                    </a:p>
                  </a:txBody>
                  <a:tcPr marL="67500" marR="81000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2,02</a:t>
                      </a:r>
                    </a:p>
                  </a:txBody>
                  <a:tcPr marL="67500" marR="81000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8102" name="Rectangle 38"/>
          <p:cNvSpPr>
            <a:spLocks noChangeArrowheads="1"/>
          </p:cNvSpPr>
          <p:nvPr/>
        </p:nvSpPr>
        <p:spPr bwMode="auto">
          <a:xfrm>
            <a:off x="1600200" y="2000251"/>
            <a:ext cx="5943600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500" b="1">
                <a:latin typeface="Arial" panose="020B0604020202020204" pitchFamily="34" charset="0"/>
              </a:rPr>
              <a:t>Odpisové sazby pro lineární daňový odpis: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cs-CZ" altLang="cs-CZ" sz="750"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500" i="1">
                <a:latin typeface="Arial" panose="020B0604020202020204" pitchFamily="34" charset="0"/>
              </a:rPr>
              <a:t>(§31, ods. 1, Zákon č. 586/1992 Sb., o daních z příjmů)</a:t>
            </a:r>
          </a:p>
        </p:txBody>
      </p:sp>
      <p:sp>
        <p:nvSpPr>
          <p:cNvPr id="88103" name="Rectangle 55"/>
          <p:cNvSpPr>
            <a:spLocks noChangeArrowheads="1"/>
          </p:cNvSpPr>
          <p:nvPr/>
        </p:nvSpPr>
        <p:spPr bwMode="auto">
          <a:xfrm>
            <a:off x="1600200" y="5143500"/>
            <a:ext cx="59436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050" b="1">
                <a:latin typeface="Arial" panose="020B0604020202020204" pitchFamily="34" charset="0"/>
              </a:rPr>
              <a:t>Zdroj:</a:t>
            </a:r>
            <a:r>
              <a:rPr lang="cs-CZ" altLang="cs-CZ" sz="1050">
                <a:latin typeface="Arial" panose="020B0604020202020204" pitchFamily="34" charset="0"/>
              </a:rPr>
              <a:t> http://business.center.cz/business/pravo/zakony/dprij/cast3.aspx#par31</a:t>
            </a:r>
          </a:p>
        </p:txBody>
      </p:sp>
    </p:spTree>
    <p:extLst>
      <p:ext uri="{BB962C8B-B14F-4D97-AF65-F5344CB8AC3E}">
        <p14:creationId xmlns:p14="http://schemas.microsoft.com/office/powerpoint/2010/main" val="310115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484710"/>
            <a:ext cx="6858000" cy="62865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000" b="1" dirty="0">
                <a:solidFill>
                  <a:srgbClr val="990000"/>
                </a:solidFill>
                <a:latin typeface="Verdana" panose="020B0604030504040204" pitchFamily="34" charset="0"/>
              </a:rPr>
              <a:t>	</a:t>
            </a:r>
            <a:r>
              <a:rPr lang="cs-CZ" altLang="cs-CZ" sz="3200" dirty="0"/>
              <a:t>Příklad lineární odpis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2000250"/>
            <a:ext cx="5943600" cy="3371850"/>
          </a:xfrm>
        </p:spPr>
        <p:txBody>
          <a:bodyPr/>
          <a:lstStyle/>
          <a:p>
            <a:pPr marL="0" indent="0" algn="just" defTabSz="471488">
              <a:buNone/>
            </a:pPr>
            <a:endParaRPr lang="sk-SK" altLang="cs-CZ" sz="1650">
              <a:latin typeface="Verdana" panose="020B0604030504040204" pitchFamily="34" charset="0"/>
            </a:endParaRPr>
          </a:p>
          <a:p>
            <a:pPr marL="0" indent="0" algn="just" defTabSz="471488">
              <a:buNone/>
            </a:pPr>
            <a:endParaRPr lang="cs-CZ" altLang="cs-CZ" sz="1650">
              <a:latin typeface="Verdana" panose="020B0604030504040204" pitchFamily="34" charset="0"/>
            </a:endParaRPr>
          </a:p>
        </p:txBody>
      </p:sp>
      <p:graphicFrame>
        <p:nvGraphicFramePr>
          <p:cNvPr id="433321" name="Group 169"/>
          <p:cNvGraphicFramePr>
            <a:graphicFrameLocks noGrp="1"/>
          </p:cNvGraphicFramePr>
          <p:nvPr>
            <p:ph sz="half" idx="2"/>
          </p:nvPr>
        </p:nvGraphicFramePr>
        <p:xfrm>
          <a:off x="1600200" y="2686050"/>
          <a:ext cx="5943600" cy="1871664"/>
        </p:xfrm>
        <a:graphic>
          <a:graphicData uri="http://schemas.openxmlformats.org/drawingml/2006/table">
            <a:tbl>
              <a:tblPr/>
              <a:tblGrid>
                <a:gridCol w="1771650"/>
                <a:gridCol w="1371600"/>
                <a:gridCol w="1314450"/>
                <a:gridCol w="1485900"/>
              </a:tblGrid>
              <a:tr h="527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Dlouhodobí hmotný majetek</a:t>
                      </a:r>
                    </a:p>
                  </a:txBody>
                  <a:tcPr marL="67500" marR="67500" marT="35101" marB="351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Pořizovací cena</a:t>
                      </a:r>
                    </a:p>
                  </a:txBody>
                  <a:tcPr marL="67500" marR="67500" marT="35101" marB="351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Odpisová skupina</a:t>
                      </a:r>
                    </a:p>
                  </a:txBody>
                  <a:tcPr marL="67500" marR="67500" marT="35101" marB="351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Doba pořízení</a:t>
                      </a:r>
                    </a:p>
                  </a:txBody>
                  <a:tcPr marL="67500" marR="67500" marT="35101" marB="351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Osobní automobil</a:t>
                      </a:r>
                    </a:p>
                  </a:txBody>
                  <a:tcPr marL="67500" marR="67500" marT="35101" marB="351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400 000,- Kč</a:t>
                      </a:r>
                    </a:p>
                  </a:txBody>
                  <a:tcPr marL="67500" marR="67500" marT="35101" marB="351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67500" marR="67500" marT="35101" marB="351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prosinec</a:t>
                      </a:r>
                    </a:p>
                  </a:txBody>
                  <a:tcPr marL="67500" marR="67500" marT="35101" marB="351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9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Sporák</a:t>
                      </a:r>
                    </a:p>
                  </a:txBody>
                  <a:tcPr marL="67500" marR="67500" marT="35101" marB="351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80 000,- Kč</a:t>
                      </a:r>
                    </a:p>
                  </a:txBody>
                  <a:tcPr marL="67500" marR="67500" marT="35101" marB="351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67500" marR="67500" marT="35101" marB="351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duben</a:t>
                      </a:r>
                    </a:p>
                  </a:txBody>
                  <a:tcPr marL="67500" marR="67500" marT="35101" marB="351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Klimatizace</a:t>
                      </a:r>
                    </a:p>
                  </a:txBody>
                  <a:tcPr marL="67500" marR="67500" marT="35101" marB="351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200 000,- Kč</a:t>
                      </a:r>
                    </a:p>
                  </a:txBody>
                  <a:tcPr marL="67500" marR="67500" marT="35101" marB="351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67500" marR="67500" marT="35101" marB="351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listopad</a:t>
                      </a:r>
                    </a:p>
                  </a:txBody>
                  <a:tcPr marL="67500" marR="67500" marT="35101" marB="351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Budova</a:t>
                      </a:r>
                    </a:p>
                  </a:txBody>
                  <a:tcPr marL="67500" marR="67500" marT="35101" marB="351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3 500 000,- Kč</a:t>
                      </a:r>
                    </a:p>
                  </a:txBody>
                  <a:tcPr marL="67500" marR="67500" marT="35101" marB="351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67500" marR="67500" marT="35101" marB="351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leden</a:t>
                      </a:r>
                    </a:p>
                  </a:txBody>
                  <a:tcPr marL="67500" marR="67500" marT="35101" marB="351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9124" name="Rectangle 170"/>
          <p:cNvSpPr>
            <a:spLocks noChangeArrowheads="1"/>
          </p:cNvSpPr>
          <p:nvPr/>
        </p:nvSpPr>
        <p:spPr bwMode="auto">
          <a:xfrm>
            <a:off x="1600200" y="2000251"/>
            <a:ext cx="5943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500">
                <a:latin typeface="Arial" panose="020B0604020202020204" pitchFamily="34" charset="0"/>
              </a:rPr>
              <a:t>Druh dlouhodobého hmotného majetku, pořizovací cena, odpisová skupina a doba jeho pořízení jsou uvedeny níže:</a:t>
            </a:r>
          </a:p>
        </p:txBody>
      </p:sp>
      <p:sp>
        <p:nvSpPr>
          <p:cNvPr id="89125" name="Rectangle 171"/>
          <p:cNvSpPr>
            <a:spLocks noChangeArrowheads="1"/>
          </p:cNvSpPr>
          <p:nvPr/>
        </p:nvSpPr>
        <p:spPr bwMode="auto">
          <a:xfrm>
            <a:off x="1657350" y="4686301"/>
            <a:ext cx="58864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500">
                <a:latin typeface="Arial" panose="020B0604020202020204" pitchFamily="34" charset="0"/>
              </a:rPr>
              <a:t>Stanovte </a:t>
            </a:r>
            <a:r>
              <a:rPr lang="cs-CZ" altLang="cs-CZ" sz="1500" b="1">
                <a:latin typeface="Arial" panose="020B0604020202020204" pitchFamily="34" charset="0"/>
              </a:rPr>
              <a:t>účetní a daňové odpisy </a:t>
            </a:r>
            <a:r>
              <a:rPr lang="cs-CZ" altLang="cs-CZ" sz="1500">
                <a:latin typeface="Arial" panose="020B0604020202020204" pitchFamily="34" charset="0"/>
              </a:rPr>
              <a:t>tohoto majetku, když víte, že podnikatel plánuje odepisovat majetek lineárně.</a:t>
            </a:r>
          </a:p>
        </p:txBody>
      </p:sp>
    </p:spTree>
    <p:extLst>
      <p:ext uri="{BB962C8B-B14F-4D97-AF65-F5344CB8AC3E}">
        <p14:creationId xmlns:p14="http://schemas.microsoft.com/office/powerpoint/2010/main" val="182171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000" b="1" dirty="0">
                <a:solidFill>
                  <a:srgbClr val="990000"/>
                </a:solidFill>
                <a:latin typeface="Verdana" panose="020B0604030504040204" pitchFamily="34" charset="0"/>
              </a:rPr>
              <a:t>	</a:t>
            </a:r>
            <a:r>
              <a:rPr lang="cs-CZ" altLang="cs-CZ" sz="3200" dirty="0"/>
              <a:t>Příklad lineární odpis – řešení</a:t>
            </a:r>
          </a:p>
        </p:txBody>
      </p:sp>
      <p:graphicFrame>
        <p:nvGraphicFramePr>
          <p:cNvPr id="643126" name="Group 54"/>
          <p:cNvGraphicFramePr>
            <a:graphicFrameLocks noGrp="1"/>
          </p:cNvGraphicFramePr>
          <p:nvPr>
            <p:ph idx="1"/>
          </p:nvPr>
        </p:nvGraphicFramePr>
        <p:xfrm>
          <a:off x="609600" y="2160588"/>
          <a:ext cx="6348412" cy="2171704"/>
        </p:xfrm>
        <a:graphic>
          <a:graphicData uri="http://schemas.openxmlformats.org/drawingml/2006/table">
            <a:tbl>
              <a:tblPr/>
              <a:tblGrid>
                <a:gridCol w="3174206"/>
                <a:gridCol w="3174206"/>
              </a:tblGrid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Odpisová skupina</a:t>
                      </a:r>
                    </a:p>
                  </a:txBody>
                  <a:tcPr marL="98660" marR="98660" marT="35100" marB="35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Doba odepisování</a:t>
                      </a:r>
                    </a:p>
                  </a:txBody>
                  <a:tcPr marL="98660" marR="9866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odpisová skupina 1</a:t>
                      </a:r>
                    </a:p>
                  </a:txBody>
                  <a:tcPr marL="98660" marR="98660" marT="35100" marB="35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 roky</a:t>
                      </a:r>
                    </a:p>
                  </a:txBody>
                  <a:tcPr marL="98660" marR="9866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7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odpisová skupina 2</a:t>
                      </a:r>
                    </a:p>
                  </a:txBody>
                  <a:tcPr marL="98660" marR="98660" marT="35100" marB="35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 let</a:t>
                      </a:r>
                    </a:p>
                  </a:txBody>
                  <a:tcPr marL="98660" marR="9866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9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odpisová skupina 3</a:t>
                      </a:r>
                    </a:p>
                  </a:txBody>
                  <a:tcPr marL="98660" marR="98660" marT="35100" marB="35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 let</a:t>
                      </a:r>
                    </a:p>
                  </a:txBody>
                  <a:tcPr marL="98660" marR="9866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7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odpisová skupina 4</a:t>
                      </a:r>
                    </a:p>
                  </a:txBody>
                  <a:tcPr marL="98660" marR="98660" marT="35100" marB="35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 let</a:t>
                      </a:r>
                    </a:p>
                  </a:txBody>
                  <a:tcPr marL="98660" marR="9866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odpisová skupina 5</a:t>
                      </a:r>
                    </a:p>
                  </a:txBody>
                  <a:tcPr marL="98660" marR="98660" marT="35100" marB="35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 let</a:t>
                      </a:r>
                    </a:p>
                  </a:txBody>
                  <a:tcPr marL="98660" marR="9866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odpisová skupina 6</a:t>
                      </a:r>
                    </a:p>
                  </a:txBody>
                  <a:tcPr marL="98660" marR="98660" marT="35100" marB="35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50 let</a:t>
                      </a:r>
                    </a:p>
                  </a:txBody>
                  <a:tcPr marL="98660" marR="9866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01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000250"/>
            <a:ext cx="5943600" cy="3371850"/>
          </a:xfrm>
        </p:spPr>
        <p:txBody>
          <a:bodyPr/>
          <a:lstStyle/>
          <a:p>
            <a:pPr marL="0" indent="0" algn="just" defTabSz="471488">
              <a:buNone/>
            </a:pPr>
            <a:endParaRPr lang="sk-SK" altLang="cs-CZ" sz="1650">
              <a:latin typeface="Verdana" panose="020B0604030504040204" pitchFamily="34" charset="0"/>
            </a:endParaRPr>
          </a:p>
          <a:p>
            <a:pPr marL="0" indent="0" algn="just" defTabSz="471488">
              <a:buNone/>
            </a:pPr>
            <a:endParaRPr lang="cs-CZ" altLang="cs-CZ" sz="1650">
              <a:latin typeface="Verdana" panose="020B0604030504040204" pitchFamily="34" charset="0"/>
            </a:endParaRPr>
          </a:p>
        </p:txBody>
      </p:sp>
      <p:sp>
        <p:nvSpPr>
          <p:cNvPr id="90142" name="Rectangle 38"/>
          <p:cNvSpPr>
            <a:spLocks noChangeArrowheads="1"/>
          </p:cNvSpPr>
          <p:nvPr/>
        </p:nvSpPr>
        <p:spPr bwMode="auto">
          <a:xfrm>
            <a:off x="1200150" y="4183575"/>
            <a:ext cx="5943600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500" b="1" dirty="0">
                <a:latin typeface="Arial" panose="020B0604020202020204" pitchFamily="34" charset="0"/>
              </a:rPr>
              <a:t>Doba odepisování DHM podle odpisové skupiny: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cs-CZ" altLang="cs-CZ" sz="750" dirty="0"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500" i="1" dirty="0">
                <a:latin typeface="Arial" panose="020B0604020202020204" pitchFamily="34" charset="0"/>
              </a:rPr>
              <a:t>(§30, </a:t>
            </a:r>
            <a:r>
              <a:rPr lang="cs-CZ" altLang="cs-CZ" sz="1500" i="1" dirty="0" err="1">
                <a:latin typeface="Arial" panose="020B0604020202020204" pitchFamily="34" charset="0"/>
              </a:rPr>
              <a:t>ods</a:t>
            </a:r>
            <a:r>
              <a:rPr lang="cs-CZ" altLang="cs-CZ" sz="1500" i="1" dirty="0">
                <a:latin typeface="Arial" panose="020B0604020202020204" pitchFamily="34" charset="0"/>
              </a:rPr>
              <a:t>. 1, Zákon č. 586/1992 Sb., o daních z příjmů)</a:t>
            </a:r>
          </a:p>
        </p:txBody>
      </p:sp>
    </p:spTree>
    <p:extLst>
      <p:ext uri="{BB962C8B-B14F-4D97-AF65-F5344CB8AC3E}">
        <p14:creationId xmlns:p14="http://schemas.microsoft.com/office/powerpoint/2010/main" val="7103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000" b="1" dirty="0">
                <a:solidFill>
                  <a:srgbClr val="990000"/>
                </a:solidFill>
                <a:latin typeface="Verdana" panose="020B0604030504040204" pitchFamily="34" charset="0"/>
              </a:rPr>
              <a:t>	</a:t>
            </a:r>
            <a:r>
              <a:rPr lang="cs-CZ" altLang="cs-CZ" sz="3200" dirty="0"/>
              <a:t>Příklad 1 – řešení</a:t>
            </a:r>
          </a:p>
        </p:txBody>
      </p:sp>
      <p:graphicFrame>
        <p:nvGraphicFramePr>
          <p:cNvPr id="643126" name="Group 54"/>
          <p:cNvGraphicFramePr>
            <a:graphicFrameLocks noGrp="1"/>
          </p:cNvGraphicFramePr>
          <p:nvPr>
            <p:ph idx="1"/>
          </p:nvPr>
        </p:nvGraphicFramePr>
        <p:xfrm>
          <a:off x="609600" y="2160588"/>
          <a:ext cx="6348410" cy="2400302"/>
        </p:xfrm>
        <a:graphic>
          <a:graphicData uri="http://schemas.openxmlformats.org/drawingml/2006/table">
            <a:tbl>
              <a:tblPr/>
              <a:tblGrid>
                <a:gridCol w="976678"/>
                <a:gridCol w="1037721"/>
                <a:gridCol w="1220848"/>
                <a:gridCol w="1526060"/>
                <a:gridCol w="1587103"/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Dlouhodobí hmotný majetek</a:t>
                      </a:r>
                    </a:p>
                  </a:txBody>
                  <a:tcPr marL="72097" marR="72097" marT="35100" marB="35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Odpisová skupina</a:t>
                      </a:r>
                    </a:p>
                  </a:txBody>
                  <a:tcPr marL="72097" marR="72097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Pořizovací cena</a:t>
                      </a:r>
                    </a:p>
                  </a:txBody>
                  <a:tcPr marL="72097" marR="72097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Odpisová sazba (%)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Roční odpis (Kč)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První rok</a:t>
                      </a:r>
                    </a:p>
                  </a:txBody>
                  <a:tcPr marL="72097" marR="72097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Odpisová sazba (%)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Roční odpis (Kč)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Ostatní roky</a:t>
                      </a:r>
                    </a:p>
                  </a:txBody>
                  <a:tcPr marL="72097" marR="72097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3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Osobní automobil</a:t>
                      </a:r>
                    </a:p>
                  </a:txBody>
                  <a:tcPr marL="72097" marR="72097" marT="35100" marB="35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skupina 2</a:t>
                      </a:r>
                    </a:p>
                  </a:txBody>
                  <a:tcPr marL="72097" marR="72097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400 000,- Kč</a:t>
                      </a:r>
                    </a:p>
                  </a:txBody>
                  <a:tcPr marL="72097" marR="72097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44 000,- Kč </a:t>
                      </a: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(11,00%) </a:t>
                      </a:r>
                    </a:p>
                  </a:txBody>
                  <a:tcPr marL="72097" marR="72097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89 000,- Kč  </a:t>
                      </a: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(22,25%)</a:t>
                      </a:r>
                    </a:p>
                  </a:txBody>
                  <a:tcPr marL="72097" marR="72097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Sporák</a:t>
                      </a:r>
                    </a:p>
                  </a:txBody>
                  <a:tcPr marL="72097" marR="72097" marT="35100" marB="35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skupina 2</a:t>
                      </a:r>
                    </a:p>
                  </a:txBody>
                  <a:tcPr marL="72097" marR="72097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80 000,- Kč</a:t>
                      </a:r>
                    </a:p>
                  </a:txBody>
                  <a:tcPr marL="72097" marR="72097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8 800,- Kč </a:t>
                      </a: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(11,00%)</a:t>
                      </a:r>
                    </a:p>
                  </a:txBody>
                  <a:tcPr marL="72097" marR="72097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17 800,- Kč  </a:t>
                      </a: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(22,25%)</a:t>
                      </a:r>
                    </a:p>
                  </a:txBody>
                  <a:tcPr marL="72097" marR="72097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4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Klimatizace</a:t>
                      </a:r>
                    </a:p>
                  </a:txBody>
                  <a:tcPr marL="72097" marR="72097" marT="35100" marB="35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skupina 3</a:t>
                      </a:r>
                    </a:p>
                  </a:txBody>
                  <a:tcPr marL="72097" marR="72097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200 000,- Kč</a:t>
                      </a:r>
                    </a:p>
                  </a:txBody>
                  <a:tcPr marL="72097" marR="72097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11 000,- Kč   </a:t>
                      </a: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(5,50%)</a:t>
                      </a:r>
                    </a:p>
                  </a:txBody>
                  <a:tcPr marL="72097" marR="72097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21 000,- Kč  </a:t>
                      </a: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(10,50%)</a:t>
                      </a:r>
                    </a:p>
                  </a:txBody>
                  <a:tcPr marL="72097" marR="72097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Budova</a:t>
                      </a:r>
                    </a:p>
                  </a:txBody>
                  <a:tcPr marL="72097" marR="72097" marT="35100" marB="35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skupina 6</a:t>
                      </a:r>
                    </a:p>
                  </a:txBody>
                  <a:tcPr marL="72097" marR="72097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3 500 000,- Kč</a:t>
                      </a:r>
                    </a:p>
                  </a:txBody>
                  <a:tcPr marL="72097" marR="72097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35 700,- Kč   </a:t>
                      </a: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(1,02%)</a:t>
                      </a:r>
                    </a:p>
                  </a:txBody>
                  <a:tcPr marL="72097" marR="72097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70 700,- Kč    </a:t>
                      </a: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(2,02%)</a:t>
                      </a:r>
                    </a:p>
                  </a:txBody>
                  <a:tcPr marL="72097" marR="72097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11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000250"/>
            <a:ext cx="5943600" cy="3371850"/>
          </a:xfrm>
        </p:spPr>
        <p:txBody>
          <a:bodyPr/>
          <a:lstStyle/>
          <a:p>
            <a:pPr marL="0" indent="0" algn="just" defTabSz="471488">
              <a:buNone/>
            </a:pPr>
            <a:endParaRPr lang="sk-SK" altLang="cs-CZ" sz="1650">
              <a:latin typeface="Verdana" panose="020B0604030504040204" pitchFamily="34" charset="0"/>
            </a:endParaRPr>
          </a:p>
          <a:p>
            <a:pPr marL="0" indent="0" algn="just" defTabSz="471488">
              <a:buNone/>
            </a:pPr>
            <a:endParaRPr lang="cs-CZ" altLang="cs-CZ" sz="1650">
              <a:latin typeface="Verdana" panose="020B0604030504040204" pitchFamily="34" charset="0"/>
            </a:endParaRPr>
          </a:p>
        </p:txBody>
      </p:sp>
      <p:sp>
        <p:nvSpPr>
          <p:cNvPr id="91178" name="Rectangle 38"/>
          <p:cNvSpPr>
            <a:spLocks noChangeArrowheads="1"/>
          </p:cNvSpPr>
          <p:nvPr/>
        </p:nvSpPr>
        <p:spPr bwMode="auto">
          <a:xfrm>
            <a:off x="1485900" y="4581525"/>
            <a:ext cx="5943600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500" b="1" dirty="0">
                <a:latin typeface="Arial" panose="020B0604020202020204" pitchFamily="34" charset="0"/>
              </a:rPr>
              <a:t>Roční daňové odpisy </a:t>
            </a:r>
            <a:r>
              <a:rPr lang="cs-CZ" altLang="cs-CZ" sz="1500" dirty="0">
                <a:latin typeface="Arial" panose="020B0604020202020204" pitchFamily="34" charset="0"/>
              </a:rPr>
              <a:t>jednotlivých položek dlouhodobého hmotného majetku v prvním roce odpisování a v ostatních letech doby odpisování: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cs-CZ" altLang="cs-CZ" sz="75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18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1"/>
          <p:cNvSpPr txBox="1">
            <a:spLocks noChangeArrowheads="1"/>
          </p:cNvSpPr>
          <p:nvPr/>
        </p:nvSpPr>
        <p:spPr bwMode="auto">
          <a:xfrm>
            <a:off x="1485900" y="1491854"/>
            <a:ext cx="617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None/>
            </a:pPr>
            <a:r>
              <a:rPr lang="cs-CZ" altLang="cs-CZ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Odpisy – zrychlená metoda</a:t>
            </a:r>
          </a:p>
        </p:txBody>
      </p:sp>
      <p:graphicFrame>
        <p:nvGraphicFramePr>
          <p:cNvPr id="41986" name="Group 2"/>
          <p:cNvGraphicFramePr>
            <a:graphicFrameLocks noGrp="1"/>
          </p:cNvGraphicFramePr>
          <p:nvPr/>
        </p:nvGraphicFramePr>
        <p:xfrm>
          <a:off x="1485901" y="2132411"/>
          <a:ext cx="6218634" cy="2431258"/>
        </p:xfrm>
        <a:graphic>
          <a:graphicData uri="http://schemas.openxmlformats.org/drawingml/2006/table">
            <a:tbl>
              <a:tblPr/>
              <a:tblGrid>
                <a:gridCol w="1233875"/>
                <a:gridCol w="1470558"/>
                <a:gridCol w="1943924"/>
                <a:gridCol w="1570277"/>
              </a:tblGrid>
              <a:tr h="264634">
                <a:tc gridSpan="4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ZRYCHLENÁ METODA - degresivní</a:t>
                      </a:r>
                    </a:p>
                  </a:txBody>
                  <a:tcPr marL="9990" marR="9990" marT="9995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3326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Odpisová skupina</a:t>
                      </a:r>
                    </a:p>
                  </a:txBody>
                  <a:tcPr marL="9990" marR="9990" marT="9995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V 1. roce odepisování (k1)</a:t>
                      </a:r>
                    </a:p>
                  </a:txBody>
                  <a:tcPr marL="9990" marR="9990" marT="9995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V dalších letech odepisování (kn)</a:t>
                      </a:r>
                    </a:p>
                  </a:txBody>
                  <a:tcPr marL="9990" marR="9990" marT="9995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Pro zvýšenou vstupní cenu</a:t>
                      </a:r>
                    </a:p>
                  </a:txBody>
                  <a:tcPr marL="9990" marR="9990" marT="9995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22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1</a:t>
                      </a:r>
                    </a:p>
                  </a:txBody>
                  <a:tcPr marL="9990" marR="9990" marT="9995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3</a:t>
                      </a:r>
                    </a:p>
                  </a:txBody>
                  <a:tcPr marL="9990" marR="9990" marT="9995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4</a:t>
                      </a:r>
                    </a:p>
                  </a:txBody>
                  <a:tcPr marL="9990" marR="9990" marT="9995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3</a:t>
                      </a:r>
                    </a:p>
                  </a:txBody>
                  <a:tcPr marL="9990" marR="9990" marT="9995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22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2</a:t>
                      </a:r>
                    </a:p>
                  </a:txBody>
                  <a:tcPr marL="9990" marR="9990" marT="9995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5</a:t>
                      </a:r>
                    </a:p>
                  </a:txBody>
                  <a:tcPr marL="9990" marR="9990" marT="9995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6</a:t>
                      </a:r>
                    </a:p>
                  </a:txBody>
                  <a:tcPr marL="9990" marR="9990" marT="9995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5</a:t>
                      </a:r>
                    </a:p>
                  </a:txBody>
                  <a:tcPr marL="9990" marR="9990" marT="9995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22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3</a:t>
                      </a:r>
                    </a:p>
                  </a:txBody>
                  <a:tcPr marL="9990" marR="9990" marT="9995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10</a:t>
                      </a:r>
                    </a:p>
                  </a:txBody>
                  <a:tcPr marL="9990" marR="9990" marT="9995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11</a:t>
                      </a:r>
                    </a:p>
                  </a:txBody>
                  <a:tcPr marL="9990" marR="9990" marT="9995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10</a:t>
                      </a:r>
                    </a:p>
                  </a:txBody>
                  <a:tcPr marL="9990" marR="9990" marT="9995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22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4</a:t>
                      </a:r>
                    </a:p>
                  </a:txBody>
                  <a:tcPr marL="9990" marR="9990" marT="9995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20</a:t>
                      </a:r>
                    </a:p>
                  </a:txBody>
                  <a:tcPr marL="9990" marR="9990" marT="9995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21</a:t>
                      </a:r>
                    </a:p>
                  </a:txBody>
                  <a:tcPr marL="9990" marR="9990" marT="9995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20</a:t>
                      </a:r>
                    </a:p>
                  </a:txBody>
                  <a:tcPr marL="9990" marR="9990" marT="9995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22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5</a:t>
                      </a:r>
                    </a:p>
                  </a:txBody>
                  <a:tcPr marL="9990" marR="9990" marT="9995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30</a:t>
                      </a:r>
                    </a:p>
                  </a:txBody>
                  <a:tcPr marL="9990" marR="9990" marT="9995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31</a:t>
                      </a:r>
                    </a:p>
                  </a:txBody>
                  <a:tcPr marL="9990" marR="9990" marT="9995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30</a:t>
                      </a:r>
                    </a:p>
                  </a:txBody>
                  <a:tcPr marL="9990" marR="9990" marT="9995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22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6</a:t>
                      </a:r>
                    </a:p>
                  </a:txBody>
                  <a:tcPr marL="9990" marR="9990" marT="9995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50</a:t>
                      </a:r>
                    </a:p>
                  </a:txBody>
                  <a:tcPr marL="9990" marR="9990" marT="9995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51</a:t>
                      </a:r>
                    </a:p>
                  </a:txBody>
                  <a:tcPr marL="9990" marR="9990" marT="9995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50</a:t>
                      </a:r>
                    </a:p>
                  </a:txBody>
                  <a:tcPr marL="9990" marR="9990" marT="9995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2386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1"/>
          <p:cNvSpPr txBox="1">
            <a:spLocks noChangeArrowheads="1"/>
          </p:cNvSpPr>
          <p:nvPr/>
        </p:nvSpPr>
        <p:spPr bwMode="auto">
          <a:xfrm>
            <a:off x="1485900" y="1491853"/>
            <a:ext cx="6172200" cy="56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None/>
            </a:pPr>
            <a:r>
              <a:rPr lang="cs-CZ" altLang="cs-CZ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Výpočet</a:t>
            </a:r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1485900" y="2057401"/>
            <a:ext cx="6172200" cy="360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63"/>
              </a:spcBef>
              <a:buFont typeface="Arial" charset="0"/>
              <a:buChar char="•"/>
              <a:defRPr/>
            </a:pPr>
            <a:r>
              <a:rPr lang="cs-CZ" sz="2250" b="1" dirty="0">
                <a:solidFill>
                  <a:srgbClr val="000000"/>
                </a:solidFill>
                <a:latin typeface="Calibri" pitchFamily="32" charset="0"/>
              </a:rPr>
              <a:t>1. rok = vstupní cena / k1 </a:t>
            </a:r>
            <a:r>
              <a:rPr lang="cs-CZ" sz="2250" dirty="0">
                <a:solidFill>
                  <a:srgbClr val="000000"/>
                </a:solidFill>
                <a:latin typeface="Calibri" pitchFamily="32" charset="0"/>
              </a:rPr>
              <a:t>pro danou skupinu </a:t>
            </a:r>
          </a:p>
          <a:p>
            <a:pPr eaLnBrk="1" hangingPunct="1">
              <a:lnSpc>
                <a:spcPct val="90000"/>
              </a:lnSpc>
              <a:spcBef>
                <a:spcPts val="563"/>
              </a:spcBef>
              <a:buFont typeface="Arial" charset="0"/>
              <a:buChar char="•"/>
              <a:defRPr/>
            </a:pPr>
            <a:r>
              <a:rPr lang="cs-CZ" sz="2250" dirty="0">
                <a:solidFill>
                  <a:srgbClr val="000000"/>
                </a:solidFill>
                <a:latin typeface="Calibri" pitchFamily="32" charset="0"/>
              </a:rPr>
              <a:t>V dalších letech se odpis vypočítá jako dvojnásobek zůstatkové ceny/ koeficient pro další roky – počet let, kdy byl majetek už odepsán. Vztah je znázorněn v následujícím vzorci: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563"/>
              </a:spcBef>
              <a:buFont typeface="Arial" pitchFamily="34" charset="0"/>
              <a:buChar char="•"/>
              <a:defRPr/>
            </a:pPr>
            <a:r>
              <a:rPr lang="cs-CZ" sz="2250" b="1" dirty="0">
                <a:solidFill>
                  <a:srgbClr val="000000"/>
                </a:solidFill>
                <a:latin typeface="Calibri" pitchFamily="32" charset="0"/>
              </a:rPr>
              <a:t>	další roky = 2 x zůstatková cena / </a:t>
            </a:r>
            <a:r>
              <a:rPr lang="cs-CZ" sz="2250" b="1" dirty="0" err="1">
                <a:solidFill>
                  <a:srgbClr val="000000"/>
                </a:solidFill>
                <a:latin typeface="Calibri" pitchFamily="32" charset="0"/>
              </a:rPr>
              <a:t>kn</a:t>
            </a:r>
            <a:r>
              <a:rPr lang="cs-CZ" sz="2250" b="1" dirty="0">
                <a:solidFill>
                  <a:srgbClr val="000000"/>
                </a:solidFill>
                <a:latin typeface="Calibri" pitchFamily="32" charset="0"/>
              </a:rPr>
              <a:t>-n	</a:t>
            </a:r>
          </a:p>
          <a:p>
            <a:pPr marL="944165" lvl="2" indent="-342900" eaLnBrk="1" hangingPunct="1">
              <a:lnSpc>
                <a:spcPct val="90000"/>
              </a:lnSpc>
              <a:spcBef>
                <a:spcPts val="563"/>
              </a:spcBef>
              <a:buFont typeface="Courier New" pitchFamily="49" charset="0"/>
              <a:buChar char="o"/>
              <a:defRPr/>
            </a:pPr>
            <a:r>
              <a:rPr lang="cs-CZ" sz="2250" b="1" dirty="0" err="1">
                <a:solidFill>
                  <a:srgbClr val="000000"/>
                </a:solidFill>
                <a:latin typeface="Calibri" pitchFamily="32" charset="0"/>
              </a:rPr>
              <a:t>kn</a:t>
            </a:r>
            <a:r>
              <a:rPr lang="cs-CZ" sz="2250" dirty="0">
                <a:solidFill>
                  <a:srgbClr val="000000"/>
                </a:solidFill>
                <a:latin typeface="Calibri" pitchFamily="32" charset="0"/>
              </a:rPr>
              <a:t> je koeficient v dalších letech odpisování</a:t>
            </a:r>
          </a:p>
          <a:p>
            <a:pPr marL="944165" lvl="2" indent="-342900" eaLnBrk="1" hangingPunct="1">
              <a:lnSpc>
                <a:spcPct val="90000"/>
              </a:lnSpc>
              <a:spcBef>
                <a:spcPts val="563"/>
              </a:spcBef>
              <a:buFont typeface="Courier New" pitchFamily="49" charset="0"/>
              <a:buChar char="o"/>
              <a:defRPr/>
            </a:pPr>
            <a:r>
              <a:rPr lang="cs-CZ" sz="2250" b="1" dirty="0">
                <a:solidFill>
                  <a:srgbClr val="000000"/>
                </a:solidFill>
                <a:latin typeface="Calibri" pitchFamily="32" charset="0"/>
              </a:rPr>
              <a:t>n</a:t>
            </a:r>
            <a:r>
              <a:rPr lang="cs-CZ" sz="2250" dirty="0">
                <a:solidFill>
                  <a:srgbClr val="000000"/>
                </a:solidFill>
                <a:latin typeface="Calibri" pitchFamily="32" charset="0"/>
              </a:rPr>
              <a:t> je počet let, během nichž byl již majetek 	odepisován</a:t>
            </a:r>
          </a:p>
        </p:txBody>
      </p:sp>
    </p:spTree>
    <p:extLst>
      <p:ext uri="{BB962C8B-B14F-4D97-AF65-F5344CB8AC3E}">
        <p14:creationId xmlns:p14="http://schemas.microsoft.com/office/powerpoint/2010/main" val="3045136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1"/>
          <p:cNvSpPr txBox="1">
            <a:spLocks noChangeArrowheads="1"/>
          </p:cNvSpPr>
          <p:nvPr/>
        </p:nvSpPr>
        <p:spPr bwMode="auto">
          <a:xfrm>
            <a:off x="1485900" y="1491854"/>
            <a:ext cx="617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None/>
            </a:pPr>
            <a:r>
              <a:rPr lang="cs-CZ" altLang="cs-CZ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Příklad</a:t>
            </a:r>
          </a:p>
        </p:txBody>
      </p:sp>
      <p:sp>
        <p:nvSpPr>
          <p:cNvPr id="96259" name="Text Box 2"/>
          <p:cNvSpPr txBox="1">
            <a:spLocks noChangeArrowheads="1"/>
          </p:cNvSpPr>
          <p:nvPr/>
        </p:nvSpPr>
        <p:spPr bwMode="auto">
          <a:xfrm>
            <a:off x="1485900" y="2057401"/>
            <a:ext cx="61722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375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1500">
                <a:solidFill>
                  <a:srgbClr val="000000"/>
                </a:solidFill>
                <a:latin typeface="Calibri" panose="020F0502020204030204" pitchFamily="34" charset="0"/>
              </a:rPr>
              <a:t>Laboratorní zařízení, které jsme zařadili do 2. odpisové skupiny bude mít odpisovou sazbu v 1. roce odpisování 5, v dalších letech odpisování 6.</a:t>
            </a:r>
            <a:br>
              <a:rPr lang="cs-CZ" altLang="cs-CZ" sz="150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cs-CZ" altLang="cs-CZ" sz="15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ts val="375"/>
              </a:spcBef>
              <a:buClrTx/>
              <a:buNone/>
            </a:pPr>
            <a:r>
              <a:rPr lang="cs-CZ" altLang="cs-CZ" sz="1500">
                <a:solidFill>
                  <a:srgbClr val="000000"/>
                </a:solidFill>
                <a:latin typeface="Calibri" panose="020F0502020204030204" pitchFamily="34" charset="0"/>
              </a:rPr>
              <a:t>1. rok = 120 000 Kč / 5 = 24 000 Kč </a:t>
            </a:r>
            <a:br>
              <a:rPr lang="cs-CZ" altLang="cs-CZ" sz="15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cs-CZ" altLang="cs-CZ" sz="1500">
                <a:solidFill>
                  <a:srgbClr val="000000"/>
                </a:solidFill>
                <a:latin typeface="Calibri" panose="020F0502020204030204" pitchFamily="34" charset="0"/>
              </a:rPr>
              <a:t>Zůstatková cena = 120 000 Kč – 24 000 Kč = 96 000 Kč</a:t>
            </a:r>
            <a:br>
              <a:rPr lang="cs-CZ" altLang="cs-CZ" sz="15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cs-CZ" altLang="cs-CZ" sz="150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cs-CZ" altLang="cs-CZ" sz="15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cs-CZ" altLang="cs-CZ" sz="1500">
                <a:solidFill>
                  <a:srgbClr val="000000"/>
                </a:solidFill>
                <a:latin typeface="Calibri" panose="020F0502020204030204" pitchFamily="34" charset="0"/>
              </a:rPr>
              <a:t>2. rok = 2 x 96 000 Kč / (6 – 1) = 38 400 Kč</a:t>
            </a:r>
            <a:br>
              <a:rPr lang="cs-CZ" altLang="cs-CZ" sz="15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cs-CZ" altLang="cs-CZ" sz="1500">
                <a:solidFill>
                  <a:srgbClr val="000000"/>
                </a:solidFill>
                <a:latin typeface="Calibri" panose="020F0502020204030204" pitchFamily="34" charset="0"/>
              </a:rPr>
              <a:t>Zůstatková cena = 96 000 Kč – 38 400 Kč = 57 600 Kč</a:t>
            </a:r>
            <a:br>
              <a:rPr lang="cs-CZ" altLang="cs-CZ" sz="15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cs-CZ" altLang="cs-CZ" sz="150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cs-CZ" altLang="cs-CZ" sz="15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cs-CZ" altLang="cs-CZ" sz="1500">
                <a:solidFill>
                  <a:srgbClr val="000000"/>
                </a:solidFill>
                <a:latin typeface="Calibri" panose="020F0502020204030204" pitchFamily="34" charset="0"/>
              </a:rPr>
              <a:t>3. rok = 2 x 57 600 Kč /(6 – 2) = 28 800 Kč</a:t>
            </a:r>
            <a:br>
              <a:rPr lang="cs-CZ" altLang="cs-CZ" sz="15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cs-CZ" altLang="cs-CZ" sz="1500">
                <a:solidFill>
                  <a:srgbClr val="000000"/>
                </a:solidFill>
                <a:latin typeface="Calibri" panose="020F0502020204030204" pitchFamily="34" charset="0"/>
              </a:rPr>
              <a:t>Zůstatková cena = 57 600 Kč – 28 800 Kč = 28 800 Kč</a:t>
            </a:r>
            <a:br>
              <a:rPr lang="cs-CZ" altLang="cs-CZ" sz="15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cs-CZ" altLang="cs-CZ" sz="150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cs-CZ" altLang="cs-CZ" sz="15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cs-CZ" altLang="cs-CZ" sz="1500">
                <a:solidFill>
                  <a:srgbClr val="000000"/>
                </a:solidFill>
                <a:latin typeface="Calibri" panose="020F0502020204030204" pitchFamily="34" charset="0"/>
              </a:rPr>
              <a:t>4. rok = 2 x 28 800 Kč/ (6-3) = 19 200 Kč</a:t>
            </a:r>
            <a:br>
              <a:rPr lang="cs-CZ" altLang="cs-CZ" sz="15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cs-CZ" altLang="cs-CZ" sz="1500">
                <a:solidFill>
                  <a:srgbClr val="000000"/>
                </a:solidFill>
                <a:latin typeface="Calibri" panose="020F0502020204030204" pitchFamily="34" charset="0"/>
              </a:rPr>
              <a:t>Zůstatková cena = 28 800 Kč - 19 200 Kč = 9 600 Kč</a:t>
            </a:r>
            <a:br>
              <a:rPr lang="cs-CZ" altLang="cs-CZ" sz="15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cs-CZ" altLang="cs-CZ" sz="150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cs-CZ" altLang="cs-CZ" sz="15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cs-CZ" altLang="cs-CZ" sz="1500">
                <a:solidFill>
                  <a:srgbClr val="000000"/>
                </a:solidFill>
                <a:latin typeface="Calibri" panose="020F0502020204030204" pitchFamily="34" charset="0"/>
              </a:rPr>
              <a:t>5. rok = 2 x 9 600 Kč/ (6-4) = 9 600 Kč</a:t>
            </a:r>
            <a:br>
              <a:rPr lang="cs-CZ" altLang="cs-CZ" sz="15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cs-CZ" altLang="cs-CZ" sz="1500">
                <a:solidFill>
                  <a:srgbClr val="000000"/>
                </a:solidFill>
                <a:latin typeface="Calibri" panose="020F0502020204030204" pitchFamily="34" charset="0"/>
              </a:rPr>
              <a:t>Zůstatková cen = 0 Kč</a:t>
            </a:r>
          </a:p>
        </p:txBody>
      </p:sp>
    </p:spTree>
    <p:extLst>
      <p:ext uri="{BB962C8B-B14F-4D97-AF65-F5344CB8AC3E}">
        <p14:creationId xmlns:p14="http://schemas.microsoft.com/office/powerpoint/2010/main" val="28016522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1"/>
          <p:cNvSpPr txBox="1">
            <a:spLocks noChangeArrowheads="1"/>
          </p:cNvSpPr>
          <p:nvPr/>
        </p:nvSpPr>
        <p:spPr bwMode="auto">
          <a:xfrm>
            <a:off x="1485900" y="1491854"/>
            <a:ext cx="617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None/>
            </a:pPr>
            <a:r>
              <a:rPr lang="cs-CZ" altLang="cs-CZ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Metody hodnocení statické</a:t>
            </a:r>
          </a:p>
        </p:txBody>
      </p:sp>
      <p:sp>
        <p:nvSpPr>
          <p:cNvPr id="98307" name="Text Box 2"/>
          <p:cNvSpPr txBox="1">
            <a:spLocks noChangeArrowheads="1"/>
          </p:cNvSpPr>
          <p:nvPr/>
        </p:nvSpPr>
        <p:spPr bwMode="auto">
          <a:xfrm>
            <a:off x="1485900" y="2057401"/>
            <a:ext cx="61722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1363" indent="-284163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>
                <a:solidFill>
                  <a:srgbClr val="000000"/>
                </a:solidFill>
                <a:latin typeface="Calibri" panose="020F0502020204030204" pitchFamily="34" charset="0"/>
              </a:rPr>
              <a:t>PayBack – PB (doba návratnosti)</a:t>
            </a:r>
          </a:p>
          <a:p>
            <a:pPr lvl="1">
              <a:spcBef>
                <a:spcPts val="525"/>
              </a:spcBef>
              <a:buClrTx/>
              <a:buNone/>
            </a:pPr>
            <a:r>
              <a:rPr lang="cs-CZ" altLang="cs-CZ" sz="2100">
                <a:solidFill>
                  <a:srgbClr val="000000"/>
                </a:solidFill>
                <a:latin typeface="Calibri" panose="020F0502020204030204" pitchFamily="34" charset="0"/>
              </a:rPr>
              <a:t>= Celkové investice/ průměrný roční Cash flow</a:t>
            </a:r>
          </a:p>
          <a:p>
            <a:pPr>
              <a:spcBef>
                <a:spcPts val="600"/>
              </a:spcBef>
              <a:buClrTx/>
              <a:buNone/>
            </a:pPr>
            <a:endParaRPr lang="cs-CZ" altLang="cs-CZ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>
                <a:solidFill>
                  <a:srgbClr val="000000"/>
                </a:solidFill>
                <a:latin typeface="Calibri" panose="020F0502020204030204" pitchFamily="34" charset="0"/>
              </a:rPr>
              <a:t>ARR – Average Rate of Return (průměrná míra návratnosti)</a:t>
            </a:r>
          </a:p>
          <a:p>
            <a:pPr lvl="1">
              <a:spcBef>
                <a:spcPts val="525"/>
              </a:spcBef>
              <a:buClrTx/>
              <a:buNone/>
            </a:pPr>
            <a:r>
              <a:rPr lang="cs-CZ" altLang="cs-CZ" sz="2100">
                <a:solidFill>
                  <a:srgbClr val="000000"/>
                </a:solidFill>
                <a:latin typeface="Calibri" panose="020F0502020204030204" pitchFamily="34" charset="0"/>
              </a:rPr>
              <a:t>= (Průměrný roční zisk/celkové investice)*100%</a:t>
            </a:r>
          </a:p>
        </p:txBody>
      </p:sp>
    </p:spTree>
    <p:extLst>
      <p:ext uri="{BB962C8B-B14F-4D97-AF65-F5344CB8AC3E}">
        <p14:creationId xmlns:p14="http://schemas.microsoft.com/office/powerpoint/2010/main" val="30565301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1"/>
          <p:cNvSpPr txBox="1">
            <a:spLocks noChangeArrowheads="1"/>
          </p:cNvSpPr>
          <p:nvPr/>
        </p:nvSpPr>
        <p:spPr bwMode="auto">
          <a:xfrm>
            <a:off x="1485900" y="1491854"/>
            <a:ext cx="617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None/>
            </a:pPr>
            <a:r>
              <a:rPr lang="cs-CZ" altLang="cs-CZ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Metody hodnocení dynamické</a:t>
            </a:r>
          </a:p>
        </p:txBody>
      </p:sp>
      <p:sp>
        <p:nvSpPr>
          <p:cNvPr id="100355" name="Text Box 2"/>
          <p:cNvSpPr txBox="1">
            <a:spLocks noChangeArrowheads="1"/>
          </p:cNvSpPr>
          <p:nvPr/>
        </p:nvSpPr>
        <p:spPr bwMode="auto">
          <a:xfrm>
            <a:off x="1485900" y="2057400"/>
            <a:ext cx="6172200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NPV – čistá současná hodnota</a:t>
            </a:r>
          </a:p>
          <a:p>
            <a:pPr>
              <a:spcBef>
                <a:spcPts val="600"/>
              </a:spcBef>
              <a:buClrTx/>
              <a:buNone/>
            </a:pPr>
            <a:endParaRPr lang="cs-CZ" altLang="cs-CZ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buClrTx/>
              <a:buNone/>
            </a:pPr>
            <a:endParaRPr lang="cs-CZ" altLang="cs-CZ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2">
              <a:spcBef>
                <a:spcPts val="375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1500" dirty="0">
                <a:solidFill>
                  <a:srgbClr val="000000"/>
                </a:solidFill>
                <a:latin typeface="Calibri" panose="020F0502020204030204" pitchFamily="34" charset="0"/>
              </a:rPr>
              <a:t> CF – roční cash </a:t>
            </a:r>
            <a:r>
              <a:rPr lang="cs-CZ" altLang="cs-CZ" sz="1500" dirty="0" err="1">
                <a:solidFill>
                  <a:srgbClr val="000000"/>
                </a:solidFill>
                <a:latin typeface="Calibri" panose="020F0502020204030204" pitchFamily="34" charset="0"/>
              </a:rPr>
              <a:t>flow</a:t>
            </a:r>
            <a:endParaRPr lang="cs-CZ" altLang="cs-CZ" sz="15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2">
              <a:spcBef>
                <a:spcPts val="375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1500" dirty="0">
                <a:solidFill>
                  <a:srgbClr val="000000"/>
                </a:solidFill>
                <a:latin typeface="Calibri" panose="020F0502020204030204" pitchFamily="34" charset="0"/>
              </a:rPr>
              <a:t> t – roky (období sledování)</a:t>
            </a:r>
          </a:p>
          <a:p>
            <a:pPr lvl="2">
              <a:spcBef>
                <a:spcPts val="375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1500" dirty="0">
                <a:solidFill>
                  <a:srgbClr val="000000"/>
                </a:solidFill>
                <a:latin typeface="Calibri" panose="020F0502020204030204" pitchFamily="34" charset="0"/>
              </a:rPr>
              <a:t> r – cena kapitálu (úrok)</a:t>
            </a:r>
          </a:p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IRR – vnitřní výnosové procento</a:t>
            </a:r>
          </a:p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NPV=0, porovnává se s úroky v bance</a:t>
            </a:r>
          </a:p>
          <a:p>
            <a:pPr>
              <a:spcBef>
                <a:spcPts val="600"/>
              </a:spcBef>
              <a:buClrTx/>
              <a:buNone/>
            </a:pPr>
            <a:endParaRPr lang="cs-CZ" altLang="cs-CZ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0356" name="Rectangle 3"/>
          <p:cNvSpPr>
            <a:spLocks noChangeArrowheads="1"/>
          </p:cNvSpPr>
          <p:nvPr/>
        </p:nvSpPr>
        <p:spPr bwMode="auto">
          <a:xfrm>
            <a:off x="3071812" y="2463710"/>
            <a:ext cx="4500563" cy="90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 anchor="ctr">
            <a:spAutoFit/>
          </a:bodyPr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                  </a:t>
            </a:r>
            <a:r>
              <a:rPr lang="cs-CZ" altLang="cs-CZ" sz="18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</a:t>
            </a:r>
            <a:r>
              <a:rPr lang="cs-CZ" altLang="cs-CZ" sz="1800" i="1" baseline="-30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cs-CZ" altLang="cs-CZ" sz="1800" i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</a:t>
            </a:r>
            <a:r>
              <a:rPr lang="cs-CZ" altLang="cs-CZ" sz="1800" i="1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CF</a:t>
            </a:r>
            <a:r>
              <a:rPr lang="cs-CZ" altLang="cs-CZ" sz="1800" i="1" baseline="-300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cs-CZ" altLang="cs-CZ" sz="1800" i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i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	NPV  = </a:t>
            </a:r>
            <a:r>
              <a:rPr lang="cs-CZ" altLang="cs-CZ" sz="1800" i="1" dirty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</a:t>
            </a:r>
            <a:r>
              <a:rPr lang="cs-CZ" altLang="cs-CZ" sz="1800" i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lang="cs-CZ" altLang="cs-CZ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</a:t>
            </a:r>
            <a:r>
              <a:rPr lang="cs-CZ" altLang="cs-CZ" sz="1800" i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t=1</a:t>
            </a:r>
            <a:r>
              <a:rPr lang="cs-CZ" altLang="cs-CZ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(1 + r )</a:t>
            </a:r>
            <a:r>
              <a:rPr lang="cs-CZ" altLang="cs-CZ" sz="1800" i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2399447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1"/>
          <p:cNvSpPr txBox="1">
            <a:spLocks noChangeArrowheads="1"/>
          </p:cNvSpPr>
          <p:nvPr/>
        </p:nvSpPr>
        <p:spPr bwMode="auto">
          <a:xfrm>
            <a:off x="1485900" y="1491854"/>
            <a:ext cx="617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None/>
            </a:pPr>
            <a:r>
              <a:rPr lang="cs-CZ" altLang="cs-CZ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Analýza</a:t>
            </a:r>
          </a:p>
        </p:txBody>
      </p:sp>
      <p:sp>
        <p:nvSpPr>
          <p:cNvPr id="124931" name="Text Box 2"/>
          <p:cNvSpPr txBox="1">
            <a:spLocks noChangeArrowheads="1"/>
          </p:cNvSpPr>
          <p:nvPr/>
        </p:nvSpPr>
        <p:spPr bwMode="auto">
          <a:xfrm>
            <a:off x="1485900" y="2057401"/>
            <a:ext cx="61722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1363" indent="-284163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Výpočet rentability (výnosnosti) investic.</a:t>
            </a:r>
          </a:p>
          <a:p>
            <a:pPr lvl="1">
              <a:spcBef>
                <a:spcPts val="525"/>
              </a:spcBef>
              <a:buClrTx/>
              <a:buFont typeface="Arial" panose="020B0604020202020204" pitchFamily="34" charset="0"/>
              <a:buChar char="–"/>
            </a:pPr>
            <a:r>
              <a:rPr lang="cs-CZ" altLang="cs-CZ" sz="2100" i="1" dirty="0">
                <a:solidFill>
                  <a:srgbClr val="000000"/>
                </a:solidFill>
                <a:latin typeface="Calibri" panose="020F0502020204030204" pitchFamily="34" charset="0"/>
              </a:rPr>
              <a:t>Rentabilita investovaného kapitálu = Roční čistý zisk / Investovaný kapitál</a:t>
            </a:r>
          </a:p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Výpočet doby návratnosti investic. (ARR, PB)</a:t>
            </a:r>
          </a:p>
          <a:p>
            <a:pPr lvl="1">
              <a:spcBef>
                <a:spcPts val="525"/>
              </a:spcBef>
              <a:buClrTx/>
              <a:buFont typeface="Arial" panose="020B0604020202020204" pitchFamily="34" charset="0"/>
              <a:buChar char="–"/>
            </a:pPr>
            <a:r>
              <a:rPr lang="cs-CZ" altLang="cs-CZ" sz="2100" dirty="0">
                <a:solidFill>
                  <a:srgbClr val="000000"/>
                </a:solidFill>
                <a:latin typeface="Calibri" panose="020F0502020204030204" pitchFamily="34" charset="0"/>
              </a:rPr>
              <a:t>PB=Celkové investice/ průměrný roční Cash </a:t>
            </a:r>
            <a:r>
              <a:rPr lang="cs-CZ" altLang="cs-CZ" sz="2100" dirty="0" err="1">
                <a:solidFill>
                  <a:srgbClr val="000000"/>
                </a:solidFill>
                <a:latin typeface="Calibri" panose="020F0502020204030204" pitchFamily="34" charset="0"/>
              </a:rPr>
              <a:t>flow</a:t>
            </a:r>
            <a:endParaRPr lang="cs-CZ" altLang="cs-CZ" sz="2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Metoda čisté současné hodnoty. (NPV)</a:t>
            </a:r>
          </a:p>
          <a:p>
            <a:pPr>
              <a:spcBef>
                <a:spcPts val="600"/>
              </a:spcBef>
              <a:buClrTx/>
              <a:buNone/>
            </a:pPr>
            <a:endParaRPr lang="cs-CZ" altLang="cs-CZ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4932" name="Rectangle 3"/>
          <p:cNvSpPr>
            <a:spLocks noChangeArrowheads="1"/>
          </p:cNvSpPr>
          <p:nvPr/>
        </p:nvSpPr>
        <p:spPr bwMode="auto">
          <a:xfrm>
            <a:off x="2321719" y="4566353"/>
            <a:ext cx="4500563" cy="90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 anchor="ctr">
            <a:spAutoFit/>
          </a:bodyPr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            </a:t>
            </a:r>
            <a:r>
              <a:rPr lang="cs-CZ" altLang="cs-CZ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    </a:t>
            </a:r>
            <a:r>
              <a:rPr lang="cs-CZ" altLang="cs-CZ" sz="1800" i="1" baseline="-30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cs-CZ" altLang="cs-CZ" sz="1800" i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</a:t>
            </a:r>
            <a:r>
              <a:rPr lang="cs-CZ" altLang="cs-CZ" sz="1800" i="1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CF</a:t>
            </a:r>
            <a:r>
              <a:rPr lang="cs-CZ" altLang="cs-CZ" sz="1800" i="1" baseline="-300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cs-CZ" altLang="cs-CZ" sz="1800" i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i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	ČSH  = </a:t>
            </a:r>
            <a:r>
              <a:rPr lang="cs-CZ" altLang="cs-CZ" sz="1800" i="1" dirty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</a:t>
            </a:r>
            <a:r>
              <a:rPr lang="cs-CZ" altLang="cs-CZ" sz="1800" i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lang="cs-CZ" altLang="cs-CZ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</a:t>
            </a:r>
            <a:r>
              <a:rPr lang="cs-CZ" altLang="cs-CZ" sz="1800" i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t=1</a:t>
            </a:r>
            <a:r>
              <a:rPr lang="cs-CZ" altLang="cs-CZ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(1 + r )</a:t>
            </a:r>
            <a:r>
              <a:rPr lang="cs-CZ" altLang="cs-CZ" sz="1800" i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3152974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Situační přehled – blízké okolí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500" dirty="0" err="1"/>
              <a:t>Porterův</a:t>
            </a:r>
            <a:r>
              <a:rPr lang="cs-CZ" sz="1500" dirty="0"/>
              <a:t> model 5 sil -</a:t>
            </a:r>
            <a:r>
              <a:rPr lang="cs-CZ" sz="1350" dirty="0"/>
              <a:t> potenciální vstupující do odvětví, vyjednávací síla dodavatelů, vyjednávací síla odběratelů (zákazníků), hrozba substitutů - určují prostor pro soupeření mezi konkurenty v daném odvětví. </a:t>
            </a:r>
          </a:p>
          <a:p>
            <a:r>
              <a:rPr lang="cs-CZ" sz="1500" dirty="0"/>
              <a:t>Analýzy vnitřního prostředí - </a:t>
            </a:r>
            <a:r>
              <a:rPr lang="cs-CZ" sz="1200" dirty="0"/>
              <a:t>faktorech vědecko-technického rozvoje, marketingových a distribučních faktorech, faktorech výrobních, faktorech pracovních zdrojů a faktorech finančních </a:t>
            </a:r>
          </a:p>
          <a:p>
            <a:r>
              <a:rPr lang="cs-CZ" sz="1500" dirty="0"/>
              <a:t>VRIO analýza – zobrazuje vaši výhodu</a:t>
            </a:r>
          </a:p>
          <a:p>
            <a:pPr lvl="1"/>
            <a:r>
              <a:rPr lang="cs-CZ" sz="1350" b="1" dirty="0"/>
              <a:t>Hodnota</a:t>
            </a:r>
            <a:r>
              <a:rPr lang="cs-CZ" sz="1350" dirty="0"/>
              <a:t> (</a:t>
            </a:r>
            <a:r>
              <a:rPr lang="cs-CZ" sz="1350" dirty="0" err="1"/>
              <a:t>Value</a:t>
            </a:r>
            <a:r>
              <a:rPr lang="cs-CZ" sz="1350" dirty="0"/>
              <a:t>) – Jak je zdroj nákladný a jak snadné je ho získat na trhu (nákup, nájem, zapůjčení…)?</a:t>
            </a:r>
          </a:p>
          <a:p>
            <a:pPr lvl="1"/>
            <a:r>
              <a:rPr lang="cs-CZ" sz="1350" b="1" dirty="0"/>
              <a:t>Vzácnost</a:t>
            </a:r>
            <a:r>
              <a:rPr lang="cs-CZ" sz="1350" dirty="0"/>
              <a:t> (</a:t>
            </a:r>
            <a:r>
              <a:rPr lang="cs-CZ" sz="1350" dirty="0" err="1"/>
              <a:t>Rareness</a:t>
            </a:r>
            <a:r>
              <a:rPr lang="cs-CZ" sz="1350" dirty="0"/>
              <a:t>) – Jak je zdroj vzácný, resp. omezený?</a:t>
            </a:r>
          </a:p>
          <a:p>
            <a:pPr lvl="1"/>
            <a:r>
              <a:rPr lang="cs-CZ" sz="1350" b="1" dirty="0" err="1"/>
              <a:t>Napodobitelnost</a:t>
            </a:r>
            <a:r>
              <a:rPr lang="cs-CZ" sz="1350" dirty="0"/>
              <a:t> (</a:t>
            </a:r>
            <a:r>
              <a:rPr lang="cs-CZ" sz="1350" dirty="0" err="1"/>
              <a:t>Imitability</a:t>
            </a:r>
            <a:r>
              <a:rPr lang="cs-CZ" sz="1350" dirty="0"/>
              <a:t>) – Jak složité je zdroj napodobit?</a:t>
            </a:r>
          </a:p>
          <a:p>
            <a:pPr lvl="1"/>
            <a:r>
              <a:rPr lang="cs-CZ" sz="1350" b="1" dirty="0"/>
              <a:t>Organizace</a:t>
            </a:r>
            <a:r>
              <a:rPr lang="cs-CZ" sz="1350" dirty="0"/>
              <a:t> (</a:t>
            </a:r>
            <a:r>
              <a:rPr lang="cs-CZ" sz="1350" dirty="0" err="1"/>
              <a:t>Organization</a:t>
            </a:r>
            <a:r>
              <a:rPr lang="cs-CZ" sz="1350" dirty="0"/>
              <a:t>), resp. uspořádání – Podporuje stávající uspořádání, využitelnost zdroje?</a:t>
            </a:r>
          </a:p>
        </p:txBody>
      </p:sp>
    </p:spTree>
    <p:extLst>
      <p:ext uri="{BB962C8B-B14F-4D97-AF65-F5344CB8AC3E}">
        <p14:creationId xmlns:p14="http://schemas.microsoft.com/office/powerpoint/2010/main" val="1731517918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Vlastní dílčí analýzy pro podnikatelský plán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indent="-400050">
              <a:buClr>
                <a:schemeClr val="tx1"/>
              </a:buClr>
              <a:buFont typeface="+mj-lt"/>
              <a:buAutoNum type="arabicParenR" startAt="4"/>
            </a:pPr>
            <a:r>
              <a:rPr lang="cs-CZ" altLang="cs-CZ" strike="sngStrike" dirty="0">
                <a:cs typeface="Arial" panose="020B0604020202020204" pitchFamily="34" charset="0"/>
              </a:rPr>
              <a:t>Analýza trhu a konkurence, SWOT analýza, </a:t>
            </a:r>
            <a:r>
              <a:rPr lang="cs-CZ" altLang="cs-CZ" strike="sngStrike" dirty="0"/>
              <a:t/>
            </a:r>
            <a:br>
              <a:rPr lang="cs-CZ" altLang="cs-CZ" strike="sngStrike" dirty="0"/>
            </a:br>
            <a:r>
              <a:rPr lang="cs-CZ" altLang="cs-CZ" strike="sngStrike" dirty="0">
                <a:cs typeface="Arial" panose="020B0604020202020204" pitchFamily="34" charset="0"/>
              </a:rPr>
              <a:t>Hodnocení rizik plynoucích ze SWOT</a:t>
            </a:r>
            <a:endParaRPr lang="cs-CZ" altLang="cs-CZ" strike="sngStrike" dirty="0">
              <a:cs typeface="Times New Roman" panose="02020603050405020304" pitchFamily="18" charset="0"/>
            </a:endParaRPr>
          </a:p>
          <a:p>
            <a:pPr marL="400050" indent="-400050">
              <a:buClr>
                <a:schemeClr val="tx1"/>
              </a:buClr>
              <a:buFontTx/>
              <a:buAutoNum type="arabicParenR" startAt="4"/>
            </a:pPr>
            <a:r>
              <a:rPr lang="cs-CZ" altLang="cs-CZ" strike="sngStrike" dirty="0">
                <a:cs typeface="Arial" panose="020B0604020202020204" pitchFamily="34" charset="0"/>
              </a:rPr>
              <a:t>Výrobní plán (výrobní proces)</a:t>
            </a:r>
            <a:endParaRPr lang="cs-CZ" altLang="cs-CZ" strike="sngStrike" dirty="0">
              <a:cs typeface="Times New Roman" panose="02020603050405020304" pitchFamily="18" charset="0"/>
            </a:endParaRPr>
          </a:p>
          <a:p>
            <a:pPr marL="400050" indent="-400050">
              <a:buClr>
                <a:schemeClr val="tx1"/>
              </a:buClr>
              <a:buFontTx/>
              <a:buAutoNum type="arabicParenR" startAt="4"/>
            </a:pPr>
            <a:r>
              <a:rPr lang="cs-CZ" altLang="cs-CZ" strike="sngStrike" dirty="0">
                <a:cs typeface="Arial" panose="020B0604020202020204" pitchFamily="34" charset="0"/>
              </a:rPr>
              <a:t>Marketingový plán</a:t>
            </a:r>
            <a:endParaRPr lang="cs-CZ" altLang="cs-CZ" strike="sngStrike" dirty="0">
              <a:cs typeface="Times New Roman" panose="02020603050405020304" pitchFamily="18" charset="0"/>
            </a:endParaRPr>
          </a:p>
          <a:p>
            <a:pPr marL="400050" indent="-400050">
              <a:buClr>
                <a:schemeClr val="tx1"/>
              </a:buClr>
              <a:buFontTx/>
              <a:buAutoNum type="arabicParenR" startAt="4"/>
            </a:pPr>
            <a:r>
              <a:rPr lang="cs-CZ" altLang="cs-CZ" b="1" dirty="0">
                <a:cs typeface="Arial" panose="020B0604020202020204" pitchFamily="34" charset="0"/>
              </a:rPr>
              <a:t>Organizační plán</a:t>
            </a:r>
            <a:endParaRPr lang="cs-CZ" altLang="cs-CZ" b="1" dirty="0">
              <a:cs typeface="Times New Roman" panose="02020603050405020304" pitchFamily="18" charset="0"/>
            </a:endParaRPr>
          </a:p>
          <a:p>
            <a:pPr marL="400050" indent="-400050">
              <a:buClr>
                <a:schemeClr val="tx1"/>
              </a:buClr>
              <a:buFontTx/>
              <a:buAutoNum type="arabicParenR" startAt="4"/>
            </a:pPr>
            <a:r>
              <a:rPr lang="cs-CZ" altLang="cs-CZ" strike="sngStrike" dirty="0">
                <a:cs typeface="Arial" panose="020B0604020202020204" pitchFamily="34" charset="0"/>
              </a:rPr>
              <a:t>Finanční </a:t>
            </a:r>
            <a:r>
              <a:rPr lang="cs-CZ" altLang="cs-CZ" strike="sngStrike" dirty="0" smtClean="0">
                <a:cs typeface="Arial" panose="020B0604020202020204" pitchFamily="34" charset="0"/>
              </a:rPr>
              <a:t>plán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altLang="cs-CZ" dirty="0" smtClean="0">
                <a:cs typeface="Arial" panose="020B0604020202020204" pitchFamily="34" charset="0"/>
              </a:rPr>
              <a:t>Pozor, dílčí analýzy a především jejich závěry musí být provázány.</a:t>
            </a:r>
            <a:endParaRPr lang="cs-CZ" altLang="cs-CZ" dirty="0"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5094433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trike="sngStrike" dirty="0" smtClean="0"/>
              <a:t>4P </a:t>
            </a:r>
            <a:r>
              <a:rPr lang="cs-CZ" dirty="0" smtClean="0"/>
              <a:t>Organizační plán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Právní formy, živnosti, organizace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7628076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Organizační plán I.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Navazuje na předchozí kapitoly a zabývá se</a:t>
            </a:r>
          </a:p>
          <a:p>
            <a:pPr lvl="1"/>
            <a:r>
              <a:rPr lang="cs-CZ" altLang="cs-CZ" smtClean="0"/>
              <a:t>Organizací celé společnosti</a:t>
            </a:r>
          </a:p>
          <a:p>
            <a:pPr lvl="2"/>
            <a:r>
              <a:rPr lang="cs-CZ" altLang="cs-CZ" smtClean="0"/>
              <a:t>Organizační strukturou</a:t>
            </a:r>
          </a:p>
          <a:p>
            <a:pPr lvl="2"/>
            <a:r>
              <a:rPr lang="cs-CZ" altLang="cs-CZ" smtClean="0"/>
              <a:t>Procesní strukturou</a:t>
            </a:r>
          </a:p>
          <a:p>
            <a:pPr lvl="2"/>
            <a:r>
              <a:rPr lang="cs-CZ" altLang="cs-CZ" smtClean="0"/>
              <a:t>Způsobem řízení</a:t>
            </a:r>
          </a:p>
          <a:p>
            <a:pPr lvl="2"/>
            <a:r>
              <a:rPr lang="cs-CZ" altLang="cs-CZ" smtClean="0"/>
              <a:t>Funkcí, pravomocemi a kvalifikací jednotlivých společníků</a:t>
            </a:r>
          </a:p>
          <a:p>
            <a:pPr lvl="1"/>
            <a:r>
              <a:rPr lang="cs-CZ" altLang="cs-CZ" smtClean="0"/>
              <a:t>Požadavky na prostory a vybavení vztažené do souvislosti s počtem zaměstnanců</a:t>
            </a:r>
          </a:p>
        </p:txBody>
      </p:sp>
    </p:spTree>
    <p:extLst>
      <p:ext uri="{BB962C8B-B14F-4D97-AF65-F5344CB8AC3E}">
        <p14:creationId xmlns:p14="http://schemas.microsoft.com/office/powerpoint/2010/main" val="331978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Organizační plán II.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altLang="cs-CZ" sz="1800"/>
              <a:t>Součástí je </a:t>
            </a:r>
            <a:r>
              <a:rPr lang="cs-CZ" altLang="cs-CZ" sz="1800">
                <a:solidFill>
                  <a:srgbClr val="7D1E1E"/>
                </a:solidFill>
              </a:rPr>
              <a:t>Personální plán</a:t>
            </a:r>
          </a:p>
          <a:p>
            <a:pPr lvl="1">
              <a:lnSpc>
                <a:spcPct val="90000"/>
              </a:lnSpc>
            </a:pPr>
            <a:r>
              <a:rPr lang="cs-CZ" altLang="cs-CZ" sz="1650"/>
              <a:t>Požadavky na zaměstnance z hlediska</a:t>
            </a:r>
          </a:p>
          <a:p>
            <a:pPr lvl="2">
              <a:lnSpc>
                <a:spcPct val="90000"/>
              </a:lnSpc>
            </a:pPr>
            <a:r>
              <a:rPr lang="cs-CZ" altLang="cs-CZ" sz="1575"/>
              <a:t>Počtu (máme vs. potřebujeme)</a:t>
            </a:r>
          </a:p>
          <a:p>
            <a:pPr lvl="2">
              <a:lnSpc>
                <a:spcPct val="90000"/>
              </a:lnSpc>
            </a:pPr>
            <a:r>
              <a:rPr lang="cs-CZ" altLang="cs-CZ" sz="1575"/>
              <a:t>Kompetencí</a:t>
            </a:r>
          </a:p>
          <a:p>
            <a:pPr lvl="2">
              <a:lnSpc>
                <a:spcPct val="90000"/>
              </a:lnSpc>
            </a:pPr>
            <a:r>
              <a:rPr lang="cs-CZ" altLang="cs-CZ" sz="1575"/>
              <a:t>Kvalifikace</a:t>
            </a:r>
          </a:p>
          <a:p>
            <a:pPr lvl="2">
              <a:lnSpc>
                <a:spcPct val="90000"/>
              </a:lnSpc>
            </a:pPr>
            <a:r>
              <a:rPr lang="cs-CZ" altLang="cs-CZ" sz="1575"/>
              <a:t>Nákladů (je třeba zvážit tržní cenu práce)</a:t>
            </a:r>
          </a:p>
          <a:p>
            <a:pPr lvl="1">
              <a:lnSpc>
                <a:spcPct val="90000"/>
              </a:lnSpc>
            </a:pPr>
            <a:r>
              <a:rPr lang="cs-CZ" altLang="cs-CZ" sz="1650"/>
              <a:t>Motivační systém</a:t>
            </a:r>
          </a:p>
          <a:p>
            <a:pPr lvl="2">
              <a:lnSpc>
                <a:spcPct val="90000"/>
              </a:lnSpc>
            </a:pPr>
            <a:r>
              <a:rPr lang="cs-CZ" altLang="cs-CZ" sz="1575"/>
              <a:t>Mzdy</a:t>
            </a:r>
          </a:p>
          <a:p>
            <a:pPr lvl="2">
              <a:lnSpc>
                <a:spcPct val="90000"/>
              </a:lnSpc>
            </a:pPr>
            <a:r>
              <a:rPr lang="cs-CZ" altLang="cs-CZ" sz="1575"/>
              <a:t>Odměny</a:t>
            </a:r>
          </a:p>
          <a:p>
            <a:pPr lvl="2">
              <a:lnSpc>
                <a:spcPct val="90000"/>
              </a:lnSpc>
            </a:pPr>
            <a:r>
              <a:rPr lang="cs-CZ" altLang="cs-CZ" sz="1575"/>
              <a:t>Benefity</a:t>
            </a:r>
          </a:p>
          <a:p>
            <a:pPr lvl="1">
              <a:lnSpc>
                <a:spcPct val="90000"/>
              </a:lnSpc>
            </a:pPr>
            <a:r>
              <a:rPr lang="cs-CZ" altLang="cs-CZ" sz="1650"/>
              <a:t>Kariérní růst zaměstnanců</a:t>
            </a:r>
          </a:p>
          <a:p>
            <a:pPr lvl="1">
              <a:lnSpc>
                <a:spcPct val="90000"/>
              </a:lnSpc>
            </a:pPr>
            <a:r>
              <a:rPr lang="cs-CZ" altLang="cs-CZ" sz="1650"/>
              <a:t>Stav trhu práce a jeho vývoj v budoucnu</a:t>
            </a:r>
          </a:p>
        </p:txBody>
      </p:sp>
    </p:spTree>
    <p:extLst>
      <p:ext uri="{BB962C8B-B14F-4D97-AF65-F5344CB8AC3E}">
        <p14:creationId xmlns:p14="http://schemas.microsoft.com/office/powerpoint/2010/main" val="353870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 organizace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Bez organizačního plánu a výhledu do budoucna dochází v podniku zákonitě ke krizi. Krizí je několik druhů, lze omezit správně vymezenými pravomocemi, organizací práce aj.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5187976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200" dirty="0"/>
              <a:t>Krize růstu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09599" y="1270000"/>
            <a:ext cx="6347714" cy="388077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sz="1600" b="1" dirty="0"/>
              <a:t>Symptomy krize růstu:</a:t>
            </a:r>
          </a:p>
          <a:p>
            <a:pPr>
              <a:lnSpc>
                <a:spcPct val="80000"/>
              </a:lnSpc>
            </a:pPr>
            <a:r>
              <a:rPr lang="cs-CZ" sz="1600" b="1" i="1" dirty="0"/>
              <a:t>nedostatek času</a:t>
            </a:r>
            <a:r>
              <a:rPr lang="cs-CZ" sz="1600" dirty="0"/>
              <a:t> (zjištění, že není čas dokončit započatou práci pod tlakem nových problémů),</a:t>
            </a:r>
          </a:p>
          <a:p>
            <a:pPr>
              <a:lnSpc>
                <a:spcPct val="80000"/>
              </a:lnSpc>
            </a:pPr>
            <a:r>
              <a:rPr lang="cs-CZ" sz="1600" b="1" i="1" dirty="0"/>
              <a:t>pocit chaosu</a:t>
            </a:r>
            <a:r>
              <a:rPr lang="cs-CZ" sz="1600" dirty="0"/>
              <a:t> (jeden problém řeší více lidí),</a:t>
            </a:r>
          </a:p>
          <a:p>
            <a:pPr>
              <a:lnSpc>
                <a:spcPct val="80000"/>
              </a:lnSpc>
            </a:pPr>
            <a:r>
              <a:rPr lang="cs-CZ" sz="1600" b="1" i="1" dirty="0"/>
              <a:t>stížnost zaměstnanců</a:t>
            </a:r>
            <a:r>
              <a:rPr lang="cs-CZ" sz="1600" dirty="0"/>
              <a:t>,</a:t>
            </a:r>
          </a:p>
          <a:p>
            <a:pPr>
              <a:lnSpc>
                <a:spcPct val="80000"/>
              </a:lnSpc>
            </a:pPr>
            <a:r>
              <a:rPr lang="cs-CZ" sz="1600" b="1" i="1" dirty="0"/>
              <a:t>nedostatek prostoru</a:t>
            </a:r>
            <a:r>
              <a:rPr lang="cs-CZ" sz="1600" dirty="0"/>
              <a:t> (přeplněné kanceláře, sklady),</a:t>
            </a:r>
          </a:p>
          <a:p>
            <a:pPr>
              <a:lnSpc>
                <a:spcPct val="80000"/>
              </a:lnSpc>
            </a:pPr>
            <a:r>
              <a:rPr lang="cs-CZ" sz="1600" b="1" i="1" dirty="0"/>
              <a:t>nízká pracovní morálka</a:t>
            </a:r>
            <a:r>
              <a:rPr lang="cs-CZ" sz="1600" dirty="0"/>
              <a:t>,</a:t>
            </a:r>
          </a:p>
          <a:p>
            <a:pPr>
              <a:lnSpc>
                <a:spcPct val="80000"/>
              </a:lnSpc>
            </a:pPr>
            <a:r>
              <a:rPr lang="cs-CZ" sz="1600" b="1" i="1" dirty="0"/>
              <a:t>růst pracovního zatížení</a:t>
            </a:r>
            <a:r>
              <a:rPr lang="cs-CZ" sz="1600" dirty="0"/>
              <a:t>,</a:t>
            </a:r>
          </a:p>
          <a:p>
            <a:pPr>
              <a:lnSpc>
                <a:spcPct val="80000"/>
              </a:lnSpc>
            </a:pPr>
            <a:r>
              <a:rPr lang="cs-CZ" sz="1600" b="1" i="1" dirty="0"/>
              <a:t>platební problémy</a:t>
            </a:r>
            <a:r>
              <a:rPr lang="cs-CZ" sz="1600" dirty="0"/>
              <a:t> apod.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sz="16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sz="1600" dirty="0"/>
              <a:t>Mezi </a:t>
            </a:r>
            <a:r>
              <a:rPr lang="cs-CZ" sz="1600" b="1" dirty="0"/>
              <a:t>hlavní příčiny problémů </a:t>
            </a:r>
            <a:r>
              <a:rPr lang="cs-CZ" sz="1600" dirty="0"/>
              <a:t>patří:</a:t>
            </a:r>
          </a:p>
          <a:p>
            <a:pPr>
              <a:lnSpc>
                <a:spcPct val="80000"/>
              </a:lnSpc>
            </a:pPr>
            <a:r>
              <a:rPr lang="cs-CZ" sz="1600" b="1" i="1" dirty="0"/>
              <a:t>postavení na trhu</a:t>
            </a:r>
            <a:r>
              <a:rPr lang="cs-CZ" sz="1600" dirty="0"/>
              <a:t> (kdy podnik neví, čím je jeho růst způsoben),</a:t>
            </a:r>
          </a:p>
          <a:p>
            <a:pPr>
              <a:lnSpc>
                <a:spcPct val="80000"/>
              </a:lnSpc>
            </a:pPr>
            <a:r>
              <a:rPr lang="cs-CZ" sz="1600" b="1" i="1" dirty="0"/>
              <a:t>absence vizí a cílů,</a:t>
            </a:r>
          </a:p>
          <a:p>
            <a:pPr>
              <a:lnSpc>
                <a:spcPct val="80000"/>
              </a:lnSpc>
            </a:pPr>
            <a:r>
              <a:rPr lang="cs-CZ" sz="1600" b="1" i="1" dirty="0"/>
              <a:t>struktura organizace</a:t>
            </a:r>
            <a:r>
              <a:rPr lang="cs-CZ" sz="1600" dirty="0"/>
              <a:t> (absence organizační struktury není problém u podniku s pěti zaměstnanci, ale je problém u podniku s dvaceti nebo třiceti zaměstnanci),</a:t>
            </a:r>
          </a:p>
          <a:p>
            <a:pPr>
              <a:lnSpc>
                <a:spcPct val="80000"/>
              </a:lnSpc>
            </a:pPr>
            <a:r>
              <a:rPr lang="cs-CZ" sz="1600" b="1" i="1" dirty="0"/>
              <a:t>styl řízení</a:t>
            </a:r>
            <a:r>
              <a:rPr lang="cs-CZ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9106694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200" dirty="0"/>
              <a:t>Krize růstu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09598" y="1465265"/>
            <a:ext cx="6347714" cy="388077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sz="1350" dirty="0"/>
              <a:t>Lze rozeznat tyto čtyři krize:</a:t>
            </a:r>
          </a:p>
          <a:p>
            <a:pPr>
              <a:lnSpc>
                <a:spcPct val="80000"/>
              </a:lnSpc>
            </a:pPr>
            <a:r>
              <a:rPr lang="cs-CZ" sz="1350" b="1" dirty="0"/>
              <a:t>Krize vedení - </a:t>
            </a:r>
            <a:r>
              <a:rPr lang="cs-CZ" sz="1350" dirty="0"/>
              <a:t>na vlastníky podniku jsou kladeny stále vyšší manažerské nároky, které nezvládají. V podniku dochází k organizačním zmatkům, nikdo nenese konečnou odpovědnost, všichni dělají všechno, chybí organizační struktura, nejsou jasně specifikované cíle, majitelé a zaměstnanci si nerozumí.</a:t>
            </a:r>
          </a:p>
          <a:p>
            <a:pPr>
              <a:lnSpc>
                <a:spcPct val="80000"/>
              </a:lnSpc>
            </a:pPr>
            <a:r>
              <a:rPr lang="cs-CZ" sz="1350" b="1" dirty="0"/>
              <a:t>Krize autonomie - </a:t>
            </a:r>
            <a:r>
              <a:rPr lang="cs-CZ" sz="1350" dirty="0"/>
              <a:t>S lepší organizací řízení a direktivních opatřeních se kreativní zaměstnanci cítí omezeni, původní zaměstnanci se cítí nespokojeni. Veškeré pravomoci jsou v rukách top-managementu, chybí delegace pravomocí, v podniku je centralizovaná organizační struktura, není využíván potenciál pracovníků.</a:t>
            </a:r>
          </a:p>
          <a:p>
            <a:pPr>
              <a:lnSpc>
                <a:spcPct val="80000"/>
              </a:lnSpc>
            </a:pPr>
            <a:r>
              <a:rPr lang="cs-CZ" sz="1350" b="1" dirty="0"/>
              <a:t>Krize kontroly - </a:t>
            </a:r>
            <a:r>
              <a:rPr lang="cs-CZ" sz="1350" dirty="0"/>
              <a:t>dochází k růstu autonomie organizačních jednotek, poslání podniku začíná být vnímáno zúženě skrz příslušnou odbornost nebo útvar. Vznikají meziútvarové konflikty, vázne koordinace a komunikace, nejsou sdíleny ani plněny cíle podniku jako celku, nejsou odhalovány skutečné příčiny podnikových problémů, dochází k upřednostňování osobních ambic a cílů, k lobování jednotlivých skupin a útvarů.</a:t>
            </a:r>
          </a:p>
          <a:p>
            <a:pPr>
              <a:lnSpc>
                <a:spcPct val="80000"/>
              </a:lnSpc>
            </a:pPr>
            <a:r>
              <a:rPr lang="cs-CZ" sz="1350" b="1" dirty="0"/>
              <a:t>Krize pružnosti - </a:t>
            </a:r>
            <a:r>
              <a:rPr lang="cs-CZ" sz="1350" dirty="0"/>
              <a:t>Roste počet administrativních pracovníků, schůzí, porad apod., komunikace se stává jednosměrnou nebo formální, organizační struktura je hierarchická, manažeři se soustředí na správné postupy. Množství papírování omezuje akceschopnost nižšího a středního managementu, převládá rutina, dochází k nepochopení různých úrovní řízení, podnik není schopen pružně reagovat na měnící se požadavky trhu.</a:t>
            </a:r>
          </a:p>
        </p:txBody>
      </p:sp>
    </p:spTree>
    <p:extLst>
      <p:ext uri="{BB962C8B-B14F-4D97-AF65-F5344CB8AC3E}">
        <p14:creationId xmlns:p14="http://schemas.microsoft.com/office/powerpoint/2010/main" val="3699070181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200" dirty="0"/>
              <a:t>Krize růstu</a:t>
            </a:r>
          </a:p>
        </p:txBody>
      </p:sp>
      <p:pic>
        <p:nvPicPr>
          <p:cNvPr id="32772" name="Picture 4" descr="management_suchanek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1" y="1126333"/>
            <a:ext cx="4657724" cy="465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85750" y="2502098"/>
            <a:ext cx="147231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350" dirty="0"/>
              <a:t>S-křivka vývoje podniku </a:t>
            </a:r>
          </a:p>
        </p:txBody>
      </p:sp>
    </p:spTree>
    <p:extLst>
      <p:ext uri="{BB962C8B-B14F-4D97-AF65-F5344CB8AC3E}">
        <p14:creationId xmlns:p14="http://schemas.microsoft.com/office/powerpoint/2010/main" val="3654416740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200" dirty="0"/>
              <a:t>Krize růstu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956562" y="1741886"/>
            <a:ext cx="6000750" cy="317301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sz="1650" dirty="0"/>
              <a:t>Fáze růstu, které naznačují způsob řešení problémů způsobených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sz="1650" dirty="0"/>
              <a:t>předchozími krizemi:</a:t>
            </a:r>
          </a:p>
          <a:p>
            <a:pPr>
              <a:lnSpc>
                <a:spcPct val="80000"/>
              </a:lnSpc>
            </a:pPr>
            <a:r>
              <a:rPr lang="cs-CZ" sz="1650" b="1" dirty="0"/>
              <a:t>Fáze růstu tvořivostí - </a:t>
            </a:r>
            <a:r>
              <a:rPr lang="cs-CZ" sz="1650" dirty="0"/>
              <a:t>Manažeři se zaměřují na výrobu a prodej, styl řízení je individualistický (individuální), majitelé podniku zpravidla vykonávají veškerou manažerskou činnost.</a:t>
            </a:r>
          </a:p>
          <a:p>
            <a:pPr>
              <a:lnSpc>
                <a:spcPct val="80000"/>
              </a:lnSpc>
            </a:pPr>
            <a:r>
              <a:rPr lang="cs-CZ" sz="1650" b="1" dirty="0"/>
              <a:t>Fáze růstu řízením - </a:t>
            </a:r>
            <a:r>
              <a:rPr lang="cs-CZ" sz="1650" dirty="0"/>
              <a:t>Management se zaměřuje na efektivnost prováděných činností, styl řízení je direktivní, odměňování je postaveno na výkonnosti.</a:t>
            </a:r>
          </a:p>
          <a:p>
            <a:pPr>
              <a:lnSpc>
                <a:spcPct val="80000"/>
              </a:lnSpc>
            </a:pPr>
            <a:r>
              <a:rPr lang="cs-CZ" sz="1650" b="1" dirty="0"/>
              <a:t>Fáze růstu delegováním - </a:t>
            </a:r>
            <a:r>
              <a:rPr lang="cs-CZ" sz="1650" dirty="0"/>
              <a:t>Podnik se zaměřuje na rozvoj a expanzi na trhu, styl řízení je delegující a systém odměňování je zaměřen na individuální prémie.</a:t>
            </a:r>
          </a:p>
          <a:p>
            <a:pPr>
              <a:lnSpc>
                <a:spcPct val="80000"/>
              </a:lnSpc>
            </a:pPr>
            <a:r>
              <a:rPr lang="cs-CZ" sz="1650" b="1" dirty="0"/>
              <a:t>Fáze růstu koordinací - </a:t>
            </a:r>
            <a:r>
              <a:rPr lang="cs-CZ" sz="1650" dirty="0"/>
              <a:t>Řízení podniku je zaměřeno na konsolidaci, vrcholový management se zaměřuje na kontrolu a dohled, odměňování je postaveno na podílech ze zisku.</a:t>
            </a:r>
          </a:p>
          <a:p>
            <a:pPr>
              <a:lnSpc>
                <a:spcPct val="80000"/>
              </a:lnSpc>
            </a:pPr>
            <a:r>
              <a:rPr lang="cs-CZ" sz="1650" b="1" dirty="0"/>
              <a:t>Fáze růstu spoluprací - </a:t>
            </a:r>
            <a:r>
              <a:rPr lang="cs-CZ" sz="1650" dirty="0"/>
              <a:t>Řízení je zaměřeno na řešení problémů a inovace, styl řízení je participativní, systém odměňování využívá týmové prémie</a:t>
            </a:r>
            <a:r>
              <a:rPr lang="cs-CZ" sz="13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9541061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200" dirty="0"/>
              <a:t>Pravomoc a odpovědnost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50000"/>
              </a:spcAft>
              <a:buFont typeface="Wingdings" panose="05000000000000000000" pitchFamily="2" charset="2"/>
              <a:buNone/>
            </a:pPr>
            <a:endParaRPr lang="cs-CZ" sz="600" b="1"/>
          </a:p>
          <a:p>
            <a:pPr>
              <a:spcAft>
                <a:spcPct val="50000"/>
              </a:spcAft>
              <a:buFont typeface="Wingdings" panose="05000000000000000000" pitchFamily="2" charset="2"/>
              <a:buNone/>
            </a:pPr>
            <a:r>
              <a:rPr lang="cs-CZ" b="1"/>
              <a:t>Pravomocí</a:t>
            </a:r>
            <a:r>
              <a:rPr lang="cs-CZ"/>
              <a:t> se rozumějí práva nebo zmocnění výslovně udělená pracovníkovi, který náplň pracoviště plní.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b="1"/>
              <a:t>Odpovědností</a:t>
            </a:r>
            <a:r>
              <a:rPr lang="cs-CZ"/>
              <a:t> se rozumí povinnost nositele úkolu (pracovníka zastávajícího dané místo) osobně se zodpovídat za splnění úkolu vzhledem ke sledovanému cíli.</a:t>
            </a:r>
          </a:p>
        </p:txBody>
      </p:sp>
    </p:spTree>
    <p:extLst>
      <p:ext uri="{BB962C8B-B14F-4D97-AF65-F5344CB8AC3E}">
        <p14:creationId xmlns:p14="http://schemas.microsoft.com/office/powerpoint/2010/main" val="116688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81" y="3024981"/>
            <a:ext cx="6191250" cy="3333750"/>
          </a:xfr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20397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80703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200" dirty="0"/>
              <a:t>Modely vymezení kompetencí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  <a:buNone/>
            </a:pPr>
            <a:r>
              <a:rPr lang="cs-CZ"/>
              <a:t>Vztahy mezi jednotlivými pracovišti v organizaci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  <a:buNone/>
            </a:pPr>
            <a:r>
              <a:rPr lang="cs-CZ"/>
              <a:t>mohou mít různý charakter a </a:t>
            </a:r>
            <a:r>
              <a:rPr lang="cs-CZ" b="1"/>
              <a:t>abstrakcí lze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  <a:buNone/>
            </a:pPr>
            <a:r>
              <a:rPr lang="cs-CZ" b="1"/>
              <a:t>odvodit</a:t>
            </a:r>
            <a:r>
              <a:rPr lang="cs-CZ"/>
              <a:t> např.:</a:t>
            </a:r>
          </a:p>
          <a:p>
            <a:r>
              <a:rPr lang="cs-CZ"/>
              <a:t>komunikační systém,</a:t>
            </a:r>
          </a:p>
          <a:p>
            <a:r>
              <a:rPr lang="cs-CZ"/>
              <a:t>plánovací systém,</a:t>
            </a:r>
          </a:p>
          <a:p>
            <a:r>
              <a:rPr lang="cs-CZ"/>
              <a:t>pracovní systém,</a:t>
            </a:r>
          </a:p>
          <a:p>
            <a:r>
              <a:rPr lang="cs-CZ"/>
              <a:t>řídící systém.</a:t>
            </a:r>
          </a:p>
        </p:txBody>
      </p:sp>
    </p:spTree>
    <p:extLst>
      <p:ext uri="{BB962C8B-B14F-4D97-AF65-F5344CB8AC3E}">
        <p14:creationId xmlns:p14="http://schemas.microsoft.com/office/powerpoint/2010/main" val="4189364662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250"/>
              <a:t>Modely vymezení kompetencí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b="1"/>
              <a:t>Vztahy přikazovací pravomoci</a:t>
            </a:r>
            <a:r>
              <a:rPr lang="cs-CZ"/>
              <a:t> mohou být:</a:t>
            </a:r>
          </a:p>
          <a:p>
            <a:pPr>
              <a:lnSpc>
                <a:spcPct val="90000"/>
              </a:lnSpc>
            </a:pPr>
            <a:r>
              <a:rPr lang="cs-CZ"/>
              <a:t>nadřízené,</a:t>
            </a:r>
          </a:p>
          <a:p>
            <a:pPr>
              <a:lnSpc>
                <a:spcPct val="90000"/>
              </a:lnSpc>
            </a:pPr>
            <a:r>
              <a:rPr lang="cs-CZ"/>
              <a:t>podřízené,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cs-CZ"/>
              <a:t>na stejné hierarchické úrovni.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None/>
            </a:pPr>
            <a:endParaRPr lang="cs-CZ" sz="105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b="1"/>
              <a:t>Základní modely kompetencí</a:t>
            </a:r>
            <a:r>
              <a:rPr lang="cs-CZ"/>
              <a:t>:</a:t>
            </a:r>
          </a:p>
          <a:p>
            <a:pPr>
              <a:lnSpc>
                <a:spcPct val="90000"/>
              </a:lnSpc>
            </a:pPr>
            <a:r>
              <a:rPr lang="cs-CZ"/>
              <a:t>jednoliniový systém,</a:t>
            </a:r>
          </a:p>
          <a:p>
            <a:pPr>
              <a:lnSpc>
                <a:spcPct val="90000"/>
              </a:lnSpc>
            </a:pPr>
            <a:r>
              <a:rPr lang="cs-CZ"/>
              <a:t>víceliniový systém.</a:t>
            </a:r>
          </a:p>
        </p:txBody>
      </p:sp>
    </p:spTree>
    <p:extLst>
      <p:ext uri="{BB962C8B-B14F-4D97-AF65-F5344CB8AC3E}">
        <p14:creationId xmlns:p14="http://schemas.microsoft.com/office/powerpoint/2010/main" val="1706123585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250"/>
              <a:t>Jednoliniový systém</a:t>
            </a:r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1714500" y="2686050"/>
            <a:ext cx="5657850" cy="2228850"/>
            <a:chOff x="720" y="1344"/>
            <a:chExt cx="4752" cy="1872"/>
          </a:xfrm>
        </p:grpSpPr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2352" y="1344"/>
              <a:ext cx="912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050"/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1200" y="1920"/>
              <a:ext cx="912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050"/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3552" y="1920"/>
              <a:ext cx="912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050"/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>
              <a:off x="2016" y="2496"/>
              <a:ext cx="576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1360" y="2496"/>
              <a:ext cx="576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26634" name="Rectangle 10"/>
            <p:cNvSpPr>
              <a:spLocks noChangeArrowheads="1"/>
            </p:cNvSpPr>
            <p:nvPr/>
          </p:nvSpPr>
          <p:spPr bwMode="auto">
            <a:xfrm>
              <a:off x="720" y="2496"/>
              <a:ext cx="576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26635" name="Rectangle 11"/>
            <p:cNvSpPr>
              <a:spLocks noChangeArrowheads="1"/>
            </p:cNvSpPr>
            <p:nvPr/>
          </p:nvSpPr>
          <p:spPr bwMode="auto">
            <a:xfrm>
              <a:off x="3720" y="2496"/>
              <a:ext cx="576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26636" name="Rectangle 12"/>
            <p:cNvSpPr>
              <a:spLocks noChangeArrowheads="1"/>
            </p:cNvSpPr>
            <p:nvPr/>
          </p:nvSpPr>
          <p:spPr bwMode="auto">
            <a:xfrm>
              <a:off x="4368" y="2496"/>
              <a:ext cx="576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3072" y="2496"/>
              <a:ext cx="576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4416" y="3072"/>
              <a:ext cx="480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4992" y="3072"/>
              <a:ext cx="480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3840" y="3072"/>
              <a:ext cx="480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26641" name="Line 17"/>
            <p:cNvSpPr>
              <a:spLocks noChangeShapeType="1"/>
            </p:cNvSpPr>
            <p:nvPr/>
          </p:nvSpPr>
          <p:spPr bwMode="auto">
            <a:xfrm flipH="1">
              <a:off x="1632" y="1584"/>
              <a:ext cx="120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26642" name="Line 18"/>
            <p:cNvSpPr>
              <a:spLocks noChangeShapeType="1"/>
            </p:cNvSpPr>
            <p:nvPr/>
          </p:nvSpPr>
          <p:spPr bwMode="auto">
            <a:xfrm>
              <a:off x="2784" y="1584"/>
              <a:ext cx="120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26643" name="Line 19"/>
            <p:cNvSpPr>
              <a:spLocks noChangeShapeType="1"/>
            </p:cNvSpPr>
            <p:nvPr/>
          </p:nvSpPr>
          <p:spPr bwMode="auto">
            <a:xfrm>
              <a:off x="1656" y="216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26644" name="Line 20"/>
            <p:cNvSpPr>
              <a:spLocks noChangeShapeType="1"/>
            </p:cNvSpPr>
            <p:nvPr/>
          </p:nvSpPr>
          <p:spPr bwMode="auto">
            <a:xfrm>
              <a:off x="4008" y="216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26645" name="Line 21"/>
            <p:cNvSpPr>
              <a:spLocks noChangeShapeType="1"/>
            </p:cNvSpPr>
            <p:nvPr/>
          </p:nvSpPr>
          <p:spPr bwMode="auto">
            <a:xfrm flipH="1">
              <a:off x="1000" y="2160"/>
              <a:ext cx="67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26646" name="Line 22"/>
            <p:cNvSpPr>
              <a:spLocks noChangeShapeType="1"/>
            </p:cNvSpPr>
            <p:nvPr/>
          </p:nvSpPr>
          <p:spPr bwMode="auto">
            <a:xfrm flipH="1">
              <a:off x="3352" y="2160"/>
              <a:ext cx="67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26647" name="Line 23"/>
            <p:cNvSpPr>
              <a:spLocks noChangeShapeType="1"/>
            </p:cNvSpPr>
            <p:nvPr/>
          </p:nvSpPr>
          <p:spPr bwMode="auto">
            <a:xfrm>
              <a:off x="1648" y="2160"/>
              <a:ext cx="67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26648" name="Line 24"/>
            <p:cNvSpPr>
              <a:spLocks noChangeShapeType="1"/>
            </p:cNvSpPr>
            <p:nvPr/>
          </p:nvSpPr>
          <p:spPr bwMode="auto">
            <a:xfrm>
              <a:off x="4008" y="2160"/>
              <a:ext cx="67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26649" name="Line 25"/>
            <p:cNvSpPr>
              <a:spLocks noChangeShapeType="1"/>
            </p:cNvSpPr>
            <p:nvPr/>
          </p:nvSpPr>
          <p:spPr bwMode="auto">
            <a:xfrm>
              <a:off x="4656" y="2736"/>
              <a:ext cx="0" cy="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26650" name="Line 26"/>
            <p:cNvSpPr>
              <a:spLocks noChangeShapeType="1"/>
            </p:cNvSpPr>
            <p:nvPr/>
          </p:nvSpPr>
          <p:spPr bwMode="auto">
            <a:xfrm flipH="1">
              <a:off x="4080" y="2736"/>
              <a:ext cx="57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26651" name="Line 27"/>
            <p:cNvSpPr>
              <a:spLocks noChangeShapeType="1"/>
            </p:cNvSpPr>
            <p:nvPr/>
          </p:nvSpPr>
          <p:spPr bwMode="auto">
            <a:xfrm>
              <a:off x="4664" y="2736"/>
              <a:ext cx="57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</p:grpSp>
    </p:spTree>
    <p:extLst>
      <p:ext uri="{BB962C8B-B14F-4D97-AF65-F5344CB8AC3E}">
        <p14:creationId xmlns:p14="http://schemas.microsoft.com/office/powerpoint/2010/main" val="772754198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250"/>
              <a:t>Liniově štábní systém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1543050" y="2914650"/>
            <a:ext cx="5943600" cy="1657350"/>
            <a:chOff x="336" y="1344"/>
            <a:chExt cx="4992" cy="1392"/>
          </a:xfrm>
        </p:grpSpPr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2352" y="1344"/>
              <a:ext cx="912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050"/>
            </a:p>
          </p:txBody>
        </p:sp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1200" y="1920"/>
              <a:ext cx="912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050"/>
            </a:p>
          </p:txBody>
        </p:sp>
        <p:sp>
          <p:nvSpPr>
            <p:cNvPr id="27655" name="Rectangle 7"/>
            <p:cNvSpPr>
              <a:spLocks noChangeArrowheads="1"/>
            </p:cNvSpPr>
            <p:nvPr/>
          </p:nvSpPr>
          <p:spPr bwMode="auto">
            <a:xfrm>
              <a:off x="3552" y="1920"/>
              <a:ext cx="912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050"/>
            </a:p>
          </p:txBody>
        </p:sp>
        <p:sp>
          <p:nvSpPr>
            <p:cNvPr id="27656" name="Rectangle 8"/>
            <p:cNvSpPr>
              <a:spLocks noChangeArrowheads="1"/>
            </p:cNvSpPr>
            <p:nvPr/>
          </p:nvSpPr>
          <p:spPr bwMode="auto">
            <a:xfrm>
              <a:off x="2016" y="2496"/>
              <a:ext cx="576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27657" name="Rectangle 9"/>
            <p:cNvSpPr>
              <a:spLocks noChangeArrowheads="1"/>
            </p:cNvSpPr>
            <p:nvPr/>
          </p:nvSpPr>
          <p:spPr bwMode="auto">
            <a:xfrm>
              <a:off x="1360" y="2496"/>
              <a:ext cx="576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27658" name="Rectangle 10"/>
            <p:cNvSpPr>
              <a:spLocks noChangeArrowheads="1"/>
            </p:cNvSpPr>
            <p:nvPr/>
          </p:nvSpPr>
          <p:spPr bwMode="auto">
            <a:xfrm>
              <a:off x="720" y="2496"/>
              <a:ext cx="576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27659" name="Rectangle 11"/>
            <p:cNvSpPr>
              <a:spLocks noChangeArrowheads="1"/>
            </p:cNvSpPr>
            <p:nvPr/>
          </p:nvSpPr>
          <p:spPr bwMode="auto">
            <a:xfrm>
              <a:off x="4368" y="2496"/>
              <a:ext cx="576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27660" name="Rectangle 12"/>
            <p:cNvSpPr>
              <a:spLocks noChangeArrowheads="1"/>
            </p:cNvSpPr>
            <p:nvPr/>
          </p:nvSpPr>
          <p:spPr bwMode="auto">
            <a:xfrm>
              <a:off x="3072" y="2496"/>
              <a:ext cx="576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27661" name="Line 13"/>
            <p:cNvSpPr>
              <a:spLocks noChangeShapeType="1"/>
            </p:cNvSpPr>
            <p:nvPr/>
          </p:nvSpPr>
          <p:spPr bwMode="auto">
            <a:xfrm flipH="1">
              <a:off x="1632" y="1584"/>
              <a:ext cx="120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27662" name="Line 14"/>
            <p:cNvSpPr>
              <a:spLocks noChangeShapeType="1"/>
            </p:cNvSpPr>
            <p:nvPr/>
          </p:nvSpPr>
          <p:spPr bwMode="auto">
            <a:xfrm>
              <a:off x="2784" y="1584"/>
              <a:ext cx="120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27663" name="Line 15"/>
            <p:cNvSpPr>
              <a:spLocks noChangeShapeType="1"/>
            </p:cNvSpPr>
            <p:nvPr/>
          </p:nvSpPr>
          <p:spPr bwMode="auto">
            <a:xfrm>
              <a:off x="1656" y="216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27664" name="Line 16"/>
            <p:cNvSpPr>
              <a:spLocks noChangeShapeType="1"/>
            </p:cNvSpPr>
            <p:nvPr/>
          </p:nvSpPr>
          <p:spPr bwMode="auto">
            <a:xfrm flipH="1">
              <a:off x="1000" y="2160"/>
              <a:ext cx="67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27665" name="Line 17"/>
            <p:cNvSpPr>
              <a:spLocks noChangeShapeType="1"/>
            </p:cNvSpPr>
            <p:nvPr/>
          </p:nvSpPr>
          <p:spPr bwMode="auto">
            <a:xfrm flipH="1">
              <a:off x="3352" y="2160"/>
              <a:ext cx="67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27666" name="Line 18"/>
            <p:cNvSpPr>
              <a:spLocks noChangeShapeType="1"/>
            </p:cNvSpPr>
            <p:nvPr/>
          </p:nvSpPr>
          <p:spPr bwMode="auto">
            <a:xfrm>
              <a:off x="1648" y="2160"/>
              <a:ext cx="67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27667" name="Line 19"/>
            <p:cNvSpPr>
              <a:spLocks noChangeShapeType="1"/>
            </p:cNvSpPr>
            <p:nvPr/>
          </p:nvSpPr>
          <p:spPr bwMode="auto">
            <a:xfrm>
              <a:off x="4008" y="2160"/>
              <a:ext cx="67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27668" name="Line 20"/>
            <p:cNvSpPr>
              <a:spLocks noChangeShapeType="1"/>
            </p:cNvSpPr>
            <p:nvPr/>
          </p:nvSpPr>
          <p:spPr bwMode="auto">
            <a:xfrm>
              <a:off x="3264" y="1464"/>
              <a:ext cx="28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27669" name="Line 21"/>
            <p:cNvSpPr>
              <a:spLocks noChangeShapeType="1"/>
            </p:cNvSpPr>
            <p:nvPr/>
          </p:nvSpPr>
          <p:spPr bwMode="auto">
            <a:xfrm>
              <a:off x="4464" y="2048"/>
              <a:ext cx="28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27670" name="Line 22"/>
            <p:cNvSpPr>
              <a:spLocks noChangeShapeType="1"/>
            </p:cNvSpPr>
            <p:nvPr/>
          </p:nvSpPr>
          <p:spPr bwMode="auto">
            <a:xfrm>
              <a:off x="912" y="2040"/>
              <a:ext cx="28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27671" name="Oval 23"/>
            <p:cNvSpPr>
              <a:spLocks noChangeArrowheads="1"/>
            </p:cNvSpPr>
            <p:nvPr/>
          </p:nvSpPr>
          <p:spPr bwMode="auto">
            <a:xfrm>
              <a:off x="336" y="1920"/>
              <a:ext cx="576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1050" b="1"/>
                <a:t>štáb</a:t>
              </a:r>
              <a:endParaRPr lang="en-US" sz="1050" b="1"/>
            </a:p>
          </p:txBody>
        </p:sp>
        <p:sp>
          <p:nvSpPr>
            <p:cNvPr id="27672" name="Oval 24"/>
            <p:cNvSpPr>
              <a:spLocks noChangeArrowheads="1"/>
            </p:cNvSpPr>
            <p:nvPr/>
          </p:nvSpPr>
          <p:spPr bwMode="auto">
            <a:xfrm>
              <a:off x="4752" y="1920"/>
              <a:ext cx="576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1050" b="1"/>
                <a:t>štáb</a:t>
              </a:r>
              <a:endParaRPr lang="en-US" sz="1050" b="1"/>
            </a:p>
          </p:txBody>
        </p:sp>
        <p:sp>
          <p:nvSpPr>
            <p:cNvPr id="27673" name="Oval 25"/>
            <p:cNvSpPr>
              <a:spLocks noChangeArrowheads="1"/>
            </p:cNvSpPr>
            <p:nvPr/>
          </p:nvSpPr>
          <p:spPr bwMode="auto">
            <a:xfrm>
              <a:off x="3552" y="1344"/>
              <a:ext cx="576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1050" b="1"/>
                <a:t>štáb</a:t>
              </a:r>
              <a:endParaRPr lang="en-US" sz="1050" b="1"/>
            </a:p>
          </p:txBody>
        </p:sp>
      </p:grpSp>
    </p:spTree>
    <p:extLst>
      <p:ext uri="{BB962C8B-B14F-4D97-AF65-F5344CB8AC3E}">
        <p14:creationId xmlns:p14="http://schemas.microsoft.com/office/powerpoint/2010/main" val="2727014772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250"/>
              <a:t>Víceliniový systém</a:t>
            </a:r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1943100" y="2971800"/>
            <a:ext cx="5029200" cy="1657350"/>
            <a:chOff x="816" y="1440"/>
            <a:chExt cx="4224" cy="1392"/>
          </a:xfrm>
        </p:grpSpPr>
        <p:sp>
          <p:nvSpPr>
            <p:cNvPr id="28677" name="Rectangle 5"/>
            <p:cNvSpPr>
              <a:spLocks noChangeArrowheads="1"/>
            </p:cNvSpPr>
            <p:nvPr/>
          </p:nvSpPr>
          <p:spPr bwMode="auto">
            <a:xfrm>
              <a:off x="2448" y="1440"/>
              <a:ext cx="912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050"/>
            </a:p>
          </p:txBody>
        </p:sp>
        <p:sp>
          <p:nvSpPr>
            <p:cNvPr id="28678" name="Rectangle 6"/>
            <p:cNvSpPr>
              <a:spLocks noChangeArrowheads="1"/>
            </p:cNvSpPr>
            <p:nvPr/>
          </p:nvSpPr>
          <p:spPr bwMode="auto">
            <a:xfrm>
              <a:off x="1296" y="2016"/>
              <a:ext cx="912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050"/>
            </a:p>
          </p:txBody>
        </p:sp>
        <p:sp>
          <p:nvSpPr>
            <p:cNvPr id="28679" name="Rectangle 7"/>
            <p:cNvSpPr>
              <a:spLocks noChangeArrowheads="1"/>
            </p:cNvSpPr>
            <p:nvPr/>
          </p:nvSpPr>
          <p:spPr bwMode="auto">
            <a:xfrm>
              <a:off x="3648" y="2016"/>
              <a:ext cx="912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050"/>
            </a:p>
          </p:txBody>
        </p:sp>
        <p:sp>
          <p:nvSpPr>
            <p:cNvPr id="28680" name="Rectangle 8"/>
            <p:cNvSpPr>
              <a:spLocks noChangeArrowheads="1"/>
            </p:cNvSpPr>
            <p:nvPr/>
          </p:nvSpPr>
          <p:spPr bwMode="auto">
            <a:xfrm>
              <a:off x="2112" y="2592"/>
              <a:ext cx="576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28681" name="Rectangle 9"/>
            <p:cNvSpPr>
              <a:spLocks noChangeArrowheads="1"/>
            </p:cNvSpPr>
            <p:nvPr/>
          </p:nvSpPr>
          <p:spPr bwMode="auto">
            <a:xfrm>
              <a:off x="816" y="2592"/>
              <a:ext cx="576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28682" name="Rectangle 10"/>
            <p:cNvSpPr>
              <a:spLocks noChangeArrowheads="1"/>
            </p:cNvSpPr>
            <p:nvPr/>
          </p:nvSpPr>
          <p:spPr bwMode="auto">
            <a:xfrm>
              <a:off x="3816" y="2592"/>
              <a:ext cx="576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28683" name="Rectangle 11"/>
            <p:cNvSpPr>
              <a:spLocks noChangeArrowheads="1"/>
            </p:cNvSpPr>
            <p:nvPr/>
          </p:nvSpPr>
          <p:spPr bwMode="auto">
            <a:xfrm>
              <a:off x="4464" y="2592"/>
              <a:ext cx="576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28684" name="Rectangle 12"/>
            <p:cNvSpPr>
              <a:spLocks noChangeArrowheads="1"/>
            </p:cNvSpPr>
            <p:nvPr/>
          </p:nvSpPr>
          <p:spPr bwMode="auto">
            <a:xfrm>
              <a:off x="3168" y="2592"/>
              <a:ext cx="576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28685" name="Line 13"/>
            <p:cNvSpPr>
              <a:spLocks noChangeShapeType="1"/>
            </p:cNvSpPr>
            <p:nvPr/>
          </p:nvSpPr>
          <p:spPr bwMode="auto">
            <a:xfrm flipH="1">
              <a:off x="1728" y="1680"/>
              <a:ext cx="120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28686" name="Line 14"/>
            <p:cNvSpPr>
              <a:spLocks noChangeShapeType="1"/>
            </p:cNvSpPr>
            <p:nvPr/>
          </p:nvSpPr>
          <p:spPr bwMode="auto">
            <a:xfrm>
              <a:off x="2880" y="1680"/>
              <a:ext cx="120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28687" name="Line 15"/>
            <p:cNvSpPr>
              <a:spLocks noChangeShapeType="1"/>
            </p:cNvSpPr>
            <p:nvPr/>
          </p:nvSpPr>
          <p:spPr bwMode="auto">
            <a:xfrm>
              <a:off x="4104" y="225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28688" name="Line 16"/>
            <p:cNvSpPr>
              <a:spLocks noChangeShapeType="1"/>
            </p:cNvSpPr>
            <p:nvPr/>
          </p:nvSpPr>
          <p:spPr bwMode="auto">
            <a:xfrm flipH="1">
              <a:off x="1096" y="2256"/>
              <a:ext cx="67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28689" name="Line 17"/>
            <p:cNvSpPr>
              <a:spLocks noChangeShapeType="1"/>
            </p:cNvSpPr>
            <p:nvPr/>
          </p:nvSpPr>
          <p:spPr bwMode="auto">
            <a:xfrm flipH="1">
              <a:off x="3448" y="2256"/>
              <a:ext cx="67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28690" name="Line 18"/>
            <p:cNvSpPr>
              <a:spLocks noChangeShapeType="1"/>
            </p:cNvSpPr>
            <p:nvPr/>
          </p:nvSpPr>
          <p:spPr bwMode="auto">
            <a:xfrm>
              <a:off x="1744" y="2256"/>
              <a:ext cx="67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28691" name="Line 19"/>
            <p:cNvSpPr>
              <a:spLocks noChangeShapeType="1"/>
            </p:cNvSpPr>
            <p:nvPr/>
          </p:nvSpPr>
          <p:spPr bwMode="auto">
            <a:xfrm>
              <a:off x="4104" y="2256"/>
              <a:ext cx="67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28692" name="Line 20"/>
            <p:cNvSpPr>
              <a:spLocks noChangeShapeType="1"/>
            </p:cNvSpPr>
            <p:nvPr/>
          </p:nvSpPr>
          <p:spPr bwMode="auto">
            <a:xfrm>
              <a:off x="1728" y="2256"/>
              <a:ext cx="17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28693" name="Line 21"/>
            <p:cNvSpPr>
              <a:spLocks noChangeShapeType="1"/>
            </p:cNvSpPr>
            <p:nvPr/>
          </p:nvSpPr>
          <p:spPr bwMode="auto">
            <a:xfrm flipH="1">
              <a:off x="2376" y="2256"/>
              <a:ext cx="175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28694" name="Line 22"/>
            <p:cNvSpPr>
              <a:spLocks noChangeShapeType="1"/>
            </p:cNvSpPr>
            <p:nvPr/>
          </p:nvSpPr>
          <p:spPr bwMode="auto">
            <a:xfrm>
              <a:off x="1776" y="2256"/>
              <a:ext cx="30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28695" name="Line 23"/>
            <p:cNvSpPr>
              <a:spLocks noChangeShapeType="1"/>
            </p:cNvSpPr>
            <p:nvPr/>
          </p:nvSpPr>
          <p:spPr bwMode="auto">
            <a:xfrm flipH="1">
              <a:off x="1104" y="2256"/>
              <a:ext cx="303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28696" name="Line 24"/>
            <p:cNvSpPr>
              <a:spLocks noChangeShapeType="1"/>
            </p:cNvSpPr>
            <p:nvPr/>
          </p:nvSpPr>
          <p:spPr bwMode="auto">
            <a:xfrm>
              <a:off x="1776" y="2256"/>
              <a:ext cx="235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28697" name="Rectangle 25"/>
            <p:cNvSpPr>
              <a:spLocks noChangeArrowheads="1"/>
            </p:cNvSpPr>
            <p:nvPr/>
          </p:nvSpPr>
          <p:spPr bwMode="auto">
            <a:xfrm>
              <a:off x="2448" y="1440"/>
              <a:ext cx="912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050"/>
            </a:p>
          </p:txBody>
        </p:sp>
        <p:sp>
          <p:nvSpPr>
            <p:cNvPr id="28698" name="Rectangle 26"/>
            <p:cNvSpPr>
              <a:spLocks noChangeArrowheads="1"/>
            </p:cNvSpPr>
            <p:nvPr/>
          </p:nvSpPr>
          <p:spPr bwMode="auto">
            <a:xfrm>
              <a:off x="1296" y="2016"/>
              <a:ext cx="912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050"/>
            </a:p>
          </p:txBody>
        </p:sp>
        <p:sp>
          <p:nvSpPr>
            <p:cNvPr id="28699" name="Rectangle 27"/>
            <p:cNvSpPr>
              <a:spLocks noChangeArrowheads="1"/>
            </p:cNvSpPr>
            <p:nvPr/>
          </p:nvSpPr>
          <p:spPr bwMode="auto">
            <a:xfrm>
              <a:off x="3648" y="2016"/>
              <a:ext cx="912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050"/>
            </a:p>
          </p:txBody>
        </p:sp>
        <p:sp>
          <p:nvSpPr>
            <p:cNvPr id="28700" name="Rectangle 28"/>
            <p:cNvSpPr>
              <a:spLocks noChangeArrowheads="1"/>
            </p:cNvSpPr>
            <p:nvPr/>
          </p:nvSpPr>
          <p:spPr bwMode="auto">
            <a:xfrm>
              <a:off x="2112" y="2592"/>
              <a:ext cx="576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28701" name="Rectangle 29"/>
            <p:cNvSpPr>
              <a:spLocks noChangeArrowheads="1"/>
            </p:cNvSpPr>
            <p:nvPr/>
          </p:nvSpPr>
          <p:spPr bwMode="auto">
            <a:xfrm>
              <a:off x="816" y="2592"/>
              <a:ext cx="576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28702" name="Rectangle 30"/>
            <p:cNvSpPr>
              <a:spLocks noChangeArrowheads="1"/>
            </p:cNvSpPr>
            <p:nvPr/>
          </p:nvSpPr>
          <p:spPr bwMode="auto">
            <a:xfrm>
              <a:off x="3816" y="2592"/>
              <a:ext cx="576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28703" name="Rectangle 31"/>
            <p:cNvSpPr>
              <a:spLocks noChangeArrowheads="1"/>
            </p:cNvSpPr>
            <p:nvPr/>
          </p:nvSpPr>
          <p:spPr bwMode="auto">
            <a:xfrm>
              <a:off x="4464" y="2592"/>
              <a:ext cx="576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28704" name="Rectangle 32"/>
            <p:cNvSpPr>
              <a:spLocks noChangeArrowheads="1"/>
            </p:cNvSpPr>
            <p:nvPr/>
          </p:nvSpPr>
          <p:spPr bwMode="auto">
            <a:xfrm>
              <a:off x="3168" y="2592"/>
              <a:ext cx="576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28705" name="Line 33"/>
            <p:cNvSpPr>
              <a:spLocks noChangeShapeType="1"/>
            </p:cNvSpPr>
            <p:nvPr/>
          </p:nvSpPr>
          <p:spPr bwMode="auto">
            <a:xfrm flipH="1">
              <a:off x="1728" y="1680"/>
              <a:ext cx="120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28706" name="Line 34"/>
            <p:cNvSpPr>
              <a:spLocks noChangeShapeType="1"/>
            </p:cNvSpPr>
            <p:nvPr/>
          </p:nvSpPr>
          <p:spPr bwMode="auto">
            <a:xfrm>
              <a:off x="2880" y="1680"/>
              <a:ext cx="120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28707" name="Line 35"/>
            <p:cNvSpPr>
              <a:spLocks noChangeShapeType="1"/>
            </p:cNvSpPr>
            <p:nvPr/>
          </p:nvSpPr>
          <p:spPr bwMode="auto">
            <a:xfrm flipH="1">
              <a:off x="1096" y="2256"/>
              <a:ext cx="67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28708" name="Line 36"/>
            <p:cNvSpPr>
              <a:spLocks noChangeShapeType="1"/>
            </p:cNvSpPr>
            <p:nvPr/>
          </p:nvSpPr>
          <p:spPr bwMode="auto">
            <a:xfrm>
              <a:off x="1744" y="2256"/>
              <a:ext cx="67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28709" name="Line 37"/>
            <p:cNvSpPr>
              <a:spLocks noChangeShapeType="1"/>
            </p:cNvSpPr>
            <p:nvPr/>
          </p:nvSpPr>
          <p:spPr bwMode="auto">
            <a:xfrm flipH="1">
              <a:off x="1104" y="2256"/>
              <a:ext cx="303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28710" name="Line 38"/>
            <p:cNvSpPr>
              <a:spLocks noChangeShapeType="1"/>
            </p:cNvSpPr>
            <p:nvPr/>
          </p:nvSpPr>
          <p:spPr bwMode="auto">
            <a:xfrm>
              <a:off x="1728" y="2256"/>
              <a:ext cx="17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28711" name="Line 39"/>
            <p:cNvSpPr>
              <a:spLocks noChangeShapeType="1"/>
            </p:cNvSpPr>
            <p:nvPr/>
          </p:nvSpPr>
          <p:spPr bwMode="auto">
            <a:xfrm flipH="1">
              <a:off x="2376" y="2256"/>
              <a:ext cx="175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28712" name="Line 40"/>
            <p:cNvSpPr>
              <a:spLocks noChangeShapeType="1"/>
            </p:cNvSpPr>
            <p:nvPr/>
          </p:nvSpPr>
          <p:spPr bwMode="auto">
            <a:xfrm>
              <a:off x="1776" y="2256"/>
              <a:ext cx="235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28713" name="Rectangle 41"/>
            <p:cNvSpPr>
              <a:spLocks noChangeArrowheads="1"/>
            </p:cNvSpPr>
            <p:nvPr/>
          </p:nvSpPr>
          <p:spPr bwMode="auto">
            <a:xfrm>
              <a:off x="2448" y="1440"/>
              <a:ext cx="912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050"/>
            </a:p>
          </p:txBody>
        </p:sp>
        <p:sp>
          <p:nvSpPr>
            <p:cNvPr id="28714" name="Rectangle 42"/>
            <p:cNvSpPr>
              <a:spLocks noChangeArrowheads="1"/>
            </p:cNvSpPr>
            <p:nvPr/>
          </p:nvSpPr>
          <p:spPr bwMode="auto">
            <a:xfrm>
              <a:off x="1296" y="2016"/>
              <a:ext cx="912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050"/>
            </a:p>
          </p:txBody>
        </p:sp>
        <p:sp>
          <p:nvSpPr>
            <p:cNvPr id="28715" name="Rectangle 43"/>
            <p:cNvSpPr>
              <a:spLocks noChangeArrowheads="1"/>
            </p:cNvSpPr>
            <p:nvPr/>
          </p:nvSpPr>
          <p:spPr bwMode="auto">
            <a:xfrm>
              <a:off x="3648" y="2016"/>
              <a:ext cx="912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050"/>
            </a:p>
          </p:txBody>
        </p:sp>
        <p:sp>
          <p:nvSpPr>
            <p:cNvPr id="28716" name="Rectangle 44"/>
            <p:cNvSpPr>
              <a:spLocks noChangeArrowheads="1"/>
            </p:cNvSpPr>
            <p:nvPr/>
          </p:nvSpPr>
          <p:spPr bwMode="auto">
            <a:xfrm>
              <a:off x="2112" y="2592"/>
              <a:ext cx="576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28717" name="Rectangle 45"/>
            <p:cNvSpPr>
              <a:spLocks noChangeArrowheads="1"/>
            </p:cNvSpPr>
            <p:nvPr/>
          </p:nvSpPr>
          <p:spPr bwMode="auto">
            <a:xfrm>
              <a:off x="816" y="2592"/>
              <a:ext cx="576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28718" name="Rectangle 46"/>
            <p:cNvSpPr>
              <a:spLocks noChangeArrowheads="1"/>
            </p:cNvSpPr>
            <p:nvPr/>
          </p:nvSpPr>
          <p:spPr bwMode="auto">
            <a:xfrm>
              <a:off x="3816" y="2592"/>
              <a:ext cx="576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28719" name="Rectangle 47"/>
            <p:cNvSpPr>
              <a:spLocks noChangeArrowheads="1"/>
            </p:cNvSpPr>
            <p:nvPr/>
          </p:nvSpPr>
          <p:spPr bwMode="auto">
            <a:xfrm>
              <a:off x="4464" y="2592"/>
              <a:ext cx="576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28720" name="Rectangle 48"/>
            <p:cNvSpPr>
              <a:spLocks noChangeArrowheads="1"/>
            </p:cNvSpPr>
            <p:nvPr/>
          </p:nvSpPr>
          <p:spPr bwMode="auto">
            <a:xfrm>
              <a:off x="3168" y="2592"/>
              <a:ext cx="576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28721" name="Line 49"/>
            <p:cNvSpPr>
              <a:spLocks noChangeShapeType="1"/>
            </p:cNvSpPr>
            <p:nvPr/>
          </p:nvSpPr>
          <p:spPr bwMode="auto">
            <a:xfrm flipH="1">
              <a:off x="1728" y="1680"/>
              <a:ext cx="120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28722" name="Line 50"/>
            <p:cNvSpPr>
              <a:spLocks noChangeShapeType="1"/>
            </p:cNvSpPr>
            <p:nvPr/>
          </p:nvSpPr>
          <p:spPr bwMode="auto">
            <a:xfrm>
              <a:off x="2880" y="1680"/>
              <a:ext cx="120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28723" name="Line 51"/>
            <p:cNvSpPr>
              <a:spLocks noChangeShapeType="1"/>
            </p:cNvSpPr>
            <p:nvPr/>
          </p:nvSpPr>
          <p:spPr bwMode="auto">
            <a:xfrm flipH="1">
              <a:off x="1096" y="2256"/>
              <a:ext cx="67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28724" name="Line 52"/>
            <p:cNvSpPr>
              <a:spLocks noChangeShapeType="1"/>
            </p:cNvSpPr>
            <p:nvPr/>
          </p:nvSpPr>
          <p:spPr bwMode="auto">
            <a:xfrm>
              <a:off x="1744" y="2256"/>
              <a:ext cx="67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28725" name="Line 53"/>
            <p:cNvSpPr>
              <a:spLocks noChangeShapeType="1"/>
            </p:cNvSpPr>
            <p:nvPr/>
          </p:nvSpPr>
          <p:spPr bwMode="auto">
            <a:xfrm flipH="1">
              <a:off x="1104" y="2256"/>
              <a:ext cx="303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</p:grpSp>
    </p:spTree>
    <p:extLst>
      <p:ext uri="{BB962C8B-B14F-4D97-AF65-F5344CB8AC3E}">
        <p14:creationId xmlns:p14="http://schemas.microsoft.com/office/powerpoint/2010/main" val="2737835975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250"/>
              <a:t>Organizační struktury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cs-CZ" b="1"/>
          </a:p>
          <a:p>
            <a:pPr>
              <a:spcAft>
                <a:spcPct val="40000"/>
              </a:spcAft>
              <a:buFont typeface="Wingdings" panose="05000000000000000000" pitchFamily="2" charset="2"/>
              <a:buNone/>
            </a:pPr>
            <a:r>
              <a:rPr lang="cs-CZ" b="1"/>
              <a:t>Hlavní typy organizačních struktur</a:t>
            </a:r>
            <a:r>
              <a:rPr lang="cs-CZ"/>
              <a:t>:</a:t>
            </a:r>
          </a:p>
          <a:p>
            <a:r>
              <a:rPr lang="cs-CZ"/>
              <a:t>liniová organizace,</a:t>
            </a:r>
          </a:p>
          <a:p>
            <a:r>
              <a:rPr lang="cs-CZ"/>
              <a:t>divizionální organizace,</a:t>
            </a:r>
          </a:p>
          <a:p>
            <a:r>
              <a:rPr lang="cs-CZ"/>
              <a:t>maticová organizace.</a:t>
            </a:r>
          </a:p>
        </p:txBody>
      </p:sp>
    </p:spTree>
    <p:extLst>
      <p:ext uri="{BB962C8B-B14F-4D97-AF65-F5344CB8AC3E}">
        <p14:creationId xmlns:p14="http://schemas.microsoft.com/office/powerpoint/2010/main" val="3561973229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250"/>
              <a:t>Liniová organizace</a:t>
            </a:r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828675" y="2047875"/>
            <a:ext cx="5514975" cy="2124075"/>
            <a:chOff x="624" y="1632"/>
            <a:chExt cx="3264" cy="768"/>
          </a:xfrm>
        </p:grpSpPr>
        <p:sp>
          <p:nvSpPr>
            <p:cNvPr id="31749" name="Rectangle 5"/>
            <p:cNvSpPr>
              <a:spLocks noChangeArrowheads="1"/>
            </p:cNvSpPr>
            <p:nvPr/>
          </p:nvSpPr>
          <p:spPr bwMode="auto">
            <a:xfrm>
              <a:off x="864" y="1632"/>
              <a:ext cx="1056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1050"/>
                <a:t>Vedení organizace</a:t>
              </a:r>
              <a:endParaRPr lang="en-US" sz="1050"/>
            </a:p>
          </p:txBody>
        </p:sp>
        <p:sp>
          <p:nvSpPr>
            <p:cNvPr id="31750" name="Rectangle 6"/>
            <p:cNvSpPr>
              <a:spLocks noChangeArrowheads="1"/>
            </p:cNvSpPr>
            <p:nvPr/>
          </p:nvSpPr>
          <p:spPr bwMode="auto">
            <a:xfrm>
              <a:off x="624" y="2208"/>
              <a:ext cx="67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1050"/>
                <a:t>Zásobování</a:t>
              </a:r>
              <a:endParaRPr lang="en-US" sz="1050"/>
            </a:p>
          </p:txBody>
        </p:sp>
        <p:sp>
          <p:nvSpPr>
            <p:cNvPr id="31751" name="Rectangle 7"/>
            <p:cNvSpPr>
              <a:spLocks noChangeArrowheads="1"/>
            </p:cNvSpPr>
            <p:nvPr/>
          </p:nvSpPr>
          <p:spPr bwMode="auto">
            <a:xfrm>
              <a:off x="1488" y="2208"/>
              <a:ext cx="67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1050"/>
                <a:t>Výroba</a:t>
              </a:r>
              <a:endParaRPr lang="en-US" sz="1050"/>
            </a:p>
          </p:txBody>
        </p:sp>
        <p:sp>
          <p:nvSpPr>
            <p:cNvPr id="31752" name="Rectangle 8"/>
            <p:cNvSpPr>
              <a:spLocks noChangeArrowheads="1"/>
            </p:cNvSpPr>
            <p:nvPr/>
          </p:nvSpPr>
          <p:spPr bwMode="auto">
            <a:xfrm>
              <a:off x="2352" y="2208"/>
              <a:ext cx="67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1050"/>
                <a:t>Odbyt</a:t>
              </a:r>
              <a:endParaRPr lang="en-US" sz="1050"/>
            </a:p>
          </p:txBody>
        </p:sp>
        <p:sp>
          <p:nvSpPr>
            <p:cNvPr id="31753" name="Rectangle 9"/>
            <p:cNvSpPr>
              <a:spLocks noChangeArrowheads="1"/>
            </p:cNvSpPr>
            <p:nvPr/>
          </p:nvSpPr>
          <p:spPr bwMode="auto">
            <a:xfrm>
              <a:off x="3216" y="2208"/>
              <a:ext cx="67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1050"/>
                <a:t>Správa</a:t>
              </a:r>
              <a:endParaRPr lang="en-US" sz="1050"/>
            </a:p>
          </p:txBody>
        </p:sp>
        <p:sp>
          <p:nvSpPr>
            <p:cNvPr id="31754" name="Oval 10"/>
            <p:cNvSpPr>
              <a:spLocks noChangeArrowheads="1"/>
            </p:cNvSpPr>
            <p:nvPr/>
          </p:nvSpPr>
          <p:spPr bwMode="auto">
            <a:xfrm>
              <a:off x="2160" y="1656"/>
              <a:ext cx="1008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1050"/>
                <a:t>Organizační úsek</a:t>
              </a:r>
              <a:endParaRPr lang="en-US" sz="1050"/>
            </a:p>
          </p:txBody>
        </p:sp>
        <p:cxnSp>
          <p:nvCxnSpPr>
            <p:cNvPr id="31755" name="AutoShape 11"/>
            <p:cNvCxnSpPr>
              <a:cxnSpLocks noChangeShapeType="1"/>
              <a:stCxn id="31749" idx="2"/>
              <a:endCxn id="31750" idx="0"/>
            </p:cNvCxnSpPr>
            <p:nvPr/>
          </p:nvCxnSpPr>
          <p:spPr bwMode="auto">
            <a:xfrm rot="5400000">
              <a:off x="1032" y="1848"/>
              <a:ext cx="288" cy="43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756" name="AutoShape 12"/>
            <p:cNvCxnSpPr>
              <a:cxnSpLocks noChangeShapeType="1"/>
              <a:stCxn id="31749" idx="2"/>
              <a:endCxn id="31753" idx="0"/>
            </p:cNvCxnSpPr>
            <p:nvPr/>
          </p:nvCxnSpPr>
          <p:spPr bwMode="auto">
            <a:xfrm rot="16200000" flipH="1">
              <a:off x="2328" y="984"/>
              <a:ext cx="288" cy="216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757" name="AutoShape 13"/>
            <p:cNvCxnSpPr>
              <a:cxnSpLocks noChangeShapeType="1"/>
              <a:stCxn id="31749" idx="2"/>
              <a:endCxn id="31752" idx="0"/>
            </p:cNvCxnSpPr>
            <p:nvPr/>
          </p:nvCxnSpPr>
          <p:spPr bwMode="auto">
            <a:xfrm rot="16200000" flipH="1">
              <a:off x="1896" y="1416"/>
              <a:ext cx="288" cy="129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758" name="AutoShape 14"/>
            <p:cNvCxnSpPr>
              <a:cxnSpLocks noChangeShapeType="1"/>
              <a:stCxn id="31749" idx="2"/>
              <a:endCxn id="31751" idx="0"/>
            </p:cNvCxnSpPr>
            <p:nvPr/>
          </p:nvCxnSpPr>
          <p:spPr bwMode="auto">
            <a:xfrm rot="16200000" flipH="1">
              <a:off x="1464" y="1848"/>
              <a:ext cx="288" cy="43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759" name="AutoShape 15"/>
            <p:cNvCxnSpPr>
              <a:cxnSpLocks noChangeShapeType="1"/>
              <a:stCxn id="31749" idx="3"/>
              <a:endCxn id="31754" idx="2"/>
            </p:cNvCxnSpPr>
            <p:nvPr/>
          </p:nvCxnSpPr>
          <p:spPr bwMode="auto">
            <a:xfrm>
              <a:off x="1920" y="1776"/>
              <a:ext cx="24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449708700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250"/>
              <a:t>Divizionální organizace</a:t>
            </a:r>
          </a:p>
        </p:txBody>
      </p:sp>
      <p:grpSp>
        <p:nvGrpSpPr>
          <p:cNvPr id="32772" name="Group 4"/>
          <p:cNvGrpSpPr>
            <a:grpSpLocks/>
          </p:cNvGrpSpPr>
          <p:nvPr/>
        </p:nvGrpSpPr>
        <p:grpSpPr bwMode="auto">
          <a:xfrm>
            <a:off x="609599" y="1762125"/>
            <a:ext cx="6076951" cy="3152775"/>
            <a:chOff x="624" y="1392"/>
            <a:chExt cx="3744" cy="1872"/>
          </a:xfrm>
        </p:grpSpPr>
        <p:sp>
          <p:nvSpPr>
            <p:cNvPr id="32773" name="Rectangle 5"/>
            <p:cNvSpPr>
              <a:spLocks noChangeArrowheads="1"/>
            </p:cNvSpPr>
            <p:nvPr/>
          </p:nvSpPr>
          <p:spPr bwMode="auto">
            <a:xfrm>
              <a:off x="1920" y="1392"/>
              <a:ext cx="1152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1050" dirty="0"/>
                <a:t>Vedení organizace</a:t>
              </a:r>
              <a:endParaRPr lang="en-US" sz="1050" dirty="0"/>
            </a:p>
          </p:txBody>
        </p:sp>
        <p:sp>
          <p:nvSpPr>
            <p:cNvPr id="32774" name="Rectangle 6"/>
            <p:cNvSpPr>
              <a:spLocks noChangeArrowheads="1"/>
            </p:cNvSpPr>
            <p:nvPr/>
          </p:nvSpPr>
          <p:spPr bwMode="auto">
            <a:xfrm>
              <a:off x="3216" y="2016"/>
              <a:ext cx="1152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1050"/>
                <a:t>Divize B</a:t>
              </a:r>
              <a:endParaRPr lang="en-US" sz="1050"/>
            </a:p>
          </p:txBody>
        </p:sp>
        <p:sp>
          <p:nvSpPr>
            <p:cNvPr id="32775" name="Rectangle 7"/>
            <p:cNvSpPr>
              <a:spLocks noChangeArrowheads="1"/>
            </p:cNvSpPr>
            <p:nvPr/>
          </p:nvSpPr>
          <p:spPr bwMode="auto">
            <a:xfrm>
              <a:off x="1920" y="2016"/>
              <a:ext cx="1152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1050"/>
                <a:t>Centrální oddělení</a:t>
              </a:r>
              <a:endParaRPr lang="en-US" sz="1050"/>
            </a:p>
          </p:txBody>
        </p:sp>
        <p:sp>
          <p:nvSpPr>
            <p:cNvPr id="32776" name="Rectangle 8"/>
            <p:cNvSpPr>
              <a:spLocks noChangeArrowheads="1"/>
            </p:cNvSpPr>
            <p:nvPr/>
          </p:nvSpPr>
          <p:spPr bwMode="auto">
            <a:xfrm>
              <a:off x="624" y="2016"/>
              <a:ext cx="1152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1050"/>
                <a:t>Divize A</a:t>
              </a:r>
              <a:endParaRPr lang="en-US" sz="1050"/>
            </a:p>
          </p:txBody>
        </p:sp>
        <p:sp>
          <p:nvSpPr>
            <p:cNvPr id="32777" name="Rectangle 9"/>
            <p:cNvSpPr>
              <a:spLocks noChangeArrowheads="1"/>
            </p:cNvSpPr>
            <p:nvPr/>
          </p:nvSpPr>
          <p:spPr bwMode="auto">
            <a:xfrm>
              <a:off x="912" y="2352"/>
              <a:ext cx="864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1050"/>
                <a:t>Opatřování</a:t>
              </a:r>
              <a:endParaRPr lang="en-US" sz="1050"/>
            </a:p>
          </p:txBody>
        </p:sp>
        <p:sp>
          <p:nvSpPr>
            <p:cNvPr id="32778" name="Rectangle 10"/>
            <p:cNvSpPr>
              <a:spLocks noChangeArrowheads="1"/>
            </p:cNvSpPr>
            <p:nvPr/>
          </p:nvSpPr>
          <p:spPr bwMode="auto">
            <a:xfrm>
              <a:off x="912" y="2688"/>
              <a:ext cx="864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1050"/>
                <a:t>Výroba</a:t>
              </a:r>
              <a:endParaRPr lang="en-US" sz="1050"/>
            </a:p>
          </p:txBody>
        </p:sp>
        <p:sp>
          <p:nvSpPr>
            <p:cNvPr id="32779" name="Rectangle 11"/>
            <p:cNvSpPr>
              <a:spLocks noChangeArrowheads="1"/>
            </p:cNvSpPr>
            <p:nvPr/>
          </p:nvSpPr>
          <p:spPr bwMode="auto">
            <a:xfrm>
              <a:off x="912" y="3024"/>
              <a:ext cx="864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1050"/>
                <a:t>Odbyt</a:t>
              </a:r>
              <a:endParaRPr lang="en-US" sz="1050"/>
            </a:p>
          </p:txBody>
        </p:sp>
        <p:sp>
          <p:nvSpPr>
            <p:cNvPr id="32780" name="Rectangle 12"/>
            <p:cNvSpPr>
              <a:spLocks noChangeArrowheads="1"/>
            </p:cNvSpPr>
            <p:nvPr/>
          </p:nvSpPr>
          <p:spPr bwMode="auto">
            <a:xfrm>
              <a:off x="3504" y="2352"/>
              <a:ext cx="864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1050"/>
                <a:t>Opatřování</a:t>
              </a:r>
              <a:endParaRPr lang="en-US" sz="1050"/>
            </a:p>
          </p:txBody>
        </p:sp>
        <p:sp>
          <p:nvSpPr>
            <p:cNvPr id="32781" name="Rectangle 13"/>
            <p:cNvSpPr>
              <a:spLocks noChangeArrowheads="1"/>
            </p:cNvSpPr>
            <p:nvPr/>
          </p:nvSpPr>
          <p:spPr bwMode="auto">
            <a:xfrm>
              <a:off x="3504" y="2688"/>
              <a:ext cx="864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1050"/>
                <a:t>Výroba</a:t>
              </a:r>
              <a:endParaRPr lang="en-US" sz="1050"/>
            </a:p>
          </p:txBody>
        </p:sp>
        <p:sp>
          <p:nvSpPr>
            <p:cNvPr id="32782" name="Rectangle 14"/>
            <p:cNvSpPr>
              <a:spLocks noChangeArrowheads="1"/>
            </p:cNvSpPr>
            <p:nvPr/>
          </p:nvSpPr>
          <p:spPr bwMode="auto">
            <a:xfrm>
              <a:off x="3504" y="3024"/>
              <a:ext cx="864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1050"/>
                <a:t>Odbyt</a:t>
              </a:r>
              <a:endParaRPr lang="en-US" sz="1050"/>
            </a:p>
          </p:txBody>
        </p:sp>
        <p:cxnSp>
          <p:nvCxnSpPr>
            <p:cNvPr id="32783" name="AutoShape 15"/>
            <p:cNvCxnSpPr>
              <a:cxnSpLocks noChangeShapeType="1"/>
              <a:stCxn id="32773" idx="2"/>
              <a:endCxn id="32776" idx="0"/>
            </p:cNvCxnSpPr>
            <p:nvPr/>
          </p:nvCxnSpPr>
          <p:spPr bwMode="auto">
            <a:xfrm rot="5400000">
              <a:off x="1656" y="1176"/>
              <a:ext cx="384" cy="129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784" name="AutoShape 16"/>
            <p:cNvCxnSpPr>
              <a:cxnSpLocks noChangeShapeType="1"/>
              <a:stCxn id="32773" idx="2"/>
              <a:endCxn id="32775" idx="0"/>
            </p:cNvCxnSpPr>
            <p:nvPr/>
          </p:nvCxnSpPr>
          <p:spPr bwMode="auto">
            <a:xfrm>
              <a:off x="2496" y="1632"/>
              <a:ext cx="0" cy="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785" name="AutoShape 17"/>
            <p:cNvCxnSpPr>
              <a:cxnSpLocks noChangeShapeType="1"/>
              <a:stCxn id="32773" idx="2"/>
              <a:endCxn id="32774" idx="0"/>
            </p:cNvCxnSpPr>
            <p:nvPr/>
          </p:nvCxnSpPr>
          <p:spPr bwMode="auto">
            <a:xfrm rot="16200000" flipH="1">
              <a:off x="2952" y="1176"/>
              <a:ext cx="384" cy="129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786" name="AutoShape 18"/>
            <p:cNvCxnSpPr>
              <a:cxnSpLocks noChangeShapeType="1"/>
              <a:stCxn id="32776" idx="1"/>
              <a:endCxn id="32777" idx="1"/>
            </p:cNvCxnSpPr>
            <p:nvPr/>
          </p:nvCxnSpPr>
          <p:spPr bwMode="auto">
            <a:xfrm rot="10800000" flipH="1" flipV="1">
              <a:off x="624" y="2136"/>
              <a:ext cx="288" cy="336"/>
            </a:xfrm>
            <a:prstGeom prst="bentConnector3">
              <a:avLst>
                <a:gd name="adj1" fmla="val -35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787" name="AutoShape 19"/>
            <p:cNvCxnSpPr>
              <a:cxnSpLocks noChangeShapeType="1"/>
            </p:cNvCxnSpPr>
            <p:nvPr/>
          </p:nvCxnSpPr>
          <p:spPr bwMode="auto">
            <a:xfrm rot="10800000" flipH="1" flipV="1">
              <a:off x="632" y="2136"/>
              <a:ext cx="288" cy="672"/>
            </a:xfrm>
            <a:prstGeom prst="bentConnector3">
              <a:avLst>
                <a:gd name="adj1" fmla="val -313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788" name="AutoShape 20"/>
            <p:cNvCxnSpPr>
              <a:cxnSpLocks noChangeShapeType="1"/>
              <a:stCxn id="32776" idx="1"/>
              <a:endCxn id="32779" idx="1"/>
            </p:cNvCxnSpPr>
            <p:nvPr/>
          </p:nvCxnSpPr>
          <p:spPr bwMode="auto">
            <a:xfrm rot="10800000" flipH="1" flipV="1">
              <a:off x="624" y="2136"/>
              <a:ext cx="288" cy="1008"/>
            </a:xfrm>
            <a:prstGeom prst="bentConnector3">
              <a:avLst>
                <a:gd name="adj1" fmla="val -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789" name="AutoShape 21"/>
            <p:cNvCxnSpPr>
              <a:cxnSpLocks noChangeShapeType="1"/>
            </p:cNvCxnSpPr>
            <p:nvPr/>
          </p:nvCxnSpPr>
          <p:spPr bwMode="auto">
            <a:xfrm rot="10800000" flipH="1" flipV="1">
              <a:off x="3208" y="2136"/>
              <a:ext cx="288" cy="336"/>
            </a:xfrm>
            <a:prstGeom prst="bentConnector3">
              <a:avLst>
                <a:gd name="adj1" fmla="val 277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790" name="AutoShape 22"/>
            <p:cNvCxnSpPr>
              <a:cxnSpLocks noChangeShapeType="1"/>
            </p:cNvCxnSpPr>
            <p:nvPr/>
          </p:nvCxnSpPr>
          <p:spPr bwMode="auto">
            <a:xfrm rot="10800000" flipH="1" flipV="1">
              <a:off x="3224" y="2136"/>
              <a:ext cx="288" cy="672"/>
            </a:xfrm>
            <a:prstGeom prst="bentConnector3">
              <a:avLst>
                <a:gd name="adj1" fmla="val -278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791" name="AutoShape 23"/>
            <p:cNvCxnSpPr>
              <a:cxnSpLocks noChangeShapeType="1"/>
            </p:cNvCxnSpPr>
            <p:nvPr/>
          </p:nvCxnSpPr>
          <p:spPr bwMode="auto">
            <a:xfrm rot="10800000" flipH="1" flipV="1">
              <a:off x="3224" y="2136"/>
              <a:ext cx="288" cy="1008"/>
            </a:xfrm>
            <a:prstGeom prst="bentConnector3">
              <a:avLst>
                <a:gd name="adj1" fmla="val -278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57012692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250"/>
              <a:t>Porovnání výhod organizačních struktur</a:t>
            </a:r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933450" y="1933575"/>
            <a:ext cx="6486525" cy="3552825"/>
            <a:chOff x="-3" y="-3"/>
            <a:chExt cx="3921" cy="4013"/>
          </a:xfrm>
        </p:grpSpPr>
        <p:grpSp>
          <p:nvGrpSpPr>
            <p:cNvPr id="35845" name="Group 5"/>
            <p:cNvGrpSpPr>
              <a:grpSpLocks/>
            </p:cNvGrpSpPr>
            <p:nvPr/>
          </p:nvGrpSpPr>
          <p:grpSpPr bwMode="auto">
            <a:xfrm>
              <a:off x="0" y="0"/>
              <a:ext cx="3915" cy="4007"/>
              <a:chOff x="0" y="0"/>
              <a:chExt cx="3915" cy="4007"/>
            </a:xfrm>
          </p:grpSpPr>
          <p:grpSp>
            <p:nvGrpSpPr>
              <p:cNvPr id="35846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3915" cy="442"/>
                <a:chOff x="0" y="0"/>
                <a:chExt cx="3915" cy="442"/>
              </a:xfrm>
            </p:grpSpPr>
            <p:sp>
              <p:nvSpPr>
                <p:cNvPr id="35847" name="Rectangle 7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3829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cs-CZ" sz="105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Výhody organizačních struktur</a:t>
                  </a:r>
                  <a:endParaRPr lang="cs-CZ" sz="105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 eaLnBrk="0" hangingPunct="0"/>
                  <a:endParaRPr lang="cs-CZ" sz="105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848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915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 sz="1350"/>
                </a:p>
              </p:txBody>
            </p:sp>
          </p:grpSp>
          <p:grpSp>
            <p:nvGrpSpPr>
              <p:cNvPr id="35849" name="Group 9"/>
              <p:cNvGrpSpPr>
                <a:grpSpLocks/>
              </p:cNvGrpSpPr>
              <p:nvPr/>
            </p:nvGrpSpPr>
            <p:grpSpPr bwMode="auto">
              <a:xfrm>
                <a:off x="0" y="442"/>
                <a:ext cx="935" cy="413"/>
                <a:chOff x="0" y="442"/>
                <a:chExt cx="935" cy="413"/>
              </a:xfrm>
            </p:grpSpPr>
            <p:sp>
              <p:nvSpPr>
                <p:cNvPr id="35850" name="Rectangle 10"/>
                <p:cNvSpPr>
                  <a:spLocks noChangeArrowheads="1"/>
                </p:cNvSpPr>
                <p:nvPr/>
              </p:nvSpPr>
              <p:spPr bwMode="auto">
                <a:xfrm>
                  <a:off x="43" y="442"/>
                  <a:ext cx="849" cy="4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cs-CZ" sz="105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Kritérium</a:t>
                  </a:r>
                  <a:endParaRPr lang="cs-CZ" sz="105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just" eaLnBrk="0" hangingPunct="0"/>
                  <a:endParaRPr lang="cs-CZ" sz="105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851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442"/>
                  <a:ext cx="935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 sz="1350"/>
                </a:p>
              </p:txBody>
            </p:sp>
          </p:grpSp>
          <p:grpSp>
            <p:nvGrpSpPr>
              <p:cNvPr id="35852" name="Group 12"/>
              <p:cNvGrpSpPr>
                <a:grpSpLocks/>
              </p:cNvGrpSpPr>
              <p:nvPr/>
            </p:nvGrpSpPr>
            <p:grpSpPr bwMode="auto">
              <a:xfrm>
                <a:off x="935" y="442"/>
                <a:ext cx="1526" cy="413"/>
                <a:chOff x="935" y="442"/>
                <a:chExt cx="1526" cy="413"/>
              </a:xfrm>
            </p:grpSpPr>
            <p:sp>
              <p:nvSpPr>
                <p:cNvPr id="35853" name="Rectangle 13"/>
                <p:cNvSpPr>
                  <a:spLocks noChangeArrowheads="1"/>
                </p:cNvSpPr>
                <p:nvPr/>
              </p:nvSpPr>
              <p:spPr bwMode="auto">
                <a:xfrm>
                  <a:off x="978" y="442"/>
                  <a:ext cx="1440" cy="4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cs-CZ" sz="105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Funkcionální</a:t>
                  </a:r>
                  <a:endParaRPr lang="cs-CZ" sz="105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just" eaLnBrk="0" hangingPunct="0"/>
                  <a:endParaRPr lang="cs-CZ" sz="105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854" name="Rectangle 14"/>
                <p:cNvSpPr>
                  <a:spLocks noChangeArrowheads="1"/>
                </p:cNvSpPr>
                <p:nvPr/>
              </p:nvSpPr>
              <p:spPr bwMode="auto">
                <a:xfrm>
                  <a:off x="935" y="442"/>
                  <a:ext cx="1526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 sz="1350"/>
                </a:p>
              </p:txBody>
            </p:sp>
          </p:grpSp>
          <p:grpSp>
            <p:nvGrpSpPr>
              <p:cNvPr id="35855" name="Group 15"/>
              <p:cNvGrpSpPr>
                <a:grpSpLocks/>
              </p:cNvGrpSpPr>
              <p:nvPr/>
            </p:nvGrpSpPr>
            <p:grpSpPr bwMode="auto">
              <a:xfrm>
                <a:off x="2461" y="442"/>
                <a:ext cx="1454" cy="413"/>
                <a:chOff x="2461" y="442"/>
                <a:chExt cx="1454" cy="413"/>
              </a:xfrm>
            </p:grpSpPr>
            <p:sp>
              <p:nvSpPr>
                <p:cNvPr id="35856" name="Rectangle 16"/>
                <p:cNvSpPr>
                  <a:spLocks noChangeArrowheads="1"/>
                </p:cNvSpPr>
                <p:nvPr/>
              </p:nvSpPr>
              <p:spPr bwMode="auto">
                <a:xfrm>
                  <a:off x="2504" y="442"/>
                  <a:ext cx="1368" cy="4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cs-CZ" sz="105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Divizionální</a:t>
                  </a:r>
                  <a:endParaRPr lang="cs-CZ" sz="105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just" eaLnBrk="0" hangingPunct="0"/>
                  <a:endParaRPr lang="cs-CZ" sz="105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857" name="Rectangle 17"/>
                <p:cNvSpPr>
                  <a:spLocks noChangeArrowheads="1"/>
                </p:cNvSpPr>
                <p:nvPr/>
              </p:nvSpPr>
              <p:spPr bwMode="auto">
                <a:xfrm>
                  <a:off x="2461" y="442"/>
                  <a:ext cx="1454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 sz="1350"/>
                </a:p>
              </p:txBody>
            </p:sp>
          </p:grpSp>
          <p:grpSp>
            <p:nvGrpSpPr>
              <p:cNvPr id="35858" name="Group 18"/>
              <p:cNvGrpSpPr>
                <a:grpSpLocks/>
              </p:cNvGrpSpPr>
              <p:nvPr/>
            </p:nvGrpSpPr>
            <p:grpSpPr bwMode="auto">
              <a:xfrm>
                <a:off x="0" y="855"/>
                <a:ext cx="935" cy="913"/>
                <a:chOff x="0" y="855"/>
                <a:chExt cx="935" cy="913"/>
              </a:xfrm>
            </p:grpSpPr>
            <p:sp>
              <p:nvSpPr>
                <p:cNvPr id="35859" name="Rectangle 19"/>
                <p:cNvSpPr>
                  <a:spLocks noChangeArrowheads="1"/>
                </p:cNvSpPr>
                <p:nvPr/>
              </p:nvSpPr>
              <p:spPr bwMode="auto">
                <a:xfrm>
                  <a:off x="43" y="855"/>
                  <a:ext cx="849" cy="9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cs-CZ" sz="105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Rozhodování</a:t>
                  </a:r>
                  <a:endParaRPr lang="cs-CZ" sz="105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860" name="Rectangle 20"/>
                <p:cNvSpPr>
                  <a:spLocks noChangeArrowheads="1"/>
                </p:cNvSpPr>
                <p:nvPr/>
              </p:nvSpPr>
              <p:spPr bwMode="auto">
                <a:xfrm>
                  <a:off x="0" y="855"/>
                  <a:ext cx="935" cy="9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 sz="1350"/>
                </a:p>
              </p:txBody>
            </p:sp>
          </p:grpSp>
          <p:grpSp>
            <p:nvGrpSpPr>
              <p:cNvPr id="35861" name="Group 21"/>
              <p:cNvGrpSpPr>
                <a:grpSpLocks/>
              </p:cNvGrpSpPr>
              <p:nvPr/>
            </p:nvGrpSpPr>
            <p:grpSpPr bwMode="auto">
              <a:xfrm>
                <a:off x="935" y="855"/>
                <a:ext cx="1526" cy="913"/>
                <a:chOff x="935" y="855"/>
                <a:chExt cx="1526" cy="913"/>
              </a:xfrm>
            </p:grpSpPr>
            <p:sp>
              <p:nvSpPr>
                <p:cNvPr id="35862" name="Rectangle 22"/>
                <p:cNvSpPr>
                  <a:spLocks noChangeArrowheads="1"/>
                </p:cNvSpPr>
                <p:nvPr/>
              </p:nvSpPr>
              <p:spPr bwMode="auto">
                <a:xfrm>
                  <a:off x="978" y="855"/>
                  <a:ext cx="1440" cy="9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r>
                    <a:rPr lang="cs-CZ" sz="105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Na úrovni vedení organizace lze lépe respektovat hlediska celopodniková.</a:t>
                  </a:r>
                  <a:endParaRPr lang="cs-CZ" sz="105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863" name="Rectangle 23"/>
                <p:cNvSpPr>
                  <a:spLocks noChangeArrowheads="1"/>
                </p:cNvSpPr>
                <p:nvPr/>
              </p:nvSpPr>
              <p:spPr bwMode="auto">
                <a:xfrm>
                  <a:off x="935" y="855"/>
                  <a:ext cx="1526" cy="9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 sz="1350"/>
                </a:p>
              </p:txBody>
            </p:sp>
          </p:grpSp>
          <p:grpSp>
            <p:nvGrpSpPr>
              <p:cNvPr id="35864" name="Group 24"/>
              <p:cNvGrpSpPr>
                <a:grpSpLocks/>
              </p:cNvGrpSpPr>
              <p:nvPr/>
            </p:nvGrpSpPr>
            <p:grpSpPr bwMode="auto">
              <a:xfrm>
                <a:off x="2461" y="855"/>
                <a:ext cx="1454" cy="913"/>
                <a:chOff x="2461" y="855"/>
                <a:chExt cx="1454" cy="913"/>
              </a:xfrm>
            </p:grpSpPr>
            <p:sp>
              <p:nvSpPr>
                <p:cNvPr id="35865" name="Rectangle 25"/>
                <p:cNvSpPr>
                  <a:spLocks noChangeArrowheads="1"/>
                </p:cNvSpPr>
                <p:nvPr/>
              </p:nvSpPr>
              <p:spPr bwMode="auto">
                <a:xfrm>
                  <a:off x="2504" y="855"/>
                  <a:ext cx="1368" cy="9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indent="-158750">
                    <a:tabLst>
                      <a:tab pos="160338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>
                    <a:tabLst>
                      <a:tab pos="160338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>
                    <a:tabLst>
                      <a:tab pos="160338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>
                    <a:tabLst>
                      <a:tab pos="160338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>
                    <a:tabLst>
                      <a:tab pos="160338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160338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160338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160338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160338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cs-CZ" sz="1050" dirty="0">
                      <a:cs typeface="Times New Roman" panose="02020603050405020304" pitchFamily="18" charset="0"/>
                    </a:rPr>
                    <a:t>-   Kvalita rozhodování závisí na </a:t>
                  </a:r>
                  <a:r>
                    <a:rPr lang="cs-CZ" sz="1050" dirty="0"/>
                    <a:t>	</a:t>
                  </a:r>
                  <a:r>
                    <a:rPr lang="cs-CZ" sz="1050" dirty="0">
                      <a:cs typeface="Times New Roman" panose="02020603050405020304" pitchFamily="18" charset="0"/>
                    </a:rPr>
                    <a:t>divizi</a:t>
                  </a:r>
                </a:p>
                <a:p>
                  <a:pPr eaLnBrk="0" hangingPunct="0"/>
                  <a:r>
                    <a:rPr lang="cs-CZ" sz="1050" dirty="0">
                      <a:cs typeface="Times New Roman" panose="02020603050405020304" pitchFamily="18" charset="0"/>
                    </a:rPr>
                    <a:t>-   Rychlejší rozhodování</a:t>
                  </a:r>
                </a:p>
                <a:p>
                  <a:pPr eaLnBrk="0" hangingPunct="0"/>
                  <a:r>
                    <a:rPr lang="cs-CZ" sz="1050" dirty="0">
                      <a:cs typeface="Times New Roman" panose="02020603050405020304" pitchFamily="18" charset="0"/>
                    </a:rPr>
                    <a:t>-   Snížení zátěže vedení organizace</a:t>
                  </a:r>
                </a:p>
              </p:txBody>
            </p:sp>
            <p:sp>
              <p:nvSpPr>
                <p:cNvPr id="35866" name="Rectangle 26"/>
                <p:cNvSpPr>
                  <a:spLocks noChangeArrowheads="1"/>
                </p:cNvSpPr>
                <p:nvPr/>
              </p:nvSpPr>
              <p:spPr bwMode="auto">
                <a:xfrm>
                  <a:off x="2461" y="855"/>
                  <a:ext cx="1454" cy="9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 sz="1350"/>
                </a:p>
              </p:txBody>
            </p:sp>
          </p:grpSp>
          <p:grpSp>
            <p:nvGrpSpPr>
              <p:cNvPr id="35867" name="Group 27"/>
              <p:cNvGrpSpPr>
                <a:grpSpLocks/>
              </p:cNvGrpSpPr>
              <p:nvPr/>
            </p:nvGrpSpPr>
            <p:grpSpPr bwMode="auto">
              <a:xfrm>
                <a:off x="0" y="1768"/>
                <a:ext cx="935" cy="663"/>
                <a:chOff x="0" y="1768"/>
                <a:chExt cx="935" cy="663"/>
              </a:xfrm>
            </p:grpSpPr>
            <p:sp>
              <p:nvSpPr>
                <p:cNvPr id="35868" name="Rectangle 28"/>
                <p:cNvSpPr>
                  <a:spLocks noChangeArrowheads="1"/>
                </p:cNvSpPr>
                <p:nvPr/>
              </p:nvSpPr>
              <p:spPr bwMode="auto">
                <a:xfrm>
                  <a:off x="43" y="1768"/>
                  <a:ext cx="849" cy="6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cs-CZ" sz="105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Koordinace/</a:t>
                  </a:r>
                  <a:endParaRPr lang="cs-CZ" sz="105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 eaLnBrk="0" hangingPunct="0"/>
                  <a:r>
                    <a:rPr lang="cs-CZ" sz="1050" b="1">
                      <a:latin typeface="Times New Roman" panose="02020603050405020304" pitchFamily="18" charset="0"/>
                    </a:rPr>
                    <a:t>k</a:t>
                  </a:r>
                  <a:r>
                    <a:rPr lang="cs-CZ" sz="105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omunikace</a:t>
                  </a:r>
                  <a:endParaRPr lang="cs-CZ" sz="105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869" name="Rectangle 29"/>
                <p:cNvSpPr>
                  <a:spLocks noChangeArrowheads="1"/>
                </p:cNvSpPr>
                <p:nvPr/>
              </p:nvSpPr>
              <p:spPr bwMode="auto">
                <a:xfrm>
                  <a:off x="0" y="1768"/>
                  <a:ext cx="935" cy="6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 sz="1350"/>
                </a:p>
              </p:txBody>
            </p:sp>
          </p:grpSp>
          <p:grpSp>
            <p:nvGrpSpPr>
              <p:cNvPr id="35870" name="Group 30"/>
              <p:cNvGrpSpPr>
                <a:grpSpLocks/>
              </p:cNvGrpSpPr>
              <p:nvPr/>
            </p:nvGrpSpPr>
            <p:grpSpPr bwMode="auto">
              <a:xfrm>
                <a:off x="935" y="1768"/>
                <a:ext cx="1526" cy="663"/>
                <a:chOff x="935" y="1768"/>
                <a:chExt cx="1526" cy="663"/>
              </a:xfrm>
            </p:grpSpPr>
            <p:sp>
              <p:nvSpPr>
                <p:cNvPr id="35871" name="Rectangle 31"/>
                <p:cNvSpPr>
                  <a:spLocks noChangeArrowheads="1"/>
                </p:cNvSpPr>
                <p:nvPr/>
              </p:nvSpPr>
              <p:spPr bwMode="auto">
                <a:xfrm>
                  <a:off x="978" y="1768"/>
                  <a:ext cx="1440" cy="6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indent="-158750">
                    <a:tabLst>
                      <a:tab pos="160338" algn="l"/>
                      <a:tab pos="206375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>
                    <a:tabLst>
                      <a:tab pos="160338" algn="l"/>
                      <a:tab pos="206375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>
                    <a:tabLst>
                      <a:tab pos="160338" algn="l"/>
                      <a:tab pos="206375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>
                    <a:tabLst>
                      <a:tab pos="160338" algn="l"/>
                      <a:tab pos="206375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>
                    <a:tabLst>
                      <a:tab pos="160338" algn="l"/>
                      <a:tab pos="206375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160338" algn="l"/>
                      <a:tab pos="206375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160338" algn="l"/>
                      <a:tab pos="206375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160338" algn="l"/>
                      <a:tab pos="206375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160338" algn="l"/>
                      <a:tab pos="206375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cs-CZ" sz="1050" dirty="0">
                      <a:cs typeface="Times New Roman" panose="02020603050405020304" pitchFamily="18" charset="0"/>
                    </a:rPr>
                    <a:t>-      Vyšší </a:t>
                  </a:r>
                  <a:r>
                    <a:rPr lang="cs-CZ" sz="1050" dirty="0" err="1">
                      <a:cs typeface="Times New Roman" panose="02020603050405020304" pitchFamily="18" charset="0"/>
                    </a:rPr>
                    <a:t>integrovanost</a:t>
                  </a:r>
                  <a:r>
                    <a:rPr lang="cs-CZ" sz="1050" dirty="0">
                      <a:cs typeface="Times New Roman" panose="02020603050405020304" pitchFamily="18" charset="0"/>
                    </a:rPr>
                    <a:t> všech útvarů</a:t>
                  </a:r>
                </a:p>
                <a:p>
                  <a:pPr eaLnBrk="0" hangingPunct="0"/>
                  <a:r>
                    <a:rPr lang="cs-CZ" sz="1050" dirty="0">
                      <a:cs typeface="Times New Roman" panose="02020603050405020304" pitchFamily="18" charset="0"/>
                    </a:rPr>
                    <a:t>-      Nižší riziko filtrace informací</a:t>
                  </a:r>
                </a:p>
              </p:txBody>
            </p:sp>
            <p:sp>
              <p:nvSpPr>
                <p:cNvPr id="35872" name="Rectangle 32"/>
                <p:cNvSpPr>
                  <a:spLocks noChangeArrowheads="1"/>
                </p:cNvSpPr>
                <p:nvPr/>
              </p:nvSpPr>
              <p:spPr bwMode="auto">
                <a:xfrm>
                  <a:off x="935" y="1768"/>
                  <a:ext cx="1526" cy="6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 sz="1350"/>
                </a:p>
              </p:txBody>
            </p:sp>
          </p:grpSp>
          <p:grpSp>
            <p:nvGrpSpPr>
              <p:cNvPr id="35873" name="Group 33"/>
              <p:cNvGrpSpPr>
                <a:grpSpLocks/>
              </p:cNvGrpSpPr>
              <p:nvPr/>
            </p:nvGrpSpPr>
            <p:grpSpPr bwMode="auto">
              <a:xfrm>
                <a:off x="2461" y="1768"/>
                <a:ext cx="1454" cy="663"/>
                <a:chOff x="2461" y="1768"/>
                <a:chExt cx="1454" cy="663"/>
              </a:xfrm>
            </p:grpSpPr>
            <p:sp>
              <p:nvSpPr>
                <p:cNvPr id="35874" name="Rectangle 34"/>
                <p:cNvSpPr>
                  <a:spLocks noChangeArrowheads="1"/>
                </p:cNvSpPr>
                <p:nvPr/>
              </p:nvSpPr>
              <p:spPr bwMode="auto">
                <a:xfrm>
                  <a:off x="2504" y="1768"/>
                  <a:ext cx="1368" cy="6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indent="-158750">
                    <a:tabLst>
                      <a:tab pos="160338" algn="l"/>
                      <a:tab pos="204788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>
                    <a:tabLst>
                      <a:tab pos="160338" algn="l"/>
                      <a:tab pos="204788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>
                    <a:tabLst>
                      <a:tab pos="160338" algn="l"/>
                      <a:tab pos="204788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>
                    <a:tabLst>
                      <a:tab pos="160338" algn="l"/>
                      <a:tab pos="204788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>
                    <a:tabLst>
                      <a:tab pos="160338" algn="l"/>
                      <a:tab pos="204788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160338" algn="l"/>
                      <a:tab pos="204788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160338" algn="l"/>
                      <a:tab pos="204788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160338" algn="l"/>
                      <a:tab pos="204788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160338" algn="l"/>
                      <a:tab pos="204788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cs-CZ" sz="1050">
                      <a:cs typeface="Times New Roman" panose="02020603050405020304" pitchFamily="18" charset="0"/>
                    </a:rPr>
                    <a:t>-   Nižší nároky na koordinaci</a:t>
                  </a:r>
                </a:p>
                <a:p>
                  <a:pPr eaLnBrk="0" hangingPunct="0"/>
                  <a:r>
                    <a:rPr lang="cs-CZ" sz="1050">
                      <a:cs typeface="Times New Roman" panose="02020603050405020304" pitchFamily="18" charset="0"/>
                    </a:rPr>
                    <a:t>-   Kratší komunikační cesty</a:t>
                  </a:r>
                </a:p>
              </p:txBody>
            </p:sp>
            <p:sp>
              <p:nvSpPr>
                <p:cNvPr id="35875" name="Rectangle 35"/>
                <p:cNvSpPr>
                  <a:spLocks noChangeArrowheads="1"/>
                </p:cNvSpPr>
                <p:nvPr/>
              </p:nvSpPr>
              <p:spPr bwMode="auto">
                <a:xfrm>
                  <a:off x="2461" y="1768"/>
                  <a:ext cx="1454" cy="6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 sz="1350"/>
                </a:p>
              </p:txBody>
            </p:sp>
          </p:grpSp>
          <p:grpSp>
            <p:nvGrpSpPr>
              <p:cNvPr id="35876" name="Group 36"/>
              <p:cNvGrpSpPr>
                <a:grpSpLocks/>
              </p:cNvGrpSpPr>
              <p:nvPr/>
            </p:nvGrpSpPr>
            <p:grpSpPr bwMode="auto">
              <a:xfrm>
                <a:off x="0" y="2431"/>
                <a:ext cx="935" cy="913"/>
                <a:chOff x="0" y="2431"/>
                <a:chExt cx="935" cy="913"/>
              </a:xfrm>
            </p:grpSpPr>
            <p:sp>
              <p:nvSpPr>
                <p:cNvPr id="35877" name="Rectangle 37"/>
                <p:cNvSpPr>
                  <a:spLocks noChangeArrowheads="1"/>
                </p:cNvSpPr>
                <p:nvPr/>
              </p:nvSpPr>
              <p:spPr bwMode="auto">
                <a:xfrm>
                  <a:off x="43" y="2431"/>
                  <a:ext cx="849" cy="9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cs-CZ" sz="105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Vliv na pracovníky</a:t>
                  </a:r>
                  <a:endParaRPr lang="cs-CZ" sz="105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878" name="Rectangle 38"/>
                <p:cNvSpPr>
                  <a:spLocks noChangeArrowheads="1"/>
                </p:cNvSpPr>
                <p:nvPr/>
              </p:nvSpPr>
              <p:spPr bwMode="auto">
                <a:xfrm>
                  <a:off x="0" y="2431"/>
                  <a:ext cx="935" cy="9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 sz="1350"/>
                </a:p>
              </p:txBody>
            </p:sp>
          </p:grpSp>
          <p:grpSp>
            <p:nvGrpSpPr>
              <p:cNvPr id="35879" name="Group 39"/>
              <p:cNvGrpSpPr>
                <a:grpSpLocks/>
              </p:cNvGrpSpPr>
              <p:nvPr/>
            </p:nvGrpSpPr>
            <p:grpSpPr bwMode="auto">
              <a:xfrm>
                <a:off x="935" y="2431"/>
                <a:ext cx="1526" cy="913"/>
                <a:chOff x="935" y="2431"/>
                <a:chExt cx="1526" cy="913"/>
              </a:xfrm>
            </p:grpSpPr>
            <p:sp>
              <p:nvSpPr>
                <p:cNvPr id="35880" name="Rectangle 40"/>
                <p:cNvSpPr>
                  <a:spLocks noChangeArrowheads="1"/>
                </p:cNvSpPr>
                <p:nvPr/>
              </p:nvSpPr>
              <p:spPr bwMode="auto">
                <a:xfrm>
                  <a:off x="978" y="2431"/>
                  <a:ext cx="1440" cy="9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indent="-158750">
                    <a:tabLst>
                      <a:tab pos="160338" algn="l"/>
                      <a:tab pos="206375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>
                    <a:tabLst>
                      <a:tab pos="160338" algn="l"/>
                      <a:tab pos="206375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>
                    <a:tabLst>
                      <a:tab pos="160338" algn="l"/>
                      <a:tab pos="206375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>
                    <a:tabLst>
                      <a:tab pos="160338" algn="l"/>
                      <a:tab pos="206375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>
                    <a:tabLst>
                      <a:tab pos="160338" algn="l"/>
                      <a:tab pos="206375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160338" algn="l"/>
                      <a:tab pos="206375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160338" algn="l"/>
                      <a:tab pos="206375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160338" algn="l"/>
                      <a:tab pos="206375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160338" algn="l"/>
                      <a:tab pos="206375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cs-CZ" sz="1050">
                      <a:cs typeface="Times New Roman" panose="02020603050405020304" pitchFamily="18" charset="0"/>
                    </a:rPr>
                    <a:t>-      Specializace podle činností </a:t>
                  </a:r>
                  <a:r>
                    <a:rPr lang="cs-CZ" sz="1050"/>
                    <a:t>	</a:t>
                  </a:r>
                  <a:r>
                    <a:rPr lang="cs-CZ" sz="1050">
                      <a:cs typeface="Times New Roman" panose="02020603050405020304" pitchFamily="18" charset="0"/>
                    </a:rPr>
                    <a:t>(funkcí)</a:t>
                  </a:r>
                </a:p>
                <a:p>
                  <a:pPr eaLnBrk="0" hangingPunct="0"/>
                  <a:r>
                    <a:rPr lang="cs-CZ" sz="1050">
                      <a:cs typeface="Times New Roman" panose="02020603050405020304" pitchFamily="18" charset="0"/>
                    </a:rPr>
                    <a:t>-      Nižší nároky na šíři odborného </a:t>
                  </a:r>
                  <a:r>
                    <a:rPr lang="cs-CZ" sz="1050"/>
                    <a:t>	</a:t>
                  </a:r>
                  <a:r>
                    <a:rPr lang="cs-CZ" sz="1050">
                      <a:cs typeface="Times New Roman" panose="02020603050405020304" pitchFamily="18" charset="0"/>
                    </a:rPr>
                    <a:t>vzdělání (vzhledem k předmětu)</a:t>
                  </a:r>
                </a:p>
              </p:txBody>
            </p:sp>
            <p:sp>
              <p:nvSpPr>
                <p:cNvPr id="35881" name="Rectangle 41"/>
                <p:cNvSpPr>
                  <a:spLocks noChangeArrowheads="1"/>
                </p:cNvSpPr>
                <p:nvPr/>
              </p:nvSpPr>
              <p:spPr bwMode="auto">
                <a:xfrm>
                  <a:off x="935" y="2431"/>
                  <a:ext cx="1526" cy="9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 sz="1350"/>
                </a:p>
              </p:txBody>
            </p:sp>
          </p:grpSp>
          <p:grpSp>
            <p:nvGrpSpPr>
              <p:cNvPr id="35882" name="Group 42"/>
              <p:cNvGrpSpPr>
                <a:grpSpLocks/>
              </p:cNvGrpSpPr>
              <p:nvPr/>
            </p:nvGrpSpPr>
            <p:grpSpPr bwMode="auto">
              <a:xfrm>
                <a:off x="2461" y="2431"/>
                <a:ext cx="1454" cy="913"/>
                <a:chOff x="2461" y="2431"/>
                <a:chExt cx="1454" cy="913"/>
              </a:xfrm>
            </p:grpSpPr>
            <p:sp>
              <p:nvSpPr>
                <p:cNvPr id="35883" name="Rectangle 43"/>
                <p:cNvSpPr>
                  <a:spLocks noChangeArrowheads="1"/>
                </p:cNvSpPr>
                <p:nvPr/>
              </p:nvSpPr>
              <p:spPr bwMode="auto">
                <a:xfrm>
                  <a:off x="2504" y="2431"/>
                  <a:ext cx="1368" cy="9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indent="-158750">
                    <a:tabLst>
                      <a:tab pos="160338" algn="l"/>
                      <a:tab pos="206375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>
                    <a:tabLst>
                      <a:tab pos="160338" algn="l"/>
                      <a:tab pos="206375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>
                    <a:tabLst>
                      <a:tab pos="160338" algn="l"/>
                      <a:tab pos="206375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>
                    <a:tabLst>
                      <a:tab pos="160338" algn="l"/>
                      <a:tab pos="206375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>
                    <a:tabLst>
                      <a:tab pos="160338" algn="l"/>
                      <a:tab pos="206375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160338" algn="l"/>
                      <a:tab pos="206375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160338" algn="l"/>
                      <a:tab pos="206375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160338" algn="l"/>
                      <a:tab pos="206375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160338" algn="l"/>
                      <a:tab pos="206375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cs-CZ" sz="1050">
                      <a:cs typeface="Times New Roman" panose="02020603050405020304" pitchFamily="18" charset="0"/>
                    </a:rPr>
                    <a:t>-   Výrobková specializace</a:t>
                  </a:r>
                </a:p>
                <a:p>
                  <a:pPr eaLnBrk="0" hangingPunct="0"/>
                  <a:r>
                    <a:rPr lang="cs-CZ" sz="1050">
                      <a:cs typeface="Times New Roman" panose="02020603050405020304" pitchFamily="18" charset="0"/>
                    </a:rPr>
                    <a:t>-   Větší prostor pro využití </a:t>
                  </a:r>
                  <a:r>
                    <a:rPr lang="cs-CZ" sz="1050"/>
                    <a:t>	</a:t>
                  </a:r>
                  <a:r>
                    <a:rPr lang="cs-CZ" sz="1050">
                      <a:cs typeface="Times New Roman" panose="02020603050405020304" pitchFamily="18" charset="0"/>
                    </a:rPr>
                    <a:t>kvalifikace vedoucích </a:t>
                  </a:r>
                  <a:r>
                    <a:rPr lang="cs-CZ" sz="1050"/>
                    <a:t>	</a:t>
                  </a:r>
                  <a:r>
                    <a:rPr lang="cs-CZ" sz="1050">
                      <a:cs typeface="Times New Roman" panose="02020603050405020304" pitchFamily="18" charset="0"/>
                    </a:rPr>
                    <a:t>pracovníků</a:t>
                  </a:r>
                </a:p>
              </p:txBody>
            </p:sp>
            <p:sp>
              <p:nvSpPr>
                <p:cNvPr id="35884" name="Rectangle 44"/>
                <p:cNvSpPr>
                  <a:spLocks noChangeArrowheads="1"/>
                </p:cNvSpPr>
                <p:nvPr/>
              </p:nvSpPr>
              <p:spPr bwMode="auto">
                <a:xfrm>
                  <a:off x="2461" y="2431"/>
                  <a:ext cx="1454" cy="9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 sz="1350"/>
                </a:p>
              </p:txBody>
            </p:sp>
          </p:grpSp>
          <p:grpSp>
            <p:nvGrpSpPr>
              <p:cNvPr id="35885" name="Group 45"/>
              <p:cNvGrpSpPr>
                <a:grpSpLocks/>
              </p:cNvGrpSpPr>
              <p:nvPr/>
            </p:nvGrpSpPr>
            <p:grpSpPr bwMode="auto">
              <a:xfrm>
                <a:off x="0" y="3344"/>
                <a:ext cx="935" cy="663"/>
                <a:chOff x="0" y="3344"/>
                <a:chExt cx="935" cy="663"/>
              </a:xfrm>
            </p:grpSpPr>
            <p:sp>
              <p:nvSpPr>
                <p:cNvPr id="35886" name="Rectangle 46"/>
                <p:cNvSpPr>
                  <a:spLocks noChangeArrowheads="1"/>
                </p:cNvSpPr>
                <p:nvPr/>
              </p:nvSpPr>
              <p:spPr bwMode="auto">
                <a:xfrm>
                  <a:off x="43" y="3344"/>
                  <a:ext cx="849" cy="6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cs-CZ" sz="105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Hospodárnost</a:t>
                  </a:r>
                  <a:endParaRPr lang="cs-CZ" sz="105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887" name="Rectangle 47"/>
                <p:cNvSpPr>
                  <a:spLocks noChangeArrowheads="1"/>
                </p:cNvSpPr>
                <p:nvPr/>
              </p:nvSpPr>
              <p:spPr bwMode="auto">
                <a:xfrm>
                  <a:off x="0" y="3344"/>
                  <a:ext cx="935" cy="6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 sz="1350"/>
                </a:p>
              </p:txBody>
            </p:sp>
          </p:grpSp>
          <p:grpSp>
            <p:nvGrpSpPr>
              <p:cNvPr id="35888" name="Group 48"/>
              <p:cNvGrpSpPr>
                <a:grpSpLocks/>
              </p:cNvGrpSpPr>
              <p:nvPr/>
            </p:nvGrpSpPr>
            <p:grpSpPr bwMode="auto">
              <a:xfrm>
                <a:off x="935" y="3344"/>
                <a:ext cx="1526" cy="663"/>
                <a:chOff x="935" y="3344"/>
                <a:chExt cx="1526" cy="663"/>
              </a:xfrm>
            </p:grpSpPr>
            <p:sp>
              <p:nvSpPr>
                <p:cNvPr id="35889" name="Rectangle 49"/>
                <p:cNvSpPr>
                  <a:spLocks noChangeArrowheads="1"/>
                </p:cNvSpPr>
                <p:nvPr/>
              </p:nvSpPr>
              <p:spPr bwMode="auto">
                <a:xfrm>
                  <a:off x="978" y="3344"/>
                  <a:ext cx="1440" cy="6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r>
                    <a:rPr lang="cs-CZ" sz="105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Menší nebezpečí dvojkolejnosti v řízení procesů</a:t>
                  </a:r>
                </a:p>
              </p:txBody>
            </p:sp>
            <p:sp>
              <p:nvSpPr>
                <p:cNvPr id="35890" name="Rectangle 50"/>
                <p:cNvSpPr>
                  <a:spLocks noChangeArrowheads="1"/>
                </p:cNvSpPr>
                <p:nvPr/>
              </p:nvSpPr>
              <p:spPr bwMode="auto">
                <a:xfrm>
                  <a:off x="935" y="3344"/>
                  <a:ext cx="1526" cy="6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 sz="1350"/>
                </a:p>
              </p:txBody>
            </p:sp>
          </p:grpSp>
          <p:grpSp>
            <p:nvGrpSpPr>
              <p:cNvPr id="35891" name="Group 51"/>
              <p:cNvGrpSpPr>
                <a:grpSpLocks/>
              </p:cNvGrpSpPr>
              <p:nvPr/>
            </p:nvGrpSpPr>
            <p:grpSpPr bwMode="auto">
              <a:xfrm>
                <a:off x="2461" y="3344"/>
                <a:ext cx="1454" cy="663"/>
                <a:chOff x="2461" y="3344"/>
                <a:chExt cx="1454" cy="663"/>
              </a:xfrm>
            </p:grpSpPr>
            <p:sp>
              <p:nvSpPr>
                <p:cNvPr id="35892" name="Rectangle 52"/>
                <p:cNvSpPr>
                  <a:spLocks noChangeArrowheads="1"/>
                </p:cNvSpPr>
                <p:nvPr/>
              </p:nvSpPr>
              <p:spPr bwMode="auto">
                <a:xfrm>
                  <a:off x="2504" y="3344"/>
                  <a:ext cx="1368" cy="6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r>
                    <a:rPr lang="cs-CZ" sz="105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Využití specializovaných věcných prostředků a pracovníků</a:t>
                  </a:r>
                </a:p>
              </p:txBody>
            </p:sp>
            <p:sp>
              <p:nvSpPr>
                <p:cNvPr id="35893" name="Rectangle 53"/>
                <p:cNvSpPr>
                  <a:spLocks noChangeArrowheads="1"/>
                </p:cNvSpPr>
                <p:nvPr/>
              </p:nvSpPr>
              <p:spPr bwMode="auto">
                <a:xfrm>
                  <a:off x="2461" y="3344"/>
                  <a:ext cx="1454" cy="6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cs-CZ" sz="1350"/>
                </a:p>
              </p:txBody>
            </p:sp>
          </p:grpSp>
        </p:grpSp>
        <p:sp>
          <p:nvSpPr>
            <p:cNvPr id="35894" name="Rectangle 54"/>
            <p:cNvSpPr>
              <a:spLocks noChangeArrowheads="1"/>
            </p:cNvSpPr>
            <p:nvPr/>
          </p:nvSpPr>
          <p:spPr bwMode="auto">
            <a:xfrm>
              <a:off x="-3" y="-3"/>
              <a:ext cx="3921" cy="4013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</p:grpSp>
    </p:spTree>
    <p:extLst>
      <p:ext uri="{BB962C8B-B14F-4D97-AF65-F5344CB8AC3E}">
        <p14:creationId xmlns:p14="http://schemas.microsoft.com/office/powerpoint/2010/main" val="3611368684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250"/>
              <a:t>Maticová organizace</a:t>
            </a:r>
          </a:p>
        </p:txBody>
      </p:sp>
      <p:grpSp>
        <p:nvGrpSpPr>
          <p:cNvPr id="33828" name="Group 36"/>
          <p:cNvGrpSpPr>
            <a:grpSpLocks/>
          </p:cNvGrpSpPr>
          <p:nvPr/>
        </p:nvGrpSpPr>
        <p:grpSpPr bwMode="auto">
          <a:xfrm>
            <a:off x="2166937" y="2771775"/>
            <a:ext cx="4691063" cy="1943100"/>
            <a:chOff x="860" y="1608"/>
            <a:chExt cx="3940" cy="1632"/>
          </a:xfrm>
        </p:grpSpPr>
        <p:sp>
          <p:nvSpPr>
            <p:cNvPr id="33797" name="Rectangle 5"/>
            <p:cNvSpPr>
              <a:spLocks noChangeArrowheads="1"/>
            </p:cNvSpPr>
            <p:nvPr/>
          </p:nvSpPr>
          <p:spPr bwMode="auto">
            <a:xfrm>
              <a:off x="860" y="1608"/>
              <a:ext cx="1152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1050"/>
                <a:t>Vedení organizace</a:t>
              </a:r>
              <a:endParaRPr lang="en-US" sz="1050"/>
            </a:p>
          </p:txBody>
        </p:sp>
        <p:sp>
          <p:nvSpPr>
            <p:cNvPr id="33798" name="Rectangle 6"/>
            <p:cNvSpPr>
              <a:spLocks noChangeArrowheads="1"/>
            </p:cNvSpPr>
            <p:nvPr/>
          </p:nvSpPr>
          <p:spPr bwMode="auto">
            <a:xfrm>
              <a:off x="1152" y="2328"/>
              <a:ext cx="864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1050"/>
                <a:t>Opatřování</a:t>
              </a:r>
              <a:endParaRPr lang="en-US" sz="1050"/>
            </a:p>
          </p:txBody>
        </p:sp>
        <p:sp>
          <p:nvSpPr>
            <p:cNvPr id="33799" name="Rectangle 7"/>
            <p:cNvSpPr>
              <a:spLocks noChangeArrowheads="1"/>
            </p:cNvSpPr>
            <p:nvPr/>
          </p:nvSpPr>
          <p:spPr bwMode="auto">
            <a:xfrm>
              <a:off x="1152" y="2664"/>
              <a:ext cx="864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1050"/>
                <a:t>Výroba</a:t>
              </a:r>
              <a:endParaRPr lang="en-US" sz="1050"/>
            </a:p>
          </p:txBody>
        </p:sp>
        <p:sp>
          <p:nvSpPr>
            <p:cNvPr id="33800" name="Rectangle 8"/>
            <p:cNvSpPr>
              <a:spLocks noChangeArrowheads="1"/>
            </p:cNvSpPr>
            <p:nvPr/>
          </p:nvSpPr>
          <p:spPr bwMode="auto">
            <a:xfrm>
              <a:off x="1152" y="3000"/>
              <a:ext cx="864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1050"/>
                <a:t>Odbyt</a:t>
              </a:r>
              <a:endParaRPr lang="en-US" sz="1050"/>
            </a:p>
          </p:txBody>
        </p:sp>
        <p:sp>
          <p:nvSpPr>
            <p:cNvPr id="33801" name="Rectangle 9"/>
            <p:cNvSpPr>
              <a:spLocks noChangeArrowheads="1"/>
            </p:cNvSpPr>
            <p:nvPr/>
          </p:nvSpPr>
          <p:spPr bwMode="auto">
            <a:xfrm>
              <a:off x="2016" y="1984"/>
              <a:ext cx="864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1050"/>
                <a:t>Produkt A</a:t>
              </a:r>
              <a:endParaRPr lang="en-US" sz="1050"/>
            </a:p>
          </p:txBody>
        </p:sp>
        <p:sp>
          <p:nvSpPr>
            <p:cNvPr id="33802" name="Rectangle 10"/>
            <p:cNvSpPr>
              <a:spLocks noChangeArrowheads="1"/>
            </p:cNvSpPr>
            <p:nvPr/>
          </p:nvSpPr>
          <p:spPr bwMode="auto">
            <a:xfrm>
              <a:off x="2976" y="1984"/>
              <a:ext cx="864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1050"/>
                <a:t>Produkt B</a:t>
              </a:r>
              <a:endParaRPr lang="en-US" sz="1050"/>
            </a:p>
          </p:txBody>
        </p:sp>
        <p:sp>
          <p:nvSpPr>
            <p:cNvPr id="33803" name="Rectangle 11"/>
            <p:cNvSpPr>
              <a:spLocks noChangeArrowheads="1"/>
            </p:cNvSpPr>
            <p:nvPr/>
          </p:nvSpPr>
          <p:spPr bwMode="auto">
            <a:xfrm>
              <a:off x="3936" y="1984"/>
              <a:ext cx="864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1050"/>
                <a:t>Produkt C</a:t>
              </a:r>
              <a:endParaRPr lang="en-US" sz="1050"/>
            </a:p>
          </p:txBody>
        </p:sp>
        <p:cxnSp>
          <p:nvCxnSpPr>
            <p:cNvPr id="33804" name="AutoShape 12"/>
            <p:cNvCxnSpPr>
              <a:cxnSpLocks noChangeShapeType="1"/>
              <a:stCxn id="33797" idx="1"/>
              <a:endCxn id="33798" idx="1"/>
            </p:cNvCxnSpPr>
            <p:nvPr/>
          </p:nvCxnSpPr>
          <p:spPr bwMode="auto">
            <a:xfrm rot="10800000" flipH="1" flipV="1">
              <a:off x="860" y="1728"/>
              <a:ext cx="292" cy="720"/>
            </a:xfrm>
            <a:prstGeom prst="bentConnector3">
              <a:avLst>
                <a:gd name="adj1" fmla="val -3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805" name="AutoShape 13"/>
            <p:cNvCxnSpPr>
              <a:cxnSpLocks noChangeShapeType="1"/>
              <a:stCxn id="33797" idx="1"/>
              <a:endCxn id="33799" idx="1"/>
            </p:cNvCxnSpPr>
            <p:nvPr/>
          </p:nvCxnSpPr>
          <p:spPr bwMode="auto">
            <a:xfrm rot="10800000" flipH="1" flipV="1">
              <a:off x="860" y="1728"/>
              <a:ext cx="292" cy="1056"/>
            </a:xfrm>
            <a:prstGeom prst="bentConnector3">
              <a:avLst>
                <a:gd name="adj1" fmla="val -3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806" name="AutoShape 14"/>
            <p:cNvCxnSpPr>
              <a:cxnSpLocks noChangeShapeType="1"/>
              <a:stCxn id="33797" idx="1"/>
              <a:endCxn id="33800" idx="1"/>
            </p:cNvCxnSpPr>
            <p:nvPr/>
          </p:nvCxnSpPr>
          <p:spPr bwMode="auto">
            <a:xfrm rot="10800000" flipH="1" flipV="1">
              <a:off x="860" y="1728"/>
              <a:ext cx="292" cy="1392"/>
            </a:xfrm>
            <a:prstGeom prst="bentConnector3">
              <a:avLst>
                <a:gd name="adj1" fmla="val -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807" name="AutoShape 15"/>
            <p:cNvCxnSpPr>
              <a:cxnSpLocks noChangeShapeType="1"/>
              <a:stCxn id="33797" idx="3"/>
              <a:endCxn id="33803" idx="0"/>
            </p:cNvCxnSpPr>
            <p:nvPr/>
          </p:nvCxnSpPr>
          <p:spPr bwMode="auto">
            <a:xfrm>
              <a:off x="2012" y="1728"/>
              <a:ext cx="2356" cy="25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808" name="AutoShape 16"/>
            <p:cNvCxnSpPr>
              <a:cxnSpLocks noChangeShapeType="1"/>
              <a:stCxn id="33797" idx="3"/>
              <a:endCxn id="33802" idx="0"/>
            </p:cNvCxnSpPr>
            <p:nvPr/>
          </p:nvCxnSpPr>
          <p:spPr bwMode="auto">
            <a:xfrm>
              <a:off x="2012" y="1728"/>
              <a:ext cx="1396" cy="25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809" name="AutoShape 17"/>
            <p:cNvCxnSpPr>
              <a:cxnSpLocks noChangeShapeType="1"/>
              <a:stCxn id="33797" idx="3"/>
              <a:endCxn id="33801" idx="0"/>
            </p:cNvCxnSpPr>
            <p:nvPr/>
          </p:nvCxnSpPr>
          <p:spPr bwMode="auto">
            <a:xfrm>
              <a:off x="2012" y="1728"/>
              <a:ext cx="436" cy="25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810" name="AutoShape 18"/>
            <p:cNvCxnSpPr>
              <a:cxnSpLocks noChangeShapeType="1"/>
              <a:stCxn id="33801" idx="2"/>
              <a:endCxn id="33798" idx="3"/>
            </p:cNvCxnSpPr>
            <p:nvPr/>
          </p:nvCxnSpPr>
          <p:spPr bwMode="auto">
            <a:xfrm rot="5400000">
              <a:off x="2120" y="2120"/>
              <a:ext cx="224" cy="43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811" name="AutoShape 19"/>
            <p:cNvCxnSpPr>
              <a:cxnSpLocks noChangeShapeType="1"/>
              <a:stCxn id="33803" idx="2"/>
              <a:endCxn id="33798" idx="3"/>
            </p:cNvCxnSpPr>
            <p:nvPr/>
          </p:nvCxnSpPr>
          <p:spPr bwMode="auto">
            <a:xfrm rot="5400000">
              <a:off x="3080" y="1160"/>
              <a:ext cx="224" cy="235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812" name="AutoShape 20"/>
            <p:cNvCxnSpPr>
              <a:cxnSpLocks noChangeShapeType="1"/>
              <a:stCxn id="33798" idx="3"/>
              <a:endCxn id="33802" idx="2"/>
            </p:cNvCxnSpPr>
            <p:nvPr/>
          </p:nvCxnSpPr>
          <p:spPr bwMode="auto">
            <a:xfrm flipV="1">
              <a:off x="2016" y="2224"/>
              <a:ext cx="1392" cy="224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813" name="AutoShape 21"/>
            <p:cNvCxnSpPr>
              <a:cxnSpLocks noChangeShapeType="1"/>
              <a:stCxn id="33799" idx="3"/>
              <a:endCxn id="33801" idx="2"/>
            </p:cNvCxnSpPr>
            <p:nvPr/>
          </p:nvCxnSpPr>
          <p:spPr bwMode="auto">
            <a:xfrm flipV="1">
              <a:off x="2016" y="2224"/>
              <a:ext cx="432" cy="56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814" name="AutoShape 22"/>
            <p:cNvCxnSpPr>
              <a:cxnSpLocks noChangeShapeType="1"/>
              <a:stCxn id="33799" idx="3"/>
              <a:endCxn id="33802" idx="2"/>
            </p:cNvCxnSpPr>
            <p:nvPr/>
          </p:nvCxnSpPr>
          <p:spPr bwMode="auto">
            <a:xfrm flipV="1">
              <a:off x="2016" y="2224"/>
              <a:ext cx="1392" cy="56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815" name="AutoShape 23"/>
            <p:cNvCxnSpPr>
              <a:cxnSpLocks noChangeShapeType="1"/>
              <a:stCxn id="33799" idx="3"/>
              <a:endCxn id="33803" idx="2"/>
            </p:cNvCxnSpPr>
            <p:nvPr/>
          </p:nvCxnSpPr>
          <p:spPr bwMode="auto">
            <a:xfrm flipV="1">
              <a:off x="2016" y="2224"/>
              <a:ext cx="2352" cy="56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816" name="AutoShape 24"/>
            <p:cNvCxnSpPr>
              <a:cxnSpLocks noChangeShapeType="1"/>
              <a:stCxn id="33800" idx="3"/>
              <a:endCxn id="33801" idx="2"/>
            </p:cNvCxnSpPr>
            <p:nvPr/>
          </p:nvCxnSpPr>
          <p:spPr bwMode="auto">
            <a:xfrm flipV="1">
              <a:off x="2016" y="2224"/>
              <a:ext cx="432" cy="89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817" name="AutoShape 25"/>
            <p:cNvCxnSpPr>
              <a:cxnSpLocks noChangeShapeType="1"/>
              <a:stCxn id="33800" idx="3"/>
              <a:endCxn id="33802" idx="2"/>
            </p:cNvCxnSpPr>
            <p:nvPr/>
          </p:nvCxnSpPr>
          <p:spPr bwMode="auto">
            <a:xfrm flipV="1">
              <a:off x="2016" y="2224"/>
              <a:ext cx="1392" cy="89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818" name="AutoShape 26"/>
            <p:cNvCxnSpPr>
              <a:cxnSpLocks noChangeShapeType="1"/>
              <a:stCxn id="33800" idx="3"/>
              <a:endCxn id="33803" idx="2"/>
            </p:cNvCxnSpPr>
            <p:nvPr/>
          </p:nvCxnSpPr>
          <p:spPr bwMode="auto">
            <a:xfrm flipV="1">
              <a:off x="2016" y="2224"/>
              <a:ext cx="2352" cy="89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819" name="AutoShape 27"/>
            <p:cNvSpPr>
              <a:spLocks noChangeArrowheads="1"/>
            </p:cNvSpPr>
            <p:nvPr/>
          </p:nvSpPr>
          <p:spPr bwMode="auto">
            <a:xfrm>
              <a:off x="3360" y="2400"/>
              <a:ext cx="96" cy="96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33820" name="AutoShape 28"/>
            <p:cNvSpPr>
              <a:spLocks noChangeArrowheads="1"/>
            </p:cNvSpPr>
            <p:nvPr/>
          </p:nvSpPr>
          <p:spPr bwMode="auto">
            <a:xfrm>
              <a:off x="4320" y="2400"/>
              <a:ext cx="96" cy="96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33821" name="AutoShape 29"/>
            <p:cNvSpPr>
              <a:spLocks noChangeArrowheads="1"/>
            </p:cNvSpPr>
            <p:nvPr/>
          </p:nvSpPr>
          <p:spPr bwMode="auto">
            <a:xfrm>
              <a:off x="2400" y="2736"/>
              <a:ext cx="96" cy="96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33822" name="AutoShape 30"/>
            <p:cNvSpPr>
              <a:spLocks noChangeArrowheads="1"/>
            </p:cNvSpPr>
            <p:nvPr/>
          </p:nvSpPr>
          <p:spPr bwMode="auto">
            <a:xfrm>
              <a:off x="3360" y="2736"/>
              <a:ext cx="96" cy="96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33823" name="AutoShape 31"/>
            <p:cNvSpPr>
              <a:spLocks noChangeArrowheads="1"/>
            </p:cNvSpPr>
            <p:nvPr/>
          </p:nvSpPr>
          <p:spPr bwMode="auto">
            <a:xfrm>
              <a:off x="4320" y="2736"/>
              <a:ext cx="96" cy="96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33824" name="AutoShape 32"/>
            <p:cNvSpPr>
              <a:spLocks noChangeArrowheads="1"/>
            </p:cNvSpPr>
            <p:nvPr/>
          </p:nvSpPr>
          <p:spPr bwMode="auto">
            <a:xfrm>
              <a:off x="2400" y="3072"/>
              <a:ext cx="96" cy="96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33825" name="AutoShape 33"/>
            <p:cNvSpPr>
              <a:spLocks noChangeArrowheads="1"/>
            </p:cNvSpPr>
            <p:nvPr/>
          </p:nvSpPr>
          <p:spPr bwMode="auto">
            <a:xfrm>
              <a:off x="3360" y="3072"/>
              <a:ext cx="96" cy="96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33826" name="AutoShape 34"/>
            <p:cNvSpPr>
              <a:spLocks noChangeArrowheads="1"/>
            </p:cNvSpPr>
            <p:nvPr/>
          </p:nvSpPr>
          <p:spPr bwMode="auto">
            <a:xfrm>
              <a:off x="4320" y="3056"/>
              <a:ext cx="96" cy="96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33827" name="AutoShape 35"/>
            <p:cNvSpPr>
              <a:spLocks noChangeArrowheads="1"/>
            </p:cNvSpPr>
            <p:nvPr/>
          </p:nvSpPr>
          <p:spPr bwMode="auto">
            <a:xfrm>
              <a:off x="2400" y="2400"/>
              <a:ext cx="96" cy="96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</p:grpSp>
    </p:spTree>
    <p:extLst>
      <p:ext uri="{BB962C8B-B14F-4D97-AF65-F5344CB8AC3E}">
        <p14:creationId xmlns:p14="http://schemas.microsoft.com/office/powerpoint/2010/main" val="2199271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VRIO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692309"/>
              </p:ext>
            </p:extLst>
          </p:nvPr>
        </p:nvGraphicFramePr>
        <p:xfrm>
          <a:off x="628650" y="2485224"/>
          <a:ext cx="7579588" cy="20957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2074"/>
                <a:gridCol w="1222074"/>
                <a:gridCol w="1222074"/>
                <a:gridCol w="1222074"/>
                <a:gridCol w="1469218"/>
                <a:gridCol w="1222074"/>
              </a:tblGrid>
              <a:tr h="655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Hodnotný zdroj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Vzácný zdroj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Snadnost napodobení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Soulad s organizací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Zdroj představuje: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Obsahuje faktory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</a:tr>
              <a:tr h="3277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ne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ne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-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-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slabou stránku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-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</a:tr>
              <a:tr h="3277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ano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ne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snadná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ano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silnou stránku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VO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</a:tr>
              <a:tr h="3277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ano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ne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ne příliš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ano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dočasnou výhodu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VIO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</a:tr>
              <a:tr h="3277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ano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ano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nesnadná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ano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trvalou výhodu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VRIO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313118"/>
      </p:ext>
    </p:extLst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250"/>
              <a:t>Kontrola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871663" y="2349104"/>
            <a:ext cx="5973366" cy="30861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sz="1800" b="1"/>
              <a:t>Dohled</a:t>
            </a:r>
            <a:r>
              <a:rPr lang="cs-CZ" sz="1800"/>
              <a:t> je vrcholový pojem, jemuž jsou podřízeny pojmy kontrola, revize a audit.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sz="1800" b="1"/>
              <a:t>Kontrola</a:t>
            </a:r>
            <a:r>
              <a:rPr lang="cs-CZ" sz="1800"/>
              <a:t> je taková forma dohledu, kterou provádí zaměstnanec organizace, který je přímo nebo nepřímo zainteresován na sledované odpovědnostní oblasti.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sz="1800" b="1"/>
              <a:t>Revize</a:t>
            </a:r>
            <a:r>
              <a:rPr lang="cs-CZ" sz="1800"/>
              <a:t> je forma dohledu, kterou vykonává interní odborník, který není ani přímo ani nepřímo zainteresován na dané odpovědnostní oblasti.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sz="1800" b="1"/>
              <a:t>Audit</a:t>
            </a:r>
            <a:r>
              <a:rPr lang="cs-CZ" sz="1800"/>
              <a:t> vzniká tehdy, jestliže je dohled uskutečňován osobou, která není na sledovaném procesu zainteresována ani přímo ani nepřímo a je externím odborníkem.</a:t>
            </a:r>
          </a:p>
        </p:txBody>
      </p:sp>
    </p:spTree>
    <p:extLst>
      <p:ext uri="{BB962C8B-B14F-4D97-AF65-F5344CB8AC3E}">
        <p14:creationId xmlns:p14="http://schemas.microsoft.com/office/powerpoint/2010/main" val="2847026990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250"/>
              <a:t>Kontrola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847725" y="1930400"/>
            <a:ext cx="6030516" cy="3086100"/>
          </a:xfrm>
        </p:spPr>
        <p:txBody>
          <a:bodyPr>
            <a:normAutofit lnSpcReduction="10000"/>
          </a:bodyPr>
          <a:lstStyle/>
          <a:p>
            <a:pPr>
              <a:spcAft>
                <a:spcPct val="30000"/>
              </a:spcAft>
              <a:buFont typeface="Wingdings" panose="05000000000000000000" pitchFamily="2" charset="2"/>
              <a:buNone/>
            </a:pPr>
            <a:r>
              <a:rPr lang="cs-CZ" sz="1800" b="1" dirty="0"/>
              <a:t>Zásady</a:t>
            </a:r>
            <a:r>
              <a:rPr lang="cs-CZ" sz="1800" dirty="0"/>
              <a:t>, podle nichž v podnikové organizaci postupovat:</a:t>
            </a:r>
          </a:p>
          <a:p>
            <a:r>
              <a:rPr lang="cs-CZ" sz="1800" b="1" i="1" dirty="0"/>
              <a:t>Závazně vymezit</a:t>
            </a:r>
            <a:r>
              <a:rPr lang="cs-CZ" sz="1800" dirty="0"/>
              <a:t> průběh pracovních postupů včetně časové dimenze a vytvářet podmínky pro zabudování kontrolních zařízení.</a:t>
            </a:r>
          </a:p>
          <a:p>
            <a:r>
              <a:rPr lang="cs-CZ" sz="1800" dirty="0"/>
              <a:t>Rozsáhlé </a:t>
            </a:r>
            <a:r>
              <a:rPr lang="cs-CZ" sz="1800" b="1" i="1" dirty="0"/>
              <a:t>rozdělení funkcí</a:t>
            </a:r>
            <a:r>
              <a:rPr lang="cs-CZ" sz="1800" dirty="0"/>
              <a:t>, aby každý pracovní postup od začátku do konce provádělo více vzájemně se kontrolujících osob, při jasném vymezení hranic odpovědnostních oblastí.</a:t>
            </a:r>
          </a:p>
          <a:p>
            <a:r>
              <a:rPr lang="cs-CZ" sz="1800" dirty="0"/>
              <a:t>Co nejrozsáhlejší </a:t>
            </a:r>
            <a:r>
              <a:rPr lang="cs-CZ" sz="1800" b="1" i="1" dirty="0"/>
              <a:t>zabudování kontrolních zařízení</a:t>
            </a:r>
            <a:r>
              <a:rPr lang="cs-CZ" sz="1800" dirty="0"/>
              <a:t> do organizačního rámce pracovních postupů. </a:t>
            </a:r>
          </a:p>
        </p:txBody>
      </p:sp>
    </p:spTree>
    <p:extLst>
      <p:ext uri="{BB962C8B-B14F-4D97-AF65-F5344CB8AC3E}">
        <p14:creationId xmlns:p14="http://schemas.microsoft.com/office/powerpoint/2010/main" val="1679222166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250"/>
              <a:t>Revize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cs-CZ" sz="1800" b="1"/>
              <a:t>Revize plní čtyři úkoly</a:t>
            </a:r>
            <a:r>
              <a:rPr lang="cs-CZ" sz="1800"/>
              <a:t>:</a:t>
            </a:r>
          </a:p>
          <a:p>
            <a:r>
              <a:rPr lang="cs-CZ" sz="1800"/>
              <a:t>Analyzuje a hodnotí všechny příkazy, postupy a metody, jimiž jsou úkoly ostatních oddělení řízeny nebo prováděny.</a:t>
            </a:r>
          </a:p>
          <a:p>
            <a:r>
              <a:rPr lang="cs-CZ" sz="1800"/>
              <a:t>Analyzuje a hodnotí vnitřní kontrolní systém organizace a v případě potřeby navrhuje zlepšení.</a:t>
            </a:r>
          </a:p>
          <a:p>
            <a:r>
              <a:rPr lang="cs-CZ" sz="1800"/>
              <a:t>Analyzuje a hodnotí komunikační systém organizace, zejm. zprávy a informace určené vedení.</a:t>
            </a:r>
          </a:p>
          <a:p>
            <a:r>
              <a:rPr lang="cs-CZ" sz="1800"/>
              <a:t>Hodnotí účelnost opatření, zajišťujících ochranu majetku a bránících ztrátám všeho druhu.</a:t>
            </a:r>
          </a:p>
        </p:txBody>
      </p:sp>
    </p:spTree>
    <p:extLst>
      <p:ext uri="{BB962C8B-B14F-4D97-AF65-F5344CB8AC3E}">
        <p14:creationId xmlns:p14="http://schemas.microsoft.com/office/powerpoint/2010/main" val="44132617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250"/>
              <a:t>Audit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b="1"/>
              <a:t>Audit zahrnuje</a:t>
            </a:r>
            <a:r>
              <a:rPr lang="cs-CZ"/>
              <a:t>:</a:t>
            </a:r>
          </a:p>
          <a:p>
            <a:pPr>
              <a:lnSpc>
                <a:spcPct val="90000"/>
              </a:lnSpc>
            </a:pPr>
            <a:r>
              <a:rPr lang="cs-CZ"/>
              <a:t>zákonem předepsaná zkoumání (např. audit výroční zprávy kapitálových společností),</a:t>
            </a:r>
          </a:p>
          <a:p>
            <a:pPr>
              <a:lnSpc>
                <a:spcPct val="90000"/>
              </a:lnSpc>
            </a:pPr>
            <a:r>
              <a:rPr lang="cs-CZ"/>
              <a:t>dobrovolně podstupovaný audit (např. při žádosti o úvěr, při ucházení se o veřejnou zakázku),</a:t>
            </a:r>
          </a:p>
          <a:p>
            <a:pPr>
              <a:lnSpc>
                <a:spcPct val="90000"/>
              </a:lnSpc>
            </a:pPr>
            <a:r>
              <a:rPr lang="cs-CZ"/>
              <a:t>zkoumání externími odborníky (např. k odhalování deliktů, ke zjištění organizačních a jiných nedostatků).</a:t>
            </a:r>
          </a:p>
        </p:txBody>
      </p:sp>
    </p:spTree>
    <p:extLst>
      <p:ext uri="{BB962C8B-B14F-4D97-AF65-F5344CB8AC3E}">
        <p14:creationId xmlns:p14="http://schemas.microsoft.com/office/powerpoint/2010/main" val="560518749"/>
      </p:ext>
    </p:extLst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Organizace a právní formy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Ideální počet společníků je lichá a 3 už je moc…</a:t>
            </a:r>
          </a:p>
          <a:p>
            <a:r>
              <a:rPr lang="cs-CZ" dirty="0" smtClean="0"/>
              <a:t>Přesto je někdy výhodně a nutné dát dohromady majetek, kapitál, know-how.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511611"/>
      </p:ext>
    </p:extLst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Členění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Živnosti – ohlašovací (volné, řemeslné, vázané) a koncesované</a:t>
            </a:r>
          </a:p>
          <a:p>
            <a:r>
              <a:rPr lang="cs-CZ" dirty="0" smtClean="0"/>
              <a:t>Více viz studijní materiál Živnostenský zákon</a:t>
            </a:r>
          </a:p>
          <a:p>
            <a:r>
              <a:rPr lang="cs-CZ" dirty="0" smtClean="0"/>
              <a:t>Osobní (</a:t>
            </a:r>
            <a:r>
              <a:rPr lang="cs-CZ" dirty="0"/>
              <a:t>VOS, </a:t>
            </a:r>
            <a:r>
              <a:rPr lang="cs-CZ" dirty="0" smtClean="0"/>
              <a:t>KS) a kapitálové (SRO</a:t>
            </a:r>
            <a:r>
              <a:rPr lang="cs-CZ" dirty="0"/>
              <a:t>, </a:t>
            </a:r>
            <a:r>
              <a:rPr lang="cs-CZ" dirty="0" smtClean="0"/>
              <a:t>AS) korporace</a:t>
            </a:r>
          </a:p>
          <a:p>
            <a:r>
              <a:rPr lang="cs-CZ" dirty="0" smtClean="0"/>
              <a:t>Družstvo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8848884"/>
      </p:ext>
    </p:extLst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979288" y="2181225"/>
            <a:ext cx="5562600" cy="237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cs-CZ" sz="1350" b="1" dirty="0">
                <a:cs typeface="Times New Roman" panose="02020603050405020304" pitchFamily="18" charset="0"/>
              </a:rPr>
              <a:t>Živností je soustavná činnost provozovaná podnikatelem samostatně,</a:t>
            </a:r>
          </a:p>
          <a:p>
            <a:pPr algn="just"/>
            <a:r>
              <a:rPr lang="cs-CZ" sz="1350" b="1" dirty="0">
                <a:cs typeface="Times New Roman" panose="02020603050405020304" pitchFamily="18" charset="0"/>
              </a:rPr>
              <a:t>vlastním jménem, na vlastní odpovědnost, za účelem dosažení zisku a za</a:t>
            </a:r>
          </a:p>
          <a:p>
            <a:pPr algn="just"/>
            <a:r>
              <a:rPr lang="cs-CZ" sz="1350" b="1" dirty="0">
                <a:cs typeface="Times New Roman" panose="02020603050405020304" pitchFamily="18" charset="0"/>
              </a:rPr>
              <a:t>podmínek stanovených živnostenským zákonem.</a:t>
            </a:r>
            <a:endParaRPr lang="cs-CZ" sz="1350" dirty="0"/>
          </a:p>
          <a:p>
            <a:pPr algn="just"/>
            <a:endParaRPr lang="cs-CZ" sz="1350" dirty="0"/>
          </a:p>
          <a:p>
            <a:pPr algn="just"/>
            <a:r>
              <a:rPr lang="cs-CZ" sz="1350" b="1" dirty="0">
                <a:cs typeface="Times New Roman" panose="02020603050405020304" pitchFamily="18" charset="0"/>
              </a:rPr>
              <a:t>Živnost je určitou ekonomickou, organizační a právní jednotkou, kterou</a:t>
            </a:r>
          </a:p>
          <a:p>
            <a:pPr algn="just"/>
            <a:r>
              <a:rPr lang="cs-CZ" sz="1350" b="1" dirty="0">
                <a:cs typeface="Times New Roman" panose="02020603050405020304" pitchFamily="18" charset="0"/>
              </a:rPr>
              <a:t>vlastní jeden podnikatel (fyzická nebo právnická osoba).</a:t>
            </a:r>
          </a:p>
          <a:p>
            <a:pPr algn="just"/>
            <a:endParaRPr lang="cs-CZ" sz="1350" b="1" dirty="0">
              <a:cs typeface="Times New Roman" panose="02020603050405020304" pitchFamily="18" charset="0"/>
            </a:endParaRPr>
          </a:p>
          <a:p>
            <a:pPr algn="just"/>
            <a:r>
              <a:rPr lang="cs-CZ" sz="1350" b="1" dirty="0"/>
              <a:t>Živnost může provozovat jak fyzická, tak právnická osoba.</a:t>
            </a:r>
          </a:p>
          <a:p>
            <a:pPr algn="just"/>
            <a:endParaRPr lang="cs-CZ" sz="1350" b="1" dirty="0"/>
          </a:p>
          <a:p>
            <a:pPr algn="just"/>
            <a:r>
              <a:rPr lang="cs-CZ" sz="1350" b="1" dirty="0"/>
              <a:t>Živnost provozovaná průmyslovým způsobem = souhrnná živnost</a:t>
            </a:r>
          </a:p>
          <a:p>
            <a:pPr algn="just"/>
            <a:r>
              <a:rPr lang="cs-CZ" sz="1350" b="1" dirty="0"/>
              <a:t>nahrazující větší počet živností podniku. (zrušena od 1.7. 2008)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947737" y="741761"/>
            <a:ext cx="496847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cs-CZ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Živnosti – základní charakteristika</a:t>
            </a:r>
          </a:p>
        </p:txBody>
      </p:sp>
    </p:spTree>
    <p:extLst>
      <p:ext uri="{BB962C8B-B14F-4D97-AF65-F5344CB8AC3E}">
        <p14:creationId xmlns:p14="http://schemas.microsoft.com/office/powerpoint/2010/main" val="288772575"/>
      </p:ext>
    </p:extLst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Vymezení živností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868805" y="1675211"/>
            <a:ext cx="5829300" cy="332660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sz="1200" dirty="0"/>
              <a:t>Co není živnost (par. 3 zákona č. 455/1991 Sb., o živnostenském podnikání):</a:t>
            </a:r>
          </a:p>
          <a:p>
            <a:pPr>
              <a:lnSpc>
                <a:spcPct val="80000"/>
              </a:lnSpc>
            </a:pPr>
            <a:r>
              <a:rPr lang="cs-CZ" sz="1200" dirty="0"/>
              <a:t>a) provozování činnosti vyhrazené zákonem státu nebo určené právnické osobě,</a:t>
            </a:r>
          </a:p>
          <a:p>
            <a:pPr>
              <a:lnSpc>
                <a:spcPct val="80000"/>
              </a:lnSpc>
            </a:pPr>
            <a:r>
              <a:rPr lang="cs-CZ" sz="1200" dirty="0"/>
              <a:t>b) využívání výsledků duševní tvůrčí činnosti, jejich původci nebo autory,</a:t>
            </a:r>
          </a:p>
          <a:p>
            <a:pPr>
              <a:lnSpc>
                <a:spcPct val="80000"/>
              </a:lnSpc>
            </a:pPr>
            <a:r>
              <a:rPr lang="cs-CZ" sz="1200" dirty="0"/>
              <a:t>c) výkon kolektivní správy práva autorského a práv souvisejících s právem autorským podle zvláštního právního předpisu,</a:t>
            </a:r>
          </a:p>
          <a:p>
            <a:pPr>
              <a:lnSpc>
                <a:spcPct val="80000"/>
              </a:lnSpc>
            </a:pPr>
            <a:r>
              <a:rPr lang="cs-CZ" sz="1200" dirty="0"/>
              <a:t>d) restaurování kulturních památek nebo jejich částí, </a:t>
            </a:r>
          </a:p>
          <a:p>
            <a:pPr>
              <a:lnSpc>
                <a:spcPct val="80000"/>
              </a:lnSpc>
            </a:pPr>
            <a:r>
              <a:rPr lang="cs-CZ" sz="1200" dirty="0"/>
              <a:t>e) provádění archeologických výzkumů.</a:t>
            </a:r>
          </a:p>
          <a:p>
            <a:pPr>
              <a:lnSpc>
                <a:spcPct val="80000"/>
              </a:lnSpc>
            </a:pPr>
            <a:r>
              <a:rPr lang="cs-CZ" sz="1200" dirty="0"/>
              <a:t>f) činnost fyzických osob prováděná dle zvláštních předpisů (např. lékařů, advokátů, notářů, soudních exekutorů, znalců, tlumočníků, auditorů, daňových poradců apod.)</a:t>
            </a:r>
          </a:p>
          <a:p>
            <a:pPr>
              <a:lnSpc>
                <a:spcPct val="80000"/>
              </a:lnSpc>
            </a:pPr>
            <a:r>
              <a:rPr lang="cs-CZ" sz="1200" dirty="0"/>
              <a:t>g) dále např.: činnost bank, pořádání loterií a jiných podobných her, hornická činnost, výroba přenos a distribuce elektřiny a plynu, zemědělství, </a:t>
            </a:r>
            <a:r>
              <a:rPr lang="cs-CZ" sz="1200" dirty="0">
                <a:solidFill>
                  <a:schemeClr val="tx2"/>
                </a:solidFill>
              </a:rPr>
              <a:t>námořní doprava a mořský rybolov</a:t>
            </a:r>
            <a:r>
              <a:rPr lang="cs-CZ" sz="1200" dirty="0"/>
              <a:t>, provozování dráhy a drážní dopravy, výzkum, výroba a distribuce léčiv, zahraniční obchod s vojenským materiálem, výkon inspekce práce, provozování rozhlasového a televizního vysílání, </a:t>
            </a:r>
            <a:r>
              <a:rPr lang="cs-CZ" sz="1200" dirty="0">
                <a:solidFill>
                  <a:schemeClr val="tx2"/>
                </a:solidFill>
              </a:rPr>
              <a:t>nabízení nebo poskytování služeb směřujících bezprostředně k uspokojování sexuálních potřeb</a:t>
            </a:r>
            <a:r>
              <a:rPr lang="cs-CZ" sz="1200" dirty="0"/>
              <a:t>, zprostředkování zaměstnání, provozování STK, provozování letišť, provozování pohřebišť,  provozování zoologických zahrad na základě licence vydané Ministerstvem životního prostředí, archivnictví, pronájem nemovitostí, bytů a nebytových prostor.</a:t>
            </a:r>
          </a:p>
        </p:txBody>
      </p:sp>
    </p:spTree>
    <p:extLst>
      <p:ext uri="{BB962C8B-B14F-4D97-AF65-F5344CB8AC3E}">
        <p14:creationId xmlns:p14="http://schemas.microsoft.com/office/powerpoint/2010/main" val="2959941932"/>
      </p:ext>
    </p:extLst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779264" y="417911"/>
            <a:ext cx="58882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cs-CZ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Živnosti, jejich provozování a členění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856060" y="1853804"/>
            <a:ext cx="5913834" cy="3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1350" dirty="0"/>
              <a:t>Živnost může provozovat fyzická nebo právnická osoba (PO vždy prostřednictvím odpovědného zástupce) po splnění zákonných podmínek:</a:t>
            </a:r>
          </a:p>
          <a:p>
            <a:pPr>
              <a:buFontTx/>
              <a:buChar char="•"/>
            </a:pPr>
            <a:r>
              <a:rPr lang="cs-CZ" sz="1350" b="1" dirty="0"/>
              <a:t> Dosažení věku 18 let</a:t>
            </a:r>
          </a:p>
          <a:p>
            <a:pPr>
              <a:buFontTx/>
              <a:buChar char="•"/>
            </a:pPr>
            <a:r>
              <a:rPr lang="cs-CZ" sz="1350" b="1" dirty="0"/>
              <a:t> Způsobilost k právním úkonům</a:t>
            </a:r>
          </a:p>
          <a:p>
            <a:pPr>
              <a:buFontTx/>
              <a:buChar char="•"/>
            </a:pPr>
            <a:r>
              <a:rPr lang="cs-CZ" sz="1350" b="1" dirty="0"/>
              <a:t> Bezúhonnost</a:t>
            </a:r>
          </a:p>
          <a:p>
            <a:endParaRPr lang="cs-CZ" sz="900" b="1" dirty="0"/>
          </a:p>
          <a:p>
            <a:r>
              <a:rPr lang="cs-CZ" sz="1350" dirty="0"/>
              <a:t>Za bezúhonného se nepovažuje ten, kdo byl pravomocně odsouzen pro úmyslný trestný čin, jestliže byl spáchán v souvislosti s podnikáním.</a:t>
            </a:r>
            <a:br>
              <a:rPr lang="cs-CZ" sz="1350" dirty="0"/>
            </a:br>
            <a:endParaRPr lang="cs-CZ" sz="900" dirty="0"/>
          </a:p>
          <a:p>
            <a:r>
              <a:rPr lang="cs-CZ" sz="1350" dirty="0"/>
              <a:t>Překážkou provozování živnosti je prohlášení konkurzu, resp. insolvenční řízení, případně zákaz činnosti podnikající osoby. </a:t>
            </a:r>
            <a:endParaRPr lang="cs-CZ" sz="1350" b="1" dirty="0"/>
          </a:p>
          <a:p>
            <a:endParaRPr lang="cs-CZ" sz="900" b="1" dirty="0"/>
          </a:p>
          <a:p>
            <a:r>
              <a:rPr lang="cs-CZ" sz="1350" dirty="0"/>
              <a:t>Živnosti se z hlediska způsobu získání živnostenského oprávnění dělí na:</a:t>
            </a:r>
          </a:p>
          <a:p>
            <a:pPr>
              <a:buFontTx/>
              <a:buChar char="•"/>
            </a:pPr>
            <a:r>
              <a:rPr lang="cs-CZ" sz="1350" b="1" dirty="0"/>
              <a:t>  Živnosti ohlašovací</a:t>
            </a:r>
          </a:p>
          <a:p>
            <a:pPr>
              <a:buFontTx/>
              <a:buChar char="•"/>
            </a:pPr>
            <a:r>
              <a:rPr lang="cs-CZ" sz="1350" b="1" dirty="0"/>
              <a:t>  Koncesované živnosti</a:t>
            </a:r>
          </a:p>
        </p:txBody>
      </p:sp>
    </p:spTree>
    <p:extLst>
      <p:ext uri="{BB962C8B-B14F-4D97-AF65-F5344CB8AC3E}">
        <p14:creationId xmlns:p14="http://schemas.microsoft.com/office/powerpoint/2010/main" val="1264710854"/>
      </p:ext>
    </p:extLst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Druhy živností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Podle podmínek, které musí uchazeč o živnostenské oprávnění splňovat při ohlášení živnosti, se rozlišují tři druhy ohlašovacích živností:</a:t>
            </a:r>
          </a:p>
          <a:p>
            <a:pPr>
              <a:buFontTx/>
              <a:buChar char="•"/>
            </a:pPr>
            <a:r>
              <a:rPr lang="cs-CZ" dirty="0"/>
              <a:t> </a:t>
            </a:r>
            <a:r>
              <a:rPr lang="cs-CZ" b="1" dirty="0"/>
              <a:t>řemeslné živnosti</a:t>
            </a:r>
          </a:p>
          <a:p>
            <a:pPr>
              <a:buFontTx/>
              <a:buChar char="•"/>
            </a:pPr>
            <a:r>
              <a:rPr lang="cs-CZ" b="1" dirty="0"/>
              <a:t> vázané živnosti</a:t>
            </a:r>
          </a:p>
          <a:p>
            <a:pPr>
              <a:buFontTx/>
              <a:buChar char="•"/>
            </a:pPr>
            <a:r>
              <a:rPr lang="cs-CZ" dirty="0"/>
              <a:t> </a:t>
            </a:r>
            <a:r>
              <a:rPr lang="cs-CZ" b="1" dirty="0"/>
              <a:t>volné živnosti</a:t>
            </a:r>
            <a:r>
              <a:rPr lang="cs-CZ" dirty="0"/>
              <a:t> (v současné době jich existuje 80)</a:t>
            </a:r>
          </a:p>
          <a:p>
            <a:endParaRPr lang="cs-CZ" b="1" dirty="0"/>
          </a:p>
          <a:p>
            <a:r>
              <a:rPr lang="cs-CZ" b="1" dirty="0"/>
              <a:t>Koncesované živnosti vyžadují ověření odborné a jiné způsobilosti, uplatňují se tam, kde je ohroženo lidské zdraví nebo život. Na vydání koncese není právní nárok!</a:t>
            </a:r>
          </a:p>
          <a:p>
            <a:endParaRPr lang="cs-CZ" b="1" dirty="0"/>
          </a:p>
          <a:p>
            <a:r>
              <a:rPr lang="cs-CZ" dirty="0"/>
              <a:t>Z hlediska předmětu podnikání se živnosti člení na:</a:t>
            </a:r>
          </a:p>
          <a:p>
            <a:pPr>
              <a:buFontTx/>
              <a:buChar char="•"/>
            </a:pPr>
            <a:r>
              <a:rPr lang="cs-CZ" b="1" dirty="0"/>
              <a:t> obchodní živnosti</a:t>
            </a:r>
          </a:p>
          <a:p>
            <a:pPr>
              <a:buFontTx/>
              <a:buChar char="•"/>
            </a:pPr>
            <a:r>
              <a:rPr lang="cs-CZ" b="1" dirty="0"/>
              <a:t> výrobní živnosti</a:t>
            </a:r>
          </a:p>
          <a:p>
            <a:pPr>
              <a:buFontTx/>
              <a:buChar char="•"/>
            </a:pPr>
            <a:r>
              <a:rPr lang="cs-CZ" b="1" dirty="0"/>
              <a:t> živnosti poskytující služby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02548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Finanční analýza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Finanční analýza</a:t>
            </a:r>
          </a:p>
          <a:p>
            <a:pPr lvl="2"/>
            <a:r>
              <a:rPr lang="cs-CZ" b="1" dirty="0"/>
              <a:t>Analýza absolutních ukazatelů </a:t>
            </a:r>
          </a:p>
          <a:p>
            <a:pPr lvl="2"/>
            <a:r>
              <a:rPr lang="cs-CZ" b="1" dirty="0"/>
              <a:t>Analýza poměrových ukazatelů </a:t>
            </a:r>
          </a:p>
          <a:p>
            <a:pPr lvl="2"/>
            <a:r>
              <a:rPr lang="cs-CZ" dirty="0"/>
              <a:t>Analýza rozdílových ukazatelů </a:t>
            </a:r>
          </a:p>
          <a:p>
            <a:pPr lvl="2"/>
            <a:r>
              <a:rPr lang="cs-CZ" dirty="0"/>
              <a:t>Analýza soustav </a:t>
            </a:r>
            <a:r>
              <a:rPr lang="cs-CZ" dirty="0" smtClean="0"/>
              <a:t>ukazatelů</a:t>
            </a:r>
          </a:p>
          <a:p>
            <a:r>
              <a:rPr lang="cs-CZ" dirty="0" smtClean="0"/>
              <a:t>Horizontální vs. vertikální</a:t>
            </a:r>
          </a:p>
          <a:p>
            <a:pPr lvl="1"/>
            <a:r>
              <a:rPr lang="cs-CZ" dirty="0" smtClean="0"/>
              <a:t>Horizontální – vývoj v čase</a:t>
            </a:r>
          </a:p>
          <a:p>
            <a:pPr lvl="1"/>
            <a:r>
              <a:rPr lang="cs-CZ" dirty="0" smtClean="0"/>
              <a:t>Vertikální – analýza v rámci jednoho roku (účetního období)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Podávají </a:t>
            </a:r>
            <a:r>
              <a:rPr lang="cs-CZ" dirty="0"/>
              <a:t>přehled o síle Vašeho podniku v porovnání s konkurenty. Z těchto analýz vyplývají silné a slabé stránky.</a:t>
            </a:r>
          </a:p>
          <a:p>
            <a:pPr lvl="2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0673927"/>
      </p:ext>
    </p:extLst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Živnostenský rejstřík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09598" y="1560515"/>
            <a:ext cx="6347714" cy="388077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  <a:spcBef>
                <a:spcPct val="0"/>
              </a:spcBef>
            </a:pPr>
            <a:r>
              <a:rPr lang="cs-CZ" sz="1500" dirty="0"/>
              <a:t>Pro vydání živnostenského oprávnění (udělení koncese) je nutné zaplatit správní poplatek (dle zákona č. 634/2004 Sb., o správních poplatcích):</a:t>
            </a:r>
          </a:p>
          <a:p>
            <a:pPr marL="600075" lvl="1" indent="-257175">
              <a:lnSpc>
                <a:spcPct val="80000"/>
              </a:lnSpc>
              <a:buFont typeface="+mj-lt"/>
              <a:buAutoNum type="alphaLcParenR"/>
            </a:pPr>
            <a:r>
              <a:rPr lang="cs-CZ" sz="1050" dirty="0"/>
              <a:t>1 000 Kč (ohlášení živnosti nebo přijetí žádosti o koncesi při 	vstupu do živnostenského podnikání), </a:t>
            </a:r>
          </a:p>
          <a:p>
            <a:pPr marL="600075" lvl="1" indent="-257175">
              <a:lnSpc>
                <a:spcPct val="80000"/>
              </a:lnSpc>
              <a:buFont typeface="+mj-lt"/>
              <a:buAutoNum type="alphaLcParenR"/>
            </a:pPr>
            <a:r>
              <a:rPr lang="cs-CZ" sz="1050" dirty="0"/>
              <a:t>500 Kč (další ohlášení živnosti, přijetí další žádosti o koncesi, 	změna rozhodnutí o udělení koncese a vydání rozhodnutí o 	schválení odpovědného zástupce pro koncesovanou živnost)</a:t>
            </a:r>
          </a:p>
          <a:p>
            <a:pPr marL="600075" lvl="1" indent="-257175">
              <a:lnSpc>
                <a:spcPct val="80000"/>
              </a:lnSpc>
              <a:buFont typeface="+mj-lt"/>
              <a:buAutoNum type="alphaLcParenR"/>
            </a:pPr>
            <a:r>
              <a:rPr lang="cs-CZ" sz="1050" dirty="0"/>
              <a:t>100 Kč (vydání výpisu z ŽR po provedení oznámené změny)</a:t>
            </a:r>
            <a:endParaRPr lang="cs-CZ" sz="1200" dirty="0"/>
          </a:p>
          <a:p>
            <a:pPr marL="457200" indent="-457200">
              <a:lnSpc>
                <a:spcPct val="80000"/>
              </a:lnSpc>
            </a:pPr>
            <a:r>
              <a:rPr lang="cs-CZ" sz="1500" dirty="0"/>
              <a:t>Splnil-li ohlašovatel všechny podmínky stanovené zákonem, provede živnostenský úřad zápis do živnostenského rejstříku do 5 dnů ode dne doručení ohlášení a vydá podnikateli výpis.</a:t>
            </a:r>
          </a:p>
          <a:p>
            <a:pPr marL="457200" indent="-457200">
              <a:lnSpc>
                <a:spcPct val="80000"/>
              </a:lnSpc>
            </a:pPr>
            <a:r>
              <a:rPr lang="cs-CZ" sz="1500" dirty="0"/>
              <a:t>V případě řízení o koncesi se postupuje obdobně</a:t>
            </a:r>
          </a:p>
          <a:p>
            <a:pPr marL="457200" indent="-457200">
              <a:lnSpc>
                <a:spcPct val="80000"/>
              </a:lnSpc>
            </a:pPr>
            <a:r>
              <a:rPr lang="cs-CZ" sz="1500" dirty="0"/>
              <a:t>Zákon o poplatcích se často novelizuje, takže je nutné sledovat jeho aktuální znění!</a:t>
            </a:r>
          </a:p>
        </p:txBody>
      </p:sp>
    </p:spTree>
    <p:extLst>
      <p:ext uri="{BB962C8B-B14F-4D97-AF65-F5344CB8AC3E}">
        <p14:creationId xmlns:p14="http://schemas.microsoft.com/office/powerpoint/2010/main" val="3036091061"/>
      </p:ext>
    </p:extLst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Ručí celým svým majetkem, nyní již nemusí každý společník splňovat podmínky k vydání živnostenského oprávnění.</a:t>
            </a:r>
          </a:p>
          <a:p>
            <a:r>
              <a:rPr lang="cs-CZ" dirty="0"/>
              <a:t>S</a:t>
            </a:r>
            <a:r>
              <a:rPr lang="cs-CZ" dirty="0" smtClean="0"/>
              <a:t>polečníkem </a:t>
            </a:r>
            <a:r>
              <a:rPr lang="cs-CZ" dirty="0"/>
              <a:t>u v. o. s. se může stát jak fyzická, tak právnická osoba, v případě právnické osoby se volí zmocněnec, který se stará o výkon společenských práv, tímto zmocněncem může být pouze fyzická osoba. </a:t>
            </a:r>
            <a:endParaRPr lang="cs-CZ" dirty="0" smtClean="0"/>
          </a:p>
          <a:p>
            <a:r>
              <a:rPr lang="cs-CZ" dirty="0"/>
              <a:t>N</a:t>
            </a:r>
            <a:r>
              <a:rPr lang="cs-CZ" dirty="0" smtClean="0"/>
              <a:t>ově </a:t>
            </a:r>
            <a:r>
              <a:rPr lang="cs-CZ" dirty="0"/>
              <a:t>společník nemusí splňovat všeobecné podmínky pro provozování živnosti, oproti minulé právní úpravě nemusí společník splňovat podmínku bezúhonnosti. 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7332406"/>
      </p:ext>
    </p:extLst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dirty="0" smtClean="0"/>
              <a:t>Podobně </a:t>
            </a:r>
            <a:r>
              <a:rPr lang="cs-CZ" dirty="0"/>
              <a:t>jako v kapitálových společnostech má nyní komanditista možnost vlastnit více podílů společnosti.</a:t>
            </a:r>
          </a:p>
          <a:p>
            <a:pPr lvl="0"/>
            <a:r>
              <a:rPr lang="cs-CZ" dirty="0"/>
              <a:t>Není stanovena minimální výše vkladu, který může komanditista provést. Tak jako u veřejné obchodní společnosti, pokud tak určí společenská smlouva, nově může být vklad formou práce nebo služby</a:t>
            </a:r>
          </a:p>
          <a:p>
            <a:r>
              <a:rPr lang="cs-CZ" dirty="0" smtClean="0"/>
              <a:t>Existence komanditní sumy</a:t>
            </a:r>
          </a:p>
          <a:p>
            <a:pPr lvl="0"/>
            <a:r>
              <a:rPr lang="cs-CZ" dirty="0"/>
              <a:t>Komanditistou se může stát i osoba, na jejíž majetek byl v posledních třech letech prohlášen konkurz, návrh na insolvenční řízení zamítnuto pro nedostatek majetku nebo byl konkurz zrušen pro nedostačující majetek.</a:t>
            </a:r>
          </a:p>
          <a:p>
            <a:r>
              <a:rPr lang="cs-CZ" dirty="0"/>
              <a:t>Komanditista nemůže jednat jménem společnosti, v případě takové jednání komanditista jedná vlastním jménem a společnost neručí za jeho jednání, čili nebude zavázána</a:t>
            </a:r>
          </a:p>
        </p:txBody>
      </p:sp>
    </p:spTree>
    <p:extLst>
      <p:ext uri="{BB962C8B-B14F-4D97-AF65-F5344CB8AC3E}">
        <p14:creationId xmlns:p14="http://schemas.microsoft.com/office/powerpoint/2010/main" val="706891738"/>
      </p:ext>
    </p:extLst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Společnost s ručením omezeným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Spolu s akciovou společností je tato společnost řazena mezi tzv. kapitálové společnosti, pro něž jsou charakteristické znaky jako: účast společníků formou poskytnutého kapitálu, oddělení majetku společníků od majetku společnosti a nízké riziko ručení společníků za závazky společnosti. </a:t>
            </a:r>
            <a:endParaRPr lang="cs-CZ" dirty="0" smtClean="0"/>
          </a:p>
          <a:p>
            <a:r>
              <a:rPr lang="cs-CZ" dirty="0" smtClean="0"/>
              <a:t>Základní </a:t>
            </a:r>
            <a:r>
              <a:rPr lang="cs-CZ" dirty="0"/>
              <a:t>kapitál může být i jen 1 Kč (§ 142 ZOK). </a:t>
            </a:r>
            <a:r>
              <a:rPr lang="cs-CZ" dirty="0" smtClean="0"/>
              <a:t>(byl 200 000 Kč)</a:t>
            </a:r>
          </a:p>
          <a:p>
            <a:r>
              <a:rPr lang="cs-CZ" dirty="0" smtClean="0"/>
              <a:t>Není zakázáno řetězení! - </a:t>
            </a:r>
            <a:r>
              <a:rPr lang="cs-CZ" dirty="0"/>
              <a:t>Byl upraven v ustanovení, které stanovovalo, že společnost s ručením omezeným s jediným společníkem nemůže být jediným zakladatelem nebo jediným společníkem jiné společnosti s ručením omezeným. Dále také platilo, že jedna fyzická osoba může být jediným společníkem nejvýše tří společností s ručením omezeným.</a:t>
            </a:r>
          </a:p>
        </p:txBody>
      </p:sp>
    </p:spTree>
    <p:extLst>
      <p:ext uri="{BB962C8B-B14F-4D97-AF65-F5344CB8AC3E}">
        <p14:creationId xmlns:p14="http://schemas.microsoft.com/office/powerpoint/2010/main" val="3971967186"/>
      </p:ext>
    </p:extLst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Akciová společnost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Základní kapitál 2 miliony Kč.</a:t>
            </a:r>
          </a:p>
          <a:p>
            <a:r>
              <a:rPr lang="cs-CZ" dirty="0" smtClean="0"/>
              <a:t>Zakladatel může být 1 osoba, fyzická nebo právnická.</a:t>
            </a:r>
          </a:p>
          <a:p>
            <a:r>
              <a:rPr lang="cs-CZ" dirty="0"/>
              <a:t>nově lze zvolit ze dvou typů struktur řídících orgánů a to monistickou a dualistickou, tvůrci úpravy čerpali inspiraci u evropské společnosti. V případě monistické struktury se vedle valné hromady zřizuje správní rada doplněná o statutárního ředitele.</a:t>
            </a:r>
            <a:br>
              <a:rPr lang="cs-CZ" dirty="0"/>
            </a:br>
            <a:r>
              <a:rPr lang="cs-CZ" dirty="0"/>
              <a:t>U dualistické verze se vedle valné hromady zřizuje představenstvo a dozorčí rada</a:t>
            </a:r>
            <a:r>
              <a:rPr lang="cs-CZ" dirty="0" smtClean="0"/>
              <a:t>.</a:t>
            </a:r>
          </a:p>
          <a:p>
            <a:r>
              <a:rPr lang="cs-CZ" dirty="0"/>
              <a:t>u vyplácení podílu na zisku – dividend bude použit výhradně bezhotovostní převod na účet akcionáře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5914741"/>
      </p:ext>
    </p:extLst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Vlastní dílčí analýzy pro podnikatelský plán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indent="-400050">
              <a:buClr>
                <a:schemeClr val="tx1"/>
              </a:buClr>
              <a:buFont typeface="+mj-lt"/>
              <a:buAutoNum type="arabicParenR" startAt="4"/>
            </a:pPr>
            <a:r>
              <a:rPr lang="cs-CZ" altLang="cs-CZ" strike="sngStrike" dirty="0">
                <a:cs typeface="Arial" panose="020B0604020202020204" pitchFamily="34" charset="0"/>
              </a:rPr>
              <a:t>Analýza trhu a konkurence, SWOT analýza, </a:t>
            </a:r>
            <a:r>
              <a:rPr lang="cs-CZ" altLang="cs-CZ" strike="sngStrike" dirty="0"/>
              <a:t/>
            </a:r>
            <a:br>
              <a:rPr lang="cs-CZ" altLang="cs-CZ" strike="sngStrike" dirty="0"/>
            </a:br>
            <a:r>
              <a:rPr lang="cs-CZ" altLang="cs-CZ" strike="sngStrike" dirty="0">
                <a:cs typeface="Arial" panose="020B0604020202020204" pitchFamily="34" charset="0"/>
              </a:rPr>
              <a:t>Hodnocení rizik plynoucích ze SWOT</a:t>
            </a:r>
            <a:endParaRPr lang="cs-CZ" altLang="cs-CZ" strike="sngStrike" dirty="0">
              <a:cs typeface="Times New Roman" panose="02020603050405020304" pitchFamily="18" charset="0"/>
            </a:endParaRPr>
          </a:p>
          <a:p>
            <a:pPr marL="400050" indent="-400050">
              <a:buClr>
                <a:schemeClr val="tx1"/>
              </a:buClr>
              <a:buFontTx/>
              <a:buAutoNum type="arabicParenR" startAt="4"/>
            </a:pPr>
            <a:r>
              <a:rPr lang="cs-CZ" altLang="cs-CZ" strike="sngStrike" dirty="0">
                <a:cs typeface="Arial" panose="020B0604020202020204" pitchFamily="34" charset="0"/>
              </a:rPr>
              <a:t>Výrobní plán (výrobní proces)</a:t>
            </a:r>
            <a:endParaRPr lang="cs-CZ" altLang="cs-CZ" strike="sngStrike" dirty="0">
              <a:cs typeface="Times New Roman" panose="02020603050405020304" pitchFamily="18" charset="0"/>
            </a:endParaRPr>
          </a:p>
          <a:p>
            <a:pPr marL="400050" indent="-400050">
              <a:buClr>
                <a:schemeClr val="tx1"/>
              </a:buClr>
              <a:buFontTx/>
              <a:buAutoNum type="arabicParenR" startAt="4"/>
            </a:pPr>
            <a:r>
              <a:rPr lang="cs-CZ" altLang="cs-CZ" strike="sngStrike" dirty="0">
                <a:cs typeface="Arial" panose="020B0604020202020204" pitchFamily="34" charset="0"/>
              </a:rPr>
              <a:t>Marketingový plán</a:t>
            </a:r>
            <a:endParaRPr lang="cs-CZ" altLang="cs-CZ" strike="sngStrike" dirty="0">
              <a:cs typeface="Times New Roman" panose="02020603050405020304" pitchFamily="18" charset="0"/>
            </a:endParaRPr>
          </a:p>
          <a:p>
            <a:pPr marL="400050" indent="-400050">
              <a:buClr>
                <a:schemeClr val="tx1"/>
              </a:buClr>
              <a:buFontTx/>
              <a:buAutoNum type="arabicParenR" startAt="4"/>
            </a:pPr>
            <a:r>
              <a:rPr lang="cs-CZ" altLang="cs-CZ" strike="sngStrike" dirty="0">
                <a:cs typeface="Arial" panose="020B0604020202020204" pitchFamily="34" charset="0"/>
              </a:rPr>
              <a:t>Organizační plán</a:t>
            </a:r>
            <a:endParaRPr lang="cs-CZ" altLang="cs-CZ" strike="sngStrike" dirty="0">
              <a:cs typeface="Times New Roman" panose="02020603050405020304" pitchFamily="18" charset="0"/>
            </a:endParaRPr>
          </a:p>
          <a:p>
            <a:pPr marL="400050" indent="-400050">
              <a:buClr>
                <a:schemeClr val="tx1"/>
              </a:buClr>
              <a:buFontTx/>
              <a:buAutoNum type="arabicParenR" startAt="4"/>
            </a:pPr>
            <a:r>
              <a:rPr lang="cs-CZ" altLang="cs-CZ" strike="sngStrike" dirty="0">
                <a:cs typeface="Arial" panose="020B0604020202020204" pitchFamily="34" charset="0"/>
              </a:rPr>
              <a:t>Finanční </a:t>
            </a:r>
            <a:r>
              <a:rPr lang="cs-CZ" altLang="cs-CZ" strike="sngStrike" dirty="0" smtClean="0">
                <a:cs typeface="Arial" panose="020B0604020202020204" pitchFamily="34" charset="0"/>
              </a:rPr>
              <a:t>plán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altLang="cs-CZ" dirty="0" smtClean="0">
                <a:cs typeface="Arial" panose="020B0604020202020204" pitchFamily="34" charset="0"/>
              </a:rPr>
              <a:t>Pozor, dílčí analýzy a především jejich závěry musí být provázány.</a:t>
            </a:r>
            <a:endParaRPr lang="cs-CZ" altLang="cs-CZ" dirty="0"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951095"/>
      </p:ext>
    </p:extLst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Harmonogramy</a:t>
            </a:r>
            <a:endParaRPr lang="cs-CZ" dirty="0"/>
          </a:p>
        </p:txBody>
      </p:sp>
      <p:sp>
        <p:nvSpPr>
          <p:cNvPr id="14339" name="Zástupný symbol pro text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dirty="0" smtClean="0"/>
              <a:t>nástroj projektového řízení</a:t>
            </a:r>
          </a:p>
        </p:txBody>
      </p:sp>
    </p:spTree>
    <p:extLst>
      <p:ext uri="{BB962C8B-B14F-4D97-AF65-F5344CB8AC3E}">
        <p14:creationId xmlns:p14="http://schemas.microsoft.com/office/powerpoint/2010/main" val="223537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PERT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z="1500" i="1" dirty="0"/>
              <a:t>Program(project) Evaluation Review Technique </a:t>
            </a:r>
            <a:r>
              <a:rPr lang="cs-CZ" altLang="cs-CZ" sz="1500" i="1" dirty="0"/>
              <a:t>– hodnocení projektů a revizní techniky</a:t>
            </a:r>
          </a:p>
          <a:p>
            <a:r>
              <a:rPr lang="cs-CZ" altLang="cs-CZ" sz="1500" dirty="0"/>
              <a:t>PERT diagram – síťový diagram, </a:t>
            </a:r>
            <a:r>
              <a:rPr lang="cs-CZ" altLang="cs-CZ" sz="1500" dirty="0" err="1"/>
              <a:t>diagam</a:t>
            </a:r>
            <a:r>
              <a:rPr lang="cs-CZ" altLang="cs-CZ" sz="1500" dirty="0"/>
              <a:t> kritické cesty (</a:t>
            </a:r>
            <a:r>
              <a:rPr lang="en-US" altLang="cs-CZ" sz="1500" dirty="0" err="1"/>
              <a:t>criticall</a:t>
            </a:r>
            <a:r>
              <a:rPr lang="en-US" altLang="cs-CZ" sz="1500" dirty="0"/>
              <a:t> path method</a:t>
            </a:r>
            <a:r>
              <a:rPr lang="cs-CZ" altLang="cs-CZ" sz="1500" dirty="0"/>
              <a:t>)</a:t>
            </a:r>
          </a:p>
          <a:p>
            <a:endParaRPr lang="cs-CZ" altLang="cs-CZ" dirty="0" smtClean="0"/>
          </a:p>
        </p:txBody>
      </p:sp>
      <p:grpSp>
        <p:nvGrpSpPr>
          <p:cNvPr id="15364" name="Skupina 6"/>
          <p:cNvGrpSpPr>
            <a:grpSpLocks/>
          </p:cNvGrpSpPr>
          <p:nvPr/>
        </p:nvGrpSpPr>
        <p:grpSpPr bwMode="auto">
          <a:xfrm>
            <a:off x="1223963" y="3967168"/>
            <a:ext cx="3429000" cy="544890"/>
            <a:chOff x="2500298" y="4143380"/>
            <a:chExt cx="4572000" cy="726679"/>
          </a:xfrm>
        </p:grpSpPr>
        <p:sp>
          <p:nvSpPr>
            <p:cNvPr id="15372" name="Obdélník 7"/>
            <p:cNvSpPr>
              <a:spLocks noChangeArrowheads="1"/>
            </p:cNvSpPr>
            <p:nvPr/>
          </p:nvSpPr>
          <p:spPr bwMode="auto">
            <a:xfrm>
              <a:off x="2500298" y="4500646"/>
              <a:ext cx="4572000" cy="369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7D1E1E"/>
                </a:buClr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7D1E1E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7D1E1E"/>
                </a:buClr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7D1E1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7D1E1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200" dirty="0">
                  <a:latin typeface="Calibri" panose="020F0502020204030204" pitchFamily="34" charset="0"/>
                </a:rPr>
                <a:t>http://www.netmba.com/operations/project/pert/</a:t>
              </a:r>
            </a:p>
          </p:txBody>
        </p:sp>
        <p:sp>
          <p:nvSpPr>
            <p:cNvPr id="15373" name="Obdélník 8"/>
            <p:cNvSpPr>
              <a:spLocks noChangeArrowheads="1"/>
            </p:cNvSpPr>
            <p:nvPr/>
          </p:nvSpPr>
          <p:spPr bwMode="auto">
            <a:xfrm>
              <a:off x="2558826" y="4143380"/>
              <a:ext cx="671723" cy="369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7D1E1E"/>
                </a:buClr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7D1E1E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7D1E1E"/>
                </a:buClr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7D1E1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7D1E1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200" b="1">
                  <a:latin typeface="Calibri" panose="020F0502020204030204" pitchFamily="34" charset="0"/>
                </a:rPr>
                <a:t>PERT</a:t>
              </a:r>
            </a:p>
          </p:txBody>
        </p:sp>
      </p:grpSp>
      <p:grpSp>
        <p:nvGrpSpPr>
          <p:cNvPr id="15365" name="Skupina 12"/>
          <p:cNvGrpSpPr>
            <a:grpSpLocks/>
          </p:cNvGrpSpPr>
          <p:nvPr/>
        </p:nvGrpSpPr>
        <p:grpSpPr bwMode="auto">
          <a:xfrm>
            <a:off x="1439466" y="4981577"/>
            <a:ext cx="5076825" cy="544701"/>
            <a:chOff x="3929058" y="857232"/>
            <a:chExt cx="6768752" cy="726783"/>
          </a:xfrm>
        </p:grpSpPr>
        <p:sp>
          <p:nvSpPr>
            <p:cNvPr id="15370" name="Obdélník 13"/>
            <p:cNvSpPr>
              <a:spLocks noChangeArrowheads="1"/>
            </p:cNvSpPr>
            <p:nvPr/>
          </p:nvSpPr>
          <p:spPr bwMode="auto">
            <a:xfrm>
              <a:off x="3929058" y="1214421"/>
              <a:ext cx="6768752" cy="369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7D1E1E"/>
                </a:buClr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7D1E1E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7D1E1E"/>
                </a:buClr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7D1E1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7D1E1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200" dirty="0">
                  <a:latin typeface="Calibri" panose="020F0502020204030204" pitchFamily="34" charset="0"/>
                </a:rPr>
                <a:t>http://en.wikipedia.org/wiki/Program_Evaluation_and_Review_Technique</a:t>
              </a:r>
            </a:p>
          </p:txBody>
        </p:sp>
        <p:sp>
          <p:nvSpPr>
            <p:cNvPr id="15371" name="Obdélník 14"/>
            <p:cNvSpPr>
              <a:spLocks noChangeArrowheads="1"/>
            </p:cNvSpPr>
            <p:nvPr/>
          </p:nvSpPr>
          <p:spPr bwMode="auto">
            <a:xfrm>
              <a:off x="4369535" y="857232"/>
              <a:ext cx="3863083" cy="369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7D1E1E"/>
                </a:buClr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7D1E1E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7D1E1E"/>
                </a:buClr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7D1E1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7D1E1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cs-CZ" sz="1200" b="1">
                  <a:latin typeface="Calibri" panose="020F0502020204030204" pitchFamily="34" charset="0"/>
                </a:rPr>
                <a:t>Program Evaluation and Review Technique</a:t>
              </a:r>
            </a:p>
          </p:txBody>
        </p:sp>
      </p:grpSp>
      <p:sp>
        <p:nvSpPr>
          <p:cNvPr id="15366" name="Obdélník 1"/>
          <p:cNvSpPr>
            <a:spLocks noChangeArrowheads="1"/>
          </p:cNvSpPr>
          <p:nvPr/>
        </p:nvSpPr>
        <p:spPr bwMode="auto">
          <a:xfrm>
            <a:off x="4265943" y="3520680"/>
            <a:ext cx="34671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 dirty="0">
                <a:latin typeface="Arial" panose="020B0604020202020204" pitchFamily="34" charset="0"/>
              </a:rPr>
              <a:t>http://www.youtube.com/watch?v=JZKsk17a6oA</a:t>
            </a:r>
          </a:p>
        </p:txBody>
      </p:sp>
      <p:sp>
        <p:nvSpPr>
          <p:cNvPr id="15367" name="TextovéPole 2"/>
          <p:cNvSpPr txBox="1">
            <a:spLocks noChangeArrowheads="1"/>
          </p:cNvSpPr>
          <p:nvPr/>
        </p:nvSpPr>
        <p:spPr bwMode="auto">
          <a:xfrm>
            <a:off x="4511279" y="3267076"/>
            <a:ext cx="31992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 b="1">
                <a:latin typeface="Arial" panose="020B0604020202020204" pitchFamily="34" charset="0"/>
              </a:rPr>
              <a:t>Tvorba síťového diagramu v PPT</a:t>
            </a:r>
          </a:p>
        </p:txBody>
      </p:sp>
      <p:sp>
        <p:nvSpPr>
          <p:cNvPr id="15368" name="Obdélník 3"/>
          <p:cNvSpPr>
            <a:spLocks noChangeArrowheads="1"/>
          </p:cNvSpPr>
          <p:nvPr/>
        </p:nvSpPr>
        <p:spPr bwMode="auto">
          <a:xfrm>
            <a:off x="4150519" y="4672013"/>
            <a:ext cx="36623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 dirty="0">
                <a:latin typeface="Arial" panose="020B0604020202020204" pitchFamily="34" charset="0"/>
              </a:rPr>
              <a:t>http://www.youtube.com/watch?v=DdDzybQ_9vM</a:t>
            </a:r>
          </a:p>
        </p:txBody>
      </p:sp>
      <p:sp>
        <p:nvSpPr>
          <p:cNvPr id="15369" name="TextovéPole 4"/>
          <p:cNvSpPr txBox="1">
            <a:spLocks noChangeArrowheads="1"/>
          </p:cNvSpPr>
          <p:nvPr/>
        </p:nvSpPr>
        <p:spPr bwMode="auto">
          <a:xfrm>
            <a:off x="4139805" y="4475561"/>
            <a:ext cx="34028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 b="1">
                <a:latin typeface="Arial" panose="020B0604020202020204" pitchFamily="34" charset="0"/>
              </a:rPr>
              <a:t>Detailní vysvětlení CPM a PERT (anglicky)</a:t>
            </a:r>
          </a:p>
        </p:txBody>
      </p:sp>
    </p:spTree>
    <p:extLst>
      <p:ext uri="{BB962C8B-B14F-4D97-AF65-F5344CB8AC3E}">
        <p14:creationId xmlns:p14="http://schemas.microsoft.com/office/powerpoint/2010/main" val="226940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1485900" y="1491855"/>
            <a:ext cx="6172200" cy="54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3300">
                <a:solidFill>
                  <a:srgbClr val="000000"/>
                </a:solidFill>
                <a:latin typeface="Calibri" panose="020F0502020204030204" pitchFamily="34" charset="0"/>
              </a:rPr>
              <a:t>PERT (CPM)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361" y="3857626"/>
            <a:ext cx="5959078" cy="203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875236"/>
            <a:ext cx="2643188" cy="162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4357689" y="2035969"/>
            <a:ext cx="3321844" cy="136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>
                <a:solidFill>
                  <a:srgbClr val="000000"/>
                </a:solidFill>
                <a:latin typeface="Calibri" panose="020F0502020204030204" pitchFamily="34" charset="0"/>
              </a:rPr>
              <a:t>PERT síťový diagram pro projekt s pěti milníky (10 až 50) a šesti činnostmi (A až F). Projekt má dvě kritické cesty: B-C nebo A-D-F, minimální doba trvání tohoto projektu je tedy 7 měsíců (s použitím fast-trackingu, lze použít i „crushing“ – dodatečné kapacity). Činnost E je podkritická, tzn. může se zpozdit až o 2 měsíce, aniž by zpozdila projekt</a:t>
            </a:r>
          </a:p>
        </p:txBody>
      </p:sp>
    </p:spTree>
    <p:extLst>
      <p:ext uri="{BB962C8B-B14F-4D97-AF65-F5344CB8AC3E}">
        <p14:creationId xmlns:p14="http://schemas.microsoft.com/office/powerpoint/2010/main" val="38249150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Ganttův diagram</a:t>
            </a:r>
          </a:p>
        </p:txBody>
      </p:sp>
      <p:sp>
        <p:nvSpPr>
          <p:cNvPr id="1843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Většina projektů plánována pomocí </a:t>
            </a:r>
            <a:r>
              <a:rPr lang="cs-CZ" altLang="cs-CZ" dirty="0" err="1" smtClean="0"/>
              <a:t>Ganttova</a:t>
            </a:r>
            <a:r>
              <a:rPr lang="cs-CZ" altLang="cs-CZ" dirty="0" smtClean="0"/>
              <a:t> diagramu(schématu) – kromě komplexních a složitých</a:t>
            </a:r>
          </a:p>
          <a:p>
            <a:endParaRPr lang="cs-CZ" altLang="cs-CZ" dirty="0" smtClean="0"/>
          </a:p>
          <a:p>
            <a:endParaRPr lang="cs-CZ" altLang="cs-CZ" dirty="0" smtClean="0"/>
          </a:p>
        </p:txBody>
      </p:sp>
      <p:grpSp>
        <p:nvGrpSpPr>
          <p:cNvPr id="18437" name="Skupina 9"/>
          <p:cNvGrpSpPr>
            <a:grpSpLocks/>
          </p:cNvGrpSpPr>
          <p:nvPr/>
        </p:nvGrpSpPr>
        <p:grpSpPr bwMode="auto">
          <a:xfrm>
            <a:off x="1808939" y="3644501"/>
            <a:ext cx="2944037" cy="545095"/>
            <a:chOff x="1275241" y="4929198"/>
            <a:chExt cx="3925321" cy="726241"/>
          </a:xfrm>
        </p:grpSpPr>
        <p:sp>
          <p:nvSpPr>
            <p:cNvPr id="18446" name="Obdélník 10"/>
            <p:cNvSpPr>
              <a:spLocks noChangeArrowheads="1"/>
            </p:cNvSpPr>
            <p:nvPr/>
          </p:nvSpPr>
          <p:spPr bwMode="auto">
            <a:xfrm>
              <a:off x="1275241" y="4929198"/>
              <a:ext cx="1212278" cy="369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7D1E1E"/>
                </a:buClr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7D1E1E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7D1E1E"/>
                </a:buClr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7D1E1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7D1E1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200" b="1">
                  <a:latin typeface="Calibri" panose="020F0502020204030204" pitchFamily="34" charset="0"/>
                </a:rPr>
                <a:t>Gantt chart</a:t>
              </a:r>
            </a:p>
          </p:txBody>
        </p:sp>
        <p:sp>
          <p:nvSpPr>
            <p:cNvPr id="18447" name="Obdélník 11"/>
            <p:cNvSpPr>
              <a:spLocks noChangeArrowheads="1"/>
            </p:cNvSpPr>
            <p:nvPr/>
          </p:nvSpPr>
          <p:spPr bwMode="auto">
            <a:xfrm>
              <a:off x="1520296" y="5286388"/>
              <a:ext cx="3680266" cy="369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7D1E1E"/>
                </a:buClr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7D1E1E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7D1E1E"/>
                </a:buClr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7D1E1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7D1E1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200" dirty="0">
                  <a:latin typeface="Calibri" panose="020F0502020204030204" pitchFamily="34" charset="0"/>
                </a:rPr>
                <a:t>http://en.wikipedia.org/wiki/Gantt_chart</a:t>
              </a:r>
            </a:p>
          </p:txBody>
        </p:sp>
      </p:grpSp>
      <p:grpSp>
        <p:nvGrpSpPr>
          <p:cNvPr id="18438" name="Skupina 9"/>
          <p:cNvGrpSpPr>
            <a:grpSpLocks/>
          </p:cNvGrpSpPr>
          <p:nvPr/>
        </p:nvGrpSpPr>
        <p:grpSpPr bwMode="auto">
          <a:xfrm>
            <a:off x="1866540" y="4508897"/>
            <a:ext cx="4408054" cy="545440"/>
            <a:chOff x="-677223" y="4929198"/>
            <a:chExt cx="5877785" cy="725766"/>
          </a:xfrm>
        </p:grpSpPr>
        <p:sp>
          <p:nvSpPr>
            <p:cNvPr id="18444" name="Obdélník 10"/>
            <p:cNvSpPr>
              <a:spLocks noChangeArrowheads="1"/>
            </p:cNvSpPr>
            <p:nvPr/>
          </p:nvSpPr>
          <p:spPr bwMode="auto">
            <a:xfrm>
              <a:off x="-677223" y="4929198"/>
              <a:ext cx="3164747" cy="36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7D1E1E"/>
                </a:buClr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7D1E1E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7D1E1E"/>
                </a:buClr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7D1E1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7D1E1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200" b="1">
                  <a:latin typeface="Calibri" panose="020F0502020204030204" pitchFamily="34" charset="0"/>
                </a:rPr>
                <a:t>Gantt chart – tvorba v excelu 2010</a:t>
              </a:r>
            </a:p>
          </p:txBody>
        </p:sp>
        <p:sp>
          <p:nvSpPr>
            <p:cNvPr id="18445" name="Obdélník 11"/>
            <p:cNvSpPr>
              <a:spLocks noChangeArrowheads="1"/>
            </p:cNvSpPr>
            <p:nvPr/>
          </p:nvSpPr>
          <p:spPr bwMode="auto">
            <a:xfrm>
              <a:off x="868326" y="5286387"/>
              <a:ext cx="4332236" cy="36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7D1E1E"/>
                </a:buClr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7D1E1E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7D1E1E"/>
                </a:buClr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7D1E1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7D1E1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200">
                  <a:latin typeface="Calibri" panose="020F0502020204030204" pitchFamily="34" charset="0"/>
                </a:rPr>
                <a:t>http://www.youtube.com/watch?v=NrfOtqzz_wk</a:t>
              </a:r>
            </a:p>
          </p:txBody>
        </p:sp>
      </p:grpSp>
      <p:grpSp>
        <p:nvGrpSpPr>
          <p:cNvPr id="18439" name="Skupina 9"/>
          <p:cNvGrpSpPr>
            <a:grpSpLocks/>
          </p:cNvGrpSpPr>
          <p:nvPr/>
        </p:nvGrpSpPr>
        <p:grpSpPr bwMode="auto">
          <a:xfrm>
            <a:off x="3934445" y="3123006"/>
            <a:ext cx="3511726" cy="544829"/>
            <a:chOff x="518416" y="4929198"/>
            <a:chExt cx="4682146" cy="726608"/>
          </a:xfrm>
        </p:grpSpPr>
        <p:sp>
          <p:nvSpPr>
            <p:cNvPr id="18442" name="Obdélník 10"/>
            <p:cNvSpPr>
              <a:spLocks noChangeArrowheads="1"/>
            </p:cNvSpPr>
            <p:nvPr/>
          </p:nvSpPr>
          <p:spPr bwMode="auto">
            <a:xfrm>
              <a:off x="518416" y="4929198"/>
              <a:ext cx="1969107" cy="36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7D1E1E"/>
                </a:buClr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7D1E1E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7D1E1E"/>
                </a:buClr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7D1E1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7D1E1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200" b="1">
                  <a:latin typeface="Calibri" panose="020F0502020204030204" pitchFamily="34" charset="0"/>
                </a:rPr>
                <a:t>Gantt chart – tvorba</a:t>
              </a:r>
            </a:p>
          </p:txBody>
        </p:sp>
        <p:sp>
          <p:nvSpPr>
            <p:cNvPr id="18443" name="Obdélník 11"/>
            <p:cNvSpPr>
              <a:spLocks noChangeArrowheads="1"/>
            </p:cNvSpPr>
            <p:nvPr/>
          </p:nvSpPr>
          <p:spPr bwMode="auto">
            <a:xfrm>
              <a:off x="828312" y="5286388"/>
              <a:ext cx="4372250" cy="36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7D1E1E"/>
                </a:buClr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7D1E1E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7D1E1E"/>
                </a:buClr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7D1E1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7D1E1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D1E1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200">
                  <a:latin typeface="Calibri" panose="020F0502020204030204" pitchFamily="34" charset="0"/>
                </a:rPr>
                <a:t>http://www.youtube.com/watch?v=sA67g6zaKOE</a:t>
              </a:r>
            </a:p>
          </p:txBody>
        </p:sp>
      </p:grpSp>
      <p:sp>
        <p:nvSpPr>
          <p:cNvPr id="18440" name="Obdélník 17"/>
          <p:cNvSpPr>
            <a:spLocks noChangeArrowheads="1"/>
          </p:cNvSpPr>
          <p:nvPr/>
        </p:nvSpPr>
        <p:spPr bwMode="auto">
          <a:xfrm>
            <a:off x="2968762" y="5264944"/>
            <a:ext cx="269266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500" b="1">
                <a:latin typeface="Arial" panose="020B0604020202020204" pitchFamily="34" charset="0"/>
              </a:rPr>
              <a:t>http://www.ganttproject.biz/</a:t>
            </a:r>
          </a:p>
        </p:txBody>
      </p:sp>
      <p:sp>
        <p:nvSpPr>
          <p:cNvPr id="18441" name="Obdélník 18"/>
          <p:cNvSpPr>
            <a:spLocks noChangeArrowheads="1"/>
          </p:cNvSpPr>
          <p:nvPr/>
        </p:nvSpPr>
        <p:spPr bwMode="auto">
          <a:xfrm>
            <a:off x="5061018" y="4067175"/>
            <a:ext cx="233038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500" b="1" dirty="0">
                <a:latin typeface="Arial" panose="020B0604020202020204" pitchFamily="34" charset="0"/>
              </a:rPr>
              <a:t>http://www.openproj.cz</a:t>
            </a:r>
            <a:r>
              <a:rPr lang="cs-CZ" altLang="cs-CZ" sz="1200" dirty="0">
                <a:latin typeface="Arial" panose="020B0604020202020204" pitchFamily="34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39523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Hrubý obsah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Podnikání – důvody a předpoklady – 3-6</a:t>
            </a:r>
          </a:p>
          <a:p>
            <a:r>
              <a:rPr lang="cs-CZ" dirty="0" smtClean="0"/>
              <a:t>Podnikání – cíl podnikání a jeho stanovení 7-12</a:t>
            </a:r>
          </a:p>
          <a:p>
            <a:r>
              <a:rPr lang="cs-CZ" dirty="0" smtClean="0"/>
              <a:t>Podnikatelský plán – formální a obsahová část – 13-306</a:t>
            </a:r>
          </a:p>
          <a:p>
            <a:r>
              <a:rPr lang="cs-CZ" dirty="0" smtClean="0"/>
              <a:t>Podnikatelský plán - Předběžná strategická analýza (okolí, zdroje)  19-25</a:t>
            </a:r>
          </a:p>
          <a:p>
            <a:r>
              <a:rPr lang="cs-CZ" dirty="0" smtClean="0"/>
              <a:t>Podnikatelský plán - Předběžná strategická analýza (finance a výkazy) 29-42 včetně příkladu na likviditu (40)</a:t>
            </a:r>
          </a:p>
          <a:p>
            <a:r>
              <a:rPr lang="cs-CZ" dirty="0" smtClean="0"/>
              <a:t>Případová studie finanční plán – 43-53</a:t>
            </a:r>
          </a:p>
          <a:p>
            <a:r>
              <a:rPr lang="cs-CZ" dirty="0" smtClean="0"/>
              <a:t>Strategická analýza a SWOT 54-59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18180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Vstupem jsou finanční výkazy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Účetní závěrka:</a:t>
            </a:r>
          </a:p>
          <a:p>
            <a:pPr lvl="1"/>
            <a:r>
              <a:rPr lang="cs-CZ" dirty="0" smtClean="0"/>
              <a:t>Výkaz zisků a ztrát</a:t>
            </a:r>
          </a:p>
          <a:p>
            <a:pPr lvl="1"/>
            <a:r>
              <a:rPr lang="cs-CZ" dirty="0" smtClean="0"/>
              <a:t>Rozvaha</a:t>
            </a:r>
          </a:p>
          <a:p>
            <a:pPr lvl="1"/>
            <a:r>
              <a:rPr lang="cs-CZ" dirty="0" smtClean="0"/>
              <a:t>Výkaz cash </a:t>
            </a:r>
            <a:r>
              <a:rPr lang="cs-CZ" dirty="0" err="1" smtClean="0"/>
              <a:t>flow</a:t>
            </a:r>
            <a:endParaRPr lang="cs-CZ" dirty="0" smtClean="0"/>
          </a:p>
          <a:p>
            <a:pPr lvl="1"/>
            <a:r>
              <a:rPr lang="cs-CZ" dirty="0" smtClean="0"/>
              <a:t>Přehled o změnách vlastního kapitálu</a:t>
            </a:r>
            <a:endParaRPr lang="cs-CZ" dirty="0"/>
          </a:p>
          <a:p>
            <a:pPr lvl="1"/>
            <a:r>
              <a:rPr lang="cs-CZ" dirty="0"/>
              <a:t>Příloha k účetní závěrce</a:t>
            </a:r>
            <a:endParaRPr lang="cs-CZ" dirty="0" smtClean="0"/>
          </a:p>
          <a:p>
            <a:r>
              <a:rPr lang="cs-CZ" dirty="0" smtClean="0"/>
              <a:t>Povinnost zveřejnění pokud jste zapsáni v obchodním rejstříku. Ověření auditorem, pokud přesáhnete 50 zaměstnanců průměrně, 80 milionů obrat a nebo 40 milionů bilanční sumu.</a:t>
            </a:r>
          </a:p>
        </p:txBody>
      </p:sp>
    </p:spTree>
    <p:extLst>
      <p:ext uri="{BB962C8B-B14F-4D97-AF65-F5344CB8AC3E}">
        <p14:creationId xmlns:p14="http://schemas.microsoft.com/office/powerpoint/2010/main" val="473442960"/>
      </p:ext>
    </p:extLst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1485900" y="1491854"/>
            <a:ext cx="617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3300">
                <a:solidFill>
                  <a:srgbClr val="000000"/>
                </a:solidFill>
                <a:latin typeface="Calibri" panose="020F0502020204030204" pitchFamily="34" charset="0"/>
              </a:rPr>
              <a:t>Zdrojová data</a:t>
            </a:r>
          </a:p>
        </p:txBody>
      </p:sp>
      <p:graphicFrame>
        <p:nvGraphicFramePr>
          <p:cNvPr id="9218" name="Group 2"/>
          <p:cNvGraphicFramePr>
            <a:graphicFrameLocks noGrp="1"/>
          </p:cNvGraphicFramePr>
          <p:nvPr/>
        </p:nvGraphicFramePr>
        <p:xfrm>
          <a:off x="1625205" y="2035969"/>
          <a:ext cx="6055520" cy="3562998"/>
        </p:xfrm>
        <a:graphic>
          <a:graphicData uri="http://schemas.openxmlformats.org/drawingml/2006/table">
            <a:tbl>
              <a:tblPr/>
              <a:tblGrid>
                <a:gridCol w="2839640"/>
                <a:gridCol w="1148954"/>
                <a:gridCol w="879872"/>
                <a:gridCol w="1187054"/>
              </a:tblGrid>
              <a:tr h="240506">
                <a:tc gridSpan="4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Projekt Založení podniku - Ganttův diagram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4050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SimSun" charset="-122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SimSun" charset="-122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SimSun" charset="-122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SimSun" charset="-122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50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Úkol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Datum startu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Trvání (dny)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Datum ukončení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95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Absolvování podnikatelského inkubátoru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2.10.2010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70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11.12.2010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50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První tři lekce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2.10. 2010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28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30.10.2010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50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Harmonogram realizace záměru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30.10. 2010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28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27.11.2010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50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Teoretická část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30.10. 2010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28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27.11.2010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50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Praktická část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30.10. 2010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28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27.11.2010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50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Následující přednášky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27.11. 2010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14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11.12.2010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50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Převedení do reality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11.12. 2010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89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10.1.2011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69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Získání finančních zdrojů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26.12. 2010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15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10.1.2011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50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Zápis do OR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28.12. 2010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12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9.1.2011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50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Veselé podnikání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9.1. 2011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50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28.2.2011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50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Insolvenční řízení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28.2.2011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10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10.3.2011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8177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 smtClean="0"/>
              <a:t>Ganttův</a:t>
            </a:r>
            <a:r>
              <a:rPr lang="cs-CZ" altLang="cs-CZ" dirty="0" smtClean="0"/>
              <a:t> diagram „Inkubátor“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485900" y="2057401"/>
          <a:ext cx="61722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délník 4"/>
          <p:cNvSpPr/>
          <p:nvPr/>
        </p:nvSpPr>
        <p:spPr>
          <a:xfrm>
            <a:off x="4464845" y="2946797"/>
            <a:ext cx="803672" cy="803672"/>
          </a:xfrm>
          <a:prstGeom prst="rect">
            <a:avLst/>
          </a:prstGeom>
          <a:noFill/>
          <a:ln w="107950" cap="sq">
            <a:solidFill>
              <a:srgbClr val="FF000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/>
          </a:p>
        </p:txBody>
      </p:sp>
      <p:sp>
        <p:nvSpPr>
          <p:cNvPr id="6" name="TextovéPole 5"/>
          <p:cNvSpPr txBox="1"/>
          <p:nvPr/>
        </p:nvSpPr>
        <p:spPr>
          <a:xfrm>
            <a:off x="1678761" y="2518165"/>
            <a:ext cx="6054371" cy="200824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2700000"/>
              </a:camera>
              <a:lightRig rig="threePt" dir="t"/>
            </a:scene3d>
          </a:bodyPr>
          <a:lstStyle/>
          <a:p>
            <a:pPr algn="r">
              <a:defRPr/>
            </a:pPr>
            <a:r>
              <a:rPr lang="cs-CZ" sz="12450" dirty="0"/>
              <a:t>ŠPATNĚ</a:t>
            </a:r>
          </a:p>
        </p:txBody>
      </p:sp>
    </p:spTree>
    <p:extLst>
      <p:ext uri="{BB962C8B-B14F-4D97-AF65-F5344CB8AC3E}">
        <p14:creationId xmlns:p14="http://schemas.microsoft.com/office/powerpoint/2010/main" val="175580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1485900" y="1484711"/>
            <a:ext cx="6172200" cy="57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None/>
            </a:pPr>
            <a:r>
              <a:rPr lang="cs-CZ" altLang="cs-CZ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Zásady tvorby</a:t>
            </a: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1485900" y="2057401"/>
            <a:ext cx="6172200" cy="441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1363" indent="-284163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>
                <a:solidFill>
                  <a:srgbClr val="000000"/>
                </a:solidFill>
                <a:latin typeface="Calibri" panose="020F0502020204030204" pitchFamily="34" charset="0"/>
              </a:rPr>
              <a:t>Zvolit vhodně rozlišení jak činností tak času</a:t>
            </a:r>
          </a:p>
          <a:p>
            <a:pPr lvl="1">
              <a:spcBef>
                <a:spcPts val="525"/>
              </a:spcBef>
              <a:buClrTx/>
              <a:buFont typeface="Arial" panose="020B0604020202020204" pitchFamily="34" charset="0"/>
              <a:buChar char="–"/>
            </a:pPr>
            <a:r>
              <a:rPr lang="cs-CZ" altLang="cs-CZ" sz="2100">
                <a:solidFill>
                  <a:srgbClr val="000000"/>
                </a:solidFill>
                <a:latin typeface="Calibri" panose="020F0502020204030204" pitchFamily="34" charset="0"/>
              </a:rPr>
              <a:t>Nepodstatné (nekritické) úlohy zahrnout do nadřazených úkolů</a:t>
            </a:r>
          </a:p>
          <a:p>
            <a:pPr lvl="1">
              <a:spcBef>
                <a:spcPts val="525"/>
              </a:spcBef>
              <a:buClrTx/>
              <a:buFont typeface="Arial" panose="020B0604020202020204" pitchFamily="34" charset="0"/>
              <a:buChar char="–"/>
            </a:pPr>
            <a:r>
              <a:rPr lang="cs-CZ" altLang="cs-CZ" sz="2100">
                <a:solidFill>
                  <a:srgbClr val="000000"/>
                </a:solidFill>
                <a:latin typeface="Calibri" panose="020F0502020204030204" pitchFamily="34" charset="0"/>
              </a:rPr>
              <a:t>Kritické (bezpodmínečně nutné, navazující) úkoly vždy zvlášť!!!</a:t>
            </a:r>
          </a:p>
          <a:p>
            <a:pPr lvl="1">
              <a:spcBef>
                <a:spcPts val="525"/>
              </a:spcBef>
              <a:buClrTx/>
              <a:buFont typeface="Arial" panose="020B0604020202020204" pitchFamily="34" charset="0"/>
              <a:buChar char="–"/>
            </a:pPr>
            <a:r>
              <a:rPr lang="cs-CZ" altLang="cs-CZ" sz="2100">
                <a:solidFill>
                  <a:srgbClr val="000000"/>
                </a:solidFill>
                <a:latin typeface="Calibri" panose="020F0502020204030204" pitchFamily="34" charset="0"/>
              </a:rPr>
              <a:t>Rozlišení časových jednotek volit podle nejkratších kritických úkolů</a:t>
            </a:r>
          </a:p>
          <a:p>
            <a:pPr lvl="1">
              <a:spcBef>
                <a:spcPts val="525"/>
              </a:spcBef>
              <a:buClrTx/>
              <a:buFont typeface="Arial" panose="020B0604020202020204" pitchFamily="34" charset="0"/>
              <a:buChar char="–"/>
            </a:pPr>
            <a:r>
              <a:rPr lang="cs-CZ" altLang="cs-CZ" sz="2100">
                <a:solidFill>
                  <a:srgbClr val="000000"/>
                </a:solidFill>
                <a:latin typeface="Calibri" panose="020F0502020204030204" pitchFamily="34" charset="0"/>
              </a:rPr>
              <a:t>Příliš dlouhé úkoly vhodně rozčlenit – z důvodu přehlednosti</a:t>
            </a:r>
          </a:p>
          <a:p>
            <a:pPr lvl="1">
              <a:spcBef>
                <a:spcPts val="525"/>
              </a:spcBef>
              <a:buClrTx/>
              <a:buFont typeface="Arial" panose="020B0604020202020204" pitchFamily="34" charset="0"/>
              <a:buChar char="–"/>
            </a:pPr>
            <a:r>
              <a:rPr lang="cs-CZ" altLang="cs-CZ" sz="2100">
                <a:solidFill>
                  <a:srgbClr val="000000"/>
                </a:solidFill>
                <a:latin typeface="Calibri" panose="020F0502020204030204" pitchFamily="34" charset="0"/>
              </a:rPr>
              <a:t>Vhodnost přehledu dílčích celků sporná</a:t>
            </a:r>
          </a:p>
          <a:p>
            <a:pPr lvl="1">
              <a:spcBef>
                <a:spcPts val="525"/>
              </a:spcBef>
              <a:buClrTx/>
              <a:buNone/>
            </a:pPr>
            <a:endParaRPr lang="cs-CZ" altLang="cs-CZ" sz="21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>
              <a:spcBef>
                <a:spcPts val="525"/>
              </a:spcBef>
              <a:buClrTx/>
              <a:buNone/>
            </a:pPr>
            <a:endParaRPr lang="cs-CZ" altLang="cs-CZ" sz="21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9468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1485900" y="1491854"/>
            <a:ext cx="617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None/>
            </a:pPr>
            <a:r>
              <a:rPr lang="cs-CZ" altLang="cs-CZ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Příklad </a:t>
            </a:r>
            <a:r>
              <a:rPr lang="cs-CZ" altLang="cs-CZ" sz="36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Gantt</a:t>
            </a:r>
            <a:r>
              <a:rPr lang="cs-CZ" altLang="cs-CZ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1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942" y="2025254"/>
            <a:ext cx="5439965" cy="361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945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Vysvětlení</a:t>
            </a:r>
          </a:p>
        </p:txBody>
      </p:sp>
      <p:sp>
        <p:nvSpPr>
          <p:cNvPr id="26627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Finish to start</a:t>
            </a:r>
          </a:p>
          <a:p>
            <a:pPr lvl="2"/>
            <a:r>
              <a:rPr lang="cs-CZ" altLang="cs-CZ" smtClean="0"/>
              <a:t>úloha B nemůže začít, dokud neskončí A </a:t>
            </a:r>
          </a:p>
          <a:p>
            <a:pPr lvl="2"/>
            <a:r>
              <a:rPr lang="cs-CZ" altLang="cs-CZ" smtClean="0"/>
              <a:t>A: zpracuj těsto, B: upeč buchtu </a:t>
            </a:r>
          </a:p>
          <a:p>
            <a:r>
              <a:rPr lang="cs-CZ" altLang="cs-CZ" smtClean="0"/>
              <a:t>Start to start</a:t>
            </a:r>
          </a:p>
          <a:p>
            <a:pPr lvl="2"/>
            <a:r>
              <a:rPr lang="cs-CZ" altLang="cs-CZ" smtClean="0"/>
              <a:t>úloha B nemůže začít, dokud nezačne A</a:t>
            </a:r>
          </a:p>
          <a:p>
            <a:pPr lvl="2"/>
            <a:r>
              <a:rPr lang="cs-CZ" altLang="cs-CZ" smtClean="0"/>
              <a:t>A: nastartuj auto, B: odjeď pryč</a:t>
            </a:r>
          </a:p>
          <a:p>
            <a:r>
              <a:rPr lang="cs-CZ" altLang="cs-CZ" smtClean="0"/>
              <a:t>Finish to finish</a:t>
            </a:r>
          </a:p>
          <a:p>
            <a:pPr lvl="2"/>
            <a:r>
              <a:rPr lang="cs-CZ" altLang="cs-CZ" smtClean="0"/>
              <a:t>B nemůže skončit, dokud neskončí A</a:t>
            </a:r>
          </a:p>
          <a:p>
            <a:pPr lvl="2"/>
            <a:r>
              <a:rPr lang="cs-CZ" altLang="cs-CZ" smtClean="0"/>
              <a:t>A: uložení dokumentu, B: zavření aplikace</a:t>
            </a:r>
          </a:p>
        </p:txBody>
      </p:sp>
    </p:spTree>
    <p:extLst>
      <p:ext uri="{BB962C8B-B14F-4D97-AF65-F5344CB8AC3E}">
        <p14:creationId xmlns:p14="http://schemas.microsoft.com/office/powerpoint/2010/main" val="350782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742950" y="501849"/>
            <a:ext cx="6172200" cy="37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None/>
            </a:pPr>
            <a:r>
              <a:rPr lang="cs-CZ" altLang="cs-CZ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Příklad </a:t>
            </a:r>
            <a:r>
              <a:rPr lang="cs-CZ" altLang="cs-CZ" sz="36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Gantt</a:t>
            </a:r>
            <a:r>
              <a:rPr lang="cs-CZ" altLang="cs-CZ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2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534965"/>
            <a:ext cx="6165056" cy="316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7652" name="Picture 4" descr="Milestones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371601"/>
            <a:ext cx="419815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3158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Vzorový harmonogram žádost OP Zemědělství</a:t>
            </a:r>
          </a:p>
        </p:txBody>
      </p:sp>
      <p:pic>
        <p:nvPicPr>
          <p:cNvPr id="29700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599" y="2240756"/>
            <a:ext cx="6642497" cy="3348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21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1485900" y="1491855"/>
            <a:ext cx="6172200" cy="58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3300">
                <a:solidFill>
                  <a:srgbClr val="000000"/>
                </a:solidFill>
                <a:latin typeface="Calibri" panose="020F0502020204030204" pitchFamily="34" charset="0"/>
              </a:rPr>
              <a:t>Zdrojová data diagramu</a:t>
            </a:r>
          </a:p>
        </p:txBody>
      </p:sp>
      <p:graphicFrame>
        <p:nvGraphicFramePr>
          <p:cNvPr id="1433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230776"/>
              </p:ext>
            </p:extLst>
          </p:nvPr>
        </p:nvGraphicFramePr>
        <p:xfrm>
          <a:off x="900113" y="2231231"/>
          <a:ext cx="6048375" cy="3214692"/>
        </p:xfrm>
        <a:graphic>
          <a:graphicData uri="http://schemas.openxmlformats.org/drawingml/2006/table">
            <a:tbl>
              <a:tblPr/>
              <a:tblGrid>
                <a:gridCol w="3070331"/>
                <a:gridCol w="993085"/>
                <a:gridCol w="993085"/>
                <a:gridCol w="991874"/>
              </a:tblGrid>
              <a:tr h="396479">
                <a:tc gridSpan="4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+mn-cs"/>
                        </a:rPr>
                        <a:t>Finanční plánování</a:t>
                      </a:r>
                    </a:p>
                  </a:txBody>
                  <a:tcPr marL="0" marR="0" marT="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1671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 Úkol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Začátek</a:t>
                      </a:r>
                    </a:p>
                  </a:txBody>
                  <a:tcPr marL="0" marR="0" marT="0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Trvání</a:t>
                      </a:r>
                    </a:p>
                  </a:txBody>
                  <a:tcPr marL="0" marR="0" marT="0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Konec</a:t>
                      </a:r>
                    </a:p>
                  </a:txBody>
                  <a:tcPr marL="0" marR="0" marT="0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 Harmonogram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16:20</a:t>
                      </a:r>
                    </a:p>
                  </a:txBody>
                  <a:tcPr marL="0" marR="0" marT="0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0:20</a:t>
                      </a:r>
                    </a:p>
                  </a:txBody>
                  <a:tcPr marL="0" marR="0" marT="0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16:40</a:t>
                      </a:r>
                    </a:p>
                  </a:txBody>
                  <a:tcPr marL="0" marR="0" marT="0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47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 Finanční plán teoreticky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16:40</a:t>
                      </a:r>
                    </a:p>
                  </a:txBody>
                  <a:tcPr marL="0" marR="0" marT="0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0:50</a:t>
                      </a:r>
                    </a:p>
                  </a:txBody>
                  <a:tcPr marL="0" marR="0" marT="0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17:30</a:t>
                      </a:r>
                    </a:p>
                  </a:txBody>
                  <a:tcPr marL="0" marR="0" marT="0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39647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 Finanční plán prakticky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17:30</a:t>
                      </a:r>
                    </a:p>
                  </a:txBody>
                  <a:tcPr marL="0" marR="0" marT="0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0:30</a:t>
                      </a:r>
                    </a:p>
                  </a:txBody>
                  <a:tcPr marL="0" marR="0" marT="0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18:00</a:t>
                      </a:r>
                    </a:p>
                  </a:txBody>
                  <a:tcPr marL="0" marR="0" marT="0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 Samostatná práce řešitelů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17:50</a:t>
                      </a:r>
                    </a:p>
                  </a:txBody>
                  <a:tcPr marL="0" marR="0" marT="0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0:40</a:t>
                      </a:r>
                    </a:p>
                  </a:txBody>
                  <a:tcPr marL="0" marR="0" marT="0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18:30</a:t>
                      </a:r>
                    </a:p>
                  </a:txBody>
                  <a:tcPr marL="0" marR="0" marT="0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39647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 Otázky řešitelů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18:00</a:t>
                      </a:r>
                    </a:p>
                  </a:txBody>
                  <a:tcPr marL="0" marR="0" marT="0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0:30</a:t>
                      </a:r>
                    </a:p>
                  </a:txBody>
                  <a:tcPr marL="0" marR="0" marT="0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18:30</a:t>
                      </a:r>
                    </a:p>
                  </a:txBody>
                  <a:tcPr marL="0" marR="0" marT="0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671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 Prezentace řešení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18:30</a:t>
                      </a:r>
                    </a:p>
                  </a:txBody>
                  <a:tcPr marL="0" marR="0" marT="0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0:30</a:t>
                      </a:r>
                    </a:p>
                  </a:txBody>
                  <a:tcPr marL="0" marR="0" marT="0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</a:rPr>
                        <a:t>19:00</a:t>
                      </a:r>
                    </a:p>
                  </a:txBody>
                  <a:tcPr marL="0" marR="0" marT="0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230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Plán přednášky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485900" y="2057401"/>
          <a:ext cx="61722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291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WBS – </a:t>
            </a:r>
            <a:r>
              <a:rPr lang="cs-CZ" altLang="cs-CZ" dirty="0" err="1" smtClean="0"/>
              <a:t>Work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breakdown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structure</a:t>
            </a:r>
            <a:endParaRPr lang="cs-CZ" altLang="cs-CZ" dirty="0" smtClean="0"/>
          </a:p>
        </p:txBody>
      </p:sp>
      <p:pic>
        <p:nvPicPr>
          <p:cNvPr id="33795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4" y="2006205"/>
            <a:ext cx="6003131" cy="3420665"/>
          </a:xfrm>
        </p:spPr>
      </p:pic>
    </p:spTree>
    <p:extLst>
      <p:ext uri="{BB962C8B-B14F-4D97-AF65-F5344CB8AC3E}">
        <p14:creationId xmlns:p14="http://schemas.microsoft.com/office/powerpoint/2010/main" val="10054671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Vazba na podnikatelský plán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 sestavování budete sestavovat:</a:t>
            </a:r>
          </a:p>
          <a:p>
            <a:r>
              <a:rPr lang="cs-CZ" dirty="0" smtClean="0"/>
              <a:t>Rozvahu – zahajovací (předvahu) – co se bude nacházet ve Vašem podniku a odkud na to vezmete peníze</a:t>
            </a:r>
          </a:p>
          <a:p>
            <a:r>
              <a:rPr lang="cs-CZ" dirty="0" smtClean="0"/>
              <a:t>Výkaz zisků a ztrát  - ODHAD budoucích výnosů (zde obvykle variantní řešení (pesimistické, optimistické, realistické)</a:t>
            </a:r>
          </a:p>
          <a:p>
            <a:r>
              <a:rPr lang="cs-CZ" dirty="0" smtClean="0"/>
              <a:t>Výkaz cash </a:t>
            </a:r>
            <a:r>
              <a:rPr lang="cs-CZ" dirty="0" err="1" smtClean="0"/>
              <a:t>flow</a:t>
            </a:r>
            <a:r>
              <a:rPr lang="cs-CZ" dirty="0" smtClean="0"/>
              <a:t> – vychází z odhadů v rámci Výkazu zisků a ztrát, určuje peněžní stabilitu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7690263"/>
      </p:ext>
    </p:extLst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Hlavní chyby podnikatelského plánu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082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chyby podnikatelského plánu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cs-CZ" dirty="0" smtClean="0"/>
              <a:t>Nereálný časový horizont</a:t>
            </a:r>
          </a:p>
          <a:p>
            <a:pPr lvl="1"/>
            <a:r>
              <a:rPr lang="cs-CZ" altLang="cs-CZ" dirty="0" smtClean="0"/>
              <a:t>Časové předpoklady jsou důkladně zkoumány a korigovány – čím realističtější, tím lépe.</a:t>
            </a:r>
          </a:p>
          <a:p>
            <a:pPr marL="385763" indent="-385763">
              <a:buFont typeface="+mj-lt"/>
              <a:buAutoNum type="arabicPeriod"/>
            </a:pPr>
            <a:r>
              <a:rPr lang="fr-FR" altLang="cs-CZ" dirty="0" smtClean="0"/>
              <a:t>Interakce nové a stávající technologie</a:t>
            </a:r>
          </a:p>
          <a:p>
            <a:pPr lvl="1"/>
            <a:r>
              <a:rPr lang="cs-CZ" altLang="cs-CZ" dirty="0" smtClean="0"/>
              <a:t>Vždy je třeba zvážit nejen současný stav hlavního konkurenta, ale také jeho reakci v budoucnu (např. pokles cen)</a:t>
            </a:r>
          </a:p>
          <a:p>
            <a:pPr marL="385763" indent="-385763">
              <a:buFont typeface="+mj-lt"/>
              <a:buAutoNum type="arabicPeriod"/>
            </a:pPr>
            <a:r>
              <a:rPr lang="cs-CZ" altLang="cs-CZ" dirty="0" smtClean="0"/>
              <a:t>Předpokládaná infrastruktura</a:t>
            </a:r>
          </a:p>
          <a:p>
            <a:pPr lvl="1"/>
            <a:r>
              <a:rPr lang="cs-CZ" altLang="cs-CZ" dirty="0" smtClean="0"/>
              <a:t>Projekt musí využívat stávající infrastrukturu, nebo obsahovat její vytvoření.</a:t>
            </a:r>
          </a:p>
          <a:p>
            <a:endParaRPr lang="cs-CZ" altLang="cs-CZ" dirty="0" smtClean="0"/>
          </a:p>
          <a:p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1638035"/>
      </p:ext>
    </p:extLst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chyby podnikatelského plánu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85763" indent="-385763">
              <a:buFont typeface="+mj-lt"/>
              <a:buAutoNum type="arabicPeriod" startAt="4"/>
            </a:pPr>
            <a:r>
              <a:rPr lang="cs-CZ" dirty="0" smtClean="0"/>
              <a:t>Inovativnost</a:t>
            </a:r>
          </a:p>
          <a:p>
            <a:pPr lvl="1"/>
            <a:r>
              <a:rPr lang="cs-CZ" altLang="cs-CZ" dirty="0" smtClean="0"/>
              <a:t>Každý projekt musí být nový a jedinečný, nestačí okopírovat něco, co funguje.</a:t>
            </a:r>
          </a:p>
          <a:p>
            <a:pPr marL="385763" indent="-385763">
              <a:buFont typeface="+mj-lt"/>
              <a:buAutoNum type="arabicPeriod" startAt="5"/>
            </a:pPr>
            <a:r>
              <a:rPr lang="cs-CZ" altLang="cs-CZ" dirty="0" smtClean="0"/>
              <a:t>Racionalita posuzovatele</a:t>
            </a:r>
          </a:p>
          <a:p>
            <a:pPr lvl="1"/>
            <a:r>
              <a:rPr lang="cs-CZ" altLang="cs-CZ" dirty="0" smtClean="0"/>
              <a:t>Projekt nesmí podceňovat inteligenci posuzovatele, lepší než vychvalování do nebe je předkládání podložených argumentů.</a:t>
            </a:r>
          </a:p>
          <a:p>
            <a:pPr marL="385763" indent="-385763">
              <a:buFont typeface="+mj-lt"/>
              <a:buAutoNum type="arabicPeriod" startAt="6"/>
            </a:pPr>
            <a:r>
              <a:rPr lang="cs-CZ" altLang="cs-CZ" dirty="0" smtClean="0"/>
              <a:t>Více nebo méně?</a:t>
            </a:r>
          </a:p>
          <a:p>
            <a:pPr lvl="1"/>
            <a:r>
              <a:rPr lang="cs-CZ" altLang="cs-CZ" dirty="0" smtClean="0"/>
              <a:t>Finanční plán projektu musí být realistický, požadované prostředky dostačující a nepřemrštěné.</a:t>
            </a:r>
          </a:p>
          <a:p>
            <a:pPr marL="385763" indent="-385763">
              <a:buFont typeface="+mj-lt"/>
              <a:buAutoNum type="arabicPeriod" startAt="6"/>
            </a:pPr>
            <a:r>
              <a:rPr lang="cs-CZ" altLang="cs-CZ" dirty="0" smtClean="0"/>
              <a:t>Reálné produkty reálným zákazníkům</a:t>
            </a:r>
          </a:p>
          <a:p>
            <a:pPr lvl="1"/>
            <a:r>
              <a:rPr lang="cs-CZ" altLang="cs-CZ" dirty="0" smtClean="0"/>
              <a:t>Produkt je třeba zvolit tak, aby obstál na trhu při střetu s konkurencí. Objemy prodeje musí být reálné, stejně jako příjmy z nich plynoucí. Součástí  plánu by měly být i scénáře případných cenových výkyvů – jejich příčiny a důsledky v odpovídajícím časovém horizontu.</a:t>
            </a:r>
          </a:p>
          <a:p>
            <a:endParaRPr lang="cs-CZ" altLang="cs-CZ" dirty="0" smtClean="0"/>
          </a:p>
          <a:p>
            <a:endParaRPr lang="cs-CZ" altLang="cs-CZ" dirty="0" smtClean="0"/>
          </a:p>
          <a:p>
            <a:endParaRPr lang="cs-CZ" altLang="cs-CZ" dirty="0" smtClean="0"/>
          </a:p>
          <a:p>
            <a:endParaRPr lang="cs-CZ" altLang="cs-CZ" dirty="0" smtClean="0"/>
          </a:p>
          <a:p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94098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Rozvaha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Zobrazuje strukturu majetku k určitému datu (tedy kdy byla vytvořena).</a:t>
            </a:r>
          </a:p>
          <a:p>
            <a:r>
              <a:rPr lang="cs-CZ" dirty="0" smtClean="0"/>
              <a:t>Je zde zobrazena tzv. bilanční suma. Což je suma všech aktiv (majetku podniku) a pasiv (zdrojů krytí majetku).</a:t>
            </a:r>
          </a:p>
          <a:p>
            <a:r>
              <a:rPr lang="cs-CZ" dirty="0" smtClean="0"/>
              <a:t>Bilanční pravidlo – aktiva se musí rovnat pasivům.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58601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3"/>
          <p:cNvGrpSpPr>
            <a:grpSpLocks/>
          </p:cNvGrpSpPr>
          <p:nvPr/>
        </p:nvGrpSpPr>
        <p:grpSpPr bwMode="auto">
          <a:xfrm>
            <a:off x="1200150" y="2514600"/>
            <a:ext cx="6743700" cy="3028950"/>
            <a:chOff x="48" y="1248"/>
            <a:chExt cx="5664" cy="2544"/>
          </a:xfrm>
        </p:grpSpPr>
        <p:sp>
          <p:nvSpPr>
            <p:cNvPr id="11268" name="Rectangle 4"/>
            <p:cNvSpPr>
              <a:spLocks noChangeArrowheads="1"/>
            </p:cNvSpPr>
            <p:nvPr/>
          </p:nvSpPr>
          <p:spPr bwMode="auto">
            <a:xfrm>
              <a:off x="2016" y="1248"/>
              <a:ext cx="153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cs-CZ" sz="1400" b="1"/>
                <a:t>Majetek podniku</a:t>
              </a:r>
            </a:p>
          </p:txBody>
        </p:sp>
        <p:sp>
          <p:nvSpPr>
            <p:cNvPr id="11269" name="Rectangle 5"/>
            <p:cNvSpPr>
              <a:spLocks noChangeArrowheads="1"/>
            </p:cNvSpPr>
            <p:nvPr/>
          </p:nvSpPr>
          <p:spPr bwMode="auto">
            <a:xfrm>
              <a:off x="672" y="1824"/>
              <a:ext cx="1344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cs-CZ" sz="1200"/>
                <a:t>Investiční majetek</a:t>
              </a:r>
            </a:p>
          </p:txBody>
        </p:sp>
        <p:sp>
          <p:nvSpPr>
            <p:cNvPr id="11270" name="Rectangle 6"/>
            <p:cNvSpPr>
              <a:spLocks noChangeArrowheads="1"/>
            </p:cNvSpPr>
            <p:nvPr/>
          </p:nvSpPr>
          <p:spPr bwMode="auto">
            <a:xfrm>
              <a:off x="3552" y="1824"/>
              <a:ext cx="1344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cs-CZ" sz="1200"/>
                <a:t>Oběžný majetek</a:t>
              </a:r>
            </a:p>
          </p:txBody>
        </p:sp>
        <p:sp>
          <p:nvSpPr>
            <p:cNvPr id="11271" name="Rectangle 7"/>
            <p:cNvSpPr>
              <a:spLocks noChangeArrowheads="1"/>
            </p:cNvSpPr>
            <p:nvPr/>
          </p:nvSpPr>
          <p:spPr bwMode="auto">
            <a:xfrm>
              <a:off x="48" y="2544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cs-CZ" sz="1100"/>
                <a:t>Hmotný investiční majetek</a:t>
              </a:r>
            </a:p>
          </p:txBody>
        </p:sp>
        <p:sp>
          <p:nvSpPr>
            <p:cNvPr id="11272" name="Rectangle 8"/>
            <p:cNvSpPr>
              <a:spLocks noChangeArrowheads="1"/>
            </p:cNvSpPr>
            <p:nvPr/>
          </p:nvSpPr>
          <p:spPr bwMode="auto">
            <a:xfrm>
              <a:off x="1248" y="2544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cs-CZ" sz="1100"/>
                <a:t>Nehmotný investiční majetek</a:t>
              </a:r>
            </a:p>
          </p:txBody>
        </p:sp>
        <p:sp>
          <p:nvSpPr>
            <p:cNvPr id="11273" name="Rectangle 9"/>
            <p:cNvSpPr>
              <a:spLocks noChangeArrowheads="1"/>
            </p:cNvSpPr>
            <p:nvPr/>
          </p:nvSpPr>
          <p:spPr bwMode="auto">
            <a:xfrm>
              <a:off x="2448" y="2544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cs-CZ" sz="1100"/>
                <a:t>Finanční majetek</a:t>
              </a:r>
            </a:p>
          </p:txBody>
        </p:sp>
        <p:sp>
          <p:nvSpPr>
            <p:cNvPr id="11274" name="Rectangle 10"/>
            <p:cNvSpPr>
              <a:spLocks noChangeArrowheads="1"/>
            </p:cNvSpPr>
            <p:nvPr/>
          </p:nvSpPr>
          <p:spPr bwMode="auto">
            <a:xfrm>
              <a:off x="3648" y="2544"/>
              <a:ext cx="1008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cs-CZ" sz="1100"/>
                <a:t>ve věcné formě (zásoby)</a:t>
              </a:r>
            </a:p>
          </p:txBody>
        </p:sp>
        <p:sp>
          <p:nvSpPr>
            <p:cNvPr id="11275" name="Rectangle 11"/>
            <p:cNvSpPr>
              <a:spLocks noChangeArrowheads="1"/>
            </p:cNvSpPr>
            <p:nvPr/>
          </p:nvSpPr>
          <p:spPr bwMode="auto">
            <a:xfrm>
              <a:off x="4704" y="2544"/>
              <a:ext cx="960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cs-CZ" sz="1100"/>
                <a:t>v peněžní formě</a:t>
              </a:r>
            </a:p>
          </p:txBody>
        </p:sp>
        <p:sp>
          <p:nvSpPr>
            <p:cNvPr id="11276" name="Rectangle 12"/>
            <p:cNvSpPr>
              <a:spLocks noChangeArrowheads="1"/>
            </p:cNvSpPr>
            <p:nvPr/>
          </p:nvSpPr>
          <p:spPr bwMode="auto">
            <a:xfrm>
              <a:off x="48" y="3072"/>
              <a:ext cx="528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cs-CZ" sz="1100"/>
                <a:t>Movitý</a:t>
              </a:r>
            </a:p>
          </p:txBody>
        </p:sp>
        <p:sp>
          <p:nvSpPr>
            <p:cNvPr id="11277" name="Rectangle 13"/>
            <p:cNvSpPr>
              <a:spLocks noChangeArrowheads="1"/>
            </p:cNvSpPr>
            <p:nvPr/>
          </p:nvSpPr>
          <p:spPr bwMode="auto">
            <a:xfrm>
              <a:off x="624" y="3072"/>
              <a:ext cx="67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cs-CZ" sz="1100"/>
                <a:t>Nemovitý</a:t>
              </a:r>
            </a:p>
          </p:txBody>
        </p:sp>
        <p:sp>
          <p:nvSpPr>
            <p:cNvPr id="11278" name="Rectangle 14"/>
            <p:cNvSpPr>
              <a:spLocks noChangeArrowheads="1"/>
            </p:cNvSpPr>
            <p:nvPr/>
          </p:nvSpPr>
          <p:spPr bwMode="auto">
            <a:xfrm>
              <a:off x="1344" y="3072"/>
              <a:ext cx="1056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cs-CZ" sz="1100"/>
                <a:t>Pohledávky (u odběratelů, u sdruž. podniků)</a:t>
              </a:r>
            </a:p>
          </p:txBody>
        </p:sp>
        <p:sp>
          <p:nvSpPr>
            <p:cNvPr id="11279" name="Rectangle 15"/>
            <p:cNvSpPr>
              <a:spLocks noChangeArrowheads="1"/>
            </p:cNvSpPr>
            <p:nvPr/>
          </p:nvSpPr>
          <p:spPr bwMode="auto">
            <a:xfrm>
              <a:off x="2448" y="3072"/>
              <a:ext cx="1056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cs-CZ" sz="1100"/>
                <a:t>Cenné papíry (krátkodobé)</a:t>
              </a:r>
            </a:p>
          </p:txBody>
        </p:sp>
        <p:sp>
          <p:nvSpPr>
            <p:cNvPr id="11280" name="Rectangle 16"/>
            <p:cNvSpPr>
              <a:spLocks noChangeArrowheads="1"/>
            </p:cNvSpPr>
            <p:nvPr/>
          </p:nvSpPr>
          <p:spPr bwMode="auto">
            <a:xfrm>
              <a:off x="3552" y="3072"/>
              <a:ext cx="1056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cs-CZ" sz="1100"/>
                <a:t>Peníze (na účtech, v hotovosti)</a:t>
              </a:r>
            </a:p>
          </p:txBody>
        </p:sp>
        <p:sp>
          <p:nvSpPr>
            <p:cNvPr id="11281" name="Rectangle 17"/>
            <p:cNvSpPr>
              <a:spLocks noChangeArrowheads="1"/>
            </p:cNvSpPr>
            <p:nvPr/>
          </p:nvSpPr>
          <p:spPr bwMode="auto">
            <a:xfrm>
              <a:off x="4656" y="3072"/>
              <a:ext cx="1056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cs-CZ" sz="1100"/>
                <a:t>Náklady příštích období</a:t>
              </a:r>
            </a:p>
          </p:txBody>
        </p:sp>
        <p:cxnSp>
          <p:nvCxnSpPr>
            <p:cNvPr id="11282" name="AutoShape 18"/>
            <p:cNvCxnSpPr>
              <a:cxnSpLocks noChangeShapeType="1"/>
              <a:stCxn id="11268" idx="1"/>
              <a:endCxn id="11269" idx="0"/>
            </p:cNvCxnSpPr>
            <p:nvPr/>
          </p:nvCxnSpPr>
          <p:spPr bwMode="auto">
            <a:xfrm rot="10800000" flipV="1">
              <a:off x="1344" y="1416"/>
              <a:ext cx="672" cy="408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3" name="AutoShape 19"/>
            <p:cNvCxnSpPr>
              <a:cxnSpLocks noChangeShapeType="1"/>
              <a:stCxn id="11268" idx="3"/>
              <a:endCxn id="11270" idx="0"/>
            </p:cNvCxnSpPr>
            <p:nvPr/>
          </p:nvCxnSpPr>
          <p:spPr bwMode="auto">
            <a:xfrm>
              <a:off x="3552" y="1416"/>
              <a:ext cx="672" cy="408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4" name="AutoShape 20"/>
            <p:cNvCxnSpPr>
              <a:cxnSpLocks noChangeShapeType="1"/>
              <a:stCxn id="11269" idx="2"/>
              <a:endCxn id="11271" idx="0"/>
            </p:cNvCxnSpPr>
            <p:nvPr/>
          </p:nvCxnSpPr>
          <p:spPr bwMode="auto">
            <a:xfrm rot="5400000">
              <a:off x="792" y="1992"/>
              <a:ext cx="384" cy="72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5" name="AutoShape 21"/>
            <p:cNvCxnSpPr>
              <a:cxnSpLocks noChangeShapeType="1"/>
              <a:stCxn id="11269" idx="2"/>
              <a:endCxn id="11272" idx="0"/>
            </p:cNvCxnSpPr>
            <p:nvPr/>
          </p:nvCxnSpPr>
          <p:spPr bwMode="auto">
            <a:xfrm rot="16200000" flipH="1">
              <a:off x="1392" y="2112"/>
              <a:ext cx="384" cy="48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6" name="AutoShape 22"/>
            <p:cNvCxnSpPr>
              <a:cxnSpLocks noChangeShapeType="1"/>
              <a:stCxn id="11269" idx="2"/>
              <a:endCxn id="11273" idx="0"/>
            </p:cNvCxnSpPr>
            <p:nvPr/>
          </p:nvCxnSpPr>
          <p:spPr bwMode="auto">
            <a:xfrm rot="16200000" flipH="1">
              <a:off x="1992" y="1512"/>
              <a:ext cx="384" cy="168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7" name="AutoShape 23"/>
            <p:cNvCxnSpPr>
              <a:cxnSpLocks noChangeShapeType="1"/>
              <a:stCxn id="11271" idx="2"/>
              <a:endCxn id="11276" idx="0"/>
            </p:cNvCxnSpPr>
            <p:nvPr/>
          </p:nvCxnSpPr>
          <p:spPr bwMode="auto">
            <a:xfrm rot="5400000">
              <a:off x="372" y="2820"/>
              <a:ext cx="192" cy="31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8" name="AutoShape 24"/>
            <p:cNvCxnSpPr>
              <a:cxnSpLocks noChangeShapeType="1"/>
              <a:stCxn id="11271" idx="2"/>
              <a:endCxn id="11277" idx="0"/>
            </p:cNvCxnSpPr>
            <p:nvPr/>
          </p:nvCxnSpPr>
          <p:spPr bwMode="auto">
            <a:xfrm rot="16200000" flipH="1">
              <a:off x="696" y="2808"/>
              <a:ext cx="192" cy="33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9" name="AutoShape 25"/>
            <p:cNvCxnSpPr>
              <a:cxnSpLocks noChangeShapeType="1"/>
              <a:stCxn id="11275" idx="2"/>
              <a:endCxn id="11281" idx="0"/>
            </p:cNvCxnSpPr>
            <p:nvPr/>
          </p:nvCxnSpPr>
          <p:spPr bwMode="auto">
            <a:xfrm rot="5400000">
              <a:off x="5088" y="2976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90" name="AutoShape 26"/>
            <p:cNvCxnSpPr>
              <a:cxnSpLocks noChangeShapeType="1"/>
              <a:stCxn id="11275" idx="2"/>
              <a:endCxn id="11280" idx="0"/>
            </p:cNvCxnSpPr>
            <p:nvPr/>
          </p:nvCxnSpPr>
          <p:spPr bwMode="auto">
            <a:xfrm rot="5400000">
              <a:off x="4536" y="2424"/>
              <a:ext cx="192" cy="110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91" name="AutoShape 27"/>
            <p:cNvCxnSpPr>
              <a:cxnSpLocks noChangeShapeType="1"/>
              <a:stCxn id="11275" idx="2"/>
              <a:endCxn id="11279" idx="0"/>
            </p:cNvCxnSpPr>
            <p:nvPr/>
          </p:nvCxnSpPr>
          <p:spPr bwMode="auto">
            <a:xfrm rot="5400000">
              <a:off x="3984" y="1872"/>
              <a:ext cx="192" cy="220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92" name="AutoShape 28"/>
            <p:cNvCxnSpPr>
              <a:cxnSpLocks noChangeShapeType="1"/>
              <a:stCxn id="11275" idx="2"/>
              <a:endCxn id="11278" idx="0"/>
            </p:cNvCxnSpPr>
            <p:nvPr/>
          </p:nvCxnSpPr>
          <p:spPr bwMode="auto">
            <a:xfrm rot="5400000">
              <a:off x="3432" y="1320"/>
              <a:ext cx="192" cy="331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93" name="AutoShape 29"/>
            <p:cNvCxnSpPr>
              <a:cxnSpLocks noChangeShapeType="1"/>
              <a:stCxn id="11270" idx="2"/>
              <a:endCxn id="11274" idx="0"/>
            </p:cNvCxnSpPr>
            <p:nvPr/>
          </p:nvCxnSpPr>
          <p:spPr bwMode="auto">
            <a:xfrm rot="5400000">
              <a:off x="3996" y="2316"/>
              <a:ext cx="384" cy="7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94" name="AutoShape 30"/>
            <p:cNvCxnSpPr>
              <a:cxnSpLocks noChangeShapeType="1"/>
              <a:stCxn id="11270" idx="2"/>
              <a:endCxn id="11275" idx="0"/>
            </p:cNvCxnSpPr>
            <p:nvPr/>
          </p:nvCxnSpPr>
          <p:spPr bwMode="auto">
            <a:xfrm rot="16200000" flipH="1">
              <a:off x="4512" y="1872"/>
              <a:ext cx="384" cy="96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Majetková struktura </a:t>
            </a:r>
            <a:r>
              <a:rPr lang="cs-CZ" dirty="0" smtClean="0"/>
              <a:t>podniku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37036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3"/>
          <p:cNvGrpSpPr>
            <a:grpSpLocks/>
          </p:cNvGrpSpPr>
          <p:nvPr/>
        </p:nvGrpSpPr>
        <p:grpSpPr bwMode="auto">
          <a:xfrm>
            <a:off x="1600200" y="2571750"/>
            <a:ext cx="6000750" cy="2743200"/>
            <a:chOff x="624" y="1344"/>
            <a:chExt cx="5040" cy="2304"/>
          </a:xfrm>
        </p:grpSpPr>
        <p:sp>
          <p:nvSpPr>
            <p:cNvPr id="13316" name="Rectangle 4"/>
            <p:cNvSpPr>
              <a:spLocks noChangeArrowheads="1"/>
            </p:cNvSpPr>
            <p:nvPr/>
          </p:nvSpPr>
          <p:spPr bwMode="auto">
            <a:xfrm>
              <a:off x="1968" y="1344"/>
              <a:ext cx="100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cs-CZ" sz="1500" b="1"/>
                <a:t>Kapitál</a:t>
              </a:r>
            </a:p>
          </p:txBody>
        </p:sp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720" y="1776"/>
              <a:ext cx="100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cs-CZ" sz="1350"/>
                <a:t>Vlastní kapitál</a:t>
              </a:r>
            </a:p>
          </p:txBody>
        </p:sp>
        <p:sp>
          <p:nvSpPr>
            <p:cNvPr id="13318" name="Rectangle 6"/>
            <p:cNvSpPr>
              <a:spLocks noChangeArrowheads="1"/>
            </p:cNvSpPr>
            <p:nvPr/>
          </p:nvSpPr>
          <p:spPr bwMode="auto">
            <a:xfrm>
              <a:off x="3264" y="1776"/>
              <a:ext cx="100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cs-CZ" sz="1350"/>
                <a:t>Cizí kapitál</a:t>
              </a:r>
            </a:p>
          </p:txBody>
        </p:sp>
        <p:sp>
          <p:nvSpPr>
            <p:cNvPr id="13319" name="Rectangle 7"/>
            <p:cNvSpPr>
              <a:spLocks noChangeArrowheads="1"/>
            </p:cNvSpPr>
            <p:nvPr/>
          </p:nvSpPr>
          <p:spPr bwMode="auto">
            <a:xfrm>
              <a:off x="4128" y="2208"/>
              <a:ext cx="100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cs-CZ" sz="1350"/>
                <a:t>Dlouhodobý</a:t>
              </a:r>
            </a:p>
          </p:txBody>
        </p:sp>
        <p:sp>
          <p:nvSpPr>
            <p:cNvPr id="13320" name="Rectangle 8"/>
            <p:cNvSpPr>
              <a:spLocks noChangeArrowheads="1"/>
            </p:cNvSpPr>
            <p:nvPr/>
          </p:nvSpPr>
          <p:spPr bwMode="auto">
            <a:xfrm>
              <a:off x="2448" y="2208"/>
              <a:ext cx="100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cs-CZ" sz="1350"/>
                <a:t>Krátkodobý</a:t>
              </a:r>
            </a:p>
          </p:txBody>
        </p:sp>
        <p:sp>
          <p:nvSpPr>
            <p:cNvPr id="13321" name="Rectangle 9"/>
            <p:cNvSpPr>
              <a:spLocks noChangeArrowheads="1"/>
            </p:cNvSpPr>
            <p:nvPr/>
          </p:nvSpPr>
          <p:spPr bwMode="auto">
            <a:xfrm>
              <a:off x="624" y="2112"/>
              <a:ext cx="1632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cs-CZ" sz="1200"/>
                <a:t>- základní kapitál</a:t>
              </a:r>
            </a:p>
            <a:p>
              <a:pPr eaLnBrk="1" hangingPunct="1"/>
              <a:r>
                <a:rPr lang="cs-CZ" sz="1200"/>
                <a:t>- emisní ážio</a:t>
              </a:r>
            </a:p>
            <a:p>
              <a:pPr eaLnBrk="1" hangingPunct="1"/>
              <a:r>
                <a:rPr lang="cs-CZ" sz="1200"/>
                <a:t>- fondy ze zisku</a:t>
              </a:r>
            </a:p>
            <a:p>
              <a:pPr eaLnBrk="1" hangingPunct="1"/>
              <a:r>
                <a:rPr lang="cs-CZ" sz="1200"/>
                <a:t>- výsledek hospodaření  </a:t>
              </a:r>
            </a:p>
            <a:p>
              <a:pPr eaLnBrk="1" hangingPunct="1"/>
              <a:r>
                <a:rPr lang="cs-CZ" sz="1200"/>
                <a:t>  (zisk nebo ztráta</a:t>
              </a:r>
            </a:p>
            <a:p>
              <a:pPr eaLnBrk="1" hangingPunct="1"/>
              <a:r>
                <a:rPr lang="cs-CZ" sz="1200"/>
                <a:t>  běžného období)</a:t>
              </a:r>
            </a:p>
            <a:p>
              <a:pPr eaLnBrk="1" hangingPunct="1"/>
              <a:r>
                <a:rPr lang="cs-CZ" sz="1200"/>
                <a:t>- nerozdělený zisk</a:t>
              </a:r>
            </a:p>
            <a:p>
              <a:pPr eaLnBrk="1" hangingPunct="1"/>
              <a:r>
                <a:rPr lang="cs-CZ" sz="1200"/>
                <a:t>  (neuhrazená ztráta)</a:t>
              </a:r>
            </a:p>
            <a:p>
              <a:pPr eaLnBrk="1" hangingPunct="1"/>
              <a:r>
                <a:rPr lang="cs-CZ" sz="1200"/>
                <a:t>  minulých let</a:t>
              </a:r>
            </a:p>
          </p:txBody>
        </p:sp>
        <p:sp>
          <p:nvSpPr>
            <p:cNvPr id="13322" name="Rectangle 10"/>
            <p:cNvSpPr>
              <a:spLocks noChangeArrowheads="1"/>
            </p:cNvSpPr>
            <p:nvPr/>
          </p:nvSpPr>
          <p:spPr bwMode="auto">
            <a:xfrm>
              <a:off x="2352" y="2544"/>
              <a:ext cx="1584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cs-CZ" sz="1200"/>
                <a:t>- krátkodobé bank. úvěry</a:t>
              </a:r>
            </a:p>
            <a:p>
              <a:pPr eaLnBrk="1" hangingPunct="1"/>
              <a:r>
                <a:rPr lang="cs-CZ" sz="1200"/>
                <a:t>- dodavatelské úvěry</a:t>
              </a:r>
            </a:p>
            <a:p>
              <a:pPr eaLnBrk="1" hangingPunct="1"/>
              <a:r>
                <a:rPr lang="cs-CZ" sz="1200"/>
                <a:t>- zálohy</a:t>
              </a:r>
            </a:p>
            <a:p>
              <a:pPr eaLnBrk="1" hangingPunct="1"/>
              <a:r>
                <a:rPr lang="cs-CZ" sz="1200"/>
                <a:t>- nevyplacené mzdy a</a:t>
              </a:r>
            </a:p>
            <a:p>
              <a:pPr eaLnBrk="1" hangingPunct="1"/>
              <a:r>
                <a:rPr lang="cs-CZ" sz="1200"/>
                <a:t>  dividendy</a:t>
              </a:r>
            </a:p>
            <a:p>
              <a:pPr eaLnBrk="1" hangingPunct="1"/>
              <a:r>
                <a:rPr lang="cs-CZ" sz="1200"/>
                <a:t>- výdaje příštích období</a:t>
              </a:r>
            </a:p>
          </p:txBody>
        </p:sp>
        <p:sp>
          <p:nvSpPr>
            <p:cNvPr id="13323" name="Rectangle 11"/>
            <p:cNvSpPr>
              <a:spLocks noChangeArrowheads="1"/>
            </p:cNvSpPr>
            <p:nvPr/>
          </p:nvSpPr>
          <p:spPr bwMode="auto">
            <a:xfrm>
              <a:off x="4032" y="2544"/>
              <a:ext cx="1632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cs-CZ" sz="1200"/>
                <a:t>- dlouhodobé bank. úvěry</a:t>
              </a:r>
            </a:p>
            <a:p>
              <a:pPr eaLnBrk="1" hangingPunct="1"/>
              <a:r>
                <a:rPr lang="cs-CZ" sz="1200"/>
                <a:t>- podnikové obligace</a:t>
              </a:r>
            </a:p>
            <a:p>
              <a:pPr eaLnBrk="1" hangingPunct="1"/>
              <a:r>
                <a:rPr lang="cs-CZ" sz="1200"/>
                <a:t>- dlužní úpisy</a:t>
              </a:r>
            </a:p>
          </p:txBody>
        </p:sp>
        <p:cxnSp>
          <p:nvCxnSpPr>
            <p:cNvPr id="13324" name="AutoShape 12"/>
            <p:cNvCxnSpPr>
              <a:cxnSpLocks noChangeShapeType="1"/>
              <a:stCxn id="13316" idx="1"/>
              <a:endCxn id="13317" idx="0"/>
            </p:cNvCxnSpPr>
            <p:nvPr/>
          </p:nvCxnSpPr>
          <p:spPr bwMode="auto">
            <a:xfrm rot="10800000" flipV="1">
              <a:off x="1224" y="1488"/>
              <a:ext cx="744" cy="288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5" name="AutoShape 13"/>
            <p:cNvCxnSpPr>
              <a:cxnSpLocks noChangeShapeType="1"/>
              <a:stCxn id="13316" idx="3"/>
              <a:endCxn id="13318" idx="0"/>
            </p:cNvCxnSpPr>
            <p:nvPr/>
          </p:nvCxnSpPr>
          <p:spPr bwMode="auto">
            <a:xfrm>
              <a:off x="2976" y="1488"/>
              <a:ext cx="792" cy="288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6" name="AutoShape 14"/>
            <p:cNvCxnSpPr>
              <a:cxnSpLocks noChangeShapeType="1"/>
              <a:stCxn id="13318" idx="1"/>
              <a:endCxn id="13320" idx="0"/>
            </p:cNvCxnSpPr>
            <p:nvPr/>
          </p:nvCxnSpPr>
          <p:spPr bwMode="auto">
            <a:xfrm rot="10800000" flipV="1">
              <a:off x="2952" y="1920"/>
              <a:ext cx="312" cy="288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7" name="AutoShape 15"/>
            <p:cNvCxnSpPr>
              <a:cxnSpLocks noChangeShapeType="1"/>
              <a:stCxn id="13318" idx="3"/>
              <a:endCxn id="13319" idx="0"/>
            </p:cNvCxnSpPr>
            <p:nvPr/>
          </p:nvCxnSpPr>
          <p:spPr bwMode="auto">
            <a:xfrm>
              <a:off x="4272" y="1920"/>
              <a:ext cx="360" cy="288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Pravidla financování a kapitálová struktura</a:t>
            </a:r>
          </a:p>
        </p:txBody>
      </p:sp>
    </p:spTree>
    <p:extLst>
      <p:ext uri="{BB962C8B-B14F-4D97-AF65-F5344CB8AC3E}">
        <p14:creationId xmlns:p14="http://schemas.microsoft.com/office/powerpoint/2010/main" val="34523889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30" y="923173"/>
            <a:ext cx="3422302" cy="325413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483" y="923172"/>
            <a:ext cx="5102133" cy="338212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612426" y="5675298"/>
            <a:ext cx="64029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/>
              <a:t>Rozvahu v plném rozsahu naleznete ve studijních materiálech tohoto kurzu.</a:t>
            </a:r>
          </a:p>
        </p:txBody>
      </p:sp>
    </p:spTree>
    <p:extLst>
      <p:ext uri="{BB962C8B-B14F-4D97-AF65-F5344CB8AC3E}">
        <p14:creationId xmlns:p14="http://schemas.microsoft.com/office/powerpoint/2010/main" val="19158013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Výkaz zisků a ztrát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ukazuje, jakého hospodářského výsledku společnost dosáhla za sledované a minulé </a:t>
            </a:r>
            <a:r>
              <a:rPr lang="cs-CZ" dirty="0" smtClean="0"/>
              <a:t>období</a:t>
            </a:r>
          </a:p>
          <a:p>
            <a:r>
              <a:rPr lang="cs-CZ" dirty="0" smtClean="0"/>
              <a:t>zjednodušeně říká jak Vám majetek zobrazený v rozvaze pracoval a poté ukáže zisk/ztrátu společnosti</a:t>
            </a:r>
          </a:p>
          <a:p>
            <a:r>
              <a:rPr lang="cs-CZ" dirty="0" smtClean="0"/>
              <a:t>vypočítávají se z něj ukazatele aktivity (obrat aktiv, zásob atd.)</a:t>
            </a:r>
          </a:p>
          <a:p>
            <a:r>
              <a:rPr lang="cs-CZ" dirty="0" smtClean="0"/>
              <a:t>lze z něj provést hrubou kalkulaci ceny výrobku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40942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Výkaz zisků a </a:t>
            </a:r>
            <a:r>
              <a:rPr lang="cs-CZ" dirty="0" smtClean="0"/>
              <a:t>ztrát - stručný vzor</a:t>
            </a:r>
            <a:endParaRPr lang="cs-CZ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28650" y="1746106"/>
            <a:ext cx="4553170" cy="422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cs-CZ" sz="1350" dirty="0">
              <a:latin typeface="Arial" panose="020B0604020202020204" pitchFamily="34" charset="0"/>
            </a:endParaRPr>
          </a:p>
          <a:p>
            <a:pPr marL="3429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sz="1350" dirty="0">
                <a:latin typeface="Arial" panose="020B0604020202020204" pitchFamily="34" charset="0"/>
              </a:rPr>
              <a:t>+ tržby za prodej zboží</a:t>
            </a:r>
          </a:p>
          <a:p>
            <a:pPr marL="3429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sz="1350" dirty="0">
                <a:latin typeface="Arial" panose="020B0604020202020204" pitchFamily="34" charset="0"/>
              </a:rPr>
              <a:t>− náklady na prodané zboží</a:t>
            </a:r>
          </a:p>
          <a:p>
            <a:pPr marL="3429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sz="1350" dirty="0">
                <a:latin typeface="Arial" panose="020B0604020202020204" pitchFamily="34" charset="0"/>
              </a:rPr>
              <a:t>= obchodní marže</a:t>
            </a:r>
          </a:p>
          <a:p>
            <a:pPr marL="3429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sz="1350" dirty="0">
                <a:latin typeface="Arial" panose="020B0604020202020204" pitchFamily="34" charset="0"/>
              </a:rPr>
              <a:t>+ výnosy z finančních činností</a:t>
            </a:r>
          </a:p>
          <a:p>
            <a:pPr marL="3429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sz="1350" dirty="0">
                <a:latin typeface="Arial" panose="020B0604020202020204" pitchFamily="34" charset="0"/>
              </a:rPr>
              <a:t>− náklady na finanční činnost</a:t>
            </a:r>
          </a:p>
          <a:p>
            <a:pPr marL="3429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sz="1350" dirty="0">
                <a:latin typeface="Arial" panose="020B0604020202020204" pitchFamily="34" charset="0"/>
              </a:rPr>
              <a:t>= finanční výsledek hospodaření</a:t>
            </a:r>
          </a:p>
          <a:p>
            <a:pPr marL="3429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sz="1350" dirty="0">
                <a:latin typeface="Arial" panose="020B0604020202020204" pitchFamily="34" charset="0"/>
              </a:rPr>
              <a:t>+ tržby z prodeje vlastních výrobků a služeb</a:t>
            </a:r>
          </a:p>
          <a:p>
            <a:pPr marL="3429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sz="1350" dirty="0">
                <a:latin typeface="Arial" panose="020B0604020202020204" pitchFamily="34" charset="0"/>
              </a:rPr>
              <a:t>− náklady související s provozní činností</a:t>
            </a:r>
          </a:p>
          <a:p>
            <a:pPr marL="3429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sz="1350" dirty="0">
                <a:latin typeface="Arial" panose="020B0604020202020204" pitchFamily="34" charset="0"/>
              </a:rPr>
              <a:t>= provozní výsledek hospodaření</a:t>
            </a:r>
          </a:p>
          <a:p>
            <a:pPr marL="3429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sz="1350" dirty="0">
                <a:latin typeface="Arial" panose="020B0604020202020204" pitchFamily="34" charset="0"/>
              </a:rPr>
              <a:t>− daň z příjmu za běžnou činnost</a:t>
            </a:r>
          </a:p>
          <a:p>
            <a:pPr marL="3429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sz="1350" dirty="0">
                <a:latin typeface="Arial" panose="020B0604020202020204" pitchFamily="34" charset="0"/>
              </a:rPr>
              <a:t>= výsledek hospodaření za běžnou činnost</a:t>
            </a:r>
          </a:p>
          <a:p>
            <a:pPr marL="3429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sz="1350" dirty="0">
                <a:latin typeface="Arial" panose="020B0604020202020204" pitchFamily="34" charset="0"/>
              </a:rPr>
              <a:t>+ mimořádné výnosy</a:t>
            </a:r>
          </a:p>
          <a:p>
            <a:pPr marL="3429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sz="1350" dirty="0">
                <a:latin typeface="Arial" panose="020B0604020202020204" pitchFamily="34" charset="0"/>
              </a:rPr>
              <a:t>− mimořádné náklady</a:t>
            </a:r>
          </a:p>
          <a:p>
            <a:pPr marL="3429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sz="1350" dirty="0">
                <a:latin typeface="Arial" panose="020B0604020202020204" pitchFamily="34" charset="0"/>
              </a:rPr>
              <a:t>− daň z příjmů z mimořádné činnosti</a:t>
            </a:r>
          </a:p>
          <a:p>
            <a:pPr marL="3429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sz="1350" dirty="0">
                <a:latin typeface="Arial" panose="020B0604020202020204" pitchFamily="34" charset="0"/>
              </a:rPr>
              <a:t>= mimořádný výsledek hospodaření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cs-CZ" sz="1350" dirty="0">
              <a:latin typeface="Arial" panose="020B0604020202020204" pitchFamily="34" charset="0"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cs-CZ" sz="1350" dirty="0">
              <a:latin typeface="Arial" panose="020B0604020202020204" pitchFamily="34" charset="0"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1350" dirty="0">
                <a:latin typeface="Arial" panose="020B0604020202020204" pitchFamily="34" charset="0"/>
              </a:rPr>
              <a:t>Plný vzor je ve studijních materiálech tohoto kurzu.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cs-CZ" sz="135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029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Výkaz cash-</a:t>
            </a:r>
            <a:r>
              <a:rPr lang="cs-CZ" dirty="0" err="1" smtClean="0"/>
              <a:t>flow</a:t>
            </a:r>
            <a:r>
              <a:rPr lang="cs-CZ" dirty="0" smtClean="0"/>
              <a:t> (peněžní toky)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Obvykle se sestavuje přímo nebo nepřímo.</a:t>
            </a:r>
          </a:p>
          <a:p>
            <a:r>
              <a:rPr lang="cs-CZ" dirty="0" smtClean="0"/>
              <a:t>Přímo z účetní knihy(deníku) – kam se zaznamenává jakákoliv peněžní operace (je to velmi složité a vyžadující upravené </a:t>
            </a:r>
            <a:r>
              <a:rPr lang="cs-CZ" dirty="0" err="1" smtClean="0"/>
              <a:t>účetnicví</a:t>
            </a:r>
            <a:r>
              <a:rPr lang="cs-CZ" dirty="0" smtClean="0"/>
              <a:t>), nebo nepřímo úpravou hospodářského výsledku.</a:t>
            </a:r>
          </a:p>
          <a:p>
            <a:r>
              <a:rPr lang="cs-CZ" b="1" i="1" dirty="0" smtClean="0"/>
              <a:t>Výnosy</a:t>
            </a:r>
            <a:r>
              <a:rPr lang="cs-CZ" dirty="0"/>
              <a:t>, které nebyly peněžním příjmem, je nutné od zisku (hospodářského výsledku) </a:t>
            </a:r>
            <a:r>
              <a:rPr lang="cs-CZ" b="1" i="1" dirty="0" smtClean="0"/>
              <a:t>odečíst</a:t>
            </a:r>
            <a:r>
              <a:rPr lang="cs-CZ" dirty="0" smtClean="0"/>
              <a:t>.</a:t>
            </a:r>
          </a:p>
          <a:p>
            <a:r>
              <a:rPr lang="cs-CZ" b="1" dirty="0" smtClean="0"/>
              <a:t>Náklady</a:t>
            </a:r>
            <a:r>
              <a:rPr lang="cs-CZ" dirty="0"/>
              <a:t>, které nebyly peněžním výdajem, je nutné k zisku (hospodářskému výsledku) </a:t>
            </a:r>
            <a:r>
              <a:rPr lang="cs-CZ" b="1" dirty="0"/>
              <a:t>připočítat</a:t>
            </a:r>
            <a:r>
              <a:rPr lang="cs-CZ" dirty="0"/>
              <a:t>.</a:t>
            </a:r>
          </a:p>
          <a:p>
            <a:r>
              <a:rPr lang="cs-CZ" dirty="0"/>
              <a:t>Dále upravujete hospodářský výsledek o peněžní toky, které souvisí se změnou stavu aktiv či pasiv:</a:t>
            </a:r>
          </a:p>
          <a:p>
            <a:r>
              <a:rPr lang="cs-CZ" dirty="0" smtClean="0"/>
              <a:t>Peněžní </a:t>
            </a:r>
            <a:r>
              <a:rPr lang="cs-CZ" b="1" dirty="0"/>
              <a:t>příjmy</a:t>
            </a:r>
            <a:r>
              <a:rPr lang="cs-CZ" dirty="0"/>
              <a:t>, které nebyly výnosem, je nutné k zisku (hospodářskému výsledku) </a:t>
            </a:r>
            <a:r>
              <a:rPr lang="cs-CZ" b="1" dirty="0"/>
              <a:t>připočítat</a:t>
            </a:r>
            <a:r>
              <a:rPr lang="cs-CZ" dirty="0"/>
              <a:t>.</a:t>
            </a:r>
            <a:br>
              <a:rPr lang="cs-CZ" dirty="0"/>
            </a:br>
            <a:r>
              <a:rPr lang="cs-CZ" dirty="0" smtClean="0"/>
              <a:t>Peněžní </a:t>
            </a:r>
            <a:r>
              <a:rPr lang="cs-CZ" b="1" dirty="0"/>
              <a:t>výdaje</a:t>
            </a:r>
            <a:r>
              <a:rPr lang="cs-CZ" dirty="0"/>
              <a:t>, které nebyly nákladem, je nutné od zisku (hospodářského výsledku) </a:t>
            </a:r>
            <a:r>
              <a:rPr lang="cs-CZ" b="1" dirty="0"/>
              <a:t>odečíst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44221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Poměrové ukazatele - rentabilita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cs-CZ" dirty="0" smtClean="0"/>
                  <a:t>Rentabilita aktiv – poměr mezi hospodářským výsledkem (zdaněný nebo nezdaněný) a celkovými aktivy </a:t>
                </a:r>
              </a:p>
              <a:p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𝑅𝑂𝐴</m:t>
                    </m:r>
                    <m:r>
                      <a:rPr lang="cs-CZ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𝐸𝐵𝐼𝑇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𝑎𝑘𝑡𝑖𝑣𝑎</m:t>
                        </m:r>
                      </m:den>
                    </m:f>
                  </m:oMath>
                </a14:m>
                <a:endParaRPr lang="cs-CZ" dirty="0"/>
              </a:p>
              <a:p>
                <a:endParaRPr lang="cs-CZ" dirty="0" smtClean="0"/>
              </a:p>
              <a:p>
                <a:r>
                  <a:rPr lang="cs-CZ" dirty="0" smtClean="0"/>
                  <a:t>Rentabilita tržeb - </a:t>
                </a:r>
                <a:r>
                  <a:rPr lang="cs-CZ" dirty="0"/>
                  <a:t>poměr mezi </a:t>
                </a:r>
                <a:r>
                  <a:rPr lang="cs-CZ" dirty="0" smtClean="0"/>
                  <a:t>hospodářským </a:t>
                </a:r>
                <a:r>
                  <a:rPr lang="cs-CZ" dirty="0"/>
                  <a:t>výsledkem </a:t>
                </a:r>
                <a:r>
                  <a:rPr lang="cs-CZ" dirty="0" smtClean="0"/>
                  <a:t>(zdaněný </a:t>
                </a:r>
                <a:r>
                  <a:rPr lang="cs-CZ" dirty="0"/>
                  <a:t>nebo nezdaněný) </a:t>
                </a:r>
                <a:r>
                  <a:rPr lang="cs-CZ" dirty="0" smtClean="0"/>
                  <a:t>a tržbami za „klíčové aktivity“</a:t>
                </a:r>
                <a:endParaRPr lang="cs-CZ" dirty="0"/>
              </a:p>
              <a:p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𝑅𝑂𝑆</m:t>
                    </m:r>
                    <m:r>
                      <a:rPr lang="cs-CZ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/>
                          </a:rPr>
                        </m:ctrlPr>
                      </m:fPr>
                      <m:num>
                        <m:r>
                          <a:rPr lang="cs-CZ">
                            <a:latin typeface="Cambria Math"/>
                          </a:rPr>
                          <m:t>č</m:t>
                        </m:r>
                        <m:r>
                          <a:rPr lang="cs-CZ" i="1">
                            <a:latin typeface="Cambria Math"/>
                          </a:rPr>
                          <m:t>𝑖𝑠𝑡</m:t>
                        </m:r>
                        <m:r>
                          <a:rPr lang="cs-CZ">
                            <a:latin typeface="Cambria Math"/>
                          </a:rPr>
                          <m:t>ý </m:t>
                        </m:r>
                        <m:r>
                          <a:rPr lang="cs-CZ" i="1">
                            <a:latin typeface="Cambria Math"/>
                          </a:rPr>
                          <m:t>𝑧𝑖𝑠𝑘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𝑡𝑟</m:t>
                        </m:r>
                        <m:r>
                          <a:rPr lang="cs-CZ">
                            <a:latin typeface="Cambria Math"/>
                          </a:rPr>
                          <m:t>ž</m:t>
                        </m:r>
                        <m:r>
                          <a:rPr lang="cs-CZ" i="1">
                            <a:latin typeface="Cambria Math"/>
                          </a:rPr>
                          <m:t>𝑏𝑦</m:t>
                        </m:r>
                      </m:den>
                    </m:f>
                  </m:oMath>
                </a14:m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92" t="-942" r="-153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5034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Hrubý </a:t>
            </a:r>
            <a:r>
              <a:rPr lang="cs-CZ" dirty="0" smtClean="0"/>
              <a:t>obsah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Trh a klíčové otázky plánu 62-65</a:t>
            </a:r>
          </a:p>
          <a:p>
            <a:r>
              <a:rPr lang="cs-CZ" dirty="0" smtClean="0"/>
              <a:t>Segmentace zákazníků – 66-71</a:t>
            </a:r>
          </a:p>
          <a:p>
            <a:r>
              <a:rPr lang="cs-CZ" dirty="0" smtClean="0"/>
              <a:t>Marketing (význam a pozice) – 72-75</a:t>
            </a:r>
          </a:p>
          <a:p>
            <a:r>
              <a:rPr lang="cs-CZ" dirty="0" smtClean="0"/>
              <a:t>4P (marketingový mix) 76-221</a:t>
            </a:r>
          </a:p>
          <a:p>
            <a:r>
              <a:rPr lang="cs-CZ" dirty="0" err="1" smtClean="0"/>
              <a:t>Product</a:t>
            </a:r>
            <a:r>
              <a:rPr lang="cs-CZ" dirty="0" smtClean="0"/>
              <a:t> – úvod do 4P 76-84</a:t>
            </a:r>
          </a:p>
          <a:p>
            <a:r>
              <a:rPr lang="cs-CZ" dirty="0" err="1" smtClean="0"/>
              <a:t>Product</a:t>
            </a:r>
            <a:r>
              <a:rPr lang="cs-CZ" dirty="0" smtClean="0"/>
              <a:t> – výrobek/výrobková politika – 85-91</a:t>
            </a:r>
          </a:p>
          <a:p>
            <a:r>
              <a:rPr lang="cs-CZ" dirty="0" err="1" smtClean="0"/>
              <a:t>Product</a:t>
            </a:r>
            <a:r>
              <a:rPr lang="cs-CZ" dirty="0" smtClean="0"/>
              <a:t> – inovace a sortiment - 92-121</a:t>
            </a:r>
          </a:p>
          <a:p>
            <a:r>
              <a:rPr lang="cs-CZ" dirty="0" err="1" smtClean="0"/>
              <a:t>Product</a:t>
            </a:r>
            <a:r>
              <a:rPr lang="cs-CZ" dirty="0" smtClean="0"/>
              <a:t> – inovace 122-144</a:t>
            </a:r>
          </a:p>
          <a:p>
            <a:r>
              <a:rPr lang="cs-CZ" dirty="0" err="1" smtClean="0"/>
              <a:t>Product</a:t>
            </a:r>
            <a:r>
              <a:rPr lang="cs-CZ" dirty="0" smtClean="0"/>
              <a:t> – obal a logo – 145-163</a:t>
            </a:r>
          </a:p>
          <a:p>
            <a:r>
              <a:rPr lang="cs-CZ" dirty="0" err="1" smtClean="0"/>
              <a:t>Product</a:t>
            </a:r>
            <a:r>
              <a:rPr lang="cs-CZ" dirty="0" smtClean="0"/>
              <a:t> – zásobování 164-190</a:t>
            </a:r>
          </a:p>
          <a:p>
            <a:r>
              <a:rPr lang="cs-CZ" dirty="0" err="1" smtClean="0"/>
              <a:t>Price</a:t>
            </a:r>
            <a:r>
              <a:rPr lang="cs-CZ" dirty="0" smtClean="0"/>
              <a:t> 191 -205</a:t>
            </a:r>
          </a:p>
          <a:p>
            <a:r>
              <a:rPr lang="cs-CZ" dirty="0" err="1" smtClean="0"/>
              <a:t>Promotion</a:t>
            </a:r>
            <a:r>
              <a:rPr lang="cs-CZ" dirty="0" smtClean="0"/>
              <a:t> 206-213</a:t>
            </a:r>
          </a:p>
          <a:p>
            <a:r>
              <a:rPr lang="cs-CZ" dirty="0" smtClean="0"/>
              <a:t>Place 214-220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41528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Poměrové ukazatele - zadluženost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cs-CZ" dirty="0" smtClean="0"/>
                  <a:t>Ukazatel krytí závazků (dluhů)</a:t>
                </a:r>
                <a:endParaRPr lang="cs-CZ" dirty="0"/>
              </a:p>
              <a:p>
                <a14:m>
                  <m:oMath xmlns:m="http://schemas.openxmlformats.org/officeDocument/2006/math">
                    <m:r>
                      <a:rPr lang="cs-CZ" sz="22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cs-CZ" sz="2200" i="1">
                        <a:latin typeface="Cambria Math" panose="02040503050406030204" pitchFamily="18" charset="0"/>
                      </a:rPr>
                      <m:t>í</m:t>
                    </m:r>
                    <m:r>
                      <a:rPr lang="cs-CZ" sz="2200" i="1">
                        <a:latin typeface="Cambria Math" panose="02040503050406030204" pitchFamily="18" charset="0"/>
                      </a:rPr>
                      <m:t>𝑟𝑎</m:t>
                    </m:r>
                    <m:r>
                      <a:rPr lang="cs-CZ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200" i="1">
                        <a:latin typeface="Cambria Math" panose="02040503050406030204" pitchFamily="18" charset="0"/>
                      </a:rPr>
                      <m:t>𝑐𝑒𝑙𝑘𝑜𝑣</m:t>
                    </m:r>
                    <m:r>
                      <a:rPr lang="cs-CZ" sz="2200" i="1">
                        <a:latin typeface="Cambria Math" panose="02040503050406030204" pitchFamily="18" charset="0"/>
                      </a:rPr>
                      <m:t>é </m:t>
                    </m:r>
                    <m:r>
                      <a:rPr lang="cs-CZ" sz="2200" i="1">
                        <a:latin typeface="Cambria Math" panose="02040503050406030204" pitchFamily="18" charset="0"/>
                      </a:rPr>
                      <m:t>𝑧𝑎𝑑𝑙𝑢</m:t>
                    </m:r>
                    <m:r>
                      <a:rPr lang="cs-CZ" sz="2200" i="1">
                        <a:latin typeface="Cambria Math" panose="02040503050406030204" pitchFamily="18" charset="0"/>
                      </a:rPr>
                      <m:t>ž</m:t>
                    </m:r>
                    <m:r>
                      <a:rPr lang="cs-CZ" sz="2200" i="1">
                        <a:latin typeface="Cambria Math" panose="02040503050406030204" pitchFamily="18" charset="0"/>
                      </a:rPr>
                      <m:t>𝑒𝑛𝑜𝑠𝑡𝑖</m:t>
                    </m:r>
                    <m:r>
                      <a:rPr lang="cs-CZ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200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sz="2200" i="1">
                            <a:latin typeface="Cambria Math" panose="02040503050406030204" pitchFamily="18" charset="0"/>
                          </a:rPr>
                          <m:t>𝑐𝑖𝑧</m:t>
                        </m:r>
                        <m:r>
                          <a:rPr lang="cs-CZ" sz="2200" i="1">
                            <a:latin typeface="Cambria Math" panose="02040503050406030204" pitchFamily="18" charset="0"/>
                          </a:rPr>
                          <m:t>í </m:t>
                        </m:r>
                        <m:r>
                          <a:rPr lang="cs-CZ" sz="2200" i="1">
                            <a:latin typeface="Cambria Math" panose="02040503050406030204" pitchFamily="18" charset="0"/>
                          </a:rPr>
                          <m:t>𝑧𝑑𝑟𝑜𝑗𝑒</m:t>
                        </m:r>
                        <m:r>
                          <a:rPr lang="cs-CZ" sz="2200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cs-CZ" sz="2200" i="1">
                            <a:latin typeface="Cambria Math" panose="02040503050406030204" pitchFamily="18" charset="0"/>
                          </a:rPr>
                          <m:t>𝑘𝑎𝑝𝑖𝑡</m:t>
                        </m:r>
                        <m:r>
                          <a:rPr lang="cs-CZ" sz="2200" i="1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cs-CZ" sz="22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cs-CZ" sz="22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cs-CZ" sz="2200" i="1">
                            <a:latin typeface="Cambria Math" panose="02040503050406030204" pitchFamily="18" charset="0"/>
                          </a:rPr>
                          <m:t>𝑎𝑘𝑡𝑖𝑣𝑎</m:t>
                        </m:r>
                      </m:den>
                    </m:f>
                  </m:oMath>
                </a14:m>
                <a:endParaRPr lang="cs-CZ" sz="2200" i="1" dirty="0">
                  <a:latin typeface="Cambria Math" panose="02040503050406030204" pitchFamily="18" charset="0"/>
                </a:endParaRPr>
              </a:p>
              <a:p>
                <a:r>
                  <a:rPr lang="cs-CZ" dirty="0"/>
                  <a:t>Pravidlo vertikální kapitálové </a:t>
                </a:r>
                <a:r>
                  <a:rPr lang="cs-CZ" dirty="0" smtClean="0"/>
                  <a:t>struktury - </a:t>
                </a:r>
                <a:r>
                  <a:rPr lang="cs-CZ" dirty="0"/>
                  <a:t>vztah vlastního a cizího kapitálu by měl být nejvýše 1:1</a:t>
                </a:r>
              </a:p>
              <a:p>
                <a:endParaRPr lang="cs-CZ" dirty="0" smtClean="0"/>
              </a:p>
              <a:p>
                <a:r>
                  <a:rPr lang="cs-CZ" dirty="0" smtClean="0"/>
                  <a:t>Ukazatel kapitálové stability podniku</a:t>
                </a:r>
                <a:endParaRPr lang="cs-CZ" dirty="0"/>
              </a:p>
              <a:p>
                <a14:m>
                  <m:oMath xmlns:m="http://schemas.openxmlformats.org/officeDocument/2006/math">
                    <m:r>
                      <a:rPr lang="cs-CZ" sz="22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cs-CZ" sz="2200">
                        <a:latin typeface="Cambria Math" panose="02040503050406030204" pitchFamily="18" charset="0"/>
                      </a:rPr>
                      <m:t>í</m:t>
                    </m:r>
                    <m:r>
                      <a:rPr lang="cs-CZ" sz="2200" i="1">
                        <a:latin typeface="Cambria Math" panose="02040503050406030204" pitchFamily="18" charset="0"/>
                      </a:rPr>
                      <m:t>𝑟𝑎</m:t>
                    </m:r>
                    <m:r>
                      <a:rPr lang="cs-CZ" sz="220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200" i="1">
                        <a:latin typeface="Cambria Math" panose="02040503050406030204" pitchFamily="18" charset="0"/>
                      </a:rPr>
                      <m:t>𝑧𝑎𝑑𝑙𝑢</m:t>
                    </m:r>
                    <m:r>
                      <a:rPr lang="cs-CZ" sz="2200">
                        <a:latin typeface="Cambria Math" panose="02040503050406030204" pitchFamily="18" charset="0"/>
                      </a:rPr>
                      <m:t>ž</m:t>
                    </m:r>
                    <m:r>
                      <a:rPr lang="cs-CZ" sz="2200" i="1">
                        <a:latin typeface="Cambria Math" panose="02040503050406030204" pitchFamily="18" charset="0"/>
                      </a:rPr>
                      <m:t>𝑒𝑛𝑜𝑠𝑡𝑖</m:t>
                    </m:r>
                    <m:r>
                      <a:rPr lang="cs-CZ" sz="220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200" i="1">
                        <a:latin typeface="Cambria Math" panose="02040503050406030204" pitchFamily="18" charset="0"/>
                      </a:rPr>
                      <m:t>𝑣𝑙𝑎𝑠𝑡𝑛</m:t>
                    </m:r>
                    <m:r>
                      <a:rPr lang="cs-CZ" sz="2200">
                        <a:latin typeface="Cambria Math" panose="02040503050406030204" pitchFamily="18" charset="0"/>
                      </a:rPr>
                      <m:t>í</m:t>
                    </m:r>
                    <m:r>
                      <a:rPr lang="cs-CZ" sz="2200" i="1">
                        <a:latin typeface="Cambria Math" panose="02040503050406030204" pitchFamily="18" charset="0"/>
                      </a:rPr>
                      <m:t>h𝑜</m:t>
                    </m:r>
                    <m:r>
                      <a:rPr lang="cs-CZ" sz="220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200" i="1">
                        <a:latin typeface="Cambria Math" panose="02040503050406030204" pitchFamily="18" charset="0"/>
                      </a:rPr>
                      <m:t>𝑘𝑎𝑝𝑖𝑡</m:t>
                    </m:r>
                    <m:r>
                      <a:rPr lang="cs-CZ" sz="2200">
                        <a:latin typeface="Cambria Math" panose="02040503050406030204" pitchFamily="18" charset="0"/>
                      </a:rPr>
                      <m:t>á</m:t>
                    </m:r>
                    <m:r>
                      <a:rPr lang="cs-CZ" sz="2200" i="1">
                        <a:latin typeface="Cambria Math" panose="02040503050406030204" pitchFamily="18" charset="0"/>
                      </a:rPr>
                      <m:t>𝑙𝑢</m:t>
                    </m:r>
                    <m:r>
                      <a:rPr lang="cs-CZ" sz="22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200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sz="2200" i="1">
                            <a:latin typeface="Cambria Math" panose="02040503050406030204" pitchFamily="18" charset="0"/>
                          </a:rPr>
                          <m:t>𝑐𝑖𝑧</m:t>
                        </m:r>
                        <m:r>
                          <a:rPr lang="cs-CZ" sz="2200">
                            <a:latin typeface="Cambria Math" panose="02040503050406030204" pitchFamily="18" charset="0"/>
                          </a:rPr>
                          <m:t>í </m:t>
                        </m:r>
                        <m:r>
                          <a:rPr lang="cs-CZ" sz="2200" i="1">
                            <a:latin typeface="Cambria Math" panose="02040503050406030204" pitchFamily="18" charset="0"/>
                          </a:rPr>
                          <m:t>𝑧𝑑𝑟𝑜𝑗𝑒</m:t>
                        </m:r>
                        <m:r>
                          <a:rPr lang="cs-CZ" sz="2200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cs-CZ" sz="2200" b="0" i="1" smtClean="0">
                            <a:latin typeface="Cambria Math" panose="02040503050406030204" pitchFamily="18" charset="0"/>
                          </a:rPr>
                          <m:t>𝑘𝑎𝑝𝑖𝑡</m:t>
                        </m:r>
                        <m:r>
                          <a:rPr lang="cs-CZ" sz="2200" b="0" i="1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cs-CZ" sz="2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cs-CZ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cs-CZ" sz="2200" i="1">
                            <a:latin typeface="Cambria Math" panose="02040503050406030204" pitchFamily="18" charset="0"/>
                          </a:rPr>
                          <m:t>𝑣𝑙𝑎𝑠𝑡𝑛</m:t>
                        </m:r>
                        <m:r>
                          <a:rPr lang="cs-CZ" sz="2200">
                            <a:latin typeface="Cambria Math" panose="02040503050406030204" pitchFamily="18" charset="0"/>
                          </a:rPr>
                          <m:t>í </m:t>
                        </m:r>
                        <m:r>
                          <a:rPr lang="cs-CZ" sz="2200" i="1">
                            <a:latin typeface="Cambria Math" panose="02040503050406030204" pitchFamily="18" charset="0"/>
                          </a:rPr>
                          <m:t>𝑘𝑎𝑝𝑖𝑡</m:t>
                        </m:r>
                        <m:r>
                          <a:rPr lang="cs-CZ" sz="220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cs-CZ" sz="2200" i="1">
                            <a:latin typeface="Cambria Math" panose="02040503050406030204" pitchFamily="18" charset="0"/>
                          </a:rPr>
                          <m:t>𝑙</m:t>
                        </m:r>
                      </m:den>
                    </m:f>
                  </m:oMath>
                </a14:m>
                <a:endParaRPr lang="cs-CZ" sz="2200" dirty="0" smtClean="0"/>
              </a:p>
              <a:p>
                <a:endParaRPr lang="cs-CZ" sz="2200" dirty="0"/>
              </a:p>
              <a:p>
                <a:r>
                  <a:rPr lang="cs-CZ" dirty="0" smtClean="0"/>
                  <a:t>Oba dva jsou ukazatele pro banku, zdali Vám půjčí nebo ne.</a:t>
                </a: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84" t="-7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23898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cs-CZ" sz="2800" dirty="0"/>
              <a:t>Pravidlo horizontální struktury kapitál – majetek </a:t>
            </a:r>
            <a:r>
              <a:rPr lang="cs-CZ" sz="2800" dirty="0" smtClean="0"/>
              <a:t>(</a:t>
            </a:r>
            <a:r>
              <a:rPr lang="cs-CZ" sz="2800" dirty="0"/>
              <a:t>pro tvorbu rozvahy)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1800" dirty="0"/>
              <a:t>bilanční pravidlo – aktiva = pasiva</a:t>
            </a:r>
          </a:p>
          <a:p>
            <a:pPr eaLnBrk="1" hangingPunct="1"/>
            <a:r>
              <a:rPr lang="cs-CZ" sz="1800" dirty="0"/>
              <a:t>zlaté pravidlo financování </a:t>
            </a:r>
          </a:p>
          <a:p>
            <a:pPr lvl="1" eaLnBrk="1" hangingPunct="1"/>
            <a:r>
              <a:rPr lang="cs-CZ" sz="1500" dirty="0"/>
              <a:t>mezi dobou, během níž jsou vázány prostředky v majetku, a dobou, během níž je kapitál získaný pro jejich krytí k dispozici, musí být shoda</a:t>
            </a:r>
          </a:p>
          <a:p>
            <a:pPr eaLnBrk="1" hangingPunct="1"/>
            <a:r>
              <a:rPr lang="cs-CZ" sz="1800" dirty="0"/>
              <a:t>zlaté bilanční pravidlo (pravidlo vyrovnání </a:t>
            </a:r>
            <a:r>
              <a:rPr lang="cs-CZ" sz="1800" dirty="0" err="1"/>
              <a:t>riozika</a:t>
            </a:r>
            <a:r>
              <a:rPr lang="cs-CZ" sz="1800" dirty="0"/>
              <a:t>)</a:t>
            </a:r>
          </a:p>
          <a:p>
            <a:pPr lvl="1" eaLnBrk="1" hangingPunct="1"/>
            <a:r>
              <a:rPr lang="cs-CZ" sz="1500" dirty="0"/>
              <a:t>v užším pojetí – investiční majetek je nutno financovat vlastním kapitálem a oběžný majetek cizím kapitálem</a:t>
            </a:r>
          </a:p>
          <a:p>
            <a:pPr lvl="1" eaLnBrk="1" hangingPunct="1"/>
            <a:r>
              <a:rPr lang="cs-CZ" sz="1500" dirty="0"/>
              <a:t>v širším pojetí – investiční majetek má být financován dlouhodobým kapitálem a oběžný majetek krátkodobým</a:t>
            </a:r>
          </a:p>
        </p:txBody>
      </p:sp>
    </p:spTree>
    <p:extLst>
      <p:ext uri="{BB962C8B-B14F-4D97-AF65-F5344CB8AC3E}">
        <p14:creationId xmlns:p14="http://schemas.microsoft.com/office/powerpoint/2010/main" val="28611621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1485900" y="1491854"/>
            <a:ext cx="617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33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Likvidita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Likvidita vyjadřuje schopnost podniku hradit své závazky, tj. platební schopnost. Podstatou je vztah mezi složkami oběžného (krátkodobého majetku) a krátkodobými závazky.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15091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392066"/>
              </p:ext>
            </p:extLst>
          </p:nvPr>
        </p:nvGraphicFramePr>
        <p:xfrm>
          <a:off x="1141809" y="2205036"/>
          <a:ext cx="3108722" cy="1071564"/>
        </p:xfrm>
        <a:graphic>
          <a:graphicData uri="http://schemas.openxmlformats.org/drawingml/2006/table">
            <a:tbl>
              <a:tblPr/>
              <a:tblGrid>
                <a:gridCol w="1332310"/>
                <a:gridCol w="592931"/>
                <a:gridCol w="591740"/>
                <a:gridCol w="591741"/>
              </a:tblGrid>
              <a:tr h="26789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Ukazatel</a:t>
                      </a:r>
                    </a:p>
                  </a:txBody>
                  <a:tcPr marL="33210" marR="3321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Podnik A</a:t>
                      </a:r>
                    </a:p>
                  </a:txBody>
                  <a:tcPr marL="33210" marR="3321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Podnik B</a:t>
                      </a:r>
                    </a:p>
                  </a:txBody>
                  <a:tcPr marL="33210" marR="3321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Podnik C</a:t>
                      </a:r>
                    </a:p>
                  </a:txBody>
                  <a:tcPr marL="33210" marR="3321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26789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+ Krátkodobý majetek</a:t>
                      </a:r>
                    </a:p>
                  </a:txBody>
                  <a:tcPr marL="33210" marR="3321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2000</a:t>
                      </a:r>
                    </a:p>
                  </a:txBody>
                  <a:tcPr marL="33210" marR="3321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1500</a:t>
                      </a:r>
                    </a:p>
                  </a:txBody>
                  <a:tcPr marL="33210" marR="3321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1000</a:t>
                      </a:r>
                    </a:p>
                  </a:txBody>
                  <a:tcPr marL="33210" marR="3321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89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- Krátkodobé závazky</a:t>
                      </a:r>
                    </a:p>
                  </a:txBody>
                  <a:tcPr marL="33210" marR="3321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1500</a:t>
                      </a:r>
                    </a:p>
                  </a:txBody>
                  <a:tcPr marL="33210" marR="3321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1500</a:t>
                      </a:r>
                    </a:p>
                  </a:txBody>
                  <a:tcPr marL="33210" marR="3321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1500</a:t>
                      </a:r>
                    </a:p>
                  </a:txBody>
                  <a:tcPr marL="33210" marR="3321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89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= Rozdíl</a:t>
                      </a:r>
                    </a:p>
                  </a:txBody>
                  <a:tcPr marL="33210" marR="3321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500</a:t>
                      </a:r>
                    </a:p>
                  </a:txBody>
                  <a:tcPr marL="33210" marR="3321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0</a:t>
                      </a:r>
                    </a:p>
                  </a:txBody>
                  <a:tcPr marL="33210" marR="3321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SimSun" charset="-122"/>
                          <a:cs typeface="Times New Roman" pitchFamily="16" charset="0"/>
                        </a:rPr>
                        <a:t>-500</a:t>
                      </a:r>
                    </a:p>
                  </a:txBody>
                  <a:tcPr marL="33210" marR="3321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518" name="Rectangle 59"/>
          <p:cNvSpPr>
            <a:spLocks noChangeArrowheads="1"/>
          </p:cNvSpPr>
          <p:nvPr/>
        </p:nvSpPr>
        <p:spPr bwMode="auto">
          <a:xfrm>
            <a:off x="4143375" y="3276600"/>
            <a:ext cx="3429000" cy="62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>
                <a:solidFill>
                  <a:srgbClr val="000000"/>
                </a:solidFill>
                <a:latin typeface="Calibri" panose="020F0502020204030204" pitchFamily="34" charset="0"/>
              </a:rPr>
              <a:t>Podnik A je z krátkodobého hlediska finančně stabilizovaný, schopen uhradit své závazky vůči jiným subjektům</a:t>
            </a:r>
          </a:p>
        </p:txBody>
      </p:sp>
      <p:sp>
        <p:nvSpPr>
          <p:cNvPr id="63519" name="Rectangle 60"/>
          <p:cNvSpPr>
            <a:spLocks noChangeArrowheads="1"/>
          </p:cNvSpPr>
          <p:nvPr/>
        </p:nvSpPr>
        <p:spPr bwMode="auto">
          <a:xfrm>
            <a:off x="1303735" y="3964781"/>
            <a:ext cx="3429000" cy="62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>
                <a:solidFill>
                  <a:srgbClr val="000000"/>
                </a:solidFill>
                <a:latin typeface="Calibri" panose="020F0502020204030204" pitchFamily="34" charset="0"/>
              </a:rPr>
              <a:t>Podnik B se již ocitá v rizikové situaci, v případě neočekávaných situací (mimořádných výdajů) problémy s prodlením u plateb jiným subjektům</a:t>
            </a:r>
          </a:p>
        </p:txBody>
      </p:sp>
      <p:sp>
        <p:nvSpPr>
          <p:cNvPr id="63520" name="Rectangle 61"/>
          <p:cNvSpPr>
            <a:spLocks noChangeArrowheads="1"/>
          </p:cNvSpPr>
          <p:nvPr/>
        </p:nvSpPr>
        <p:spPr bwMode="auto">
          <a:xfrm>
            <a:off x="4250531" y="4929188"/>
            <a:ext cx="3429000" cy="44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>
                <a:solidFill>
                  <a:srgbClr val="000000"/>
                </a:solidFill>
                <a:latin typeface="Calibri" panose="020F0502020204030204" pitchFamily="34" charset="0"/>
              </a:rPr>
              <a:t>Podnik C je v nejhorší situaci – není schopen uhradit závazky k jiným subjektům = penále, krajně i zánik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likvidity (</a:t>
            </a:r>
            <a:r>
              <a:rPr lang="cs-CZ" dirty="0" smtClean="0"/>
              <a:t>běžná)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00175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</a:t>
            </a:r>
            <a:r>
              <a:rPr lang="cs-CZ" dirty="0" smtClean="0"/>
              <a:t>likvidity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běžná likvidita - má nejmenší vypovídající hodnotu, je to poměr mezi oběžným majetkem a krátkodobými závazky. Optimum je 2.</a:t>
            </a:r>
          </a:p>
          <a:p>
            <a:r>
              <a:rPr lang="cs-CZ" dirty="0"/>
              <a:t>pohotová  likvidita – od předchozí se liší hlavně tím, že se do ní nezapočítávají zásoby. Tedy poměr mezi oběžnými aktivy minus zásoby a krátkodobými závazky. Z těchto tří poměrů je nejrozšířenější. Optimum je 1.</a:t>
            </a:r>
          </a:p>
          <a:p>
            <a:r>
              <a:rPr lang="cs-CZ" dirty="0"/>
              <a:t>okamžitá likvidita – poměr mezi finančním majetkem (peníze a cenné papíry) a krátkodobými závazky. Optimum 0,2–0,4.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58735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Poměrové ukazatele - </a:t>
            </a:r>
            <a:r>
              <a:rPr lang="cs-CZ" dirty="0" smtClean="0"/>
              <a:t>Likvidita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cs-CZ" i="1" dirty="0" smtClean="0"/>
              </a:p>
              <a:p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𝐶𝑒𝑙𝑘𝑜𝑣</m:t>
                    </m:r>
                    <m:r>
                      <a:rPr lang="cs-CZ">
                        <a:latin typeface="Cambria Math"/>
                      </a:rPr>
                      <m:t>á </m:t>
                    </m:r>
                    <m:r>
                      <a:rPr lang="cs-CZ" i="1">
                        <a:latin typeface="Cambria Math"/>
                      </a:rPr>
                      <m:t>𝑙𝑖𝑘𝑣𝑖𝑑𝑖𝑡𝑎</m:t>
                    </m:r>
                    <m:r>
                      <a:rPr lang="cs-CZ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𝑜𝑏</m:t>
                        </m:r>
                        <m:r>
                          <a:rPr lang="cs-CZ">
                            <a:latin typeface="Cambria Math"/>
                          </a:rPr>
                          <m:t>ěž</m:t>
                        </m:r>
                        <m:r>
                          <a:rPr lang="cs-CZ" i="1">
                            <a:latin typeface="Cambria Math"/>
                          </a:rPr>
                          <m:t>𝑛</m:t>
                        </m:r>
                        <m:r>
                          <a:rPr lang="cs-CZ">
                            <a:latin typeface="Cambria Math"/>
                          </a:rPr>
                          <m:t>á </m:t>
                        </m:r>
                        <m:r>
                          <a:rPr lang="cs-CZ" i="1">
                            <a:latin typeface="Cambria Math"/>
                          </a:rPr>
                          <m:t>𝑎𝑘𝑡𝑖𝑣𝑎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𝑘𝑟</m:t>
                        </m:r>
                        <m:r>
                          <a:rPr lang="cs-CZ">
                            <a:latin typeface="Cambria Math"/>
                          </a:rPr>
                          <m:t>á</m:t>
                        </m:r>
                        <m:r>
                          <a:rPr lang="cs-CZ" i="1">
                            <a:latin typeface="Cambria Math"/>
                          </a:rPr>
                          <m:t>𝑡𝑘𝑜𝑑𝑜𝑏</m:t>
                        </m:r>
                        <m:r>
                          <a:rPr lang="cs-CZ">
                            <a:latin typeface="Cambria Math"/>
                          </a:rPr>
                          <m:t>é </m:t>
                        </m:r>
                        <m:r>
                          <a:rPr lang="cs-CZ" i="1">
                            <a:latin typeface="Cambria Math"/>
                          </a:rPr>
                          <m:t>𝑧</m:t>
                        </m:r>
                        <m:r>
                          <a:rPr lang="cs-CZ">
                            <a:latin typeface="Cambria Math"/>
                          </a:rPr>
                          <m:t>á</m:t>
                        </m:r>
                        <m:r>
                          <a:rPr lang="cs-CZ" i="1">
                            <a:latin typeface="Cambria Math"/>
                          </a:rPr>
                          <m:t>𝑣𝑎𝑧𝑘𝑦</m:t>
                        </m:r>
                      </m:den>
                    </m:f>
                  </m:oMath>
                </a14:m>
                <a:r>
                  <a:rPr lang="cs-CZ" dirty="0" smtClean="0"/>
                  <a:t>  (cca 2)</a:t>
                </a:r>
              </a:p>
              <a:p>
                <a:endParaRPr lang="cs-CZ" dirty="0" smtClean="0"/>
              </a:p>
              <a:p>
                <a:endParaRPr lang="cs-CZ" dirty="0"/>
              </a:p>
              <a:p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𝑃𝑜h𝑜𝑡𝑜𝑣</m:t>
                    </m:r>
                    <m:r>
                      <a:rPr lang="cs-CZ">
                        <a:latin typeface="Cambria Math"/>
                      </a:rPr>
                      <m:t>á </m:t>
                    </m:r>
                    <m:r>
                      <a:rPr lang="cs-CZ" i="1">
                        <a:latin typeface="Cambria Math"/>
                      </a:rPr>
                      <m:t>𝑙𝑖𝑘𝑣𝑖𝑑𝑖𝑡𝑎</m:t>
                    </m:r>
                    <m:r>
                      <a:rPr lang="cs-CZ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𝑜𝑏</m:t>
                        </m:r>
                        <m:r>
                          <a:rPr lang="cs-CZ">
                            <a:latin typeface="Cambria Math"/>
                          </a:rPr>
                          <m:t>ěž</m:t>
                        </m:r>
                        <m:r>
                          <a:rPr lang="cs-CZ" i="1">
                            <a:latin typeface="Cambria Math"/>
                          </a:rPr>
                          <m:t>𝑛</m:t>
                        </m:r>
                        <m:r>
                          <a:rPr lang="cs-CZ">
                            <a:latin typeface="Cambria Math"/>
                          </a:rPr>
                          <m:t>á </m:t>
                        </m:r>
                        <m:r>
                          <a:rPr lang="cs-CZ" i="1">
                            <a:latin typeface="Cambria Math"/>
                          </a:rPr>
                          <m:t>𝑎𝑘𝑡𝑖𝑣𝑎</m:t>
                        </m:r>
                        <m:r>
                          <a:rPr lang="cs-CZ" i="1">
                            <a:latin typeface="Cambria Math"/>
                          </a:rPr>
                          <m:t>−</m:t>
                        </m:r>
                        <m:r>
                          <a:rPr lang="cs-CZ" i="1">
                            <a:latin typeface="Cambria Math"/>
                          </a:rPr>
                          <m:t>𝑧</m:t>
                        </m:r>
                        <m:r>
                          <a:rPr lang="cs-CZ">
                            <a:latin typeface="Cambria Math"/>
                          </a:rPr>
                          <m:t>á</m:t>
                        </m:r>
                        <m:r>
                          <a:rPr lang="cs-CZ" i="1">
                            <a:latin typeface="Cambria Math"/>
                          </a:rPr>
                          <m:t>𝑠𝑜𝑏𝑦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𝑘𝑟</m:t>
                        </m:r>
                        <m:r>
                          <a:rPr lang="cs-CZ">
                            <a:latin typeface="Cambria Math"/>
                          </a:rPr>
                          <m:t>á</m:t>
                        </m:r>
                        <m:r>
                          <a:rPr lang="cs-CZ" i="1">
                            <a:latin typeface="Cambria Math"/>
                          </a:rPr>
                          <m:t>𝑡𝑘𝑜𝑑𝑜𝑏</m:t>
                        </m:r>
                        <m:r>
                          <a:rPr lang="cs-CZ">
                            <a:latin typeface="Cambria Math"/>
                          </a:rPr>
                          <m:t>é </m:t>
                        </m:r>
                        <m:r>
                          <a:rPr lang="cs-CZ" i="1">
                            <a:latin typeface="Cambria Math"/>
                          </a:rPr>
                          <m:t>𝑧</m:t>
                        </m:r>
                        <m:r>
                          <a:rPr lang="cs-CZ">
                            <a:latin typeface="Cambria Math"/>
                          </a:rPr>
                          <m:t>á</m:t>
                        </m:r>
                        <m:r>
                          <a:rPr lang="cs-CZ" i="1">
                            <a:latin typeface="Cambria Math"/>
                          </a:rPr>
                          <m:t>𝑣𝑎𝑧𝑘𝑦</m:t>
                        </m:r>
                      </m:den>
                    </m:f>
                    <m:r>
                      <a:rPr lang="cs-CZ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cs-CZ" dirty="0" smtClean="0"/>
                  <a:t>(cca 1)</a:t>
                </a:r>
              </a:p>
              <a:p>
                <a:endParaRPr lang="cs-CZ" dirty="0" smtClean="0"/>
              </a:p>
              <a:p>
                <a:endParaRPr lang="cs-CZ" dirty="0"/>
              </a:p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𝑂𝑘𝑎𝑚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ž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𝑖𝑡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á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𝑙𝑖𝑘𝑣𝑖𝑑𝑖𝑡𝑎</m:t>
                    </m:r>
                    <m:r>
                      <a:rPr lang="cs-CZ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ě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ěž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í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𝑝𝑟𝑜𝑠𝑡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ř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𝑒𝑑𝑘𝑦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𝑘𝑟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𝑡𝑘𝑜𝑑𝑜𝑏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é 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𝑣𝑎𝑧𝑘𝑦</m:t>
                        </m:r>
                      </m:den>
                    </m:f>
                  </m:oMath>
                </a14:m>
                <a:r>
                  <a:rPr lang="cs-CZ" dirty="0" smtClean="0"/>
                  <a:t> (cca 0,2)</a:t>
                </a: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9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32534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Finanční plán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</a:rPr>
              <a:t>Případová studie stavby </a:t>
            </a:r>
            <a:r>
              <a:rPr lang="cs-CZ" alt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domů</a:t>
            </a:r>
            <a:endParaRPr lang="cs-CZ" altLang="cs-CZ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4071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1"/>
          <p:cNvSpPr txBox="1">
            <a:spLocks noChangeArrowheads="1"/>
          </p:cNvSpPr>
          <p:nvPr/>
        </p:nvSpPr>
        <p:spPr bwMode="auto">
          <a:xfrm>
            <a:off x="1143000" y="1491855"/>
            <a:ext cx="6858000" cy="49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3000">
                <a:solidFill>
                  <a:srgbClr val="000000"/>
                </a:solidFill>
                <a:latin typeface="Calibri" panose="020F0502020204030204" pitchFamily="34" charset="0"/>
              </a:rPr>
              <a:t>Vstupní náklady – zakladatelský rozpočet </a:t>
            </a:r>
          </a:p>
        </p:txBody>
      </p:sp>
      <p:sp>
        <p:nvSpPr>
          <p:cNvPr id="104451" name="Rectangle 2"/>
          <p:cNvSpPr>
            <a:spLocks noChangeArrowheads="1"/>
          </p:cNvSpPr>
          <p:nvPr/>
        </p:nvSpPr>
        <p:spPr bwMode="auto">
          <a:xfrm>
            <a:off x="1143000" y="857250"/>
            <a:ext cx="6858000" cy="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200">
              <a:latin typeface="Arial" panose="020B0604020202020204" pitchFamily="34" charset="0"/>
            </a:endParaRPr>
          </a:p>
        </p:txBody>
      </p:sp>
      <p:graphicFrame>
        <p:nvGraphicFramePr>
          <p:cNvPr id="104452" name="Object 2"/>
          <p:cNvGraphicFramePr>
            <a:graphicFrameLocks noChangeAspect="1"/>
          </p:cNvGraphicFramePr>
          <p:nvPr/>
        </p:nvGraphicFramePr>
        <p:xfrm>
          <a:off x="1385888" y="2089549"/>
          <a:ext cx="6372225" cy="3696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List" r:id="rId5" imgW="5657908" imgH="3047949" progId="Excel.Sheet.8">
                  <p:embed/>
                </p:oleObj>
              </mc:Choice>
              <mc:Fallback>
                <p:oleObj name="List" r:id="rId5" imgW="5657908" imgH="304794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2089549"/>
                        <a:ext cx="6372225" cy="3696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86721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1"/>
          <p:cNvSpPr txBox="1">
            <a:spLocks noChangeArrowheads="1"/>
          </p:cNvSpPr>
          <p:nvPr/>
        </p:nvSpPr>
        <p:spPr bwMode="auto">
          <a:xfrm>
            <a:off x="1518047" y="1484710"/>
            <a:ext cx="6172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3300" dirty="0">
                <a:solidFill>
                  <a:srgbClr val="000000"/>
                </a:solidFill>
                <a:latin typeface="Calibri" panose="020F0502020204030204" pitchFamily="34" charset="0"/>
              </a:rPr>
              <a:t>Počáteční rozvaha – nesprávně</a:t>
            </a:r>
          </a:p>
        </p:txBody>
      </p:sp>
      <p:graphicFrame>
        <p:nvGraphicFramePr>
          <p:cNvPr id="49154" name="Group 2"/>
          <p:cNvGraphicFramePr>
            <a:graphicFrameLocks noGrp="1"/>
          </p:cNvGraphicFramePr>
          <p:nvPr/>
        </p:nvGraphicFramePr>
        <p:xfrm>
          <a:off x="1518049" y="2132411"/>
          <a:ext cx="6240067" cy="3621878"/>
        </p:xfrm>
        <a:graphic>
          <a:graphicData uri="http://schemas.openxmlformats.org/drawingml/2006/table">
            <a:tbl>
              <a:tblPr/>
              <a:tblGrid>
                <a:gridCol w="2268698"/>
                <a:gridCol w="851336"/>
                <a:gridCol w="1885877"/>
                <a:gridCol w="1234156"/>
              </a:tblGrid>
              <a:tr h="278606">
                <a:tc>
                  <a:txBody>
                    <a:bodyPr/>
                    <a:lstStyle/>
                    <a:p>
                      <a:pPr marL="0" marR="0" lvl="0" indent="1440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Aktiva</a:t>
                      </a:r>
                    </a:p>
                  </a:txBody>
                  <a:tcPr marL="0" marR="0" marT="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Kč</a:t>
                      </a:r>
                    </a:p>
                  </a:txBody>
                  <a:tcPr marL="0" marR="0" marT="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Pasiva</a:t>
                      </a:r>
                    </a:p>
                  </a:txBody>
                  <a:tcPr marL="0" marR="0" marT="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Kč</a:t>
                      </a:r>
                    </a:p>
                  </a:txBody>
                  <a:tcPr marL="0" marR="0" marT="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606">
                <a:tc>
                  <a:txBody>
                    <a:bodyPr/>
                    <a:lstStyle/>
                    <a:p>
                      <a:pPr marL="0" marR="0" lvl="0" indent="1440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1. Dlouhodobý majetek</a:t>
                      </a:r>
                    </a:p>
                  </a:txBody>
                  <a:tcPr marL="0" marR="0" marT="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2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0" marR="0" marT="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1. Vlastní kapitál</a:t>
                      </a:r>
                    </a:p>
                  </a:txBody>
                  <a:tcPr marL="0" marR="0" marT="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0" marR="0" marT="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606">
                <a:tc>
                  <a:txBody>
                    <a:bodyPr/>
                    <a:lstStyle/>
                    <a:p>
                      <a:pPr marL="0" marR="0" lvl="0" indent="1440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Dlouhodobý nehmotný majetek</a:t>
                      </a:r>
                    </a:p>
                  </a:txBody>
                  <a:tcPr marL="0" marR="0" marT="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2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0" marR="0" marT="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Základní kapitál</a:t>
                      </a:r>
                    </a:p>
                  </a:txBody>
                  <a:tcPr marL="0" marR="0" marT="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500 000</a:t>
                      </a:r>
                    </a:p>
                  </a:txBody>
                  <a:tcPr marL="0" marR="0" marT="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606">
                <a:tc>
                  <a:txBody>
                    <a:bodyPr/>
                    <a:lstStyle/>
                    <a:p>
                      <a:pPr marL="0" marR="0" lvl="0" indent="1440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Dlouhodobý hmotný majetek</a:t>
                      </a:r>
                    </a:p>
                  </a:txBody>
                  <a:tcPr marL="0" marR="0" marT="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2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0" marR="0" marT="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Kapitálové fondy</a:t>
                      </a:r>
                    </a:p>
                  </a:txBody>
                  <a:tcPr marL="0" marR="0" marT="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0" marR="0" marT="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606">
                <a:tc>
                  <a:txBody>
                    <a:bodyPr/>
                    <a:lstStyle/>
                    <a:p>
                      <a:pPr marL="0" marR="0" lvl="0" indent="1440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Dlouhodobý finanční majetek</a:t>
                      </a:r>
                    </a:p>
                  </a:txBody>
                  <a:tcPr marL="0" marR="0" marT="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2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0" marR="0" marT="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Fondy ze zisku</a:t>
                      </a:r>
                    </a:p>
                  </a:txBody>
                  <a:tcPr marL="0" marR="0" marT="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0" marR="0" marT="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606">
                <a:tc>
                  <a:txBody>
                    <a:bodyPr/>
                    <a:lstStyle/>
                    <a:p>
                      <a:pPr marL="0" marR="0" lvl="0" indent="1440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0" marR="0" marT="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2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0" marR="0" marT="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Výsledek hospodaření</a:t>
                      </a:r>
                    </a:p>
                  </a:txBody>
                  <a:tcPr marL="0" marR="0" marT="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0" marR="0" marT="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606">
                <a:tc>
                  <a:txBody>
                    <a:bodyPr/>
                    <a:lstStyle/>
                    <a:p>
                      <a:pPr marL="0" marR="0" lvl="0" indent="1440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2. Oběžný majetek</a:t>
                      </a:r>
                    </a:p>
                  </a:txBody>
                  <a:tcPr marL="0" marR="0" marT="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2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0" marR="0" marT="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2. Cizí zdroje</a:t>
                      </a:r>
                    </a:p>
                  </a:txBody>
                  <a:tcPr marL="0" marR="0" marT="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0" marR="0" marT="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606">
                <a:tc>
                  <a:txBody>
                    <a:bodyPr/>
                    <a:lstStyle/>
                    <a:p>
                      <a:pPr marL="0" marR="0" lvl="0" indent="1440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Zásoby</a:t>
                      </a:r>
                    </a:p>
                  </a:txBody>
                  <a:tcPr marL="0" marR="0" marT="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2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0" marR="0" marT="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Rezervy</a:t>
                      </a:r>
                    </a:p>
                  </a:txBody>
                  <a:tcPr marL="0" marR="0" marT="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0" marR="0" marT="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606">
                <a:tc>
                  <a:txBody>
                    <a:bodyPr/>
                    <a:lstStyle/>
                    <a:p>
                      <a:pPr marL="0" marR="0" lvl="0" indent="1440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Krátkodobé pohledávky</a:t>
                      </a:r>
                    </a:p>
                  </a:txBody>
                  <a:tcPr marL="0" marR="0" marT="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2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0" marR="0" marT="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Krátkodobé závazky</a:t>
                      </a:r>
                    </a:p>
                  </a:txBody>
                  <a:tcPr marL="0" marR="0" marT="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0" marR="0" marT="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606">
                <a:tc>
                  <a:txBody>
                    <a:bodyPr/>
                    <a:lstStyle/>
                    <a:p>
                      <a:pPr marL="0" marR="0" lvl="0" indent="1440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Dlouhodobé pohledávky</a:t>
                      </a:r>
                    </a:p>
                  </a:txBody>
                  <a:tcPr marL="0" marR="0" marT="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2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0" marR="0" marT="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Dlouhodobé závazky</a:t>
                      </a:r>
                    </a:p>
                  </a:txBody>
                  <a:tcPr marL="0" marR="0" marT="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0" marR="0" marT="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606">
                <a:tc>
                  <a:txBody>
                    <a:bodyPr/>
                    <a:lstStyle/>
                    <a:p>
                      <a:pPr marL="0" marR="0" lvl="0" indent="1440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Finanční majetek</a:t>
                      </a:r>
                    </a:p>
                  </a:txBody>
                  <a:tcPr marL="0" marR="0" marT="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500 000</a:t>
                      </a:r>
                    </a:p>
                  </a:txBody>
                  <a:tcPr marL="0" marR="0" marT="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Bankovní úvěry</a:t>
                      </a:r>
                    </a:p>
                  </a:txBody>
                  <a:tcPr marL="0" marR="0" marT="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0" marR="0" marT="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606">
                <a:tc>
                  <a:txBody>
                    <a:bodyPr/>
                    <a:lstStyle/>
                    <a:p>
                      <a:pPr marL="0" marR="0" lvl="0" indent="1440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3. Ostatní aktiva</a:t>
                      </a:r>
                    </a:p>
                  </a:txBody>
                  <a:tcPr marL="0" marR="0" marT="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0" marR="0" marT="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3. Ostatní pasiva</a:t>
                      </a:r>
                    </a:p>
                  </a:txBody>
                  <a:tcPr marL="0" marR="0" marT="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SimSun" charset="-122"/>
                        <a:cs typeface="Times New Roman" pitchFamily="16" charset="0"/>
                      </a:endParaRPr>
                    </a:p>
                  </a:txBody>
                  <a:tcPr marL="0" marR="0" marT="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606">
                <a:tc>
                  <a:txBody>
                    <a:bodyPr/>
                    <a:lstStyle/>
                    <a:p>
                      <a:pPr marL="0" marR="0" lvl="0" indent="1440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Celkem aktiva</a:t>
                      </a:r>
                    </a:p>
                  </a:txBody>
                  <a:tcPr marL="0" marR="0" marT="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500 000</a:t>
                      </a:r>
                    </a:p>
                  </a:txBody>
                  <a:tcPr marL="0" marR="0" marT="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Celkem pasiva</a:t>
                      </a:r>
                    </a:p>
                  </a:txBody>
                  <a:tcPr marL="0" marR="0" marT="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SimSun" charset="-122"/>
                          <a:cs typeface="Times New Roman" pitchFamily="16" charset="0"/>
                        </a:rPr>
                        <a:t>500 000</a:t>
                      </a:r>
                    </a:p>
                  </a:txBody>
                  <a:tcPr marL="0" marR="0" marT="0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9272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1"/>
          <p:cNvSpPr txBox="1">
            <a:spLocks noChangeArrowheads="1"/>
          </p:cNvSpPr>
          <p:nvPr/>
        </p:nvSpPr>
        <p:spPr bwMode="auto">
          <a:xfrm>
            <a:off x="1485900" y="1491854"/>
            <a:ext cx="617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3300">
                <a:solidFill>
                  <a:srgbClr val="000000"/>
                </a:solidFill>
                <a:latin typeface="Calibri" panose="020F0502020204030204" pitchFamily="34" charset="0"/>
              </a:rPr>
              <a:t>Plán nákladů na provoz podniku</a:t>
            </a:r>
          </a:p>
        </p:txBody>
      </p:sp>
      <p:sp>
        <p:nvSpPr>
          <p:cNvPr id="108547" name="Rectangle 2"/>
          <p:cNvSpPr>
            <a:spLocks noChangeArrowheads="1"/>
          </p:cNvSpPr>
          <p:nvPr/>
        </p:nvSpPr>
        <p:spPr bwMode="auto">
          <a:xfrm>
            <a:off x="1143000" y="857250"/>
            <a:ext cx="6858000" cy="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108548" name="Rectangle 3"/>
          <p:cNvSpPr>
            <a:spLocks noChangeArrowheads="1"/>
          </p:cNvSpPr>
          <p:nvPr/>
        </p:nvSpPr>
        <p:spPr bwMode="auto">
          <a:xfrm>
            <a:off x="1143000" y="857250"/>
            <a:ext cx="6858000" cy="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200">
              <a:latin typeface="Arial" panose="020B0604020202020204" pitchFamily="34" charset="0"/>
            </a:endParaRPr>
          </a:p>
        </p:txBody>
      </p:sp>
      <p:graphicFrame>
        <p:nvGraphicFramePr>
          <p:cNvPr id="108549" name="Object 2"/>
          <p:cNvGraphicFramePr>
            <a:graphicFrameLocks noChangeAspect="1"/>
          </p:cNvGraphicFramePr>
          <p:nvPr/>
        </p:nvGraphicFramePr>
        <p:xfrm>
          <a:off x="1625205" y="2196703"/>
          <a:ext cx="5878115" cy="333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List" r:id="rId5" imgW="4543435" imgH="2467065" progId="Excel.Sheet.8">
                  <p:embed/>
                </p:oleObj>
              </mc:Choice>
              <mc:Fallback>
                <p:oleObj name="List" r:id="rId5" imgW="4543435" imgH="246706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205" y="2196703"/>
                        <a:ext cx="5878115" cy="333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38684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Hrubý </a:t>
            </a:r>
            <a:r>
              <a:rPr lang="cs-CZ" dirty="0" smtClean="0"/>
              <a:t>obsah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Finanční plán 2 – aplikace pro podnikatelský plán – 221 – 257</a:t>
            </a:r>
          </a:p>
          <a:p>
            <a:r>
              <a:rPr lang="cs-CZ" dirty="0" smtClean="0"/>
              <a:t>Organizační plán a právní formy – 258-292</a:t>
            </a:r>
          </a:p>
          <a:p>
            <a:r>
              <a:rPr lang="cs-CZ" dirty="0" smtClean="0"/>
              <a:t>Harmonogramy projektů – 293-306</a:t>
            </a:r>
          </a:p>
          <a:p>
            <a:r>
              <a:rPr lang="cs-CZ" dirty="0" smtClean="0"/>
              <a:t>Hlavní chyby podnikatelských plánů 307-310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48767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1"/>
          <p:cNvSpPr txBox="1">
            <a:spLocks noChangeArrowheads="1"/>
          </p:cNvSpPr>
          <p:nvPr/>
        </p:nvSpPr>
        <p:spPr bwMode="auto">
          <a:xfrm>
            <a:off x="1485900" y="1491854"/>
            <a:ext cx="61722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3300">
                <a:solidFill>
                  <a:srgbClr val="000000"/>
                </a:solidFill>
                <a:latin typeface="Calibri" panose="020F0502020204030204" pitchFamily="34" charset="0"/>
              </a:rPr>
              <a:t>Plán osobních nákladů</a:t>
            </a:r>
          </a:p>
        </p:txBody>
      </p:sp>
      <p:sp>
        <p:nvSpPr>
          <p:cNvPr id="110595" name="Rectangle 2"/>
          <p:cNvSpPr>
            <a:spLocks noChangeArrowheads="1"/>
          </p:cNvSpPr>
          <p:nvPr/>
        </p:nvSpPr>
        <p:spPr bwMode="auto">
          <a:xfrm>
            <a:off x="1143000" y="857250"/>
            <a:ext cx="6858000" cy="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200">
              <a:latin typeface="Arial" panose="020B0604020202020204" pitchFamily="34" charset="0"/>
            </a:endParaRPr>
          </a:p>
        </p:txBody>
      </p:sp>
      <p:graphicFrame>
        <p:nvGraphicFramePr>
          <p:cNvPr id="110596" name="Object 2"/>
          <p:cNvGraphicFramePr>
            <a:graphicFrameLocks noChangeAspect="1"/>
          </p:cNvGraphicFramePr>
          <p:nvPr/>
        </p:nvGraphicFramePr>
        <p:xfrm>
          <a:off x="1601392" y="2078833"/>
          <a:ext cx="5478065" cy="3651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List" r:id="rId5" imgW="4600642" imgH="3181479" progId="Excel.Sheet.8">
                  <p:embed/>
                </p:oleObj>
              </mc:Choice>
              <mc:Fallback>
                <p:oleObj name="List" r:id="rId5" imgW="4600642" imgH="318147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392" y="2078833"/>
                        <a:ext cx="5478065" cy="36516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205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1"/>
          <p:cNvSpPr txBox="1">
            <a:spLocks noChangeArrowheads="1"/>
          </p:cNvSpPr>
          <p:nvPr/>
        </p:nvSpPr>
        <p:spPr bwMode="auto">
          <a:xfrm>
            <a:off x="1485900" y="1491854"/>
            <a:ext cx="617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3300">
                <a:solidFill>
                  <a:srgbClr val="000000"/>
                </a:solidFill>
                <a:latin typeface="Calibri" panose="020F0502020204030204" pitchFamily="34" charset="0"/>
              </a:rPr>
              <a:t>Přímé provozní náklady 2008</a:t>
            </a:r>
          </a:p>
        </p:txBody>
      </p:sp>
      <p:sp>
        <p:nvSpPr>
          <p:cNvPr id="112643" name="Rectangle 2"/>
          <p:cNvSpPr>
            <a:spLocks noChangeArrowheads="1"/>
          </p:cNvSpPr>
          <p:nvPr/>
        </p:nvSpPr>
        <p:spPr bwMode="auto">
          <a:xfrm>
            <a:off x="1143000" y="857250"/>
            <a:ext cx="6858000" cy="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200">
              <a:latin typeface="Arial" panose="020B0604020202020204" pitchFamily="34" charset="0"/>
            </a:endParaRPr>
          </a:p>
        </p:txBody>
      </p:sp>
      <p:graphicFrame>
        <p:nvGraphicFramePr>
          <p:cNvPr id="112644" name="Object 2"/>
          <p:cNvGraphicFramePr>
            <a:graphicFrameLocks noChangeAspect="1"/>
          </p:cNvGraphicFramePr>
          <p:nvPr/>
        </p:nvGraphicFramePr>
        <p:xfrm>
          <a:off x="1601392" y="2035969"/>
          <a:ext cx="5941219" cy="364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List" r:id="rId5" imgW="5657908" imgH="3038488" progId="Excel.Sheet.8">
                  <p:embed/>
                </p:oleObj>
              </mc:Choice>
              <mc:Fallback>
                <p:oleObj name="List" r:id="rId5" imgW="5657908" imgH="303848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392" y="2035969"/>
                        <a:ext cx="5941219" cy="364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66251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1"/>
          <p:cNvSpPr txBox="1">
            <a:spLocks noChangeArrowheads="1"/>
          </p:cNvSpPr>
          <p:nvPr/>
        </p:nvSpPr>
        <p:spPr bwMode="auto">
          <a:xfrm>
            <a:off x="1518047" y="1484710"/>
            <a:ext cx="6172200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3300">
                <a:solidFill>
                  <a:srgbClr val="000000"/>
                </a:solidFill>
                <a:latin typeface="Calibri" panose="020F0502020204030204" pitchFamily="34" charset="0"/>
              </a:rPr>
              <a:t>Plán tržeb</a:t>
            </a:r>
          </a:p>
        </p:txBody>
      </p:sp>
      <p:sp>
        <p:nvSpPr>
          <p:cNvPr id="114691" name="Rectangle 2"/>
          <p:cNvSpPr>
            <a:spLocks noChangeArrowheads="1"/>
          </p:cNvSpPr>
          <p:nvPr/>
        </p:nvSpPr>
        <p:spPr bwMode="auto">
          <a:xfrm>
            <a:off x="1143000" y="857250"/>
            <a:ext cx="6858000" cy="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200">
              <a:latin typeface="Arial" panose="020B0604020202020204" pitchFamily="34" charset="0"/>
            </a:endParaRPr>
          </a:p>
        </p:txBody>
      </p:sp>
      <p:graphicFrame>
        <p:nvGraphicFramePr>
          <p:cNvPr id="114692" name="Object 2"/>
          <p:cNvGraphicFramePr>
            <a:graphicFrameLocks noChangeAspect="1"/>
          </p:cNvGraphicFramePr>
          <p:nvPr/>
        </p:nvGraphicFramePr>
        <p:xfrm>
          <a:off x="1601392" y="1970486"/>
          <a:ext cx="4482703" cy="3611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List" r:id="rId5" imgW="5657908" imgH="4295672" progId="Excel.Sheet.8">
                  <p:embed/>
                </p:oleObj>
              </mc:Choice>
              <mc:Fallback>
                <p:oleObj name="List" r:id="rId5" imgW="5657908" imgH="429567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392" y="1970486"/>
                        <a:ext cx="4482703" cy="36111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6896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1"/>
          <p:cNvSpPr txBox="1">
            <a:spLocks noChangeArrowheads="1"/>
          </p:cNvSpPr>
          <p:nvPr/>
        </p:nvSpPr>
        <p:spPr bwMode="auto">
          <a:xfrm>
            <a:off x="1547812" y="1484710"/>
            <a:ext cx="6453188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3300">
                <a:solidFill>
                  <a:srgbClr val="000000"/>
                </a:solidFill>
                <a:latin typeface="Calibri" panose="020F0502020204030204" pitchFamily="34" charset="0"/>
              </a:rPr>
              <a:t>Plánovaný výkaz Z/Z</a:t>
            </a:r>
          </a:p>
        </p:txBody>
      </p:sp>
      <p:sp>
        <p:nvSpPr>
          <p:cNvPr id="116739" name="Rectangle 2"/>
          <p:cNvSpPr>
            <a:spLocks noChangeArrowheads="1"/>
          </p:cNvSpPr>
          <p:nvPr/>
        </p:nvSpPr>
        <p:spPr bwMode="auto">
          <a:xfrm>
            <a:off x="1143000" y="857250"/>
            <a:ext cx="6858000" cy="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200">
              <a:latin typeface="Arial" panose="020B0604020202020204" pitchFamily="34" charset="0"/>
            </a:endParaRPr>
          </a:p>
        </p:txBody>
      </p:sp>
      <p:graphicFrame>
        <p:nvGraphicFramePr>
          <p:cNvPr id="116740" name="Object 2"/>
          <p:cNvGraphicFramePr>
            <a:graphicFrameLocks noChangeAspect="1"/>
          </p:cNvGraphicFramePr>
          <p:nvPr/>
        </p:nvGraphicFramePr>
        <p:xfrm>
          <a:off x="1656160" y="1970485"/>
          <a:ext cx="3780234" cy="3780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List" r:id="rId5" imgW="5476840" imgH="6238888" progId="Excel.Sheet.8">
                  <p:embed/>
                </p:oleObj>
              </mc:Choice>
              <mc:Fallback>
                <p:oleObj name="List" r:id="rId5" imgW="5476840" imgH="623888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6160" y="1970485"/>
                        <a:ext cx="3780234" cy="37802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6709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1"/>
          <p:cNvSpPr txBox="1">
            <a:spLocks noChangeArrowheads="1"/>
          </p:cNvSpPr>
          <p:nvPr/>
        </p:nvSpPr>
        <p:spPr bwMode="auto">
          <a:xfrm>
            <a:off x="1485900" y="1491854"/>
            <a:ext cx="617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3300">
                <a:solidFill>
                  <a:srgbClr val="000000"/>
                </a:solidFill>
                <a:latin typeface="Calibri" panose="020F0502020204030204" pitchFamily="34" charset="0"/>
              </a:rPr>
              <a:t>Podmínky plánovaného cash flow</a:t>
            </a:r>
          </a:p>
        </p:txBody>
      </p:sp>
      <p:sp>
        <p:nvSpPr>
          <p:cNvPr id="118787" name="Text Box 2"/>
          <p:cNvSpPr txBox="1">
            <a:spLocks noChangeArrowheads="1"/>
          </p:cNvSpPr>
          <p:nvPr/>
        </p:nvSpPr>
        <p:spPr bwMode="auto">
          <a:xfrm>
            <a:off x="1485900" y="2057401"/>
            <a:ext cx="61722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413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1650">
                <a:solidFill>
                  <a:srgbClr val="000000"/>
                </a:solidFill>
                <a:latin typeface="Calibri" panose="020F0502020204030204" pitchFamily="34" charset="0"/>
              </a:rPr>
              <a:t>Lhůta splatnosti přijatých faktur na stavební materiál činí 30 dnů.</a:t>
            </a:r>
          </a:p>
          <a:p>
            <a:pPr>
              <a:lnSpc>
                <a:spcPct val="80000"/>
              </a:lnSpc>
              <a:spcBef>
                <a:spcPts val="413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1650">
                <a:solidFill>
                  <a:srgbClr val="000000"/>
                </a:solidFill>
                <a:latin typeface="Calibri" panose="020F0502020204030204" pitchFamily="34" charset="0"/>
              </a:rPr>
              <a:t>Lhůta splatnosti přijatých faktur na subdodavatelské práce činí 14 dní.</a:t>
            </a:r>
          </a:p>
          <a:p>
            <a:pPr>
              <a:lnSpc>
                <a:spcPct val="80000"/>
              </a:lnSpc>
              <a:spcBef>
                <a:spcPts val="413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1650">
                <a:solidFill>
                  <a:srgbClr val="000000"/>
                </a:solidFill>
                <a:latin typeface="Calibri" panose="020F0502020204030204" pitchFamily="34" charset="0"/>
              </a:rPr>
              <a:t>Lhůta splatnosti vystavených faktur v průběhu realizace stavebního díla činí 7 dní.</a:t>
            </a:r>
          </a:p>
          <a:p>
            <a:pPr>
              <a:lnSpc>
                <a:spcPct val="80000"/>
              </a:lnSpc>
              <a:spcBef>
                <a:spcPts val="413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1650">
                <a:solidFill>
                  <a:srgbClr val="000000"/>
                </a:solidFill>
                <a:latin typeface="Calibri" panose="020F0502020204030204" pitchFamily="34" charset="0"/>
              </a:rPr>
              <a:t>Lhůta splatnosti konečné vystavená faktury po dokončení realizace stavebního díla činí 14 dní.</a:t>
            </a:r>
          </a:p>
          <a:p>
            <a:pPr>
              <a:lnSpc>
                <a:spcPct val="80000"/>
              </a:lnSpc>
              <a:spcBef>
                <a:spcPts val="413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1650">
                <a:solidFill>
                  <a:srgbClr val="000000"/>
                </a:solidFill>
                <a:latin typeface="Calibri" panose="020F0502020204030204" pitchFamily="34" charset="0"/>
              </a:rPr>
              <a:t>Podnik bude čtvrtletním plátcem DPH.</a:t>
            </a:r>
          </a:p>
          <a:p>
            <a:pPr>
              <a:lnSpc>
                <a:spcPct val="80000"/>
              </a:lnSpc>
              <a:spcBef>
                <a:spcPts val="413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1650">
                <a:solidFill>
                  <a:srgbClr val="000000"/>
                </a:solidFill>
                <a:latin typeface="Calibri" panose="020F0502020204030204" pitchFamily="34" charset="0"/>
              </a:rPr>
              <a:t>Dodavatelé stavebního materiálu jsou plátci DPH.</a:t>
            </a:r>
          </a:p>
          <a:p>
            <a:pPr>
              <a:lnSpc>
                <a:spcPct val="80000"/>
              </a:lnSpc>
              <a:spcBef>
                <a:spcPts val="413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1650">
                <a:solidFill>
                  <a:srgbClr val="000000"/>
                </a:solidFill>
                <a:latin typeface="Calibri" panose="020F0502020204030204" pitchFamily="34" charset="0"/>
              </a:rPr>
              <a:t>Subdodavatelé na strojní zemní práce a práce autojeřábem nejsou plátci DPH. </a:t>
            </a:r>
          </a:p>
          <a:p>
            <a:pPr>
              <a:lnSpc>
                <a:spcPct val="80000"/>
              </a:lnSpc>
              <a:spcBef>
                <a:spcPts val="413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1650">
                <a:solidFill>
                  <a:srgbClr val="000000"/>
                </a:solidFill>
                <a:latin typeface="Calibri" panose="020F0502020204030204" pitchFamily="34" charset="0"/>
              </a:rPr>
              <a:t>Leasingové splátky jsou obsaženy v nákladech na provoz podniku.</a:t>
            </a:r>
          </a:p>
          <a:p>
            <a:pPr>
              <a:lnSpc>
                <a:spcPct val="80000"/>
              </a:lnSpc>
              <a:spcBef>
                <a:spcPts val="413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1650">
                <a:solidFill>
                  <a:srgbClr val="000000"/>
                </a:solidFill>
                <a:latin typeface="Calibri" panose="020F0502020204030204" pitchFamily="34" charset="0"/>
              </a:rPr>
              <a:t>U méně významných položek nebyly rozlišovány částky bez DPH a včetně DPH (např. inzerce, poplatky za mobilní telefony atd.)</a:t>
            </a:r>
          </a:p>
        </p:txBody>
      </p:sp>
    </p:spTree>
    <p:extLst>
      <p:ext uri="{BB962C8B-B14F-4D97-AF65-F5344CB8AC3E}">
        <p14:creationId xmlns:p14="http://schemas.microsoft.com/office/powerpoint/2010/main" val="42149541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1"/>
          <p:cNvSpPr txBox="1">
            <a:spLocks noChangeArrowheads="1"/>
          </p:cNvSpPr>
          <p:nvPr/>
        </p:nvSpPr>
        <p:spPr bwMode="auto">
          <a:xfrm>
            <a:off x="1485900" y="1491854"/>
            <a:ext cx="617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3300">
                <a:solidFill>
                  <a:srgbClr val="000000"/>
                </a:solidFill>
                <a:latin typeface="Calibri" panose="020F0502020204030204" pitchFamily="34" charset="0"/>
              </a:rPr>
              <a:t>Plánovaný Cash flow (pesimisticky)</a:t>
            </a:r>
          </a:p>
        </p:txBody>
      </p:sp>
      <p:sp>
        <p:nvSpPr>
          <p:cNvPr id="120835" name="Rectangle 2"/>
          <p:cNvSpPr>
            <a:spLocks noChangeArrowheads="1"/>
          </p:cNvSpPr>
          <p:nvPr/>
        </p:nvSpPr>
        <p:spPr bwMode="auto">
          <a:xfrm>
            <a:off x="1143000" y="857250"/>
            <a:ext cx="6858000" cy="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200">
              <a:latin typeface="Arial" panose="020B0604020202020204" pitchFamily="34" charset="0"/>
            </a:endParaRPr>
          </a:p>
        </p:txBody>
      </p:sp>
      <p:graphicFrame>
        <p:nvGraphicFramePr>
          <p:cNvPr id="120836" name="Object 2"/>
          <p:cNvGraphicFramePr>
            <a:graphicFrameLocks noChangeAspect="1"/>
          </p:cNvGraphicFramePr>
          <p:nvPr/>
        </p:nvGraphicFramePr>
        <p:xfrm>
          <a:off x="1601392" y="2132411"/>
          <a:ext cx="6211490" cy="3511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name="List" r:id="rId5" imgW="9144077" imgH="3809936" progId="Excel.Sheet.8">
                  <p:embed/>
                </p:oleObj>
              </mc:Choice>
              <mc:Fallback>
                <p:oleObj name="List" r:id="rId5" imgW="9144077" imgH="380993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392" y="2132411"/>
                        <a:ext cx="6211490" cy="35111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54421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1"/>
          <p:cNvSpPr txBox="1">
            <a:spLocks noChangeArrowheads="1"/>
          </p:cNvSpPr>
          <p:nvPr/>
        </p:nvSpPr>
        <p:spPr bwMode="auto">
          <a:xfrm>
            <a:off x="1518047" y="1484710"/>
            <a:ext cx="6172200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3300">
                <a:solidFill>
                  <a:srgbClr val="000000"/>
                </a:solidFill>
                <a:latin typeface="Calibri" panose="020F0502020204030204" pitchFamily="34" charset="0"/>
              </a:rPr>
              <a:t>Roční Cash flow</a:t>
            </a:r>
          </a:p>
        </p:txBody>
      </p:sp>
      <p:sp>
        <p:nvSpPr>
          <p:cNvPr id="122883" name="Rectangle 2"/>
          <p:cNvSpPr>
            <a:spLocks noChangeArrowheads="1"/>
          </p:cNvSpPr>
          <p:nvPr/>
        </p:nvSpPr>
        <p:spPr bwMode="auto">
          <a:xfrm>
            <a:off x="1143000" y="857250"/>
            <a:ext cx="6858000" cy="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200">
              <a:latin typeface="Arial" panose="020B0604020202020204" pitchFamily="34" charset="0"/>
            </a:endParaRPr>
          </a:p>
        </p:txBody>
      </p:sp>
      <p:graphicFrame>
        <p:nvGraphicFramePr>
          <p:cNvPr id="122884" name="Object 2"/>
          <p:cNvGraphicFramePr>
            <a:graphicFrameLocks noChangeAspect="1"/>
          </p:cNvGraphicFramePr>
          <p:nvPr/>
        </p:nvGraphicFramePr>
        <p:xfrm>
          <a:off x="2250283" y="1916907"/>
          <a:ext cx="4461272" cy="3883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List" r:id="rId5" imgW="4895856" imgH="4381629" progId="Excel.Sheet.8">
                  <p:embed/>
                </p:oleObj>
              </mc:Choice>
              <mc:Fallback>
                <p:oleObj name="List" r:id="rId5" imgW="4895856" imgH="438162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0283" y="1916907"/>
                        <a:ext cx="4461272" cy="38838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31527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Strategická analýza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Shrnutí a SWOT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73070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SWOT analýza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Tabulka o 4 polích</a:t>
            </a:r>
          </a:p>
          <a:p>
            <a:r>
              <a:rPr lang="cs-CZ" dirty="0" smtClean="0"/>
              <a:t>Silné (</a:t>
            </a:r>
            <a:r>
              <a:rPr lang="cs-CZ" dirty="0" err="1" smtClean="0"/>
              <a:t>Strenghts</a:t>
            </a:r>
            <a:r>
              <a:rPr lang="cs-CZ" dirty="0" smtClean="0"/>
              <a:t>) a slabé (</a:t>
            </a:r>
            <a:r>
              <a:rPr lang="cs-CZ" dirty="0" err="1" smtClean="0"/>
              <a:t>Weakness</a:t>
            </a:r>
            <a:r>
              <a:rPr lang="cs-CZ" dirty="0" smtClean="0"/>
              <a:t>) stránky – oproti konkurentu nebo konkurentům</a:t>
            </a:r>
          </a:p>
          <a:p>
            <a:r>
              <a:rPr lang="cs-CZ" dirty="0" smtClean="0"/>
              <a:t>Příležitosti (</a:t>
            </a:r>
            <a:r>
              <a:rPr lang="cs-CZ" dirty="0" err="1"/>
              <a:t>O</a:t>
            </a:r>
            <a:r>
              <a:rPr lang="cs-CZ" dirty="0" err="1" smtClean="0"/>
              <a:t>portunities</a:t>
            </a:r>
            <a:r>
              <a:rPr lang="cs-CZ" dirty="0" smtClean="0"/>
              <a:t>)a hrozby (</a:t>
            </a:r>
            <a:r>
              <a:rPr lang="cs-CZ" dirty="0" err="1" smtClean="0"/>
              <a:t>Threats</a:t>
            </a:r>
            <a:r>
              <a:rPr lang="cs-CZ" dirty="0" smtClean="0"/>
              <a:t>)</a:t>
            </a:r>
          </a:p>
          <a:p>
            <a:r>
              <a:rPr lang="cs-CZ" dirty="0" smtClean="0"/>
              <a:t>Vyplývají z ní strategie – pro tento účel musí být formalizována!</a:t>
            </a:r>
          </a:p>
          <a:p>
            <a:r>
              <a:rPr lang="cs-CZ" dirty="0" smtClean="0"/>
              <a:t>Seřazení položek prostřednictvím metody párového srovnání nebo expertní odhad</a:t>
            </a:r>
          </a:p>
          <a:p>
            <a:r>
              <a:rPr lang="cs-CZ" dirty="0" smtClean="0"/>
              <a:t>Párové srovnání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30671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38" y="857250"/>
            <a:ext cx="4429125" cy="5167313"/>
          </a:xfrm>
        </p:spPr>
      </p:pic>
    </p:spTree>
    <p:extLst>
      <p:ext uri="{BB962C8B-B14F-4D97-AF65-F5344CB8AC3E}">
        <p14:creationId xmlns:p14="http://schemas.microsoft.com/office/powerpoint/2010/main" val="4013334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Podnikání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</a:t>
            </a:r>
            <a:r>
              <a:rPr lang="cs-CZ" dirty="0" smtClean="0"/>
              <a:t>ůvody a předpoklady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20732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273" y="1769215"/>
            <a:ext cx="5341454" cy="3614277"/>
          </a:xfrm>
        </p:spPr>
      </p:pic>
    </p:spTree>
    <p:extLst>
      <p:ext uri="{BB962C8B-B14F-4D97-AF65-F5344CB8AC3E}">
        <p14:creationId xmlns:p14="http://schemas.microsoft.com/office/powerpoint/2010/main" val="27246687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SWOT schéma.jpg"/>
          <p:cNvPicPr>
            <a:picLocks noGrp="1"/>
          </p:cNvPicPr>
          <p:nvPr>
            <p:ph idx="1"/>
          </p:nvPr>
        </p:nvPicPr>
        <p:blipFill>
          <a:blip r:embed="rId2" cstate="print"/>
          <a:srcRect b="41441"/>
          <a:stretch>
            <a:fillRect/>
          </a:stretch>
        </p:blipFill>
        <p:spPr>
          <a:xfrm>
            <a:off x="1859773" y="1131094"/>
            <a:ext cx="5424455" cy="423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037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Metoda párového srovnání</a:t>
            </a:r>
            <a:endParaRPr lang="cs-CZ" dirty="0"/>
          </a:p>
        </p:txBody>
      </p:sp>
      <p:pic>
        <p:nvPicPr>
          <p:cNvPr id="4" name="Picture 2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75" y="1439056"/>
            <a:ext cx="5733738" cy="484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2304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Úkol – </a:t>
            </a:r>
            <a:r>
              <a:rPr lang="cs-CZ" altLang="cs-CZ" dirty="0" err="1" smtClean="0"/>
              <a:t>Elevator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Pitch</a:t>
            </a:r>
            <a:r>
              <a:rPr lang="cs-CZ" altLang="cs-CZ" dirty="0" smtClean="0"/>
              <a:t> – minutová prezentace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je moje myšlenka?</a:t>
            </a:r>
          </a:p>
          <a:p>
            <a:pPr>
              <a:lnSpc>
                <a:spcPct val="80000"/>
              </a:lnSpc>
            </a:pP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jsem s tou myšlenkou daleko?</a:t>
            </a:r>
          </a:p>
          <a:p>
            <a:pPr>
              <a:lnSpc>
                <a:spcPct val="80000"/>
              </a:lnSpc>
            </a:pP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Jaké trhy existují pro uplatnění mé myšlenky?</a:t>
            </a:r>
          </a:p>
          <a:p>
            <a:pPr>
              <a:lnSpc>
                <a:spcPct val="80000"/>
              </a:lnSpc>
            </a:pP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Jaké výhody na těchto trzích mám?</a:t>
            </a:r>
          </a:p>
          <a:p>
            <a:pPr>
              <a:lnSpc>
                <a:spcPct val="80000"/>
              </a:lnSpc>
            </a:pP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Jaké výhody mám oproti konkurenci?</a:t>
            </a:r>
          </a:p>
          <a:p>
            <a:pPr>
              <a:lnSpc>
                <a:spcPct val="80000"/>
              </a:lnSpc>
            </a:pP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hodlám získat peníze?</a:t>
            </a:r>
          </a:p>
          <a:p>
            <a:pPr>
              <a:lnSpc>
                <a:spcPct val="80000"/>
              </a:lnSpc>
            </a:pP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Kolik budu potřebovat celkem?</a:t>
            </a:r>
          </a:p>
          <a:p>
            <a:pPr>
              <a:lnSpc>
                <a:spcPct val="80000"/>
              </a:lnSpc>
            </a:pP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Kolik z toho budu potřebovat financovat</a:t>
            </a:r>
            <a:r>
              <a:rPr lang="cs-CZ" altLang="cs-CZ" sz="1800" dirty="0">
                <a:latin typeface="Times New Roman" panose="02020603050405020304" pitchFamily="18" charset="0"/>
              </a:rPr>
              <a:t> </a:t>
            </a: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externě a co za to nabízím investorovi?</a:t>
            </a:r>
          </a:p>
          <a:p>
            <a:pPr>
              <a:lnSpc>
                <a:spcPct val="80000"/>
              </a:lnSpc>
            </a:pP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Kdo je součástí mého týmu?</a:t>
            </a:r>
          </a:p>
          <a:p>
            <a:pPr>
              <a:lnSpc>
                <a:spcPct val="80000"/>
              </a:lnSpc>
            </a:pP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Jaký je potenciální zisk pro investora?</a:t>
            </a:r>
          </a:p>
          <a:p>
            <a:pPr>
              <a:lnSpc>
                <a:spcPct val="80000"/>
              </a:lnSpc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71953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Vlastní dílčí analýzy pro podnikatelský plán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indent="-400050">
              <a:buClr>
                <a:schemeClr val="tx1"/>
              </a:buClr>
              <a:buFont typeface="+mj-lt"/>
              <a:buAutoNum type="arabicParenR" startAt="4"/>
            </a:pPr>
            <a:r>
              <a:rPr lang="cs-CZ" altLang="cs-CZ" strike="sngStrike" dirty="0">
                <a:cs typeface="Arial" panose="020B0604020202020204" pitchFamily="34" charset="0"/>
              </a:rPr>
              <a:t>Analýza trhu a konkurence, SWOT analýza, </a:t>
            </a:r>
            <a:r>
              <a:rPr lang="cs-CZ" altLang="cs-CZ" strike="sngStrike" dirty="0"/>
              <a:t/>
            </a:r>
            <a:br>
              <a:rPr lang="cs-CZ" altLang="cs-CZ" strike="sngStrike" dirty="0"/>
            </a:br>
            <a:r>
              <a:rPr lang="cs-CZ" altLang="cs-CZ" strike="sngStrike" dirty="0">
                <a:cs typeface="Arial" panose="020B0604020202020204" pitchFamily="34" charset="0"/>
              </a:rPr>
              <a:t>Hodnocení rizik plynoucích ze SWOT</a:t>
            </a:r>
            <a:endParaRPr lang="cs-CZ" altLang="cs-CZ" strike="sngStrike" dirty="0">
              <a:cs typeface="Times New Roman" panose="02020603050405020304" pitchFamily="18" charset="0"/>
            </a:endParaRPr>
          </a:p>
          <a:p>
            <a:pPr marL="400050" indent="-400050">
              <a:buClr>
                <a:schemeClr val="tx1"/>
              </a:buClr>
              <a:buFontTx/>
              <a:buAutoNum type="arabicParenR" startAt="4"/>
            </a:pPr>
            <a:r>
              <a:rPr lang="cs-CZ" altLang="cs-CZ" dirty="0">
                <a:cs typeface="Arial" panose="020B0604020202020204" pitchFamily="34" charset="0"/>
              </a:rPr>
              <a:t>Výrobní plán (výrobní proces)</a:t>
            </a:r>
            <a:endParaRPr lang="cs-CZ" altLang="cs-CZ" dirty="0">
              <a:cs typeface="Times New Roman" panose="02020603050405020304" pitchFamily="18" charset="0"/>
            </a:endParaRPr>
          </a:p>
          <a:p>
            <a:pPr marL="400050" indent="-400050">
              <a:buClr>
                <a:schemeClr val="tx1"/>
              </a:buClr>
              <a:buFontTx/>
              <a:buAutoNum type="arabicParenR" startAt="4"/>
            </a:pPr>
            <a:r>
              <a:rPr lang="cs-CZ" altLang="cs-CZ" b="1" dirty="0">
                <a:cs typeface="Arial" panose="020B0604020202020204" pitchFamily="34" charset="0"/>
              </a:rPr>
              <a:t>Marketingový plán</a:t>
            </a:r>
            <a:endParaRPr lang="cs-CZ" altLang="cs-CZ" b="1" dirty="0">
              <a:cs typeface="Times New Roman" panose="02020603050405020304" pitchFamily="18" charset="0"/>
            </a:endParaRPr>
          </a:p>
          <a:p>
            <a:pPr marL="400050" indent="-400050">
              <a:buClr>
                <a:schemeClr val="tx1"/>
              </a:buClr>
              <a:buFontTx/>
              <a:buAutoNum type="arabicParenR" startAt="4"/>
            </a:pPr>
            <a:r>
              <a:rPr lang="cs-CZ" altLang="cs-CZ" dirty="0">
                <a:cs typeface="Arial" panose="020B0604020202020204" pitchFamily="34" charset="0"/>
              </a:rPr>
              <a:t>Organizační plán</a:t>
            </a:r>
            <a:endParaRPr lang="cs-CZ" altLang="cs-CZ" dirty="0">
              <a:cs typeface="Times New Roman" panose="02020603050405020304" pitchFamily="18" charset="0"/>
            </a:endParaRPr>
          </a:p>
          <a:p>
            <a:pPr marL="400050" indent="-400050">
              <a:buClr>
                <a:schemeClr val="tx1"/>
              </a:buClr>
              <a:buFontTx/>
              <a:buAutoNum type="arabicParenR" startAt="4"/>
            </a:pPr>
            <a:r>
              <a:rPr lang="cs-CZ" altLang="cs-CZ" strike="sngStrike" dirty="0">
                <a:cs typeface="Arial" panose="020B0604020202020204" pitchFamily="34" charset="0"/>
              </a:rPr>
              <a:t>Finanční </a:t>
            </a:r>
            <a:r>
              <a:rPr lang="cs-CZ" altLang="cs-CZ" strike="sngStrike" dirty="0" smtClean="0">
                <a:cs typeface="Arial" panose="020B0604020202020204" pitchFamily="34" charset="0"/>
              </a:rPr>
              <a:t>plán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altLang="cs-CZ" dirty="0" smtClean="0">
                <a:cs typeface="Arial" panose="020B0604020202020204" pitchFamily="34" charset="0"/>
              </a:rPr>
              <a:t>Pozor, dílčí analýzy a především jejich závěry musí být provázány.</a:t>
            </a:r>
            <a:endParaRPr lang="cs-CZ" altLang="cs-CZ" dirty="0"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02160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Trh a klíčové otázky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Co je to trh? Co všechno zjišťovat?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49495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to je trh?</a:t>
            </a:r>
            <a:endParaRPr lang="cs-CZ" dirty="0"/>
          </a:p>
        </p:txBody>
      </p:sp>
      <p:grpSp>
        <p:nvGrpSpPr>
          <p:cNvPr id="4" name="Skupina 3"/>
          <p:cNvGrpSpPr/>
          <p:nvPr/>
        </p:nvGrpSpPr>
        <p:grpSpPr>
          <a:xfrm>
            <a:off x="2043708" y="2259807"/>
            <a:ext cx="4740447" cy="2630329"/>
            <a:chOff x="1200944" y="2098676"/>
            <a:chExt cx="6320596" cy="3507105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2267744" y="2522538"/>
              <a:ext cx="3657600" cy="2514600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cs-CZ" sz="2100" dirty="0"/>
                <a:t>odbytový trh</a:t>
              </a: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2801144" y="2098676"/>
              <a:ext cx="2729209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sz="1800" dirty="0"/>
                <a:t>potřeby kupujících</a:t>
              </a: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4477544" y="5113338"/>
              <a:ext cx="3043996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sz="1800"/>
                <a:t>konkurenční nabídka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200944" y="5113338"/>
              <a:ext cx="227241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sz="1800"/>
                <a:t>vlastní nabídka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21108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Analýza trhu a konkurence I.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Odpovídá na otázky:</a:t>
            </a:r>
          </a:p>
          <a:p>
            <a:pPr lvl="1"/>
            <a:r>
              <a:rPr lang="cs-CZ" altLang="cs-CZ" dirty="0" smtClean="0"/>
              <a:t>Komu budeme prodávat?</a:t>
            </a:r>
          </a:p>
          <a:p>
            <a:pPr lvl="1"/>
            <a:r>
              <a:rPr lang="cs-CZ" altLang="cs-CZ" dirty="0" smtClean="0"/>
              <a:t>Kde? (alokace na trhu)</a:t>
            </a:r>
          </a:p>
          <a:p>
            <a:pPr lvl="1"/>
            <a:r>
              <a:rPr lang="cs-CZ" altLang="cs-CZ" dirty="0" smtClean="0"/>
              <a:t>Proč? (motivace zákazníka ke koupi)</a:t>
            </a:r>
          </a:p>
          <a:p>
            <a:pPr lvl="1"/>
            <a:r>
              <a:rPr lang="cs-CZ" altLang="cs-CZ" dirty="0" smtClean="0"/>
              <a:t>Existuje někdo, kdo prodává totéž?</a:t>
            </a:r>
          </a:p>
          <a:p>
            <a:pPr lvl="1"/>
            <a:r>
              <a:rPr lang="cs-CZ" altLang="cs-CZ" dirty="0" smtClean="0"/>
              <a:t>Kdo je naše konkurence?</a:t>
            </a:r>
          </a:p>
          <a:p>
            <a:pPr lvl="1"/>
            <a:r>
              <a:rPr lang="cs-CZ" altLang="cs-CZ" dirty="0" smtClean="0"/>
              <a:t>Co od konkurence hrozí?</a:t>
            </a:r>
          </a:p>
        </p:txBody>
      </p:sp>
    </p:spTree>
    <p:extLst>
      <p:ext uri="{BB962C8B-B14F-4D97-AF65-F5344CB8AC3E}">
        <p14:creationId xmlns:p14="http://schemas.microsoft.com/office/powerpoint/2010/main" val="245487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Analýza trhu a konkurence II.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1800" dirty="0"/>
              <a:t>Při analýze je potřeba vzít v úvahu</a:t>
            </a:r>
          </a:p>
          <a:p>
            <a:pPr lvl="1">
              <a:lnSpc>
                <a:spcPct val="90000"/>
              </a:lnSpc>
            </a:pPr>
            <a:r>
              <a:rPr lang="cs-CZ" altLang="cs-CZ" sz="1650" dirty="0"/>
              <a:t>Přímé konkurenty</a:t>
            </a:r>
          </a:p>
          <a:p>
            <a:pPr lvl="1">
              <a:lnSpc>
                <a:spcPct val="90000"/>
              </a:lnSpc>
            </a:pPr>
            <a:r>
              <a:rPr lang="cs-CZ" altLang="cs-CZ" sz="1650" dirty="0"/>
              <a:t>Nepřímé konkurenty</a:t>
            </a:r>
          </a:p>
          <a:p>
            <a:pPr lvl="1">
              <a:lnSpc>
                <a:spcPct val="90000"/>
              </a:lnSpc>
            </a:pPr>
            <a:r>
              <a:rPr lang="cs-CZ" altLang="cs-CZ" sz="1650" dirty="0"/>
              <a:t>Stávající stav trhu</a:t>
            </a:r>
          </a:p>
          <a:p>
            <a:pPr lvl="1">
              <a:lnSpc>
                <a:spcPct val="90000"/>
              </a:lnSpc>
            </a:pPr>
            <a:r>
              <a:rPr lang="cs-CZ" altLang="cs-CZ" sz="1650" dirty="0"/>
              <a:t>Možné scénáře jeho vývoje</a:t>
            </a:r>
          </a:p>
          <a:p>
            <a:pPr lvl="1">
              <a:lnSpc>
                <a:spcPct val="90000"/>
              </a:lnSpc>
            </a:pPr>
            <a:r>
              <a:rPr lang="cs-CZ" altLang="cs-CZ" sz="1650" dirty="0"/>
              <a:t>Segmentace a zvyky cílových zákazníků</a:t>
            </a:r>
          </a:p>
          <a:p>
            <a:pPr lvl="1">
              <a:lnSpc>
                <a:spcPct val="90000"/>
              </a:lnSpc>
            </a:pPr>
            <a:r>
              <a:rPr lang="cs-CZ" altLang="cs-CZ" sz="1650" dirty="0"/>
              <a:t>Vnější prostředí a jeho charakteristiky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500" dirty="0"/>
          </a:p>
        </p:txBody>
      </p:sp>
    </p:spTree>
    <p:extLst>
      <p:ext uri="{BB962C8B-B14F-4D97-AF65-F5344CB8AC3E}">
        <p14:creationId xmlns:p14="http://schemas.microsoft.com/office/powerpoint/2010/main" val="291987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Segmentace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Otázka komu prodávat?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9089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Nejčastěji uváděné důvody k podnikání (výhody)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finanční </a:t>
            </a:r>
            <a:r>
              <a:rPr lang="cs-CZ" dirty="0"/>
              <a:t>důvody (vydělat na živobytí, zbohatnout…),</a:t>
            </a:r>
          </a:p>
          <a:p>
            <a:r>
              <a:rPr lang="cs-CZ" dirty="0"/>
              <a:t>společenské důvody (získat prestiž, být uznáván a vážen, stát se vzorem pro ostatní, seznámit se s novými lidmi...),</a:t>
            </a:r>
          </a:p>
          <a:p>
            <a:r>
              <a:rPr lang="cs-CZ" dirty="0"/>
              <a:t>služba veřejnosti (vytvořit pracovní příležitosti, povznést prestiž obce, zlepšit místní ekonomickou situaci, dát lidem práci…),</a:t>
            </a:r>
          </a:p>
          <a:p>
            <a:r>
              <a:rPr lang="cs-CZ" dirty="0"/>
              <a:t>rodinné důvody (pro budoucnost dětí nebo rodiny),</a:t>
            </a:r>
          </a:p>
          <a:p>
            <a:r>
              <a:rPr lang="cs-CZ" dirty="0"/>
              <a:t>naplnění osobních aspirací (nezávislost, dokázat si něco, vyhnout se nezaměstnanosti, využít svých schopností a potenciálu...),</a:t>
            </a:r>
          </a:p>
          <a:p>
            <a:r>
              <a:rPr lang="cs-CZ" dirty="0"/>
              <a:t>dělat, co mě baví,</a:t>
            </a:r>
          </a:p>
          <a:p>
            <a:r>
              <a:rPr lang="cs-CZ" dirty="0"/>
              <a:t>mít možnost si uspořádat čas,</a:t>
            </a:r>
          </a:p>
          <a:p>
            <a:r>
              <a:rPr lang="cs-CZ" dirty="0"/>
              <a:t>příležitost (mám nápad, mám možnost odkoupit část podniku, kde pracuji apod.).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310585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Segmentace zákazníků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Při </a:t>
            </a:r>
            <a:r>
              <a:rPr lang="cs-CZ" dirty="0"/>
              <a:t>segmentaci trhu se jedná o rozčlení celkového trhu na jednotlivé skupiny zákazníků, které chce podnik svým výrobkem zaujmout</a:t>
            </a:r>
            <a:r>
              <a:rPr lang="cs-CZ" dirty="0" smtClean="0"/>
              <a:t>.</a:t>
            </a:r>
          </a:p>
          <a:p>
            <a:r>
              <a:rPr lang="cs-CZ" dirty="0" smtClean="0"/>
              <a:t>Fáze segmentace</a:t>
            </a:r>
          </a:p>
          <a:p>
            <a:pPr lvl="1"/>
            <a:r>
              <a:rPr lang="cs-CZ" dirty="0" smtClean="0"/>
              <a:t>Průzkum </a:t>
            </a:r>
            <a:r>
              <a:rPr lang="cs-CZ" dirty="0"/>
              <a:t>trhu – podnik na základě segmentačních kritérií hodnotí potenciální zákazníky.</a:t>
            </a:r>
          </a:p>
          <a:p>
            <a:pPr lvl="1"/>
            <a:r>
              <a:rPr lang="cs-CZ" dirty="0"/>
              <a:t>Profilování segmentů – v této fázi se určuje velikost a profil jednotlivých segmentů.</a:t>
            </a:r>
          </a:p>
          <a:p>
            <a:pPr lvl="1"/>
            <a:r>
              <a:rPr lang="cs-CZ" dirty="0"/>
              <a:t>Výběr cílového segmentu (</a:t>
            </a:r>
            <a:r>
              <a:rPr lang="cs-CZ" dirty="0" err="1"/>
              <a:t>targeting</a:t>
            </a:r>
            <a:r>
              <a:rPr lang="cs-CZ" dirty="0"/>
              <a:t>) – volba jednoho či několika segmentů, na které se podnik zaměří.</a:t>
            </a:r>
          </a:p>
        </p:txBody>
      </p:sp>
    </p:spTree>
    <p:extLst>
      <p:ext uri="{BB962C8B-B14F-4D97-AF65-F5344CB8AC3E}">
        <p14:creationId xmlns:p14="http://schemas.microsoft.com/office/powerpoint/2010/main" val="276013993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Segmentace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/>
          </a:p>
          <a:p>
            <a:r>
              <a:rPr lang="cs-CZ" dirty="0" smtClean="0"/>
              <a:t>Geografická </a:t>
            </a:r>
            <a:r>
              <a:rPr lang="cs-CZ" dirty="0"/>
              <a:t>kritéria – světová oblast, stát, nižší teritoriální oblast, velikost oblasti, velikost města dle obyvatel, typ osídlení a jeho charakter, podnebí oblasti, ráz krajiny, morfologie a další.</a:t>
            </a:r>
          </a:p>
          <a:p>
            <a:r>
              <a:rPr lang="cs-CZ" dirty="0" smtClean="0"/>
              <a:t>Demografická </a:t>
            </a:r>
            <a:r>
              <a:rPr lang="cs-CZ" dirty="0"/>
              <a:t>kritéria – věk, pohlaví, velikost rodiny, rodinný stav a další.</a:t>
            </a:r>
          </a:p>
          <a:p>
            <a:r>
              <a:rPr lang="cs-CZ" dirty="0" smtClean="0"/>
              <a:t>Socioekonomická </a:t>
            </a:r>
            <a:r>
              <a:rPr lang="cs-CZ" dirty="0"/>
              <a:t>kritéria – příjem rodiny, povolání, vzdělání a další.</a:t>
            </a:r>
          </a:p>
          <a:p>
            <a:r>
              <a:rPr lang="cs-CZ" dirty="0" smtClean="0"/>
              <a:t>Etnografická </a:t>
            </a:r>
            <a:r>
              <a:rPr lang="cs-CZ" dirty="0"/>
              <a:t>kritéria – náboženství, rasa, národnost a další.</a:t>
            </a:r>
          </a:p>
          <a:p>
            <a:r>
              <a:rPr lang="cs-CZ" dirty="0" smtClean="0"/>
              <a:t>Fyziografická </a:t>
            </a:r>
            <a:r>
              <a:rPr lang="cs-CZ" dirty="0"/>
              <a:t>kritéria – kvantitativní charakteristiky, kvalitativní charakteristiky a další.</a:t>
            </a:r>
          </a:p>
          <a:p>
            <a:r>
              <a:rPr lang="cs-CZ" dirty="0" smtClean="0"/>
              <a:t>Behaviorální </a:t>
            </a:r>
            <a:r>
              <a:rPr lang="cs-CZ" dirty="0"/>
              <a:t>kritéria – postoje k výrobku, věrnost značce, míra užívání, frekvence nákupu, uživatelský status a další.</a:t>
            </a:r>
          </a:p>
          <a:p>
            <a:r>
              <a:rPr lang="cs-CZ" dirty="0" err="1" smtClean="0"/>
              <a:t>Socio</a:t>
            </a:r>
            <a:r>
              <a:rPr lang="cs-CZ" dirty="0" smtClean="0"/>
              <a:t>-psychologická (</a:t>
            </a:r>
            <a:r>
              <a:rPr lang="cs-CZ" dirty="0" err="1" smtClean="0"/>
              <a:t>psycho-grafická</a:t>
            </a:r>
            <a:r>
              <a:rPr lang="cs-CZ" dirty="0" smtClean="0"/>
              <a:t>) kritéria </a:t>
            </a:r>
            <a:r>
              <a:rPr lang="cs-CZ" dirty="0"/>
              <a:t>– sociální třída, životní styl, osobnost a další.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53797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Segmentace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Nákupní chování</a:t>
            </a:r>
          </a:p>
          <a:p>
            <a:pPr marL="742950" lvl="1" indent="-400050">
              <a:buSzPct val="80000"/>
            </a:pPr>
            <a:r>
              <a:rPr lang="cs-CZ" dirty="0" smtClean="0"/>
              <a:t>Impulzivní – módní výstřelky, „tohle musím mít“</a:t>
            </a:r>
            <a:endParaRPr lang="cs-CZ" dirty="0"/>
          </a:p>
          <a:p>
            <a:pPr marL="742950" lvl="1" indent="-400050">
              <a:buSzPct val="80000"/>
            </a:pPr>
            <a:r>
              <a:rPr lang="cs-CZ" dirty="0" smtClean="0"/>
              <a:t>Zvykové – levné položky, automatické nakupování - rohlíky</a:t>
            </a:r>
            <a:endParaRPr lang="cs-CZ" dirty="0"/>
          </a:p>
          <a:p>
            <a:pPr marL="742950" lvl="1" indent="-400050">
              <a:buSzPct val="80000"/>
            </a:pPr>
            <a:r>
              <a:rPr lang="cs-CZ" dirty="0" smtClean="0"/>
              <a:t>Extenzivní – drahé položky, zkoumání alternativ - auto</a:t>
            </a:r>
            <a:endParaRPr lang="cs-CZ" dirty="0"/>
          </a:p>
          <a:p>
            <a:pPr marL="742950" lvl="1" indent="-400050">
              <a:buSzPct val="80000"/>
            </a:pPr>
            <a:r>
              <a:rPr lang="cs-CZ" dirty="0" smtClean="0"/>
              <a:t>Limitované  - oblečení, porovnává se </a:t>
            </a:r>
            <a:r>
              <a:rPr lang="cs-CZ" dirty="0" err="1" smtClean="0"/>
              <a:t>např</a:t>
            </a:r>
            <a:r>
              <a:rPr lang="cs-CZ" dirty="0" smtClean="0"/>
              <a:t> jen několik alternativních obchodů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28523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Zástupný symbol pro tabulku 3"/>
          <p:cNvPicPr>
            <a:picLocks noGrp="1" noChangeAspect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6418" y="3537347"/>
            <a:ext cx="2978944" cy="2328863"/>
          </a:xfrm>
        </p:spPr>
      </p:pic>
      <p:pic>
        <p:nvPicPr>
          <p:cNvPr id="32772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18" y="1121569"/>
            <a:ext cx="2978944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971" y="1121569"/>
            <a:ext cx="2978944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970" y="3537347"/>
            <a:ext cx="2978944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26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Jerry\Plocha\seo-life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97" y="1063229"/>
            <a:ext cx="7095006" cy="459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51970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Marketing</a:t>
            </a:r>
            <a:endParaRPr lang="cs-CZ" dirty="0"/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Význam a pozice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888991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cs-CZ" sz="3200" dirty="0"/>
              <a:t>Konkurence a prostředky pro posílení konkurenčního postavení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</a:pPr>
            <a:r>
              <a:rPr lang="cs-CZ" altLang="cs-CZ" dirty="0"/>
              <a:t>Model dokonalého trhu</a:t>
            </a:r>
            <a:endParaRPr lang="cs-CZ" altLang="cs-CZ" sz="1200" dirty="0">
              <a:sym typeface="Wingdings" pitchFamily="2" charset="2"/>
            </a:endParaRPr>
          </a:p>
          <a:p>
            <a:pPr marL="457200" indent="-457200">
              <a:buFont typeface="Wingdings" pitchFamily="2" charset="2"/>
              <a:buAutoNum type="arabicPeriod"/>
            </a:pPr>
            <a:r>
              <a:rPr lang="cs-CZ" altLang="cs-CZ" sz="1950" dirty="0">
                <a:sym typeface="Wingdings" pitchFamily="2" charset="2"/>
              </a:rPr>
              <a:t>Všichni účastníci jednají dle principu maxima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cs-CZ" altLang="cs-CZ" sz="1950" dirty="0">
                <a:sym typeface="Wingdings" pitchFamily="2" charset="2"/>
              </a:rPr>
              <a:t>Existuje úplná transparentnost trhu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cs-CZ" altLang="cs-CZ" sz="1950" dirty="0">
                <a:sym typeface="Wingdings" pitchFamily="2" charset="2"/>
              </a:rPr>
              <a:t>Platí podmínka homogenity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cs-CZ" altLang="cs-CZ" sz="1950" dirty="0">
                <a:sym typeface="Wingdings" pitchFamily="2" charset="2"/>
              </a:rPr>
              <a:t>Účastníci reagují nekonečně rychle</a:t>
            </a:r>
          </a:p>
          <a:p>
            <a:pPr marL="742950" lvl="1" indent="-400050"/>
            <a:r>
              <a:rPr lang="cs-CZ" altLang="cs-CZ" dirty="0">
                <a:sym typeface="Wingdings" pitchFamily="2" charset="2"/>
              </a:rPr>
              <a:t>na změny cen</a:t>
            </a:r>
          </a:p>
          <a:p>
            <a:pPr marL="742950" lvl="1" indent="-400050"/>
            <a:r>
              <a:rPr lang="cs-CZ" altLang="cs-CZ" dirty="0">
                <a:sym typeface="Wingdings" pitchFamily="2" charset="2"/>
              </a:rPr>
              <a:t>na změny v ostatních tržních podmínkách</a:t>
            </a:r>
          </a:p>
        </p:txBody>
      </p:sp>
    </p:spTree>
    <p:extLst>
      <p:ext uri="{BB962C8B-B14F-4D97-AF65-F5344CB8AC3E}">
        <p14:creationId xmlns:p14="http://schemas.microsoft.com/office/powerpoint/2010/main" val="319106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200" dirty="0"/>
              <a:t>Konkurence a prostředky pro posílení konkurenčního postavení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dirty="0"/>
              <a:t>Pro zmírnění cenového tlaku podnik usiluje:</a:t>
            </a:r>
          </a:p>
          <a:p>
            <a:pPr eaLnBrk="1" hangingPunct="1"/>
            <a:r>
              <a:rPr lang="cs-CZ" altLang="cs-CZ" dirty="0"/>
              <a:t>diferencovat nabídku,</a:t>
            </a:r>
          </a:p>
          <a:p>
            <a:pPr eaLnBrk="1" hangingPunct="1"/>
            <a:r>
              <a:rPr lang="cs-CZ" altLang="cs-CZ" dirty="0"/>
              <a:t>představit homogenní výrobek jako heterogenní,</a:t>
            </a:r>
          </a:p>
          <a:p>
            <a:pPr eaLnBrk="1" hangingPunct="1"/>
            <a:r>
              <a:rPr lang="cs-CZ" altLang="cs-CZ" dirty="0"/>
              <a:t>připoutat kupující k sobě na základě osobních kontaktů.</a:t>
            </a:r>
          </a:p>
        </p:txBody>
      </p:sp>
    </p:spTree>
    <p:extLst>
      <p:ext uri="{BB962C8B-B14F-4D97-AF65-F5344CB8AC3E}">
        <p14:creationId xmlns:p14="http://schemas.microsoft.com/office/powerpoint/2010/main" val="204609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200" dirty="0"/>
              <a:t>Schéma forem trhu</a:t>
            </a: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1217619" y="1930400"/>
            <a:ext cx="5400600" cy="3186354"/>
            <a:chOff x="960" y="1488"/>
            <a:chExt cx="3840" cy="2273"/>
          </a:xfrm>
        </p:grpSpPr>
        <p:grpSp>
          <p:nvGrpSpPr>
            <p:cNvPr id="11268" name="Group 4"/>
            <p:cNvGrpSpPr>
              <a:grpSpLocks/>
            </p:cNvGrpSpPr>
            <p:nvPr/>
          </p:nvGrpSpPr>
          <p:grpSpPr bwMode="auto">
            <a:xfrm>
              <a:off x="960" y="1488"/>
              <a:ext cx="3840" cy="2273"/>
              <a:chOff x="960" y="1488"/>
              <a:chExt cx="3840" cy="2273"/>
            </a:xfrm>
          </p:grpSpPr>
          <p:sp>
            <p:nvSpPr>
              <p:cNvPr id="11270" name="Rectangle 5"/>
              <p:cNvSpPr>
                <a:spLocks noChangeArrowheads="1"/>
              </p:cNvSpPr>
              <p:nvPr/>
            </p:nvSpPr>
            <p:spPr bwMode="auto">
              <a:xfrm>
                <a:off x="3840" y="3197"/>
                <a:ext cx="960" cy="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Ins="1350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lang="cs-CZ" altLang="cs-CZ" sz="1200"/>
                  <a:t>bilaterální monopol</a:t>
                </a:r>
              </a:p>
            </p:txBody>
          </p:sp>
          <p:sp>
            <p:nvSpPr>
              <p:cNvPr id="11271" name="Rectangle 6"/>
              <p:cNvSpPr>
                <a:spLocks noChangeArrowheads="1"/>
              </p:cNvSpPr>
              <p:nvPr/>
            </p:nvSpPr>
            <p:spPr bwMode="auto">
              <a:xfrm>
                <a:off x="2880" y="3197"/>
                <a:ext cx="960" cy="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Ins="1350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lang="cs-CZ" altLang="cs-CZ" sz="1200"/>
                  <a:t>omezený poptávkový monopol</a:t>
                </a:r>
              </a:p>
            </p:txBody>
          </p:sp>
          <p:sp>
            <p:nvSpPr>
              <p:cNvPr id="11272" name="Rectangle 7"/>
              <p:cNvSpPr>
                <a:spLocks noChangeArrowheads="1"/>
              </p:cNvSpPr>
              <p:nvPr/>
            </p:nvSpPr>
            <p:spPr bwMode="auto">
              <a:xfrm>
                <a:off x="1920" y="3197"/>
                <a:ext cx="960" cy="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Ins="1350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lang="cs-CZ" altLang="cs-CZ" sz="1200"/>
                  <a:t>poptávkový monopol</a:t>
                </a:r>
              </a:p>
            </p:txBody>
          </p:sp>
          <p:sp>
            <p:nvSpPr>
              <p:cNvPr id="11273" name="Rectangle 8"/>
              <p:cNvSpPr>
                <a:spLocks noChangeArrowheads="1"/>
              </p:cNvSpPr>
              <p:nvPr/>
            </p:nvSpPr>
            <p:spPr bwMode="auto">
              <a:xfrm>
                <a:off x="960" y="3197"/>
                <a:ext cx="960" cy="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Ins="1350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lang="cs-CZ" altLang="cs-CZ" sz="1200" b="1"/>
                  <a:t>Jeden velký</a:t>
                </a:r>
              </a:p>
            </p:txBody>
          </p:sp>
          <p:sp>
            <p:nvSpPr>
              <p:cNvPr id="11274" name="Rectangle 9"/>
              <p:cNvSpPr>
                <a:spLocks noChangeArrowheads="1"/>
              </p:cNvSpPr>
              <p:nvPr/>
            </p:nvSpPr>
            <p:spPr bwMode="auto">
              <a:xfrm>
                <a:off x="3840" y="2633"/>
                <a:ext cx="960" cy="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Ins="1350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lang="cs-CZ" altLang="cs-CZ" sz="1200"/>
                  <a:t>omezený nabídkový monopol</a:t>
                </a:r>
              </a:p>
            </p:txBody>
          </p:sp>
          <p:sp>
            <p:nvSpPr>
              <p:cNvPr id="11275" name="Rectangle 10"/>
              <p:cNvSpPr>
                <a:spLocks noChangeArrowheads="1"/>
              </p:cNvSpPr>
              <p:nvPr/>
            </p:nvSpPr>
            <p:spPr bwMode="auto">
              <a:xfrm>
                <a:off x="2880" y="2633"/>
                <a:ext cx="960" cy="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Ins="1350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lang="cs-CZ" altLang="cs-CZ" sz="1200"/>
                  <a:t>bilaterální oligopol</a:t>
                </a:r>
              </a:p>
            </p:txBody>
          </p:sp>
          <p:sp>
            <p:nvSpPr>
              <p:cNvPr id="11276" name="Rectangle 11"/>
              <p:cNvSpPr>
                <a:spLocks noChangeArrowheads="1"/>
              </p:cNvSpPr>
              <p:nvPr/>
            </p:nvSpPr>
            <p:spPr bwMode="auto">
              <a:xfrm>
                <a:off x="1920" y="2633"/>
                <a:ext cx="960" cy="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Ins="1350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lang="cs-CZ" altLang="cs-CZ" sz="1200"/>
                  <a:t>poptávkový oligopol</a:t>
                </a:r>
              </a:p>
            </p:txBody>
          </p:sp>
          <p:sp>
            <p:nvSpPr>
              <p:cNvPr id="11277" name="Rectangle 12"/>
              <p:cNvSpPr>
                <a:spLocks noChangeArrowheads="1"/>
              </p:cNvSpPr>
              <p:nvPr/>
            </p:nvSpPr>
            <p:spPr bwMode="auto">
              <a:xfrm>
                <a:off x="960" y="2633"/>
                <a:ext cx="960" cy="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Ins="1350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lang="cs-CZ" altLang="cs-CZ" sz="1200" b="1"/>
                  <a:t>Málo středně velkých</a:t>
                </a:r>
              </a:p>
            </p:txBody>
          </p:sp>
          <p:sp>
            <p:nvSpPr>
              <p:cNvPr id="11278" name="Rectangle 13"/>
              <p:cNvSpPr>
                <a:spLocks noChangeArrowheads="1"/>
              </p:cNvSpPr>
              <p:nvPr/>
            </p:nvSpPr>
            <p:spPr bwMode="auto">
              <a:xfrm>
                <a:off x="3840" y="2069"/>
                <a:ext cx="960" cy="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Ins="1350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lang="cs-CZ" altLang="cs-CZ" sz="1200"/>
                  <a:t>nabídkový monopol</a:t>
                </a:r>
              </a:p>
            </p:txBody>
          </p:sp>
          <p:sp>
            <p:nvSpPr>
              <p:cNvPr id="11279" name="Rectangle 14"/>
              <p:cNvSpPr>
                <a:spLocks noChangeArrowheads="1"/>
              </p:cNvSpPr>
              <p:nvPr/>
            </p:nvSpPr>
            <p:spPr bwMode="auto">
              <a:xfrm>
                <a:off x="2880" y="2069"/>
                <a:ext cx="960" cy="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Ins="1350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lang="cs-CZ" altLang="cs-CZ" sz="1200"/>
                  <a:t>nabídkový oligopol</a:t>
                </a:r>
              </a:p>
            </p:txBody>
          </p:sp>
          <p:sp>
            <p:nvSpPr>
              <p:cNvPr id="11280" name="Rectangle 15"/>
              <p:cNvSpPr>
                <a:spLocks noChangeArrowheads="1"/>
              </p:cNvSpPr>
              <p:nvPr/>
            </p:nvSpPr>
            <p:spPr bwMode="auto">
              <a:xfrm>
                <a:off x="1920" y="2069"/>
                <a:ext cx="960" cy="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Ins="1350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lang="cs-CZ" altLang="cs-CZ" sz="1200" dirty="0"/>
                  <a:t>dokonalá konkurence</a:t>
                </a:r>
              </a:p>
            </p:txBody>
          </p:sp>
          <p:sp>
            <p:nvSpPr>
              <p:cNvPr id="11281" name="Rectangle 16"/>
              <p:cNvSpPr>
                <a:spLocks noChangeArrowheads="1"/>
              </p:cNvSpPr>
              <p:nvPr/>
            </p:nvSpPr>
            <p:spPr bwMode="auto">
              <a:xfrm>
                <a:off x="960" y="2069"/>
                <a:ext cx="960" cy="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Ins="1350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lang="cs-CZ" altLang="cs-CZ" sz="1200" b="1"/>
                  <a:t>Mnoho drobných</a:t>
                </a:r>
              </a:p>
            </p:txBody>
          </p:sp>
          <p:sp>
            <p:nvSpPr>
              <p:cNvPr id="11282" name="Rectangle 17"/>
              <p:cNvSpPr>
                <a:spLocks noChangeArrowheads="1"/>
              </p:cNvSpPr>
              <p:nvPr/>
            </p:nvSpPr>
            <p:spPr bwMode="auto">
              <a:xfrm>
                <a:off x="3840" y="1488"/>
                <a:ext cx="960" cy="5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Ins="1350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lang="cs-CZ" altLang="cs-CZ" sz="1200" b="1"/>
                  <a:t>Jeden velký</a:t>
                </a:r>
              </a:p>
            </p:txBody>
          </p:sp>
          <p:sp>
            <p:nvSpPr>
              <p:cNvPr id="11283" name="Rectangle 18"/>
              <p:cNvSpPr>
                <a:spLocks noChangeArrowheads="1"/>
              </p:cNvSpPr>
              <p:nvPr/>
            </p:nvSpPr>
            <p:spPr bwMode="auto">
              <a:xfrm>
                <a:off x="2880" y="1488"/>
                <a:ext cx="960" cy="5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Ins="1350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lang="cs-CZ" altLang="cs-CZ" sz="1200" b="1"/>
                  <a:t>Málo středně velkých</a:t>
                </a:r>
              </a:p>
            </p:txBody>
          </p:sp>
          <p:sp>
            <p:nvSpPr>
              <p:cNvPr id="11284" name="Rectangle 19"/>
              <p:cNvSpPr>
                <a:spLocks noChangeArrowheads="1"/>
              </p:cNvSpPr>
              <p:nvPr/>
            </p:nvSpPr>
            <p:spPr bwMode="auto">
              <a:xfrm>
                <a:off x="1920" y="1488"/>
                <a:ext cx="960" cy="5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Ins="1350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lang="cs-CZ" altLang="cs-CZ" sz="1200" b="1"/>
                  <a:t>Mnoho drobných</a:t>
                </a:r>
              </a:p>
            </p:txBody>
          </p:sp>
          <p:sp>
            <p:nvSpPr>
              <p:cNvPr id="11285" name="Rectangle 20"/>
              <p:cNvSpPr>
                <a:spLocks noChangeArrowheads="1"/>
              </p:cNvSpPr>
              <p:nvPr/>
            </p:nvSpPr>
            <p:spPr bwMode="auto">
              <a:xfrm>
                <a:off x="960" y="1488"/>
                <a:ext cx="960" cy="5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Ins="1350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r"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lang="cs-CZ" altLang="cs-CZ" sz="1200" b="1" dirty="0"/>
                  <a:t>Prodávající</a:t>
                </a:r>
              </a:p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endParaRPr lang="cs-CZ" altLang="cs-CZ" sz="1200" b="1" dirty="0"/>
              </a:p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lang="cs-CZ" altLang="cs-CZ" sz="1200" b="1" dirty="0"/>
                  <a:t>Kupující</a:t>
                </a:r>
              </a:p>
            </p:txBody>
          </p:sp>
          <p:sp>
            <p:nvSpPr>
              <p:cNvPr id="11286" name="Line 21"/>
              <p:cNvSpPr>
                <a:spLocks noChangeShapeType="1"/>
              </p:cNvSpPr>
              <p:nvPr/>
            </p:nvSpPr>
            <p:spPr bwMode="auto">
              <a:xfrm>
                <a:off x="960" y="1488"/>
                <a:ext cx="3840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rIns="13500" anchor="ctr"/>
              <a:lstStyle/>
              <a:p>
                <a:endParaRPr lang="cs-CZ" sz="1350"/>
              </a:p>
            </p:txBody>
          </p:sp>
          <p:sp>
            <p:nvSpPr>
              <p:cNvPr id="11287" name="Line 22"/>
              <p:cNvSpPr>
                <a:spLocks noChangeShapeType="1"/>
              </p:cNvSpPr>
              <p:nvPr/>
            </p:nvSpPr>
            <p:spPr bwMode="auto">
              <a:xfrm>
                <a:off x="960" y="2069"/>
                <a:ext cx="38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rIns="13500" anchor="ctr"/>
              <a:lstStyle/>
              <a:p>
                <a:endParaRPr lang="cs-CZ" sz="1350"/>
              </a:p>
            </p:txBody>
          </p:sp>
          <p:sp>
            <p:nvSpPr>
              <p:cNvPr id="11288" name="Line 23"/>
              <p:cNvSpPr>
                <a:spLocks noChangeShapeType="1"/>
              </p:cNvSpPr>
              <p:nvPr/>
            </p:nvSpPr>
            <p:spPr bwMode="auto">
              <a:xfrm>
                <a:off x="960" y="2633"/>
                <a:ext cx="38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rIns="13500" anchor="ctr"/>
              <a:lstStyle/>
              <a:p>
                <a:endParaRPr lang="cs-CZ" sz="1350"/>
              </a:p>
            </p:txBody>
          </p:sp>
          <p:sp>
            <p:nvSpPr>
              <p:cNvPr id="11289" name="Line 24"/>
              <p:cNvSpPr>
                <a:spLocks noChangeShapeType="1"/>
              </p:cNvSpPr>
              <p:nvPr/>
            </p:nvSpPr>
            <p:spPr bwMode="auto">
              <a:xfrm>
                <a:off x="960" y="3197"/>
                <a:ext cx="38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rIns="13500" anchor="ctr"/>
              <a:lstStyle/>
              <a:p>
                <a:endParaRPr lang="cs-CZ" sz="1350"/>
              </a:p>
            </p:txBody>
          </p:sp>
          <p:sp>
            <p:nvSpPr>
              <p:cNvPr id="11290" name="Line 25"/>
              <p:cNvSpPr>
                <a:spLocks noChangeShapeType="1"/>
              </p:cNvSpPr>
              <p:nvPr/>
            </p:nvSpPr>
            <p:spPr bwMode="auto">
              <a:xfrm>
                <a:off x="960" y="3761"/>
                <a:ext cx="3840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rIns="13500" anchor="ctr"/>
              <a:lstStyle/>
              <a:p>
                <a:endParaRPr lang="cs-CZ" sz="1350"/>
              </a:p>
            </p:txBody>
          </p:sp>
          <p:sp>
            <p:nvSpPr>
              <p:cNvPr id="11291" name="Line 26"/>
              <p:cNvSpPr>
                <a:spLocks noChangeShapeType="1"/>
              </p:cNvSpPr>
              <p:nvPr/>
            </p:nvSpPr>
            <p:spPr bwMode="auto">
              <a:xfrm>
                <a:off x="960" y="1488"/>
                <a:ext cx="0" cy="2273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rIns="13500" anchor="ctr"/>
              <a:lstStyle/>
              <a:p>
                <a:endParaRPr lang="cs-CZ" sz="1350"/>
              </a:p>
            </p:txBody>
          </p:sp>
          <p:sp>
            <p:nvSpPr>
              <p:cNvPr id="11292" name="Line 27"/>
              <p:cNvSpPr>
                <a:spLocks noChangeShapeType="1"/>
              </p:cNvSpPr>
              <p:nvPr/>
            </p:nvSpPr>
            <p:spPr bwMode="auto">
              <a:xfrm>
                <a:off x="1920" y="1488"/>
                <a:ext cx="0" cy="22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rIns="13500" anchor="ctr"/>
              <a:lstStyle/>
              <a:p>
                <a:endParaRPr lang="cs-CZ" sz="1350"/>
              </a:p>
            </p:txBody>
          </p:sp>
          <p:sp>
            <p:nvSpPr>
              <p:cNvPr id="11293" name="Line 28"/>
              <p:cNvSpPr>
                <a:spLocks noChangeShapeType="1"/>
              </p:cNvSpPr>
              <p:nvPr/>
            </p:nvSpPr>
            <p:spPr bwMode="auto">
              <a:xfrm>
                <a:off x="2880" y="1488"/>
                <a:ext cx="0" cy="22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rIns="13500" anchor="ctr"/>
              <a:lstStyle/>
              <a:p>
                <a:endParaRPr lang="cs-CZ" sz="1350"/>
              </a:p>
            </p:txBody>
          </p:sp>
          <p:sp>
            <p:nvSpPr>
              <p:cNvPr id="11294" name="Line 29"/>
              <p:cNvSpPr>
                <a:spLocks noChangeShapeType="1"/>
              </p:cNvSpPr>
              <p:nvPr/>
            </p:nvSpPr>
            <p:spPr bwMode="auto">
              <a:xfrm>
                <a:off x="3840" y="1488"/>
                <a:ext cx="0" cy="22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rIns="13500" anchor="ctr"/>
              <a:lstStyle/>
              <a:p>
                <a:endParaRPr lang="cs-CZ" sz="1350"/>
              </a:p>
            </p:txBody>
          </p:sp>
          <p:sp>
            <p:nvSpPr>
              <p:cNvPr id="11295" name="Line 30"/>
              <p:cNvSpPr>
                <a:spLocks noChangeShapeType="1"/>
              </p:cNvSpPr>
              <p:nvPr/>
            </p:nvSpPr>
            <p:spPr bwMode="auto">
              <a:xfrm>
                <a:off x="4800" y="1488"/>
                <a:ext cx="0" cy="2273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rIns="13500" anchor="ctr"/>
              <a:lstStyle/>
              <a:p>
                <a:endParaRPr lang="cs-CZ" sz="1350"/>
              </a:p>
            </p:txBody>
          </p:sp>
        </p:grpSp>
        <p:sp>
          <p:nvSpPr>
            <p:cNvPr id="11269" name="Line 31"/>
            <p:cNvSpPr>
              <a:spLocks noChangeShapeType="1"/>
            </p:cNvSpPr>
            <p:nvPr/>
          </p:nvSpPr>
          <p:spPr bwMode="auto">
            <a:xfrm>
              <a:off x="960" y="1488"/>
              <a:ext cx="96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rIns="13500"/>
            <a:lstStyle/>
            <a:p>
              <a:endParaRPr lang="cs-CZ" sz="1350"/>
            </a:p>
          </p:txBody>
        </p:sp>
      </p:grpSp>
    </p:spTree>
    <p:extLst>
      <p:ext uri="{BB962C8B-B14F-4D97-AF65-F5344CB8AC3E}">
        <p14:creationId xmlns:p14="http://schemas.microsoft.com/office/powerpoint/2010/main" val="243353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8625" dirty="0"/>
              <a:t>4P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Product</a:t>
            </a:r>
            <a:r>
              <a:rPr lang="cs-CZ" dirty="0" smtClean="0"/>
              <a:t>, </a:t>
            </a:r>
            <a:r>
              <a:rPr lang="cs-CZ" dirty="0" err="1" smtClean="0"/>
              <a:t>price</a:t>
            </a:r>
            <a:r>
              <a:rPr lang="cs-CZ" dirty="0" smtClean="0"/>
              <a:t>, place, </a:t>
            </a:r>
            <a:r>
              <a:rPr lang="cs-CZ" dirty="0" err="1" smtClean="0"/>
              <a:t>promotion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0632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Nejčastěji uváděné oběti podnikání (nevýhody)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můj </a:t>
            </a:r>
            <a:r>
              <a:rPr lang="cs-CZ" dirty="0"/>
              <a:t>podnik mi vezme veškerý volný čas,</a:t>
            </a:r>
          </a:p>
          <a:p>
            <a:r>
              <a:rPr lang="cs-CZ" dirty="0"/>
              <a:t>budu mít méně času na rodinu a přátele, mohou utrpět rodinné i přátelské vztahy,</a:t>
            </a:r>
          </a:p>
          <a:p>
            <a:r>
              <a:rPr lang="cs-CZ" dirty="0"/>
              <a:t>budu mít méně času na koníčky, sebevzdělávání,</a:t>
            </a:r>
          </a:p>
          <a:p>
            <a:r>
              <a:rPr lang="cs-CZ" dirty="0"/>
              <a:t>budu se muset rozhodovat, nikdo to za mě neudělá,</a:t>
            </a:r>
          </a:p>
          <a:p>
            <a:r>
              <a:rPr lang="cs-CZ" dirty="0"/>
              <a:t>ponesu následky takového rozhodování (dobré i špatné),</a:t>
            </a:r>
          </a:p>
          <a:p>
            <a:r>
              <a:rPr lang="cs-CZ" dirty="0"/>
              <a:t>vznikající stres mi může poškodit zdraví,</a:t>
            </a:r>
          </a:p>
          <a:p>
            <a:r>
              <a:rPr lang="cs-CZ" dirty="0"/>
              <a:t>budu čelit rizikům (občas možná nebudu mít příjem a pravděpodobně první roky budou obtížné, zejména pokud mám rodinu),</a:t>
            </a:r>
          </a:p>
          <a:p>
            <a:r>
              <a:rPr lang="cs-CZ" dirty="0"/>
              <a:t>vedle svého řemesla (dovednosti) budu muset papírovat a rozumět financím (možná, že ani nebudu dělat to, co mě baví),</a:t>
            </a:r>
          </a:p>
          <a:p>
            <a:r>
              <a:rPr lang="cs-CZ" dirty="0"/>
              <a:t>můj život bude plný nejistot.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000366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4P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1"/>
          </p:nvPr>
        </p:nvSpPr>
        <p:spPr>
          <a:xfrm>
            <a:off x="457200" y="2057401"/>
            <a:ext cx="8229600" cy="20205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cs-CZ" sz="1800" dirty="0"/>
              <a:t>Postavení podniku na trhu není trvalé, podnik musí trhy získávat a obhajovat. K tomu využívá nástroje odbytové politiky:</a:t>
            </a:r>
          </a:p>
          <a:p>
            <a:pPr marL="742950" lvl="1" indent="-400050"/>
            <a:r>
              <a:rPr lang="cs-CZ" sz="1500" dirty="0"/>
              <a:t>výrobková politika,</a:t>
            </a:r>
          </a:p>
          <a:p>
            <a:pPr marL="742950" lvl="1" indent="-400050"/>
            <a:r>
              <a:rPr lang="cs-CZ" sz="1500" dirty="0"/>
              <a:t>cenová politika,</a:t>
            </a:r>
          </a:p>
          <a:p>
            <a:pPr marL="742950" lvl="1" indent="-400050"/>
            <a:r>
              <a:rPr lang="cs-CZ" sz="1500" dirty="0"/>
              <a:t>komunikační politika,</a:t>
            </a:r>
          </a:p>
          <a:p>
            <a:pPr marL="742950" lvl="1" indent="-400050"/>
            <a:r>
              <a:rPr lang="cs-CZ" sz="1500" dirty="0"/>
              <a:t>distribuční politika.</a:t>
            </a:r>
          </a:p>
          <a:p>
            <a:pPr marL="400050" indent="-400050"/>
            <a:r>
              <a:rPr lang="cs-CZ" dirty="0" smtClean="0"/>
              <a:t>Často označováno jako marketingový mix…</a:t>
            </a:r>
          </a:p>
        </p:txBody>
      </p:sp>
    </p:spTree>
    <p:extLst>
      <p:ext uri="{BB962C8B-B14F-4D97-AF65-F5344CB8AC3E}">
        <p14:creationId xmlns:p14="http://schemas.microsoft.com/office/powerpoint/2010/main" val="188403334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Determinanty složení 4P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Všechny prvky jsou provázány…</a:t>
            </a:r>
          </a:p>
          <a:p>
            <a:r>
              <a:rPr lang="cs-CZ" dirty="0" smtClean="0"/>
              <a:t>Determinanty jsou především </a:t>
            </a:r>
          </a:p>
          <a:p>
            <a:pPr lvl="1"/>
            <a:r>
              <a:rPr lang="cs-CZ" dirty="0" smtClean="0"/>
              <a:t>charakter produkce</a:t>
            </a:r>
          </a:p>
          <a:p>
            <a:pPr lvl="1"/>
            <a:r>
              <a:rPr lang="cs-CZ" dirty="0" smtClean="0"/>
              <a:t>charakter trhů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501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 produkce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Hmotný výrobek a nebo služba – ovlivňuje primárně všechny složky </a:t>
            </a:r>
          </a:p>
          <a:p>
            <a:r>
              <a:rPr lang="cs-CZ" dirty="0" smtClean="0"/>
              <a:t>Zařazení výrobku dle segmentace – zařazuje a dále ovlivňuje jednotlivé složky mixu</a:t>
            </a:r>
          </a:p>
          <a:p>
            <a:r>
              <a:rPr lang="cs-CZ" dirty="0" smtClean="0"/>
              <a:t>Strategie zavádění výrobku – ovlivňuje jednotlivé složky mixu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327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 trhů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Vznik charakteristik především v dynamické oblasti E-business a E-</a:t>
            </a:r>
            <a:r>
              <a:rPr lang="cs-CZ" dirty="0" err="1" smtClean="0"/>
              <a:t>commerce</a:t>
            </a:r>
            <a:endParaRPr lang="cs-CZ" dirty="0" smtClean="0"/>
          </a:p>
          <a:p>
            <a:r>
              <a:rPr lang="cs-CZ" dirty="0" smtClean="0"/>
              <a:t>B2B – směrem k dalšímu podnikatelskému subjektu</a:t>
            </a:r>
          </a:p>
          <a:p>
            <a:r>
              <a:rPr lang="cs-CZ" dirty="0" smtClean="0"/>
              <a:t>B2C – směrem k zákazníkovi</a:t>
            </a:r>
          </a:p>
          <a:p>
            <a:r>
              <a:rPr lang="cs-CZ" dirty="0" smtClean="0"/>
              <a:t>B2G – směrem k vládě</a:t>
            </a:r>
          </a:p>
          <a:p>
            <a:r>
              <a:rPr lang="cs-CZ" dirty="0" smtClean="0"/>
              <a:t>B2A – směrem k lokálním celkům (kraje)</a:t>
            </a:r>
          </a:p>
          <a:p>
            <a:r>
              <a:rPr lang="cs-CZ" dirty="0" smtClean="0"/>
              <a:t>B2E – směrem k zaměstnancům</a:t>
            </a:r>
          </a:p>
          <a:p>
            <a:r>
              <a:rPr lang="cs-CZ" dirty="0" smtClean="0"/>
              <a:t>B2R – směrem k dealerovi</a:t>
            </a:r>
          </a:p>
          <a:p>
            <a:r>
              <a:rPr lang="cs-CZ" dirty="0" smtClean="0"/>
              <a:t>C2C – spotřebitelé k sobě</a:t>
            </a:r>
          </a:p>
          <a:p>
            <a:r>
              <a:rPr lang="cs-CZ" dirty="0" smtClean="0"/>
              <a:t>C2B – spotřebitelé požadují něco od podniků</a:t>
            </a:r>
          </a:p>
          <a:p>
            <a:r>
              <a:rPr lang="cs-CZ" dirty="0" smtClean="0"/>
              <a:t>C2G – spotřebitelé požadují něco po státu a jsou iniciátorem</a:t>
            </a:r>
          </a:p>
          <a:p>
            <a:r>
              <a:rPr lang="cs-CZ" dirty="0" smtClean="0"/>
              <a:t>G2B – vláda požaduje od podniků plnění</a:t>
            </a:r>
          </a:p>
          <a:p>
            <a:r>
              <a:rPr lang="cs-CZ" dirty="0" smtClean="0"/>
              <a:t>G2C – vláda ke spotřebitelům</a:t>
            </a:r>
          </a:p>
          <a:p>
            <a:r>
              <a:rPr lang="cs-CZ" dirty="0" smtClean="0"/>
              <a:t>G2G – mezivládní obchody a dohody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823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4P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Product</a:t>
            </a:r>
            <a:r>
              <a:rPr lang="cs-CZ" dirty="0" smtClean="0"/>
              <a:t>, </a:t>
            </a:r>
            <a:r>
              <a:rPr lang="cs-CZ" dirty="0" err="1" smtClean="0"/>
              <a:t>Price</a:t>
            </a:r>
            <a:r>
              <a:rPr lang="cs-CZ" dirty="0" smtClean="0"/>
              <a:t>, Place, </a:t>
            </a:r>
            <a:r>
              <a:rPr lang="cs-CZ" dirty="0" err="1" smtClean="0"/>
              <a:t>Promotion</a:t>
            </a:r>
            <a:endParaRPr lang="cs-CZ" dirty="0" smtClean="0"/>
          </a:p>
          <a:p>
            <a:pPr lvl="1"/>
            <a:r>
              <a:rPr lang="cs-CZ" dirty="0" smtClean="0"/>
              <a:t>Prvním byl </a:t>
            </a:r>
            <a:r>
              <a:rPr lang="da-DK" dirty="0" smtClean="0"/>
              <a:t>James </a:t>
            </a:r>
            <a:r>
              <a:rPr lang="da-DK" dirty="0"/>
              <a:t>Culliton na konci 40. let 20. </a:t>
            </a:r>
            <a:r>
              <a:rPr lang="da-DK" dirty="0" smtClean="0"/>
              <a:t>století</a:t>
            </a:r>
            <a:r>
              <a:rPr lang="cs-CZ" dirty="0"/>
              <a:t> </a:t>
            </a:r>
            <a:r>
              <a:rPr lang="cs-CZ" dirty="0" smtClean="0"/>
              <a:t>se svým </a:t>
            </a:r>
            <a:r>
              <a:rPr lang="cs-CZ" dirty="0" err="1"/>
              <a:t>Product</a:t>
            </a:r>
            <a:r>
              <a:rPr lang="cs-CZ" dirty="0"/>
              <a:t>, </a:t>
            </a:r>
            <a:r>
              <a:rPr lang="cs-CZ" dirty="0" err="1"/>
              <a:t>Price</a:t>
            </a:r>
            <a:r>
              <a:rPr lang="cs-CZ" dirty="0"/>
              <a:t>, </a:t>
            </a:r>
            <a:r>
              <a:rPr lang="cs-CZ" dirty="0" err="1" smtClean="0"/>
              <a:t>Distribution</a:t>
            </a:r>
            <a:r>
              <a:rPr lang="cs-CZ" dirty="0" smtClean="0"/>
              <a:t>, </a:t>
            </a:r>
            <a:r>
              <a:rPr lang="cs-CZ" dirty="0" err="1" smtClean="0"/>
              <a:t>Promotion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Jerry </a:t>
            </a:r>
            <a:r>
              <a:rPr lang="cs-CZ" dirty="0" err="1" smtClean="0"/>
              <a:t>McCarthy</a:t>
            </a:r>
            <a:r>
              <a:rPr lang="cs-CZ" dirty="0" smtClean="0"/>
              <a:t> a </a:t>
            </a:r>
            <a:r>
              <a:rPr lang="cs-CZ" dirty="0" err="1" smtClean="0"/>
              <a:t>Kotler</a:t>
            </a:r>
            <a:r>
              <a:rPr lang="cs-CZ" dirty="0" smtClean="0"/>
              <a:t> uvedli v širší známost</a:t>
            </a:r>
          </a:p>
          <a:p>
            <a:pPr lvl="1"/>
            <a:r>
              <a:rPr lang="cs-CZ" dirty="0" smtClean="0"/>
              <a:t>KOTLER: "Marketingový </a:t>
            </a:r>
            <a:r>
              <a:rPr lang="cs-CZ" dirty="0"/>
              <a:t>mix je soubor taktických marketingových nástrojů - výrobkové, cenové, distribuční a komunikační politiky, které firmě umožňují upravit nabídku podle přání zákazníků na cílovém trhu."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169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Podoba 4P dnes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338" y="1819309"/>
            <a:ext cx="4973327" cy="3823937"/>
          </a:xfrm>
        </p:spPr>
      </p:pic>
    </p:spTree>
    <p:extLst>
      <p:ext uri="{BB962C8B-B14F-4D97-AF65-F5344CB8AC3E}">
        <p14:creationId xmlns:p14="http://schemas.microsoft.com/office/powerpoint/2010/main" val="138555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064799" y="1247584"/>
            <a:ext cx="4529138" cy="4512469"/>
            <a:chOff x="960" y="338"/>
            <a:chExt cx="3804" cy="3790"/>
          </a:xfrm>
        </p:grpSpPr>
        <p:cxnSp>
          <p:nvCxnSpPr>
            <p:cNvPr id="5" name="AutoShape 4"/>
            <p:cNvCxnSpPr>
              <a:cxnSpLocks noChangeShapeType="1"/>
              <a:stCxn id="11" idx="7"/>
              <a:endCxn id="10" idx="7"/>
            </p:cNvCxnSpPr>
            <p:nvPr/>
          </p:nvCxnSpPr>
          <p:spPr bwMode="auto">
            <a:xfrm flipV="1">
              <a:off x="3682" y="932"/>
              <a:ext cx="474" cy="4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Line 5"/>
            <p:cNvSpPr>
              <a:spLocks noChangeShapeType="1"/>
            </p:cNvSpPr>
            <p:nvPr/>
          </p:nvSpPr>
          <p:spPr bwMode="auto">
            <a:xfrm rot="-7187639">
              <a:off x="2020" y="1785"/>
              <a:ext cx="0" cy="18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rot="-8936244">
              <a:off x="2349" y="2121"/>
              <a:ext cx="1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rot="-3691790">
              <a:off x="2832" y="384"/>
              <a:ext cx="1" cy="3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rot="19721137">
              <a:off x="2832" y="384"/>
              <a:ext cx="1" cy="3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10" name="Oval 9"/>
            <p:cNvSpPr>
              <a:spLocks noChangeAspect="1" noChangeArrowheads="1"/>
            </p:cNvSpPr>
            <p:nvPr/>
          </p:nvSpPr>
          <p:spPr bwMode="auto">
            <a:xfrm>
              <a:off x="960" y="384"/>
              <a:ext cx="3744" cy="37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 sz="1350"/>
            </a:p>
          </p:txBody>
        </p:sp>
        <p:sp>
          <p:nvSpPr>
            <p:cNvPr id="11" name="Oval 10"/>
            <p:cNvSpPr>
              <a:spLocks noChangeAspect="1" noChangeArrowheads="1"/>
            </p:cNvSpPr>
            <p:nvPr/>
          </p:nvSpPr>
          <p:spPr bwMode="auto">
            <a:xfrm>
              <a:off x="1626" y="1047"/>
              <a:ext cx="2409" cy="24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sz="1350"/>
            </a:p>
          </p:txBody>
        </p:sp>
        <p:cxnSp>
          <p:nvCxnSpPr>
            <p:cNvPr id="12" name="AutoShape 11"/>
            <p:cNvCxnSpPr>
              <a:cxnSpLocks noChangeShapeType="1"/>
              <a:stCxn id="10" idx="0"/>
              <a:endCxn id="10" idx="4"/>
            </p:cNvCxnSpPr>
            <p:nvPr/>
          </p:nvCxnSpPr>
          <p:spPr bwMode="auto">
            <a:xfrm>
              <a:off x="2832" y="384"/>
              <a:ext cx="0" cy="37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12"/>
            <p:cNvCxnSpPr>
              <a:cxnSpLocks noChangeShapeType="1"/>
              <a:stCxn id="10" idx="2"/>
              <a:endCxn id="10" idx="6"/>
            </p:cNvCxnSpPr>
            <p:nvPr/>
          </p:nvCxnSpPr>
          <p:spPr bwMode="auto">
            <a:xfrm>
              <a:off x="960" y="2256"/>
              <a:ext cx="37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13"/>
            <p:cNvSpPr>
              <a:spLocks noChangeAspect="1" noChangeArrowheads="1"/>
            </p:cNvSpPr>
            <p:nvPr/>
          </p:nvSpPr>
          <p:spPr bwMode="auto">
            <a:xfrm>
              <a:off x="2286" y="1704"/>
              <a:ext cx="1104" cy="1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200"/>
                <a:t>Nástroje odbytové politiky</a:t>
              </a: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rot="-6693762">
              <a:off x="4248" y="1359"/>
              <a:ext cx="17" cy="6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rot="-9460749">
              <a:off x="3412" y="502"/>
              <a:ext cx="19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 rot="16875050">
              <a:off x="2798" y="523"/>
              <a:ext cx="72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sz="1050"/>
                <a:t>Výrobková inovace</a:t>
              </a: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 rot="18106575">
              <a:off x="3403" y="762"/>
              <a:ext cx="62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sz="1050"/>
                <a:t>Jakost výrobků</a:t>
              </a: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 rot="19687993">
              <a:off x="3840" y="1266"/>
              <a:ext cx="62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sz="1050"/>
                <a:t>Sortiment</a:t>
              </a: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 rot="21220152">
              <a:off x="4032" y="1824"/>
              <a:ext cx="73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sz="1050"/>
                <a:t>Služby zákazníkům</a:t>
              </a:r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 rot="1241891">
              <a:off x="4073" y="2533"/>
              <a:ext cx="48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sz="1050"/>
                <a:t>Cena</a:t>
              </a: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 rot="2322484">
              <a:off x="3696" y="3090"/>
              <a:ext cx="48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sz="1050"/>
                <a:t>Rabaty</a:t>
              </a:r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 rot="4627429">
              <a:off x="2926" y="3456"/>
              <a:ext cx="604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sz="1050"/>
                <a:t>Platební podmínky</a:t>
              </a:r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 rot="17018976">
              <a:off x="2117" y="3537"/>
              <a:ext cx="60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sz="1050"/>
                <a:t>Public relations</a:t>
              </a:r>
            </a:p>
          </p:txBody>
        </p:sp>
        <p:sp>
          <p:nvSpPr>
            <p:cNvPr id="25" name="Text Box 24"/>
            <p:cNvSpPr txBox="1">
              <a:spLocks noChangeArrowheads="1"/>
            </p:cNvSpPr>
            <p:nvPr/>
          </p:nvSpPr>
          <p:spPr bwMode="auto">
            <a:xfrm rot="18978110">
              <a:off x="1445" y="3158"/>
              <a:ext cx="60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sz="1050"/>
                <a:t>Podpora prodeje</a:t>
              </a:r>
            </a:p>
          </p:txBody>
        </p:sp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 rot="20665887">
              <a:off x="1043" y="2482"/>
              <a:ext cx="60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sz="1050"/>
                <a:t>Reklama</a:t>
              </a:r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 rot="808293">
              <a:off x="1060" y="1760"/>
              <a:ext cx="60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sz="1050" dirty="0"/>
                <a:t>Odbytové cesty</a:t>
              </a: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 rot="2652000">
              <a:off x="1392" y="1046"/>
              <a:ext cx="748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sz="1050" dirty="0"/>
                <a:t>Prodávající organizace</a:t>
              </a:r>
            </a:p>
          </p:txBody>
        </p:sp>
        <p:sp>
          <p:nvSpPr>
            <p:cNvPr id="29" name="Text Box 28"/>
            <p:cNvSpPr txBox="1">
              <a:spLocks noChangeArrowheads="1"/>
            </p:cNvSpPr>
            <p:nvPr/>
          </p:nvSpPr>
          <p:spPr bwMode="auto">
            <a:xfrm rot="4627429">
              <a:off x="2164" y="540"/>
              <a:ext cx="604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sz="1050" dirty="0"/>
                <a:t>Fyzická distribuce</a:t>
              </a:r>
            </a:p>
          </p:txBody>
        </p:sp>
        <p:sp>
          <p:nvSpPr>
            <p:cNvPr id="30" name="Text Box 29"/>
            <p:cNvSpPr txBox="1">
              <a:spLocks noChangeArrowheads="1"/>
            </p:cNvSpPr>
            <p:nvPr/>
          </p:nvSpPr>
          <p:spPr bwMode="auto">
            <a:xfrm rot="18771263">
              <a:off x="1872" y="1449"/>
              <a:ext cx="77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sz="1200" dirty="0"/>
                <a:t>Distribuční politika</a:t>
              </a:r>
            </a:p>
          </p:txBody>
        </p:sp>
        <p:sp>
          <p:nvSpPr>
            <p:cNvPr id="31" name="Text Box 30"/>
            <p:cNvSpPr txBox="1">
              <a:spLocks noChangeArrowheads="1"/>
            </p:cNvSpPr>
            <p:nvPr/>
          </p:nvSpPr>
          <p:spPr bwMode="auto">
            <a:xfrm rot="3308764">
              <a:off x="3022" y="1527"/>
              <a:ext cx="77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sz="1200"/>
                <a:t>Výrobková politika</a:t>
              </a:r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 rot="18901977">
              <a:off x="3058" y="2633"/>
              <a:ext cx="77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sz="1200"/>
                <a:t>Cenová politika</a:t>
              </a:r>
            </a:p>
          </p:txBody>
        </p:sp>
        <p:sp>
          <p:nvSpPr>
            <p:cNvPr id="33" name="Text Box 32"/>
            <p:cNvSpPr txBox="1">
              <a:spLocks noChangeArrowheads="1"/>
            </p:cNvSpPr>
            <p:nvPr/>
          </p:nvSpPr>
          <p:spPr bwMode="auto">
            <a:xfrm rot="2937198">
              <a:off x="1825" y="2633"/>
              <a:ext cx="87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sz="1200"/>
                <a:t>Komunikační politika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29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Transformace na 4C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Kotler</a:t>
            </a:r>
            <a:r>
              <a:rPr lang="cs-CZ" dirty="0" smtClean="0"/>
              <a:t> říká, že důležitější je pohled ze strany zákazníka.</a:t>
            </a:r>
          </a:p>
          <a:p>
            <a:pPr lvl="2"/>
            <a:r>
              <a:rPr lang="cs-CZ" dirty="0"/>
              <a:t>z produktu se stane </a:t>
            </a:r>
            <a:r>
              <a:rPr lang="cs-CZ" b="1" dirty="0"/>
              <a:t>zákaznická hodnota</a:t>
            </a:r>
            <a:r>
              <a:rPr lang="cs-CZ" dirty="0"/>
              <a:t> (</a:t>
            </a:r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Value</a:t>
            </a:r>
            <a:r>
              <a:rPr lang="cs-CZ" dirty="0"/>
              <a:t>),</a:t>
            </a:r>
          </a:p>
          <a:p>
            <a:pPr lvl="2"/>
            <a:r>
              <a:rPr lang="cs-CZ" dirty="0"/>
              <a:t>z ceny </a:t>
            </a:r>
            <a:r>
              <a:rPr lang="cs-CZ" b="1" dirty="0"/>
              <a:t>zákazníkova vydání</a:t>
            </a:r>
            <a:r>
              <a:rPr lang="cs-CZ" dirty="0"/>
              <a:t> (</a:t>
            </a:r>
            <a:r>
              <a:rPr lang="cs-CZ" dirty="0" err="1"/>
              <a:t>Cost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Customer</a:t>
            </a:r>
            <a:r>
              <a:rPr lang="cs-CZ" dirty="0"/>
              <a:t>),</a:t>
            </a:r>
          </a:p>
          <a:p>
            <a:pPr lvl="2"/>
            <a:r>
              <a:rPr lang="cs-CZ" dirty="0"/>
              <a:t>místo se přemění na </a:t>
            </a:r>
            <a:r>
              <a:rPr lang="cs-CZ" b="1" dirty="0"/>
              <a:t>zákaznické pohodlí</a:t>
            </a:r>
            <a:r>
              <a:rPr lang="cs-CZ" dirty="0"/>
              <a:t> (</a:t>
            </a:r>
            <a:r>
              <a:rPr lang="cs-CZ" dirty="0" err="1"/>
              <a:t>Convenience</a:t>
            </a:r>
            <a:r>
              <a:rPr lang="cs-CZ" dirty="0"/>
              <a:t>),</a:t>
            </a:r>
          </a:p>
          <a:p>
            <a:pPr lvl="2"/>
            <a:r>
              <a:rPr lang="cs-CZ" dirty="0"/>
              <a:t>z propagace se stane </a:t>
            </a:r>
            <a:r>
              <a:rPr lang="cs-CZ" b="1" dirty="0"/>
              <a:t>komunikace se zákazníkem</a:t>
            </a:r>
            <a:r>
              <a:rPr lang="cs-CZ" dirty="0"/>
              <a:t>(</a:t>
            </a:r>
            <a:r>
              <a:rPr lang="cs-CZ" dirty="0" err="1"/>
              <a:t>Communication</a:t>
            </a:r>
            <a:r>
              <a:rPr lang="cs-CZ" dirty="0"/>
              <a:t>).</a:t>
            </a: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285082"/>
              </p:ext>
            </p:extLst>
          </p:nvPr>
        </p:nvGraphicFramePr>
        <p:xfrm>
          <a:off x="1450274" y="4375924"/>
          <a:ext cx="5715000" cy="1636400"/>
        </p:xfrm>
        <a:graphic>
          <a:graphicData uri="http://schemas.openxmlformats.org/drawingml/2006/table">
            <a:tbl>
              <a:tblPr/>
              <a:tblGrid>
                <a:gridCol w="2857500"/>
                <a:gridCol w="2857500"/>
              </a:tblGrid>
              <a:tr h="234315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1" dirty="0">
                          <a:effectLst/>
                        </a:rPr>
                        <a:t>4P</a:t>
                      </a:r>
                      <a:endParaRPr lang="cs-CZ" sz="1400" dirty="0">
                        <a:effectLst/>
                      </a:endParaRPr>
                    </a:p>
                  </a:txBody>
                  <a:tcPr marL="35719" marR="35719" marT="14288" marB="14288">
                    <a:lnL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1">
                          <a:effectLst/>
                        </a:rPr>
                        <a:t>4C</a:t>
                      </a:r>
                      <a:endParaRPr lang="cs-CZ" sz="1400">
                        <a:effectLst/>
                      </a:endParaRPr>
                    </a:p>
                  </a:txBody>
                  <a:tcPr marL="35719" marR="35719" marT="14288" marB="14288">
                    <a:lnL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0055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dirty="0">
                          <a:effectLst/>
                        </a:rPr>
                        <a:t>Výrobek</a:t>
                      </a:r>
                    </a:p>
                  </a:txBody>
                  <a:tcPr marL="35719" marR="35719" marT="14288" marB="14288">
                    <a:lnL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</a:rPr>
                        <a:t>Řešení potřeb zákazníka (customer solution)</a:t>
                      </a:r>
                    </a:p>
                  </a:txBody>
                  <a:tcPr marL="35719" marR="35719" marT="14288" marB="14288">
                    <a:lnL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0055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</a:rPr>
                        <a:t>Cena</a:t>
                      </a:r>
                    </a:p>
                  </a:txBody>
                  <a:tcPr marL="35719" marR="35719" marT="14288" marB="14288">
                    <a:lnL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</a:rPr>
                        <a:t>Náklady, které zákazníkovi vznikají (customer cost)</a:t>
                      </a:r>
                    </a:p>
                  </a:txBody>
                  <a:tcPr marL="35719" marR="35719" marT="14288" marB="14288">
                    <a:lnL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</a:rPr>
                        <a:t>Distribuce</a:t>
                      </a:r>
                    </a:p>
                  </a:txBody>
                  <a:tcPr marL="35719" marR="35719" marT="14288" marB="14288">
                    <a:lnL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</a:rPr>
                        <a:t>Dostupnost řešení (convenience)</a:t>
                      </a:r>
                    </a:p>
                  </a:txBody>
                  <a:tcPr marL="35719" marR="35719" marT="14288" marB="14288">
                    <a:lnL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</a:rPr>
                        <a:t>Propagace</a:t>
                      </a:r>
                    </a:p>
                  </a:txBody>
                  <a:tcPr marL="35719" marR="35719" marT="14288" marB="14288">
                    <a:lnL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dirty="0">
                          <a:effectLst/>
                        </a:rPr>
                        <a:t>Komunikace (</a:t>
                      </a:r>
                      <a:r>
                        <a:rPr lang="cs-CZ" sz="1400" dirty="0" err="1">
                          <a:effectLst/>
                        </a:rPr>
                        <a:t>communication</a:t>
                      </a:r>
                      <a:r>
                        <a:rPr lang="cs-CZ" sz="1400" dirty="0">
                          <a:effectLst/>
                        </a:rPr>
                        <a:t>)</a:t>
                      </a:r>
                    </a:p>
                  </a:txBody>
                  <a:tcPr marL="35719" marR="35719" marT="14288" marB="14288">
                    <a:lnL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784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Product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výrobek/výroba/výrobková </a:t>
            </a:r>
            <a:r>
              <a:rPr lang="cs-CZ" dirty="0" err="1" smtClean="0"/>
              <a:t>politika+inovace+zásobování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867281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57250"/>
            <a:ext cx="6858000" cy="4000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tx2">
                    <a:satMod val="130000"/>
                  </a:schemeClr>
                </a:solidFill>
              </a:rPr>
              <a:t>Nástroje odbytové politiky</a:t>
            </a:r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2286000" y="1258491"/>
            <a:ext cx="4529138" cy="4513659"/>
            <a:chOff x="960" y="337"/>
            <a:chExt cx="3804" cy="3791"/>
          </a:xfrm>
        </p:grpSpPr>
        <p:cxnSp>
          <p:nvCxnSpPr>
            <p:cNvPr id="12292" name="AutoShape 4"/>
            <p:cNvCxnSpPr>
              <a:cxnSpLocks noChangeShapeType="1"/>
              <a:stCxn id="12298" idx="7"/>
              <a:endCxn id="12297" idx="7"/>
            </p:cNvCxnSpPr>
            <p:nvPr/>
          </p:nvCxnSpPr>
          <p:spPr bwMode="auto">
            <a:xfrm flipV="1">
              <a:off x="3682" y="932"/>
              <a:ext cx="474" cy="4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93" name="Line 5"/>
            <p:cNvSpPr>
              <a:spLocks noChangeShapeType="1"/>
            </p:cNvSpPr>
            <p:nvPr/>
          </p:nvSpPr>
          <p:spPr bwMode="auto">
            <a:xfrm rot="-7187639">
              <a:off x="2020" y="1785"/>
              <a:ext cx="0" cy="18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12294" name="Line 6"/>
            <p:cNvSpPr>
              <a:spLocks noChangeShapeType="1"/>
            </p:cNvSpPr>
            <p:nvPr/>
          </p:nvSpPr>
          <p:spPr bwMode="auto">
            <a:xfrm rot="-8936244">
              <a:off x="2349" y="2121"/>
              <a:ext cx="1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 rot="-3691790">
              <a:off x="2832" y="384"/>
              <a:ext cx="1" cy="3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12296" name="Line 8"/>
            <p:cNvSpPr>
              <a:spLocks noChangeShapeType="1"/>
            </p:cNvSpPr>
            <p:nvPr/>
          </p:nvSpPr>
          <p:spPr bwMode="auto">
            <a:xfrm rot="-1878863">
              <a:off x="2832" y="384"/>
              <a:ext cx="1" cy="3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12297" name="Oval 9"/>
            <p:cNvSpPr>
              <a:spLocks noChangeAspect="1" noChangeArrowheads="1"/>
            </p:cNvSpPr>
            <p:nvPr/>
          </p:nvSpPr>
          <p:spPr bwMode="auto">
            <a:xfrm>
              <a:off x="960" y="384"/>
              <a:ext cx="3744" cy="37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cs-CZ" altLang="cs-CZ" sz="1800"/>
            </a:p>
          </p:txBody>
        </p:sp>
        <p:sp>
          <p:nvSpPr>
            <p:cNvPr id="12298" name="Oval 10"/>
            <p:cNvSpPr>
              <a:spLocks noChangeAspect="1" noChangeArrowheads="1"/>
            </p:cNvSpPr>
            <p:nvPr/>
          </p:nvSpPr>
          <p:spPr bwMode="auto">
            <a:xfrm>
              <a:off x="1626" y="1047"/>
              <a:ext cx="2409" cy="24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endParaRPr lang="cs-CZ" altLang="cs-CZ" sz="1800"/>
            </a:p>
          </p:txBody>
        </p:sp>
        <p:cxnSp>
          <p:nvCxnSpPr>
            <p:cNvPr id="12299" name="AutoShape 11"/>
            <p:cNvCxnSpPr>
              <a:cxnSpLocks noChangeShapeType="1"/>
              <a:stCxn id="12297" idx="0"/>
              <a:endCxn id="12297" idx="4"/>
            </p:cNvCxnSpPr>
            <p:nvPr/>
          </p:nvCxnSpPr>
          <p:spPr bwMode="auto">
            <a:xfrm>
              <a:off x="2832" y="384"/>
              <a:ext cx="0" cy="37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0" name="AutoShape 12"/>
            <p:cNvCxnSpPr>
              <a:cxnSpLocks noChangeShapeType="1"/>
              <a:stCxn id="12297" idx="2"/>
              <a:endCxn id="12297" idx="6"/>
            </p:cNvCxnSpPr>
            <p:nvPr/>
          </p:nvCxnSpPr>
          <p:spPr bwMode="auto">
            <a:xfrm>
              <a:off x="960" y="2256"/>
              <a:ext cx="37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01" name="Oval 13"/>
            <p:cNvSpPr>
              <a:spLocks noChangeAspect="1" noChangeArrowheads="1"/>
            </p:cNvSpPr>
            <p:nvPr/>
          </p:nvSpPr>
          <p:spPr bwMode="auto">
            <a:xfrm>
              <a:off x="2286" y="1704"/>
              <a:ext cx="1104" cy="1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200"/>
                <a:t>Nástroje odbytové politiky</a:t>
              </a:r>
            </a:p>
          </p:txBody>
        </p:sp>
        <p:sp>
          <p:nvSpPr>
            <p:cNvPr id="12302" name="Line 14"/>
            <p:cNvSpPr>
              <a:spLocks noChangeShapeType="1"/>
            </p:cNvSpPr>
            <p:nvPr/>
          </p:nvSpPr>
          <p:spPr bwMode="auto">
            <a:xfrm rot="-6693762">
              <a:off x="4248" y="1359"/>
              <a:ext cx="17" cy="6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12303" name="Line 15"/>
            <p:cNvSpPr>
              <a:spLocks noChangeShapeType="1"/>
            </p:cNvSpPr>
            <p:nvPr/>
          </p:nvSpPr>
          <p:spPr bwMode="auto">
            <a:xfrm rot="-9460749">
              <a:off x="3412" y="502"/>
              <a:ext cx="19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12304" name="Text Box 16"/>
            <p:cNvSpPr txBox="1">
              <a:spLocks noChangeArrowheads="1"/>
            </p:cNvSpPr>
            <p:nvPr/>
          </p:nvSpPr>
          <p:spPr bwMode="auto">
            <a:xfrm rot="16875050">
              <a:off x="2798" y="522"/>
              <a:ext cx="72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/>
                <a:t>Výrobková inovace</a:t>
              </a:r>
            </a:p>
          </p:txBody>
        </p:sp>
        <p:sp>
          <p:nvSpPr>
            <p:cNvPr id="12305" name="Text Box 17"/>
            <p:cNvSpPr txBox="1">
              <a:spLocks noChangeArrowheads="1"/>
            </p:cNvSpPr>
            <p:nvPr/>
          </p:nvSpPr>
          <p:spPr bwMode="auto">
            <a:xfrm rot="18106575">
              <a:off x="3403" y="761"/>
              <a:ext cx="62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/>
                <a:t>Jakost výrobků</a:t>
              </a:r>
            </a:p>
          </p:txBody>
        </p:sp>
        <p:sp>
          <p:nvSpPr>
            <p:cNvPr id="12306" name="Text Box 18"/>
            <p:cNvSpPr txBox="1">
              <a:spLocks noChangeArrowheads="1"/>
            </p:cNvSpPr>
            <p:nvPr/>
          </p:nvSpPr>
          <p:spPr bwMode="auto">
            <a:xfrm rot="19687993">
              <a:off x="3840" y="1266"/>
              <a:ext cx="62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/>
                <a:t>Sortiment</a:t>
              </a:r>
            </a:p>
          </p:txBody>
        </p:sp>
        <p:sp>
          <p:nvSpPr>
            <p:cNvPr id="12307" name="Text Box 19"/>
            <p:cNvSpPr txBox="1">
              <a:spLocks noChangeArrowheads="1"/>
            </p:cNvSpPr>
            <p:nvPr/>
          </p:nvSpPr>
          <p:spPr bwMode="auto">
            <a:xfrm rot="21220152">
              <a:off x="4032" y="1823"/>
              <a:ext cx="73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/>
                <a:t>Služby zákazníkům</a:t>
              </a:r>
            </a:p>
          </p:txBody>
        </p:sp>
        <p:sp>
          <p:nvSpPr>
            <p:cNvPr id="12308" name="Text Box 20"/>
            <p:cNvSpPr txBox="1">
              <a:spLocks noChangeArrowheads="1"/>
            </p:cNvSpPr>
            <p:nvPr/>
          </p:nvSpPr>
          <p:spPr bwMode="auto">
            <a:xfrm rot="1241891">
              <a:off x="4073" y="2533"/>
              <a:ext cx="48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/>
                <a:t>Cena</a:t>
              </a:r>
            </a:p>
          </p:txBody>
        </p:sp>
        <p:sp>
          <p:nvSpPr>
            <p:cNvPr id="12309" name="Text Box 21"/>
            <p:cNvSpPr txBox="1">
              <a:spLocks noChangeArrowheads="1"/>
            </p:cNvSpPr>
            <p:nvPr/>
          </p:nvSpPr>
          <p:spPr bwMode="auto">
            <a:xfrm rot="2322484">
              <a:off x="3696" y="3090"/>
              <a:ext cx="48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/>
                <a:t>Rabaty</a:t>
              </a:r>
            </a:p>
          </p:txBody>
        </p:sp>
        <p:sp>
          <p:nvSpPr>
            <p:cNvPr id="12310" name="Text Box 22"/>
            <p:cNvSpPr txBox="1">
              <a:spLocks noChangeArrowheads="1"/>
            </p:cNvSpPr>
            <p:nvPr/>
          </p:nvSpPr>
          <p:spPr bwMode="auto">
            <a:xfrm rot="4627429">
              <a:off x="2926" y="3455"/>
              <a:ext cx="604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/>
                <a:t>Platební podmínky</a:t>
              </a:r>
            </a:p>
          </p:txBody>
        </p:sp>
        <p:sp>
          <p:nvSpPr>
            <p:cNvPr id="12311" name="Text Box 23"/>
            <p:cNvSpPr txBox="1">
              <a:spLocks noChangeArrowheads="1"/>
            </p:cNvSpPr>
            <p:nvPr/>
          </p:nvSpPr>
          <p:spPr bwMode="auto">
            <a:xfrm rot="17018976">
              <a:off x="2117" y="3536"/>
              <a:ext cx="60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/>
                <a:t>Public relations</a:t>
              </a:r>
            </a:p>
          </p:txBody>
        </p:sp>
        <p:sp>
          <p:nvSpPr>
            <p:cNvPr id="12312" name="Text Box 24"/>
            <p:cNvSpPr txBox="1">
              <a:spLocks noChangeArrowheads="1"/>
            </p:cNvSpPr>
            <p:nvPr/>
          </p:nvSpPr>
          <p:spPr bwMode="auto">
            <a:xfrm rot="18978110">
              <a:off x="1445" y="3157"/>
              <a:ext cx="60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/>
                <a:t>Podpora prodeje</a:t>
              </a:r>
            </a:p>
          </p:txBody>
        </p:sp>
        <p:sp>
          <p:nvSpPr>
            <p:cNvPr id="12313" name="Text Box 25"/>
            <p:cNvSpPr txBox="1">
              <a:spLocks noChangeArrowheads="1"/>
            </p:cNvSpPr>
            <p:nvPr/>
          </p:nvSpPr>
          <p:spPr bwMode="auto">
            <a:xfrm rot="20665887">
              <a:off x="1043" y="2482"/>
              <a:ext cx="60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/>
                <a:t>Reklama</a:t>
              </a:r>
            </a:p>
          </p:txBody>
        </p:sp>
        <p:sp>
          <p:nvSpPr>
            <p:cNvPr id="12314" name="Text Box 26"/>
            <p:cNvSpPr txBox="1">
              <a:spLocks noChangeArrowheads="1"/>
            </p:cNvSpPr>
            <p:nvPr/>
          </p:nvSpPr>
          <p:spPr bwMode="auto">
            <a:xfrm rot="808293">
              <a:off x="1060" y="1759"/>
              <a:ext cx="60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/>
                <a:t>Odbytové cesty</a:t>
              </a:r>
            </a:p>
          </p:txBody>
        </p:sp>
        <p:sp>
          <p:nvSpPr>
            <p:cNvPr id="12315" name="Text Box 27"/>
            <p:cNvSpPr txBox="1">
              <a:spLocks noChangeArrowheads="1"/>
            </p:cNvSpPr>
            <p:nvPr/>
          </p:nvSpPr>
          <p:spPr bwMode="auto">
            <a:xfrm rot="2652000">
              <a:off x="1392" y="1045"/>
              <a:ext cx="748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 dirty="0"/>
                <a:t>Prodávající organizace</a:t>
              </a:r>
            </a:p>
          </p:txBody>
        </p:sp>
        <p:sp>
          <p:nvSpPr>
            <p:cNvPr id="12316" name="Text Box 28"/>
            <p:cNvSpPr txBox="1">
              <a:spLocks noChangeArrowheads="1"/>
            </p:cNvSpPr>
            <p:nvPr/>
          </p:nvSpPr>
          <p:spPr bwMode="auto">
            <a:xfrm rot="4627429">
              <a:off x="2164" y="539"/>
              <a:ext cx="604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/>
                <a:t>Fyzická distribuce</a:t>
              </a:r>
            </a:p>
          </p:txBody>
        </p:sp>
        <p:sp>
          <p:nvSpPr>
            <p:cNvPr id="12317" name="Text Box 29"/>
            <p:cNvSpPr txBox="1">
              <a:spLocks noChangeArrowheads="1"/>
            </p:cNvSpPr>
            <p:nvPr/>
          </p:nvSpPr>
          <p:spPr bwMode="auto">
            <a:xfrm rot="18771263">
              <a:off x="1872" y="1448"/>
              <a:ext cx="77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200"/>
                <a:t>Distribuční politika</a:t>
              </a:r>
            </a:p>
          </p:txBody>
        </p:sp>
        <p:sp>
          <p:nvSpPr>
            <p:cNvPr id="12318" name="Text Box 30"/>
            <p:cNvSpPr txBox="1">
              <a:spLocks noChangeArrowheads="1"/>
            </p:cNvSpPr>
            <p:nvPr/>
          </p:nvSpPr>
          <p:spPr bwMode="auto">
            <a:xfrm rot="3308764">
              <a:off x="3022" y="1526"/>
              <a:ext cx="77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200"/>
                <a:t>Výrobková politika</a:t>
              </a:r>
            </a:p>
          </p:txBody>
        </p:sp>
        <p:sp>
          <p:nvSpPr>
            <p:cNvPr id="12319" name="Text Box 31"/>
            <p:cNvSpPr txBox="1">
              <a:spLocks noChangeArrowheads="1"/>
            </p:cNvSpPr>
            <p:nvPr/>
          </p:nvSpPr>
          <p:spPr bwMode="auto">
            <a:xfrm rot="18901977">
              <a:off x="3058" y="2633"/>
              <a:ext cx="77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200"/>
                <a:t>Cenová politika</a:t>
              </a:r>
            </a:p>
          </p:txBody>
        </p:sp>
        <p:sp>
          <p:nvSpPr>
            <p:cNvPr id="12320" name="Text Box 32"/>
            <p:cNvSpPr txBox="1">
              <a:spLocks noChangeArrowheads="1"/>
            </p:cNvSpPr>
            <p:nvPr/>
          </p:nvSpPr>
          <p:spPr bwMode="auto">
            <a:xfrm rot="2937198">
              <a:off x="1825" y="2632"/>
              <a:ext cx="87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200"/>
                <a:t>Komunikační politika</a:t>
              </a:r>
            </a:p>
          </p:txBody>
        </p:sp>
      </p:grpSp>
      <p:sp>
        <p:nvSpPr>
          <p:cNvPr id="2" name="Obdélník 1"/>
          <p:cNvSpPr/>
          <p:nvPr/>
        </p:nvSpPr>
        <p:spPr>
          <a:xfrm>
            <a:off x="4521995" y="1227674"/>
            <a:ext cx="2221706" cy="23218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35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229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Předpoklady podnikání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Společnost Ernst &amp; </a:t>
            </a:r>
            <a:r>
              <a:rPr lang="cs-CZ" dirty="0" err="1"/>
              <a:t>Young</a:t>
            </a:r>
            <a:r>
              <a:rPr lang="cs-CZ" dirty="0"/>
              <a:t> si </a:t>
            </a:r>
            <a:r>
              <a:rPr lang="cs-CZ" dirty="0" smtClean="0"/>
              <a:t>nechala v roce 2011 </a:t>
            </a:r>
            <a:r>
              <a:rPr lang="cs-CZ" dirty="0"/>
              <a:t>vypracovat </a:t>
            </a:r>
            <a:r>
              <a:rPr lang="cs-CZ" dirty="0" smtClean="0"/>
              <a:t>průzkum mezi </a:t>
            </a:r>
            <a:r>
              <a:rPr lang="cs-CZ" dirty="0"/>
              <a:t>657 </a:t>
            </a:r>
            <a:r>
              <a:rPr lang="cs-CZ" b="1" dirty="0"/>
              <a:t>nejúspěšnějšími podnikateli</a:t>
            </a:r>
            <a:r>
              <a:rPr lang="cs-CZ" dirty="0"/>
              <a:t> z celého světa a vyplývá z něj, že za tři </a:t>
            </a:r>
            <a:r>
              <a:rPr lang="cs-CZ" b="1" dirty="0"/>
              <a:t>nejdůležitější vlastnosti</a:t>
            </a:r>
            <a:r>
              <a:rPr lang="cs-CZ" dirty="0"/>
              <a:t> podnikatelé pokládají vizi, vášeň a zaujetí pro věc.</a:t>
            </a:r>
          </a:p>
          <a:p>
            <a:r>
              <a:rPr lang="cs-CZ" dirty="0" smtClean="0"/>
              <a:t>Pokud máte předpoklady a chuť podnikat (tedy jste motivování), pak lze přejít od osobního cíle k cíli podnikatelskému.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42461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Cíle a oblasti výrobkové politiky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Výrobková politika slouží k plnění podnikatelských cílů.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/>
          </a:p>
          <a:p>
            <a:pPr eaLnBrk="1" hangingPunct="1"/>
            <a:r>
              <a:rPr lang="cs-CZ" altLang="cs-CZ"/>
              <a:t>Cílem je vytvořit výrobky a služby, po kterých je poptávka.</a:t>
            </a:r>
          </a:p>
        </p:txBody>
      </p:sp>
    </p:spTree>
    <p:extLst>
      <p:ext uri="{BB962C8B-B14F-4D97-AF65-F5344CB8AC3E}">
        <p14:creationId xmlns:p14="http://schemas.microsoft.com/office/powerpoint/2010/main" val="59382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Jádro a okrajové oblasti výrobkové politiky</a:t>
            </a: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1709682" y="2388541"/>
            <a:ext cx="5778642" cy="2282597"/>
            <a:chOff x="720" y="1488"/>
            <a:chExt cx="4320" cy="1632"/>
          </a:xfrm>
        </p:grpSpPr>
        <p:sp>
          <p:nvSpPr>
            <p:cNvPr id="14340" name="Rectangle 4"/>
            <p:cNvSpPr>
              <a:spLocks noChangeArrowheads="1"/>
            </p:cNvSpPr>
            <p:nvPr/>
          </p:nvSpPr>
          <p:spPr bwMode="auto">
            <a:xfrm>
              <a:off x="2880" y="2072"/>
              <a:ext cx="2160" cy="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Optimalizace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200"/>
                <a:t>- programové a sortimentní politiky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200"/>
                <a:t>- značkové a obalové politiky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200"/>
                <a:t>- politiky v oblasti služeb pro                     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200"/>
                <a:t>  zákazníky</a:t>
              </a:r>
            </a:p>
          </p:txBody>
        </p:sp>
        <p:sp>
          <p:nvSpPr>
            <p:cNvPr id="14341" name="Rectangle 5"/>
            <p:cNvSpPr>
              <a:spLocks noChangeArrowheads="1"/>
            </p:cNvSpPr>
            <p:nvPr/>
          </p:nvSpPr>
          <p:spPr bwMode="auto">
            <a:xfrm>
              <a:off x="720" y="2072"/>
              <a:ext cx="2160" cy="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Optimalizace technických vlastností výrobku prostřednictvím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200"/>
                <a:t>- výrobkových inovací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200"/>
                <a:t>- variant výrobků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200"/>
                <a:t>- vyřazování výrobků</a:t>
              </a:r>
            </a:p>
          </p:txBody>
        </p:sp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2880" y="1798"/>
              <a:ext cx="2160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 b="1"/>
                <a:t>okrajové oblasti</a:t>
              </a:r>
            </a:p>
          </p:txBody>
        </p:sp>
        <p:sp>
          <p:nvSpPr>
            <p:cNvPr id="14343" name="Rectangle 7"/>
            <p:cNvSpPr>
              <a:spLocks noChangeArrowheads="1"/>
            </p:cNvSpPr>
            <p:nvPr/>
          </p:nvSpPr>
          <p:spPr bwMode="auto">
            <a:xfrm>
              <a:off x="720" y="1798"/>
              <a:ext cx="2160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 b="1" dirty="0"/>
                <a:t>jádro</a:t>
              </a:r>
            </a:p>
          </p:txBody>
        </p:sp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>
              <a:off x="720" y="1488"/>
              <a:ext cx="432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500" b="1"/>
                <a:t>Výrobková politika</a:t>
              </a:r>
            </a:p>
          </p:txBody>
        </p:sp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>
              <a:off x="720" y="1488"/>
              <a:ext cx="432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14346" name="Line 10"/>
            <p:cNvSpPr>
              <a:spLocks noChangeShapeType="1"/>
            </p:cNvSpPr>
            <p:nvPr/>
          </p:nvSpPr>
          <p:spPr bwMode="auto">
            <a:xfrm>
              <a:off x="720" y="1798"/>
              <a:ext cx="43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14347" name="Line 11"/>
            <p:cNvSpPr>
              <a:spLocks noChangeShapeType="1"/>
            </p:cNvSpPr>
            <p:nvPr/>
          </p:nvSpPr>
          <p:spPr bwMode="auto">
            <a:xfrm>
              <a:off x="720" y="2072"/>
              <a:ext cx="43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14348" name="Line 12"/>
            <p:cNvSpPr>
              <a:spLocks noChangeShapeType="1"/>
            </p:cNvSpPr>
            <p:nvPr/>
          </p:nvSpPr>
          <p:spPr bwMode="auto">
            <a:xfrm>
              <a:off x="720" y="3120"/>
              <a:ext cx="432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14349" name="Line 13"/>
            <p:cNvSpPr>
              <a:spLocks noChangeShapeType="1"/>
            </p:cNvSpPr>
            <p:nvPr/>
          </p:nvSpPr>
          <p:spPr bwMode="auto">
            <a:xfrm>
              <a:off x="720" y="1488"/>
              <a:ext cx="0" cy="16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14350" name="Line 14"/>
            <p:cNvSpPr>
              <a:spLocks noChangeShapeType="1"/>
            </p:cNvSpPr>
            <p:nvPr/>
          </p:nvSpPr>
          <p:spPr bwMode="auto">
            <a:xfrm>
              <a:off x="5040" y="1488"/>
              <a:ext cx="0" cy="16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14351" name="Line 15"/>
            <p:cNvSpPr>
              <a:spLocks noChangeShapeType="1"/>
            </p:cNvSpPr>
            <p:nvPr/>
          </p:nvSpPr>
          <p:spPr bwMode="auto">
            <a:xfrm>
              <a:off x="2880" y="1798"/>
              <a:ext cx="0" cy="13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</p:grpSp>
    </p:spTree>
    <p:extLst>
      <p:ext uri="{BB962C8B-B14F-4D97-AF65-F5344CB8AC3E}">
        <p14:creationId xmlns:p14="http://schemas.microsoft.com/office/powerpoint/2010/main" val="365294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2286000" y="1258491"/>
            <a:ext cx="4529138" cy="4513659"/>
            <a:chOff x="960" y="337"/>
            <a:chExt cx="3804" cy="3791"/>
          </a:xfrm>
        </p:grpSpPr>
        <p:cxnSp>
          <p:nvCxnSpPr>
            <p:cNvPr id="12292" name="AutoShape 4"/>
            <p:cNvCxnSpPr>
              <a:cxnSpLocks noChangeShapeType="1"/>
              <a:stCxn id="12298" idx="7"/>
              <a:endCxn id="12297" idx="7"/>
            </p:cNvCxnSpPr>
            <p:nvPr/>
          </p:nvCxnSpPr>
          <p:spPr bwMode="auto">
            <a:xfrm flipV="1">
              <a:off x="3682" y="932"/>
              <a:ext cx="474" cy="4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93" name="Line 5"/>
            <p:cNvSpPr>
              <a:spLocks noChangeShapeType="1"/>
            </p:cNvSpPr>
            <p:nvPr/>
          </p:nvSpPr>
          <p:spPr bwMode="auto">
            <a:xfrm rot="-7187639">
              <a:off x="2020" y="1785"/>
              <a:ext cx="0" cy="18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12294" name="Line 6"/>
            <p:cNvSpPr>
              <a:spLocks noChangeShapeType="1"/>
            </p:cNvSpPr>
            <p:nvPr/>
          </p:nvSpPr>
          <p:spPr bwMode="auto">
            <a:xfrm rot="-8936244">
              <a:off x="2349" y="2121"/>
              <a:ext cx="1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 rot="-3691790">
              <a:off x="2832" y="384"/>
              <a:ext cx="1" cy="3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12296" name="Line 8"/>
            <p:cNvSpPr>
              <a:spLocks noChangeShapeType="1"/>
            </p:cNvSpPr>
            <p:nvPr/>
          </p:nvSpPr>
          <p:spPr bwMode="auto">
            <a:xfrm rot="-1878863">
              <a:off x="2832" y="384"/>
              <a:ext cx="1" cy="3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12297" name="Oval 9"/>
            <p:cNvSpPr>
              <a:spLocks noChangeAspect="1" noChangeArrowheads="1"/>
            </p:cNvSpPr>
            <p:nvPr/>
          </p:nvSpPr>
          <p:spPr bwMode="auto">
            <a:xfrm>
              <a:off x="960" y="384"/>
              <a:ext cx="3744" cy="37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cs-CZ" altLang="cs-CZ" sz="1800"/>
            </a:p>
          </p:txBody>
        </p:sp>
        <p:sp>
          <p:nvSpPr>
            <p:cNvPr id="12298" name="Oval 10"/>
            <p:cNvSpPr>
              <a:spLocks noChangeAspect="1" noChangeArrowheads="1"/>
            </p:cNvSpPr>
            <p:nvPr/>
          </p:nvSpPr>
          <p:spPr bwMode="auto">
            <a:xfrm>
              <a:off x="1626" y="1047"/>
              <a:ext cx="2409" cy="24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endParaRPr lang="cs-CZ" altLang="cs-CZ" sz="1800"/>
            </a:p>
          </p:txBody>
        </p:sp>
        <p:cxnSp>
          <p:nvCxnSpPr>
            <p:cNvPr id="12299" name="AutoShape 11"/>
            <p:cNvCxnSpPr>
              <a:cxnSpLocks noChangeShapeType="1"/>
              <a:stCxn id="12297" idx="0"/>
              <a:endCxn id="12297" idx="4"/>
            </p:cNvCxnSpPr>
            <p:nvPr/>
          </p:nvCxnSpPr>
          <p:spPr bwMode="auto">
            <a:xfrm>
              <a:off x="2832" y="384"/>
              <a:ext cx="0" cy="37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0" name="AutoShape 12"/>
            <p:cNvCxnSpPr>
              <a:cxnSpLocks noChangeShapeType="1"/>
              <a:stCxn id="12297" idx="2"/>
              <a:endCxn id="12297" idx="6"/>
            </p:cNvCxnSpPr>
            <p:nvPr/>
          </p:nvCxnSpPr>
          <p:spPr bwMode="auto">
            <a:xfrm>
              <a:off x="960" y="2256"/>
              <a:ext cx="37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01" name="Oval 13"/>
            <p:cNvSpPr>
              <a:spLocks noChangeAspect="1" noChangeArrowheads="1"/>
            </p:cNvSpPr>
            <p:nvPr/>
          </p:nvSpPr>
          <p:spPr bwMode="auto">
            <a:xfrm>
              <a:off x="2286" y="1704"/>
              <a:ext cx="1104" cy="1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200"/>
                <a:t>Nástroje odbytové politiky</a:t>
              </a:r>
            </a:p>
          </p:txBody>
        </p:sp>
        <p:sp>
          <p:nvSpPr>
            <p:cNvPr id="12302" name="Line 14"/>
            <p:cNvSpPr>
              <a:spLocks noChangeShapeType="1"/>
            </p:cNvSpPr>
            <p:nvPr/>
          </p:nvSpPr>
          <p:spPr bwMode="auto">
            <a:xfrm rot="-6693762">
              <a:off x="4248" y="1359"/>
              <a:ext cx="17" cy="6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12303" name="Line 15"/>
            <p:cNvSpPr>
              <a:spLocks noChangeShapeType="1"/>
            </p:cNvSpPr>
            <p:nvPr/>
          </p:nvSpPr>
          <p:spPr bwMode="auto">
            <a:xfrm rot="-9460749">
              <a:off x="3412" y="502"/>
              <a:ext cx="19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 sz="1350"/>
            </a:p>
          </p:txBody>
        </p:sp>
        <p:sp>
          <p:nvSpPr>
            <p:cNvPr id="12304" name="Text Box 16"/>
            <p:cNvSpPr txBox="1">
              <a:spLocks noChangeArrowheads="1"/>
            </p:cNvSpPr>
            <p:nvPr/>
          </p:nvSpPr>
          <p:spPr bwMode="auto">
            <a:xfrm rot="16875050">
              <a:off x="2798" y="522"/>
              <a:ext cx="72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/>
                <a:t>Výrobková inovace</a:t>
              </a:r>
            </a:p>
          </p:txBody>
        </p:sp>
        <p:sp>
          <p:nvSpPr>
            <p:cNvPr id="12305" name="Text Box 17"/>
            <p:cNvSpPr txBox="1">
              <a:spLocks noChangeArrowheads="1"/>
            </p:cNvSpPr>
            <p:nvPr/>
          </p:nvSpPr>
          <p:spPr bwMode="auto">
            <a:xfrm rot="18106575">
              <a:off x="3403" y="761"/>
              <a:ext cx="62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/>
                <a:t>Jakost výrobků</a:t>
              </a:r>
            </a:p>
          </p:txBody>
        </p:sp>
        <p:sp>
          <p:nvSpPr>
            <p:cNvPr id="12306" name="Text Box 18"/>
            <p:cNvSpPr txBox="1">
              <a:spLocks noChangeArrowheads="1"/>
            </p:cNvSpPr>
            <p:nvPr/>
          </p:nvSpPr>
          <p:spPr bwMode="auto">
            <a:xfrm rot="19687993">
              <a:off x="3840" y="1266"/>
              <a:ext cx="62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/>
                <a:t>Sortiment</a:t>
              </a:r>
            </a:p>
          </p:txBody>
        </p:sp>
        <p:sp>
          <p:nvSpPr>
            <p:cNvPr id="12307" name="Text Box 19"/>
            <p:cNvSpPr txBox="1">
              <a:spLocks noChangeArrowheads="1"/>
            </p:cNvSpPr>
            <p:nvPr/>
          </p:nvSpPr>
          <p:spPr bwMode="auto">
            <a:xfrm rot="21220152">
              <a:off x="4032" y="1823"/>
              <a:ext cx="73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/>
                <a:t>Služby zákazníkům</a:t>
              </a:r>
            </a:p>
          </p:txBody>
        </p:sp>
        <p:sp>
          <p:nvSpPr>
            <p:cNvPr id="12308" name="Text Box 20"/>
            <p:cNvSpPr txBox="1">
              <a:spLocks noChangeArrowheads="1"/>
            </p:cNvSpPr>
            <p:nvPr/>
          </p:nvSpPr>
          <p:spPr bwMode="auto">
            <a:xfrm rot="1241891">
              <a:off x="4073" y="2533"/>
              <a:ext cx="48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/>
                <a:t>Cena</a:t>
              </a:r>
            </a:p>
          </p:txBody>
        </p:sp>
        <p:sp>
          <p:nvSpPr>
            <p:cNvPr id="12309" name="Text Box 21"/>
            <p:cNvSpPr txBox="1">
              <a:spLocks noChangeArrowheads="1"/>
            </p:cNvSpPr>
            <p:nvPr/>
          </p:nvSpPr>
          <p:spPr bwMode="auto">
            <a:xfrm rot="2322484">
              <a:off x="3696" y="3090"/>
              <a:ext cx="48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/>
                <a:t>Rabaty</a:t>
              </a:r>
            </a:p>
          </p:txBody>
        </p:sp>
        <p:sp>
          <p:nvSpPr>
            <p:cNvPr id="12310" name="Text Box 22"/>
            <p:cNvSpPr txBox="1">
              <a:spLocks noChangeArrowheads="1"/>
            </p:cNvSpPr>
            <p:nvPr/>
          </p:nvSpPr>
          <p:spPr bwMode="auto">
            <a:xfrm rot="4627429">
              <a:off x="2926" y="3455"/>
              <a:ext cx="604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/>
                <a:t>Platební podmínky</a:t>
              </a:r>
            </a:p>
          </p:txBody>
        </p:sp>
        <p:sp>
          <p:nvSpPr>
            <p:cNvPr id="12311" name="Text Box 23"/>
            <p:cNvSpPr txBox="1">
              <a:spLocks noChangeArrowheads="1"/>
            </p:cNvSpPr>
            <p:nvPr/>
          </p:nvSpPr>
          <p:spPr bwMode="auto">
            <a:xfrm rot="17018976">
              <a:off x="2117" y="3536"/>
              <a:ext cx="60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/>
                <a:t>Public relations</a:t>
              </a:r>
            </a:p>
          </p:txBody>
        </p:sp>
        <p:sp>
          <p:nvSpPr>
            <p:cNvPr id="12312" name="Text Box 24"/>
            <p:cNvSpPr txBox="1">
              <a:spLocks noChangeArrowheads="1"/>
            </p:cNvSpPr>
            <p:nvPr/>
          </p:nvSpPr>
          <p:spPr bwMode="auto">
            <a:xfrm rot="18978110">
              <a:off x="1445" y="3157"/>
              <a:ext cx="60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/>
                <a:t>Podpora prodeje</a:t>
              </a:r>
            </a:p>
          </p:txBody>
        </p:sp>
        <p:sp>
          <p:nvSpPr>
            <p:cNvPr id="12313" name="Text Box 25"/>
            <p:cNvSpPr txBox="1">
              <a:spLocks noChangeArrowheads="1"/>
            </p:cNvSpPr>
            <p:nvPr/>
          </p:nvSpPr>
          <p:spPr bwMode="auto">
            <a:xfrm rot="20665887">
              <a:off x="1043" y="2482"/>
              <a:ext cx="60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/>
                <a:t>Reklama</a:t>
              </a:r>
            </a:p>
          </p:txBody>
        </p:sp>
        <p:sp>
          <p:nvSpPr>
            <p:cNvPr id="12314" name="Text Box 26"/>
            <p:cNvSpPr txBox="1">
              <a:spLocks noChangeArrowheads="1"/>
            </p:cNvSpPr>
            <p:nvPr/>
          </p:nvSpPr>
          <p:spPr bwMode="auto">
            <a:xfrm rot="808293">
              <a:off x="1060" y="1759"/>
              <a:ext cx="60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/>
                <a:t>Odbytové cesty</a:t>
              </a:r>
            </a:p>
          </p:txBody>
        </p:sp>
        <p:sp>
          <p:nvSpPr>
            <p:cNvPr id="12315" name="Text Box 27"/>
            <p:cNvSpPr txBox="1">
              <a:spLocks noChangeArrowheads="1"/>
            </p:cNvSpPr>
            <p:nvPr/>
          </p:nvSpPr>
          <p:spPr bwMode="auto">
            <a:xfrm rot="2652000">
              <a:off x="1392" y="1045"/>
              <a:ext cx="748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 dirty="0"/>
                <a:t>Prodávající organizace</a:t>
              </a:r>
            </a:p>
          </p:txBody>
        </p:sp>
        <p:sp>
          <p:nvSpPr>
            <p:cNvPr id="12316" name="Text Box 28"/>
            <p:cNvSpPr txBox="1">
              <a:spLocks noChangeArrowheads="1"/>
            </p:cNvSpPr>
            <p:nvPr/>
          </p:nvSpPr>
          <p:spPr bwMode="auto">
            <a:xfrm rot="4627429">
              <a:off x="2164" y="539"/>
              <a:ext cx="604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050"/>
                <a:t>Fyzická distribuce</a:t>
              </a:r>
            </a:p>
          </p:txBody>
        </p:sp>
        <p:sp>
          <p:nvSpPr>
            <p:cNvPr id="12317" name="Text Box 29"/>
            <p:cNvSpPr txBox="1">
              <a:spLocks noChangeArrowheads="1"/>
            </p:cNvSpPr>
            <p:nvPr/>
          </p:nvSpPr>
          <p:spPr bwMode="auto">
            <a:xfrm rot="18771263">
              <a:off x="1872" y="1448"/>
              <a:ext cx="77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200"/>
                <a:t>Distribuční politika</a:t>
              </a:r>
            </a:p>
          </p:txBody>
        </p:sp>
        <p:sp>
          <p:nvSpPr>
            <p:cNvPr id="12318" name="Text Box 30"/>
            <p:cNvSpPr txBox="1">
              <a:spLocks noChangeArrowheads="1"/>
            </p:cNvSpPr>
            <p:nvPr/>
          </p:nvSpPr>
          <p:spPr bwMode="auto">
            <a:xfrm rot="3308764">
              <a:off x="3022" y="1526"/>
              <a:ext cx="77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200"/>
                <a:t>Výrobková politika</a:t>
              </a:r>
            </a:p>
          </p:txBody>
        </p:sp>
        <p:sp>
          <p:nvSpPr>
            <p:cNvPr id="12319" name="Text Box 31"/>
            <p:cNvSpPr txBox="1">
              <a:spLocks noChangeArrowheads="1"/>
            </p:cNvSpPr>
            <p:nvPr/>
          </p:nvSpPr>
          <p:spPr bwMode="auto">
            <a:xfrm rot="18901977">
              <a:off x="3058" y="2633"/>
              <a:ext cx="77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200"/>
                <a:t>Cenová politika</a:t>
              </a:r>
            </a:p>
          </p:txBody>
        </p:sp>
        <p:sp>
          <p:nvSpPr>
            <p:cNvPr id="12320" name="Text Box 32"/>
            <p:cNvSpPr txBox="1">
              <a:spLocks noChangeArrowheads="1"/>
            </p:cNvSpPr>
            <p:nvPr/>
          </p:nvSpPr>
          <p:spPr bwMode="auto">
            <a:xfrm rot="2937198">
              <a:off x="1825" y="2632"/>
              <a:ext cx="87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200"/>
                <a:t>Komunikační politika</a:t>
              </a:r>
            </a:p>
          </p:txBody>
        </p:sp>
      </p:grpSp>
      <p:sp>
        <p:nvSpPr>
          <p:cNvPr id="2" name="Obdélník 1"/>
          <p:cNvSpPr/>
          <p:nvPr/>
        </p:nvSpPr>
        <p:spPr>
          <a:xfrm>
            <a:off x="5568336" y="2180905"/>
            <a:ext cx="1110853" cy="833213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35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4317545" y="1347691"/>
            <a:ext cx="1110853" cy="833213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35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403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Výrobková a sortimentní politika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dirty="0"/>
              <a:t>základní orientace výrobkové politiky</a:t>
            </a:r>
          </a:p>
          <a:p>
            <a:pPr eaLnBrk="1" hangingPunct="1"/>
            <a:r>
              <a:rPr lang="cs-CZ" altLang="cs-CZ" dirty="0"/>
              <a:t>šířka a hloubka výrobního programu</a:t>
            </a:r>
          </a:p>
          <a:p>
            <a:pPr eaLnBrk="1" hangingPunct="1"/>
            <a:r>
              <a:rPr lang="cs-CZ" altLang="cs-CZ" dirty="0"/>
              <a:t>rozsáhlý výrobní program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Ovlivněna inovacemi a variantami – diverzifikace, diferenciace</a:t>
            </a:r>
            <a:endParaRPr lang="cs-CZ" altLang="cs-CZ" sz="1200" dirty="0"/>
          </a:p>
        </p:txBody>
      </p:sp>
    </p:spTree>
    <p:extLst>
      <p:ext uri="{BB962C8B-B14F-4D97-AF65-F5344CB8AC3E}">
        <p14:creationId xmlns:p14="http://schemas.microsoft.com/office/powerpoint/2010/main" val="235968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Šířka vs. Hloubka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Šířka výrobního programu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očet skupin zboží</a:t>
            </a:r>
          </a:p>
          <a:p>
            <a:pPr lvl="1"/>
            <a:r>
              <a:rPr lang="cs-CZ" dirty="0" smtClean="0"/>
              <a:t>příklad: chovatelé ovcí – vlna, mléko, sýr, maso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Hloubka výrobního programu</a:t>
            </a:r>
          </a:p>
          <a:p>
            <a:pPr lvl="1"/>
            <a:r>
              <a:rPr lang="cs-CZ" dirty="0" smtClean="0"/>
              <a:t>počet typů ve skupinách zboží</a:t>
            </a:r>
          </a:p>
          <a:p>
            <a:pPr lvl="1"/>
            <a:r>
              <a:rPr lang="cs-CZ" dirty="0" smtClean="0"/>
              <a:t>příklad: jogurt bílý, švestkový, pivový, ananasový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288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Product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Inovace a sortiment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14264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 err="1"/>
              <a:t>Schumpeterova</a:t>
            </a:r>
            <a:r>
              <a:rPr lang="cs-CZ" dirty="0"/>
              <a:t> triáda, výrobkové a procesní inovace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b="1" dirty="0"/>
              <a:t>vědecko-technický rozvoj = podmínka udržení a upevnění postavení podniku na trhu (a nebo také způsob obživy)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"/>
            </a:pPr>
            <a:endParaRPr lang="cs-CZ" altLang="cs-CZ" b="1" dirty="0"/>
          </a:p>
          <a:p>
            <a:pPr eaLnBrk="1" hangingPunct="1">
              <a:lnSpc>
                <a:spcPct val="90000"/>
              </a:lnSpc>
            </a:pPr>
            <a:r>
              <a:rPr lang="cs-CZ" altLang="cs-CZ" b="1" dirty="0"/>
              <a:t>Cíl VTR: </a:t>
            </a:r>
          </a:p>
          <a:p>
            <a:pPr marL="557213" lvl="1" indent="-214313"/>
            <a:r>
              <a:rPr lang="cs-CZ" altLang="cs-CZ" b="1" i="1" dirty="0"/>
              <a:t>výrobková inovace -</a:t>
            </a:r>
            <a:r>
              <a:rPr lang="cs-CZ" altLang="cs-CZ" b="1" dirty="0"/>
              <a:t> zdokonalovat </a:t>
            </a:r>
            <a:r>
              <a:rPr lang="cs-CZ" altLang="cs-CZ" dirty="0"/>
              <a:t>vyráběné výrobky a poskytované služby</a:t>
            </a:r>
          </a:p>
          <a:p>
            <a:pPr marL="557213" lvl="1" indent="-214313"/>
            <a:r>
              <a:rPr lang="cs-CZ" altLang="cs-CZ" b="1" i="1" dirty="0"/>
              <a:t>procesní inovace</a:t>
            </a:r>
            <a:r>
              <a:rPr lang="cs-CZ" altLang="cs-CZ" b="1" dirty="0"/>
              <a:t> - zlevňovat a zproduktivňovat</a:t>
            </a:r>
            <a:r>
              <a:rPr lang="cs-CZ" altLang="cs-CZ" dirty="0"/>
              <a:t> používané výrobní (technologické), řídící a správní postupy</a:t>
            </a:r>
          </a:p>
          <a:p>
            <a:pPr marL="557213" lvl="1" indent="-214313"/>
            <a:r>
              <a:rPr lang="cs-CZ" altLang="cs-CZ" b="1" i="1" dirty="0"/>
              <a:t>smíšená (sdružená, kombinovaná) inovace </a:t>
            </a:r>
            <a:r>
              <a:rPr lang="cs-CZ" altLang="cs-CZ" dirty="0"/>
              <a:t>– kombinace výše</a:t>
            </a:r>
          </a:p>
        </p:txBody>
      </p:sp>
    </p:spTree>
    <p:extLst>
      <p:ext uri="{BB962C8B-B14F-4D97-AF65-F5344CB8AC3E}">
        <p14:creationId xmlns:p14="http://schemas.microsoft.com/office/powerpoint/2010/main" val="181379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 err="1"/>
              <a:t>Schumpeterova</a:t>
            </a:r>
            <a:r>
              <a:rPr lang="cs-CZ" dirty="0"/>
              <a:t> triáda, výrobkové a procesní inovace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400"/>
              <a:t>Joseph A. Schumpeter</a:t>
            </a:r>
          </a:p>
          <a:p>
            <a:pPr lvl="1" eaLnBrk="1" hangingPunct="1"/>
            <a:r>
              <a:rPr lang="cs-CZ" altLang="cs-CZ" sz="2400"/>
              <a:t>inovace = hnací motor podnik. činnosti</a:t>
            </a:r>
          </a:p>
          <a:p>
            <a:pPr lvl="2" eaLnBrk="1" hangingPunct="1"/>
            <a:r>
              <a:rPr lang="cs-CZ" altLang="cs-CZ" sz="2100"/>
              <a:t>nové kombinace výrobních činitelů</a:t>
            </a:r>
          </a:p>
          <a:p>
            <a:pPr lvl="2" eaLnBrk="1" hangingPunct="1"/>
            <a:r>
              <a:rPr lang="cs-CZ" altLang="cs-CZ" sz="2100"/>
              <a:t>hlavní prostředek, který</a:t>
            </a:r>
          </a:p>
          <a:p>
            <a:pPr lvl="3" eaLnBrk="1" hangingPunct="1"/>
            <a:r>
              <a:rPr lang="cs-CZ" altLang="cs-CZ" sz="1800"/>
              <a:t>uvádí do chodu kapitalistický stroj a</a:t>
            </a:r>
          </a:p>
          <a:p>
            <a:pPr lvl="3" eaLnBrk="1" hangingPunct="1"/>
            <a:r>
              <a:rPr lang="cs-CZ" altLang="cs-CZ" sz="1800"/>
              <a:t>je zdrojem získání</a:t>
            </a:r>
          </a:p>
          <a:p>
            <a:pPr lvl="4" eaLnBrk="1" hangingPunct="1"/>
            <a:r>
              <a:rPr lang="cs-CZ" altLang="cs-CZ" sz="1500"/>
              <a:t>nových výrobků, (výrobek)</a:t>
            </a:r>
          </a:p>
          <a:p>
            <a:pPr lvl="4" eaLnBrk="1" hangingPunct="1"/>
            <a:r>
              <a:rPr lang="cs-CZ" altLang="cs-CZ" sz="1500"/>
              <a:t>nových trhů a (výrobek)</a:t>
            </a:r>
          </a:p>
          <a:p>
            <a:pPr lvl="4" eaLnBrk="1" hangingPunct="1"/>
            <a:r>
              <a:rPr lang="cs-CZ" altLang="cs-CZ" sz="1500"/>
              <a:t>forem organizace průmyslu. (proces)</a:t>
            </a:r>
          </a:p>
        </p:txBody>
      </p:sp>
    </p:spTree>
    <p:extLst>
      <p:ext uri="{BB962C8B-B14F-4D97-AF65-F5344CB8AC3E}">
        <p14:creationId xmlns:p14="http://schemas.microsoft.com/office/powerpoint/2010/main" val="25019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 err="1"/>
              <a:t>Schumpeterova</a:t>
            </a:r>
            <a:r>
              <a:rPr lang="cs-CZ" dirty="0"/>
              <a:t> triáda, výrobkové a procesní inovace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80000"/>
              </a:lnSpc>
            </a:pPr>
            <a:r>
              <a:rPr lang="cs-CZ" altLang="cs-CZ" sz="2400" b="1" dirty="0" err="1"/>
              <a:t>Schumpeterova</a:t>
            </a:r>
            <a:r>
              <a:rPr lang="cs-CZ" altLang="cs-CZ" sz="2400" b="1" dirty="0"/>
              <a:t> triáda:</a:t>
            </a:r>
          </a:p>
          <a:p>
            <a:pPr algn="ctr" eaLnBrk="1" hangingPunct="1">
              <a:buFont typeface="Wingdings" pitchFamily="2" charset="2"/>
              <a:buNone/>
            </a:pPr>
            <a:endParaRPr lang="cs-CZ" altLang="cs-CZ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cs-CZ" altLang="cs-CZ" dirty="0" smtClean="0"/>
              <a:t>invence – inovace – imitace</a:t>
            </a:r>
          </a:p>
          <a:p>
            <a:pPr eaLnBrk="1" hangingPunct="1"/>
            <a:r>
              <a:rPr lang="cs-CZ" altLang="cs-CZ" dirty="0"/>
              <a:t>invence = prvotní myšlenka</a:t>
            </a:r>
          </a:p>
          <a:p>
            <a:pPr eaLnBrk="1" hangingPunct="1"/>
            <a:r>
              <a:rPr lang="cs-CZ" altLang="cs-CZ" dirty="0"/>
              <a:t>inovace = prvotní zhmotnění myšlenky 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altLang="cs-CZ" sz="1350" dirty="0"/>
              <a:t>			(první uvedení na trh nového výrobku, nové suroviny, nového technologického postupu apod.</a:t>
            </a:r>
            <a:r>
              <a:rPr lang="cs-CZ" altLang="cs-CZ" sz="1500" dirty="0"/>
              <a:t>)</a:t>
            </a:r>
          </a:p>
          <a:p>
            <a:pPr eaLnBrk="1" hangingPunct="1"/>
            <a:r>
              <a:rPr lang="cs-CZ" altLang="cs-CZ" dirty="0"/>
              <a:t>imitace = všechna další zhmotnění 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altLang="cs-CZ" sz="1350" dirty="0"/>
              <a:t>			(další uvádění na trh)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1818085" y="2702719"/>
            <a:ext cx="29706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200"/>
              <a:t>v celosvětovém měřítku</a:t>
            </a:r>
          </a:p>
        </p:txBody>
      </p:sp>
    </p:spTree>
    <p:extLst>
      <p:ext uri="{BB962C8B-B14F-4D97-AF65-F5344CB8AC3E}">
        <p14:creationId xmlns:p14="http://schemas.microsoft.com/office/powerpoint/2010/main" val="221687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cs-CZ" sz="2700">
                <a:effectLst>
                  <a:outerShdw blurRad="38100" dist="38100" dir="2700000" algn="tl">
                    <a:srgbClr val="C0C0C0"/>
                  </a:outerShdw>
                </a:effectLst>
              </a:rPr>
              <a:t>Současné pojetí inovace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>
              <a:buNone/>
              <a:defRPr/>
            </a:pPr>
            <a:r>
              <a:rPr lang="cs-CZ" dirty="0"/>
              <a:t>Vše, co se pozorovateli jeví jako nové…</a:t>
            </a:r>
          </a:p>
          <a:p>
            <a:pPr>
              <a:buNone/>
              <a:defRPr/>
            </a:pPr>
            <a:endParaRPr lang="cs-CZ" dirty="0"/>
          </a:p>
          <a:p>
            <a:pPr>
              <a:buNone/>
              <a:defRPr/>
            </a:pPr>
            <a:r>
              <a:rPr lang="cs-CZ" dirty="0"/>
              <a:t>Členění inovací </a:t>
            </a:r>
            <a:r>
              <a:rPr lang="cs-CZ" b="1" dirty="0"/>
              <a:t>z věcného hlediska</a:t>
            </a:r>
            <a:r>
              <a:rPr lang="cs-CZ" dirty="0"/>
              <a:t>:</a:t>
            </a:r>
          </a:p>
          <a:p>
            <a:pPr>
              <a:defRPr/>
            </a:pPr>
            <a:r>
              <a:rPr lang="cs-CZ" dirty="0"/>
              <a:t>výrobkové</a:t>
            </a:r>
          </a:p>
          <a:p>
            <a:pPr>
              <a:defRPr/>
            </a:pPr>
            <a:r>
              <a:rPr lang="cs-CZ" dirty="0"/>
              <a:t>procesní</a:t>
            </a:r>
          </a:p>
          <a:p>
            <a:pPr>
              <a:defRPr/>
            </a:pPr>
            <a:r>
              <a:rPr lang="cs-CZ" dirty="0"/>
              <a:t>kombinované</a:t>
            </a:r>
          </a:p>
          <a:p>
            <a:pPr>
              <a:lnSpc>
                <a:spcPct val="160000"/>
              </a:lnSpc>
              <a:buNone/>
              <a:defRPr/>
            </a:pPr>
            <a:r>
              <a:rPr lang="cs-CZ" dirty="0"/>
              <a:t>Členění </a:t>
            </a:r>
            <a:r>
              <a:rPr lang="cs-CZ" b="1" dirty="0"/>
              <a:t>z hlediska životního cyklu</a:t>
            </a:r>
            <a:r>
              <a:rPr lang="cs-CZ" dirty="0"/>
              <a:t>:</a:t>
            </a:r>
          </a:p>
          <a:p>
            <a:pPr>
              <a:defRPr/>
            </a:pPr>
            <a:r>
              <a:rPr lang="cs-CZ" dirty="0"/>
              <a:t>výrobkové inovace</a:t>
            </a:r>
          </a:p>
          <a:p>
            <a:pPr>
              <a:defRPr/>
            </a:pPr>
            <a:r>
              <a:rPr lang="cs-CZ" dirty="0"/>
              <a:t>výrobkové varianty </a:t>
            </a:r>
          </a:p>
          <a:p>
            <a:pPr>
              <a:defRPr/>
            </a:pPr>
            <a:r>
              <a:rPr lang="cs-CZ" dirty="0"/>
              <a:t>vyřazování výrobku</a:t>
            </a:r>
          </a:p>
        </p:txBody>
      </p:sp>
    </p:spTree>
    <p:extLst>
      <p:ext uri="{BB962C8B-B14F-4D97-AF65-F5344CB8AC3E}">
        <p14:creationId xmlns:p14="http://schemas.microsoft.com/office/powerpoint/2010/main" val="91121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ÉŽOVÁ základní 13">
    <a:dk1>
      <a:srgbClr val="000000"/>
    </a:dk1>
    <a:lt1>
      <a:srgbClr val="FFEEBB"/>
    </a:lt1>
    <a:dk2>
      <a:srgbClr val="330033"/>
    </a:dk2>
    <a:lt2>
      <a:srgbClr val="330033"/>
    </a:lt2>
    <a:accent1>
      <a:srgbClr val="8C3500"/>
    </a:accent1>
    <a:accent2>
      <a:srgbClr val="FF0000"/>
    </a:accent2>
    <a:accent3>
      <a:srgbClr val="FFF5DA"/>
    </a:accent3>
    <a:accent4>
      <a:srgbClr val="000000"/>
    </a:accent4>
    <a:accent5>
      <a:srgbClr val="C5AEAA"/>
    </a:accent5>
    <a:accent6>
      <a:srgbClr val="E70000"/>
    </a:accent6>
    <a:hlink>
      <a:srgbClr val="000000"/>
    </a:hlink>
    <a:folHlink>
      <a:srgbClr val="8C3500"/>
    </a:folHlink>
  </a:clrScheme>
  <a:fontScheme name="BÉŽOVÁ základní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ÉŽOVÁ základní 13">
    <a:dk1>
      <a:srgbClr val="000000"/>
    </a:dk1>
    <a:lt1>
      <a:srgbClr val="FFEEBB"/>
    </a:lt1>
    <a:dk2>
      <a:srgbClr val="330033"/>
    </a:dk2>
    <a:lt2>
      <a:srgbClr val="330033"/>
    </a:lt2>
    <a:accent1>
      <a:srgbClr val="8C3500"/>
    </a:accent1>
    <a:accent2>
      <a:srgbClr val="FF0000"/>
    </a:accent2>
    <a:accent3>
      <a:srgbClr val="FFF5DA"/>
    </a:accent3>
    <a:accent4>
      <a:srgbClr val="000000"/>
    </a:accent4>
    <a:accent5>
      <a:srgbClr val="C5AEAA"/>
    </a:accent5>
    <a:accent6>
      <a:srgbClr val="E70000"/>
    </a:accent6>
    <a:hlink>
      <a:srgbClr val="000000"/>
    </a:hlink>
    <a:folHlink>
      <a:srgbClr val="8C3500"/>
    </a:folHlink>
  </a:clrScheme>
  <a:fontScheme name="BÉŽOVÁ základní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1272</TotalTime>
  <Words>10860</Words>
  <Application>Microsoft Office PowerPoint</Application>
  <PresentationFormat>Předvádění na obrazovce (4:3)</PresentationFormat>
  <Paragraphs>2313</Paragraphs>
  <Slides>312</Slides>
  <Notes>47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312</vt:i4>
      </vt:variant>
    </vt:vector>
  </HeadingPairs>
  <TitlesOfParts>
    <vt:vector size="314" baseType="lpstr">
      <vt:lpstr>Faseta</vt:lpstr>
      <vt:lpstr>List</vt:lpstr>
      <vt:lpstr>Podnikatelské minimum</vt:lpstr>
      <vt:lpstr>Rozsah</vt:lpstr>
      <vt:lpstr>Hrubý obsah 1</vt:lpstr>
      <vt:lpstr>Hrubý obsah 2</vt:lpstr>
      <vt:lpstr>Hrubý obsah 3</vt:lpstr>
      <vt:lpstr>Podnikání</vt:lpstr>
      <vt:lpstr>Nejčastěji uváděné důvody k podnikání (výhody)</vt:lpstr>
      <vt:lpstr>Nejčastěji uváděné oběti podnikání (nevýhody) </vt:lpstr>
      <vt:lpstr>Předpoklady podnikání</vt:lpstr>
      <vt:lpstr>Podnikání</vt:lpstr>
      <vt:lpstr>Co si na začátek ujasnit:</vt:lpstr>
      <vt:lpstr>Vize vs. cíl</vt:lpstr>
      <vt:lpstr>Jak si stanovit cíl – typologie SMART</vt:lpstr>
      <vt:lpstr>Prezentace aplikace PowerPoint</vt:lpstr>
      <vt:lpstr>Úkol na 5 minut</vt:lpstr>
      <vt:lpstr>Podnikatelský plán</vt:lpstr>
      <vt:lpstr>Podnikatelský cíl – podnikatelský plán</vt:lpstr>
      <vt:lpstr>Adresáti podnikatelského plánu</vt:lpstr>
      <vt:lpstr>Podnikatelský plán vs. podnikatelská studie</vt:lpstr>
      <vt:lpstr>Obsah podnikatelského plánu</vt:lpstr>
      <vt:lpstr>Hodnototvorný řetězec - Porter</vt:lpstr>
      <vt:lpstr>Podnikatelský plán</vt:lpstr>
      <vt:lpstr>Strategická analýza</vt:lpstr>
      <vt:lpstr>Situační přehled – široké (vnější) okolí</vt:lpstr>
      <vt:lpstr>Porterův model 5 sil</vt:lpstr>
      <vt:lpstr>Situační přehled – blízké okolí</vt:lpstr>
      <vt:lpstr>Prezentace aplikace PowerPoint</vt:lpstr>
      <vt:lpstr>VRIO</vt:lpstr>
      <vt:lpstr>Finanční analýza</vt:lpstr>
      <vt:lpstr>Vstupem jsou finanční výkazy</vt:lpstr>
      <vt:lpstr>Vazba na podnikatelský plán</vt:lpstr>
      <vt:lpstr>Rozvaha</vt:lpstr>
      <vt:lpstr>Majetková struktura podniku</vt:lpstr>
      <vt:lpstr>Pravidla financování a kapitálová struktura</vt:lpstr>
      <vt:lpstr>Prezentace aplikace PowerPoint</vt:lpstr>
      <vt:lpstr>Výkaz zisků a ztrát</vt:lpstr>
      <vt:lpstr>Výkaz zisků a ztrát - stručný vzor</vt:lpstr>
      <vt:lpstr>Výkaz cash-flow (peněžní toky)</vt:lpstr>
      <vt:lpstr>Poměrové ukazatele - rentabilita</vt:lpstr>
      <vt:lpstr>Poměrové ukazatele - zadluženost</vt:lpstr>
      <vt:lpstr>Pravidlo horizontální struktury kapitál – majetek (pro tvorbu rozvahy)</vt:lpstr>
      <vt:lpstr>Likvidita</vt:lpstr>
      <vt:lpstr>Příklad likvidity (běžná)</vt:lpstr>
      <vt:lpstr>Hodnocení likvidity</vt:lpstr>
      <vt:lpstr>Poměrové ukazatele - Likvidita</vt:lpstr>
      <vt:lpstr>Finanční plán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Strategická analýza</vt:lpstr>
      <vt:lpstr>SWOT analýza</vt:lpstr>
      <vt:lpstr>Prezentace aplikace PowerPoint</vt:lpstr>
      <vt:lpstr>Prezentace aplikace PowerPoint</vt:lpstr>
      <vt:lpstr>Prezentace aplikace PowerPoint</vt:lpstr>
      <vt:lpstr>Metoda párového srovnání</vt:lpstr>
      <vt:lpstr>Úkol – Elevator Pitch – minutová prezentace</vt:lpstr>
      <vt:lpstr>Vlastní dílčí analýzy pro podnikatelský plán</vt:lpstr>
      <vt:lpstr>Trh a klíčové otázky</vt:lpstr>
      <vt:lpstr>Co to je trh?</vt:lpstr>
      <vt:lpstr>Analýza trhu a konkurence I.</vt:lpstr>
      <vt:lpstr>Analýza trhu a konkurence II.</vt:lpstr>
      <vt:lpstr>Segmentace</vt:lpstr>
      <vt:lpstr>Segmentace zákazníků</vt:lpstr>
      <vt:lpstr>Segmentace 2</vt:lpstr>
      <vt:lpstr>Segmentace 3</vt:lpstr>
      <vt:lpstr>Prezentace aplikace PowerPoint</vt:lpstr>
      <vt:lpstr>Prezentace aplikace PowerPoint</vt:lpstr>
      <vt:lpstr>Marketing</vt:lpstr>
      <vt:lpstr>Konkurence a prostředky pro posílení konkurenčního postavení</vt:lpstr>
      <vt:lpstr>Konkurence a prostředky pro posílení konkurenčního postavení</vt:lpstr>
      <vt:lpstr>Schéma forem trhu</vt:lpstr>
      <vt:lpstr>4P</vt:lpstr>
      <vt:lpstr>4P</vt:lpstr>
      <vt:lpstr>Determinanty složení 4P</vt:lpstr>
      <vt:lpstr>Charakter produkce</vt:lpstr>
      <vt:lpstr>Charakter trhů</vt:lpstr>
      <vt:lpstr>Historie 4P</vt:lpstr>
      <vt:lpstr>Podoba 4P dnes</vt:lpstr>
      <vt:lpstr>Prezentace aplikace PowerPoint</vt:lpstr>
      <vt:lpstr>Transformace na 4C</vt:lpstr>
      <vt:lpstr>Product</vt:lpstr>
      <vt:lpstr>Nástroje odbytové politiky</vt:lpstr>
      <vt:lpstr>Cíle a oblasti výrobkové politiky</vt:lpstr>
      <vt:lpstr>Jádro a okrajové oblasti výrobkové politiky</vt:lpstr>
      <vt:lpstr>Prezentace aplikace PowerPoint</vt:lpstr>
      <vt:lpstr>Výrobková a sortimentní politika</vt:lpstr>
      <vt:lpstr>Šířka vs. Hloubka</vt:lpstr>
      <vt:lpstr>Product</vt:lpstr>
      <vt:lpstr>Schumpeterova triáda, výrobkové a procesní inovace</vt:lpstr>
      <vt:lpstr>Schumpeterova triáda, výrobkové a procesní inovace</vt:lpstr>
      <vt:lpstr>Schumpeterova triáda, výrobkové a procesní inovace</vt:lpstr>
      <vt:lpstr>Současné pojetí inovace</vt:lpstr>
      <vt:lpstr>Prezentace aplikace PowerPoint</vt:lpstr>
      <vt:lpstr>Inovace se skrývá v jinými:</vt:lpstr>
      <vt:lpstr>Výrobkové inovace</vt:lpstr>
      <vt:lpstr>Těžiště rozhodování v oblasti výrobkové politiky</vt:lpstr>
      <vt:lpstr>Kvantitativní a kvalitativní stránka inovačního procesu</vt:lpstr>
      <vt:lpstr>Procesní inovace</vt:lpstr>
      <vt:lpstr>Prezentace aplikace PowerPoint</vt:lpstr>
      <vt:lpstr>Výfuky…</vt:lpstr>
      <vt:lpstr>FORD</vt:lpstr>
      <vt:lpstr>Strategické řízení výroby procesní a výrobková inovace</vt:lpstr>
      <vt:lpstr>Taktické řízení výroby procesní a výrobková inovace</vt:lpstr>
      <vt:lpstr>Plánování výroby</vt:lpstr>
      <vt:lpstr>Kroky inovačního procesu</vt:lpstr>
      <vt:lpstr>Umístění výrobku na masových trzích a ve výklencích trhu</vt:lpstr>
      <vt:lpstr>Kroky inovačního procesu</vt:lpstr>
      <vt:lpstr>Výrobkové inovace</vt:lpstr>
      <vt:lpstr>Nákladovost a efekt inovací</vt:lpstr>
      <vt:lpstr>Fáze inovačního procesu u výrobku podle Kotlera a Kusse</vt:lpstr>
      <vt:lpstr>Prezentace aplikace PowerPoint</vt:lpstr>
      <vt:lpstr>Kvantitativní a kvalitativní stránka inovačního procesu</vt:lpstr>
      <vt:lpstr>Kvantitativní a kvalitativní stránka inovačního procesu</vt:lpstr>
      <vt:lpstr>Vazba na životní cyklus</vt:lpstr>
      <vt:lpstr>Prezentace aplikace PowerPoint</vt:lpstr>
      <vt:lpstr>Životní cyklus organizace</vt:lpstr>
      <vt:lpstr>Fáze celého podniku</vt:lpstr>
      <vt:lpstr>Product</vt:lpstr>
      <vt:lpstr>Životní cyklus výrobku (prodej, zisk)</vt:lpstr>
      <vt:lpstr>Prezentace aplikace PowerPoint</vt:lpstr>
      <vt:lpstr>Prezentace aplikace PowerPoint</vt:lpstr>
      <vt:lpstr>Prezentace aplikace PowerPoint</vt:lpstr>
      <vt:lpstr>Prezentace aplikace PowerPoint</vt:lpstr>
      <vt:lpstr>BCG</vt:lpstr>
      <vt:lpstr>Prezentace aplikace PowerPoint</vt:lpstr>
      <vt:lpstr>Prezentace aplikace PowerPoint</vt:lpstr>
      <vt:lpstr>Nepovedené inovace</vt:lpstr>
      <vt:lpstr>Historie</vt:lpstr>
      <vt:lpstr>Prezentace aplikace PowerPoint</vt:lpstr>
      <vt:lpstr>Prezentace aplikace PowerPoint</vt:lpstr>
      <vt:lpstr>Prezentace aplikace PowerPoint</vt:lpstr>
      <vt:lpstr>Prezentace aplikace PowerPoint</vt:lpstr>
      <vt:lpstr>Vynucené inovace vs dobrovolné inovace</vt:lpstr>
      <vt:lpstr>PDCA – Demmingův kruh</vt:lpstr>
      <vt:lpstr>Prezentace aplikace PowerPoint</vt:lpstr>
      <vt:lpstr>Ochrana</vt:lpstr>
      <vt:lpstr>Mezinárodně…</vt:lpstr>
      <vt:lpstr>Product life cycle assesment</vt:lpstr>
      <vt:lpstr>Product life cycle assesment</vt:lpstr>
      <vt:lpstr>Prezentace aplikace PowerPoint</vt:lpstr>
      <vt:lpstr>Product</vt:lpstr>
      <vt:lpstr>Product – výrobek – výrobková politika – okraj - Obalová a značková politika</vt:lpstr>
      <vt:lpstr>Cíle obalové politiky</vt:lpstr>
      <vt:lpstr>Prezentace aplikace PowerPoint</vt:lpstr>
      <vt:lpstr>Prezentace aplikace PowerPoint</vt:lpstr>
      <vt:lpstr>Obalová a značková politika</vt:lpstr>
      <vt:lpstr>LOGO</vt:lpstr>
      <vt:lpstr>Prezentace aplikace PowerPoint</vt:lpstr>
      <vt:lpstr>Prezentace aplikace PowerPoint</vt:lpstr>
      <vt:lpstr>Politika služeb pro zákazníky</vt:lpstr>
      <vt:lpstr>Jak zafungovaly služby pro zákazníky?</vt:lpstr>
      <vt:lpstr>Prezentace aplikace PowerPoint</vt:lpstr>
      <vt:lpstr>Politika jakosti</vt:lpstr>
      <vt:lpstr>Jakost-kvalita</vt:lpstr>
      <vt:lpstr>Producentské značky/privátní retailové značky</vt:lpstr>
      <vt:lpstr>Prezentace aplikace PowerPoint</vt:lpstr>
      <vt:lpstr>Jakost</vt:lpstr>
      <vt:lpstr>RAPEX</vt:lpstr>
      <vt:lpstr>TQM – Total quality management a EFQM</vt:lpstr>
      <vt:lpstr>Product</vt:lpstr>
      <vt:lpstr>Hodnotový řetězec - Porter</vt:lpstr>
      <vt:lpstr>Co všechno opatřujeme?</vt:lpstr>
      <vt:lpstr>Strategický nákup a jeho úkoly</vt:lpstr>
      <vt:lpstr>Porterův model 5 sil - dodavatelé</vt:lpstr>
      <vt:lpstr>Strategický nákup a jeho úkoly</vt:lpstr>
      <vt:lpstr>Logistika - INCOTERMS</vt:lpstr>
      <vt:lpstr>INCOTERMS</vt:lpstr>
      <vt:lpstr>Prezentace aplikace PowerPoint</vt:lpstr>
      <vt:lpstr>Taktický a operativní nákup a jeho úkoly</vt:lpstr>
      <vt:lpstr>Plánování spotřeby a nákupu</vt:lpstr>
      <vt:lpstr>Product breakdown structure</vt:lpstr>
      <vt:lpstr>Exploded view drawing</vt:lpstr>
      <vt:lpstr>Product Flow Diagram</vt:lpstr>
      <vt:lpstr>ABC analýza – pro plánování</vt:lpstr>
      <vt:lpstr>ABC XYZ analýza</vt:lpstr>
      <vt:lpstr>Prezentace aplikace PowerPoint</vt:lpstr>
      <vt:lpstr>Plánování nákupu</vt:lpstr>
      <vt:lpstr>Plánování nákupu a dopravy</vt:lpstr>
      <vt:lpstr>Plánování skladového hospodářství</vt:lpstr>
      <vt:lpstr>Plánování skladového hospodářství  – vytížení skladu</vt:lpstr>
      <vt:lpstr>Prezentace aplikace PowerPoint</vt:lpstr>
      <vt:lpstr>Plánování skladového hospodářství  – zjištění optimálního objednacího množství</vt:lpstr>
      <vt:lpstr>Prezentace aplikace PowerPoint</vt:lpstr>
      <vt:lpstr>Prezentace aplikace PowerPoint</vt:lpstr>
      <vt:lpstr>Prezentace aplikace PowerPoint</vt:lpstr>
      <vt:lpstr>Optimální objednací množství (EOQ)</vt:lpstr>
      <vt:lpstr>Price</vt:lpstr>
      <vt:lpstr>Prezentace aplikace PowerPoint</vt:lpstr>
      <vt:lpstr>Prezentace aplikace PowerPoint</vt:lpstr>
      <vt:lpstr>Cíle a oblasti cenové politiky</vt:lpstr>
      <vt:lpstr>Stanovení prodejní ceny</vt:lpstr>
      <vt:lpstr>Principy tvorby cen</vt:lpstr>
      <vt:lpstr>Na základě úplných nákladů – kalkulační vzorec</vt:lpstr>
      <vt:lpstr>Rozpočetnictví</vt:lpstr>
      <vt:lpstr>Strategie cenové politiky</vt:lpstr>
      <vt:lpstr>Cenová strategie/taktika</vt:lpstr>
      <vt:lpstr>Faktory působící na cenovou politiku</vt:lpstr>
      <vt:lpstr>Nízká vs. vysoká zaváděcí cena</vt:lpstr>
      <vt:lpstr>Prezentace aplikace PowerPoint</vt:lpstr>
      <vt:lpstr>Prezentace aplikace PowerPoint</vt:lpstr>
      <vt:lpstr>Rabaty</vt:lpstr>
      <vt:lpstr>Promotion</vt:lpstr>
      <vt:lpstr>Reklama</vt:lpstr>
      <vt:lpstr>Reklamní cíle</vt:lpstr>
      <vt:lpstr>Slabiny praktických přístupů</vt:lpstr>
      <vt:lpstr>Reklama</vt:lpstr>
      <vt:lpstr>Reklama</vt:lpstr>
      <vt:lpstr>Ekonomická a mimoekonomická úspěšnost reklamy</vt:lpstr>
      <vt:lpstr>Cíle public relations</vt:lpstr>
      <vt:lpstr>Place</vt:lpstr>
      <vt:lpstr>Place</vt:lpstr>
      <vt:lpstr>Distribuční politika z hlediska maloobchodu a z hlediska výrobce</vt:lpstr>
      <vt:lpstr>Distribuční politika z hlediska maloobchodu a z hlediska výrobce</vt:lpstr>
      <vt:lpstr>Přednosti a důvody volby alternativních prodejních cest</vt:lpstr>
      <vt:lpstr>Možnosti uspořádání přímého prodeje</vt:lpstr>
      <vt:lpstr>Vlastní dílčí analýzy pro podnikatelský plán</vt:lpstr>
      <vt:lpstr>Finanční plán 2</vt:lpstr>
      <vt:lpstr>Finanční plán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Bod zvratu graficky – analýza zisku</vt:lpstr>
      <vt:lpstr>Bod zvratu graficky - rozklad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Obrat celkových (stálých) aktiv</vt:lpstr>
      <vt:lpstr>Obrat zásob</vt:lpstr>
      <vt:lpstr>Prezentace aplikace PowerPoint</vt:lpstr>
      <vt:lpstr> Odpisy lineární</vt:lpstr>
      <vt:lpstr> Příklad lineární odpis</vt:lpstr>
      <vt:lpstr> Příklad lineární odpis – řešení</vt:lpstr>
      <vt:lpstr> Příklad 1 – řešení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Vlastní dílčí analýzy pro podnikatelský plán</vt:lpstr>
      <vt:lpstr>4P Organizační plán</vt:lpstr>
      <vt:lpstr>Organizační plán I.</vt:lpstr>
      <vt:lpstr>Organizační plán II.</vt:lpstr>
      <vt:lpstr>Význam organizace</vt:lpstr>
      <vt:lpstr>Krize růstu</vt:lpstr>
      <vt:lpstr>Krize růstu </vt:lpstr>
      <vt:lpstr>Krize růstu</vt:lpstr>
      <vt:lpstr>Krize růstu</vt:lpstr>
      <vt:lpstr>Pravomoc a odpovědnost</vt:lpstr>
      <vt:lpstr>Modely vymezení kompetencí</vt:lpstr>
      <vt:lpstr>Modely vymezení kompetencí</vt:lpstr>
      <vt:lpstr>Jednoliniový systém</vt:lpstr>
      <vt:lpstr>Liniově štábní systém</vt:lpstr>
      <vt:lpstr>Víceliniový systém</vt:lpstr>
      <vt:lpstr>Organizační struktury</vt:lpstr>
      <vt:lpstr>Liniová organizace</vt:lpstr>
      <vt:lpstr>Divizionální organizace</vt:lpstr>
      <vt:lpstr>Porovnání výhod organizačních struktur</vt:lpstr>
      <vt:lpstr>Maticová organizace</vt:lpstr>
      <vt:lpstr>Kontrola</vt:lpstr>
      <vt:lpstr>Kontrola</vt:lpstr>
      <vt:lpstr>Revize</vt:lpstr>
      <vt:lpstr>Audit</vt:lpstr>
      <vt:lpstr>Organizace a právní formy</vt:lpstr>
      <vt:lpstr>Členění</vt:lpstr>
      <vt:lpstr>Prezentace aplikace PowerPoint</vt:lpstr>
      <vt:lpstr>Vymezení živností</vt:lpstr>
      <vt:lpstr>Prezentace aplikace PowerPoint</vt:lpstr>
      <vt:lpstr>Druhy živností</vt:lpstr>
      <vt:lpstr>Živnostenský rejstřík</vt:lpstr>
      <vt:lpstr>VOS</vt:lpstr>
      <vt:lpstr>KS</vt:lpstr>
      <vt:lpstr>Společnost s ručením omezeným</vt:lpstr>
      <vt:lpstr>Akciová společnost</vt:lpstr>
      <vt:lpstr>Vlastní dílčí analýzy pro podnikatelský plán</vt:lpstr>
      <vt:lpstr>Harmonogramy</vt:lpstr>
      <vt:lpstr>PERT</vt:lpstr>
      <vt:lpstr>Prezentace aplikace PowerPoint</vt:lpstr>
      <vt:lpstr>Ganttův diagram</vt:lpstr>
      <vt:lpstr>Prezentace aplikace PowerPoint</vt:lpstr>
      <vt:lpstr>Ganttův diagram „Inkubátor“</vt:lpstr>
      <vt:lpstr>Prezentace aplikace PowerPoint</vt:lpstr>
      <vt:lpstr>Prezentace aplikace PowerPoint</vt:lpstr>
      <vt:lpstr>Vysvětlení</vt:lpstr>
      <vt:lpstr>Prezentace aplikace PowerPoint</vt:lpstr>
      <vt:lpstr>Vzorový harmonogram žádost OP Zemědělství</vt:lpstr>
      <vt:lpstr>Prezentace aplikace PowerPoint</vt:lpstr>
      <vt:lpstr>Plán přednášky</vt:lpstr>
      <vt:lpstr>WBS – Work breakdown structure</vt:lpstr>
      <vt:lpstr>Hlavní chyby podnikatelského plánu</vt:lpstr>
      <vt:lpstr>Hlavní chyby podnikatelského plánu</vt:lpstr>
      <vt:lpstr>Hlavní chyby podnikatelského plánu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Podnikatelské minimum 1</dc:title>
  <dc:creator>Petr</dc:creator>
  <cp:lastModifiedBy>Mikuš Petr</cp:lastModifiedBy>
  <cp:revision>66</cp:revision>
  <dcterms:created xsi:type="dcterms:W3CDTF">2014-11-25T22:32:45Z</dcterms:created>
  <dcterms:modified xsi:type="dcterms:W3CDTF">2014-12-04T14:20:24Z</dcterms:modified>
</cp:coreProperties>
</file>