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57" r:id="rId6"/>
    <p:sldId id="261" r:id="rId7"/>
    <p:sldId id="271" r:id="rId8"/>
    <p:sldId id="262" r:id="rId9"/>
    <p:sldId id="267" r:id="rId10"/>
    <p:sldId id="268" r:id="rId11"/>
    <p:sldId id="264" r:id="rId12"/>
    <p:sldId id="265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5004B-0CB4-4029-8A67-56B19516386A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300A6-2353-4FA6-8BE4-7DA7D0C9D7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9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300A6-2353-4FA6-8BE4-7DA7D0C9D7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09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62684F-AEA2-4D0B-BDF1-CE904EF72EF6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Eva Dobrovolná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Europeizace věcných práv</a:t>
            </a:r>
          </a:p>
        </p:txBody>
      </p:sp>
      <p:pic>
        <p:nvPicPr>
          <p:cNvPr id="1026" name="Picture 2" descr="Znak (logo) Masarykovy univerzity - Barevné provedení">
            <a:extLst>
              <a:ext uri="{FF2B5EF4-FFF2-40B4-BE49-F238E27FC236}">
                <a16:creationId xmlns:a16="http://schemas.microsoft.com/office/drawing/2014/main" id="{2ABB3EC9-B2FB-4AFE-9DEF-D5F320A01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1953766" cy="195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5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Pojetí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VIII.-I: 205 </a:t>
            </a:r>
          </a:p>
          <a:p>
            <a:pPr marL="0" indent="0" algn="just">
              <a:buNone/>
            </a:pPr>
            <a:r>
              <a:rPr lang="cs-CZ" dirty="0"/>
              <a:t>(</a:t>
            </a:r>
            <a:r>
              <a:rPr lang="cs-CZ" i="1" dirty="0"/>
              <a:t>1)</a:t>
            </a:r>
            <a:r>
              <a:rPr lang="cs-CZ" i="1" dirty="0" err="1"/>
              <a:t>Possession</a:t>
            </a:r>
            <a:r>
              <a:rPr lang="cs-CZ" i="1" dirty="0"/>
              <a:t>, in </a:t>
            </a:r>
            <a:r>
              <a:rPr lang="cs-CZ" i="1" dirty="0" err="1"/>
              <a:t>relation</a:t>
            </a:r>
            <a:r>
              <a:rPr lang="cs-CZ" i="1" dirty="0"/>
              <a:t> to </a:t>
            </a:r>
            <a:r>
              <a:rPr lang="cs-CZ" i="1" dirty="0" err="1"/>
              <a:t>goods</a:t>
            </a:r>
            <a:r>
              <a:rPr lang="cs-CZ" i="1" dirty="0"/>
              <a:t>, </a:t>
            </a:r>
            <a:r>
              <a:rPr lang="cs-CZ" i="1" dirty="0" err="1"/>
              <a:t>means</a:t>
            </a:r>
            <a:r>
              <a:rPr lang="cs-CZ" i="1" dirty="0"/>
              <a:t> </a:t>
            </a:r>
            <a:r>
              <a:rPr lang="cs-CZ" i="1" dirty="0" err="1"/>
              <a:t>having</a:t>
            </a:r>
            <a:r>
              <a:rPr lang="cs-CZ" i="1" dirty="0"/>
              <a:t> direct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indirect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goods</a:t>
            </a:r>
            <a:r>
              <a:rPr lang="cs-CZ" i="1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(2) Direct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exercised</a:t>
            </a:r>
            <a:r>
              <a:rPr lang="cs-CZ" i="1" dirty="0"/>
              <a:t> by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r>
              <a:rPr lang="cs-CZ" i="1" dirty="0"/>
              <a:t> </a:t>
            </a:r>
            <a:r>
              <a:rPr lang="cs-CZ" i="1" dirty="0" err="1"/>
              <a:t>personally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through</a:t>
            </a:r>
            <a:r>
              <a:rPr lang="cs-CZ" i="1" dirty="0"/>
              <a:t> a </a:t>
            </a:r>
            <a:r>
              <a:rPr lang="cs-CZ" i="1" dirty="0" err="1"/>
              <a:t>possession</a:t>
            </a:r>
            <a:r>
              <a:rPr lang="cs-CZ" i="1" dirty="0"/>
              <a:t>-agent </a:t>
            </a:r>
            <a:r>
              <a:rPr lang="cs-CZ" i="1" dirty="0" err="1"/>
              <a:t>exercising</a:t>
            </a:r>
            <a:r>
              <a:rPr lang="cs-CZ" i="1" dirty="0"/>
              <a:t> such </a:t>
            </a:r>
            <a:r>
              <a:rPr lang="cs-CZ" i="1" dirty="0" err="1"/>
              <a:t>control</a:t>
            </a:r>
            <a:r>
              <a:rPr lang="cs-CZ" i="1" dirty="0"/>
              <a:t> on </a:t>
            </a:r>
            <a:r>
              <a:rPr lang="cs-CZ" i="1" dirty="0" err="1"/>
              <a:t>behalf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r>
              <a:rPr lang="cs-CZ" i="1" dirty="0"/>
              <a:t> (direct </a:t>
            </a:r>
            <a:r>
              <a:rPr lang="cs-CZ" i="1" dirty="0" err="1"/>
              <a:t>possession</a:t>
            </a:r>
            <a:r>
              <a:rPr lang="cs-CZ" i="1" dirty="0"/>
              <a:t>).</a:t>
            </a:r>
          </a:p>
          <a:p>
            <a:pPr marL="0" indent="0" algn="just">
              <a:buNone/>
            </a:pPr>
            <a:r>
              <a:rPr lang="cs-CZ" i="1" dirty="0"/>
              <a:t>(3) </a:t>
            </a:r>
            <a:r>
              <a:rPr lang="cs-CZ" i="1" dirty="0" err="1"/>
              <a:t>Indirect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exercised</a:t>
            </a:r>
            <a:r>
              <a:rPr lang="cs-CZ" i="1" dirty="0"/>
              <a:t> by </a:t>
            </a:r>
            <a:r>
              <a:rPr lang="cs-CZ" i="1" dirty="0" err="1"/>
              <a:t>means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another</a:t>
            </a:r>
            <a:r>
              <a:rPr lang="cs-CZ" i="1" dirty="0"/>
              <a:t> person, a limited </a:t>
            </a:r>
            <a:r>
              <a:rPr lang="cs-CZ" i="1" dirty="0" err="1"/>
              <a:t>right-possessor</a:t>
            </a:r>
            <a:r>
              <a:rPr lang="cs-CZ" i="1" dirty="0"/>
              <a:t> (</a:t>
            </a:r>
            <a:r>
              <a:rPr lang="cs-CZ" i="1" dirty="0" err="1"/>
              <a:t>indirect</a:t>
            </a:r>
            <a:r>
              <a:rPr lang="cs-CZ" i="1" dirty="0"/>
              <a:t> </a:t>
            </a:r>
            <a:r>
              <a:rPr lang="cs-CZ" i="1" dirty="0" err="1"/>
              <a:t>possession</a:t>
            </a:r>
            <a:r>
              <a:rPr lang="cs-CZ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666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Převod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převod vlastnictví v čl. VIII.-2:101:</a:t>
            </a: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zboží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převoditelnost zboží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oprávnění převodce vlastnické právo převést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nároku na převod vlastnického práva (právní titul)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dohoda o okamžiku převodu vlastnického práva, jinak předání věci (tradice)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41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 </a:t>
            </a:r>
            <a:br>
              <a:rPr lang="cs-CZ" dirty="0"/>
            </a:br>
            <a:r>
              <a:rPr lang="cs-CZ" dirty="0"/>
              <a:t>Nabytí od neoprávněného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nabytí od neoprávněného v čl. VIII.-3:101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nabyvatel splní obecné předpoklady nabytí vlastnického práva v DCFR (kniha VIII., kap. 2 DCFR) nebo předpoklady nabytí vlastnického práva od neoprávněného podle čl. VIII.-3:101 DCFR;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předání věci nebo jeho surogát podle čl. VIII.-2:101 DCFR;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úplatnost nabytí;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nabyvatel o okolnosti, že převodce nebyl oprávněn k převodu vlastnického práva k movité věci nezatíženého právy třetích osob v době převodu vlastnického práva nevěděl nebo od něj znalost této skutečnosti nebylo možné rozumně očekávat. Okolnosti, ze kterých se podává, že od nabyvatele nemohlo být rozumně očekáváno, aby věděl o neexistenci tohoto práva převodce, musí dokazovat nabyvatel sám.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574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Budoucí vývoj europeizace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Opční nástroj pro věcná práva?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CROBECO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Grundbuchsfunktionen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europäischen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Vergleich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(výzkum funkcí pozemkové knihy v Evropě)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Řím IV (regulace manželských majetkových režimů)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Řím V (regulace vlastnických vztahů registrovaných partnerů)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5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772400" cy="1143000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97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Úvodní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Europeizace věcných práv je spíše náhodná, chybí jednotná politika.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zákonodárce vychází ze striktního oddělení věcných a závazkových práv, což je pochybné. Interakce věcných práv a závazkového práva totiž nepochybně existují.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zákonodárce drží věcná práva mimo dosah své regulace – srov. CESL nebo směrnice 2011/83/EU.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když evropský zákonodárce rezignuje na závaznou regulaci věcných práv, europeizace věcných práv se vyvíjí pomocí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pomocí akademických, soukromých aktivit.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Nadále platí kolizní pravidlo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sitae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17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Proč usilovat o europeizaci věcných práv?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Interakce věcných práv a závazkového práva:</a:t>
            </a: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věci v právním smyslu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 vlastnictví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Numerus clausus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Neplatnost smlouvy a její jednostranné zrušení</a:t>
            </a: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 nebezpečí škody na věci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FD13B"/>
              </a:buClr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Rozdílné regulace mohou tvořit překážky volného pohybu zboží, služeb, kapitálu a osob </a:t>
            </a:r>
          </a:p>
          <a:p>
            <a:pPr marL="0" lvl="0" indent="0">
              <a:buClr>
                <a:srgbClr val="7FD13B"/>
              </a:buClr>
              <a:buNone/>
            </a:pPr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04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064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/>
              <a:t>Příklady </a:t>
            </a:r>
            <a:r>
              <a:rPr lang="cs-CZ" dirty="0" err="1"/>
              <a:t>věcněprávních</a:t>
            </a:r>
            <a:r>
              <a:rPr lang="cs-CZ" dirty="0"/>
              <a:t> překážek volného pohybu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Zejména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věcněprávní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instituty, které se v některých zemích uplatňují, v jiných nejsou pro pravidlo numerus clausus uznány (např.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floating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anglického práva).</a:t>
            </a: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Věcněprávní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instituty uplatňující se v členských státech v různých modifikacích – např. převod vlastnictví: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607" y="3284984"/>
            <a:ext cx="6794863" cy="32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34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Existující europeizace:</a:t>
            </a:r>
            <a:br>
              <a:rPr lang="cs-CZ" dirty="0"/>
            </a:br>
            <a:r>
              <a:rPr lang="cs-CZ" dirty="0"/>
              <a:t>Kompetence EU regulovat otázky týkající se věcných práv?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87208" cy="4246984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Výklad čl. 345 SFEU:</a:t>
            </a: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Smlouvy se nijak nedotýkají úpravy vlastnictví 	uplatňované v členských státech.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Spojené věci C- 105/12, C-106/12 a C-107/12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Nederlanden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NV,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Nederland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BV,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Eneco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Holding NV, Delta NV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9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Existující (závazná) europeizace – základní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 Rady 2000/35/ES ze dne 29. června 2000 o postupu proti opožděným platbám v obchodních transakcích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Rady (ES) č. 1346/2000 ze dne 29. května 2000, o úpadkovém řízení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 Rady 2002/47/ES ze dne 6. června 2002 o dohodách o finančním zajištění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obsahuje množství rozhodnutí týkající se klasifikace věcí, a to pro účely různých závazných nástrojů (směrnice VAT); např. rozhodnutí ve věci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Leichenich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se zabývalo povahou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houseboatu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považovalo za nemovitou věc.</a:t>
            </a:r>
          </a:p>
        </p:txBody>
      </p:sp>
    </p:spTree>
    <p:extLst>
      <p:ext uri="{BB962C8B-B14F-4D97-AF65-F5344CB8AC3E}">
        <p14:creationId xmlns:p14="http://schemas.microsoft.com/office/powerpoint/2010/main" val="11109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 (přehled)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VIII (Nabývání a pozbývání vlastnického práva ke zboží)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IX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Věcněprávní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zajištění týkající se movitých věcí) 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X (Trusty)   </a:t>
            </a:r>
          </a:p>
        </p:txBody>
      </p:sp>
    </p:spTree>
    <p:extLst>
      <p:ext uri="{BB962C8B-B14F-4D97-AF65-F5344CB8AC3E}">
        <p14:creationId xmlns:p14="http://schemas.microsoft.com/office/powerpoint/2010/main" val="378197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Základní principy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772400" cy="4572000"/>
          </a:xfrm>
        </p:spPr>
        <p:txBody>
          <a:bodyPr/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Numerus clausus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Specialita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Oddělení věcných práva a závazkového práva (nicméně nerozlišování věcných a závazkových úkonů)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Převoditelnost </a:t>
            </a:r>
          </a:p>
          <a:p>
            <a:pPr algn="just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04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Pojetí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VIII.-I:202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i="1" dirty="0" err="1"/>
              <a:t>Ownership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most </a:t>
            </a:r>
            <a:r>
              <a:rPr lang="cs-CZ" i="1" dirty="0" err="1"/>
              <a:t>comprehensive</a:t>
            </a:r>
            <a:r>
              <a:rPr lang="cs-CZ" i="1" dirty="0"/>
              <a:t> </a:t>
            </a:r>
            <a:r>
              <a:rPr lang="cs-CZ" i="1" dirty="0" err="1"/>
              <a:t>right</a:t>
            </a:r>
            <a:r>
              <a:rPr lang="cs-CZ" i="1" dirty="0"/>
              <a:t> a person, </a:t>
            </a:r>
            <a:r>
              <a:rPr lang="cs-CZ" i="1" dirty="0" err="1"/>
              <a:t>the</a:t>
            </a:r>
            <a:r>
              <a:rPr lang="cs-CZ" i="1" dirty="0"/>
              <a:t> „</a:t>
            </a:r>
            <a:r>
              <a:rPr lang="cs-CZ" i="1" dirty="0" err="1"/>
              <a:t>owner</a:t>
            </a:r>
            <a:r>
              <a:rPr lang="cs-CZ" i="1" dirty="0"/>
              <a:t>“, </a:t>
            </a:r>
            <a:r>
              <a:rPr lang="cs-CZ" i="1" dirty="0" err="1"/>
              <a:t>can</a:t>
            </a:r>
            <a:r>
              <a:rPr lang="cs-CZ" i="1" dirty="0"/>
              <a:t> </a:t>
            </a:r>
            <a:r>
              <a:rPr lang="cs-CZ" i="1" dirty="0" err="1"/>
              <a:t>have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property</a:t>
            </a:r>
            <a:r>
              <a:rPr lang="cs-CZ" i="1" dirty="0"/>
              <a:t>, </a:t>
            </a:r>
            <a:r>
              <a:rPr lang="cs-CZ" i="1" dirty="0" err="1"/>
              <a:t>including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exclusive</a:t>
            </a:r>
            <a:r>
              <a:rPr lang="cs-CZ" i="1" dirty="0"/>
              <a:t> </a:t>
            </a:r>
            <a:r>
              <a:rPr lang="cs-CZ" i="1" dirty="0" err="1"/>
              <a:t>right</a:t>
            </a:r>
            <a:r>
              <a:rPr lang="cs-CZ" i="1" dirty="0"/>
              <a:t>, so far as </a:t>
            </a:r>
            <a:r>
              <a:rPr lang="cs-CZ" i="1" dirty="0" err="1"/>
              <a:t>consistent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applicable</a:t>
            </a:r>
            <a:r>
              <a:rPr lang="cs-CZ" i="1" dirty="0"/>
              <a:t> </a:t>
            </a:r>
            <a:r>
              <a:rPr lang="cs-CZ" i="1" dirty="0" err="1"/>
              <a:t>laws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rights</a:t>
            </a:r>
            <a:r>
              <a:rPr lang="cs-CZ" i="1" dirty="0"/>
              <a:t> </a:t>
            </a:r>
            <a:r>
              <a:rPr lang="cs-CZ" i="1" dirty="0" err="1"/>
              <a:t>granted</a:t>
            </a:r>
            <a:r>
              <a:rPr lang="cs-CZ" i="1" dirty="0"/>
              <a:t> by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owner</a:t>
            </a:r>
            <a:r>
              <a:rPr lang="cs-CZ" i="1" dirty="0"/>
              <a:t>, to use, </a:t>
            </a:r>
            <a:r>
              <a:rPr lang="cs-CZ" i="1" dirty="0" err="1"/>
              <a:t>enjoy</a:t>
            </a:r>
            <a:r>
              <a:rPr lang="cs-CZ" i="1" dirty="0"/>
              <a:t>, </a:t>
            </a:r>
            <a:r>
              <a:rPr lang="cs-CZ" i="1" dirty="0" err="1"/>
              <a:t>modify</a:t>
            </a:r>
            <a:r>
              <a:rPr lang="cs-CZ" i="1" dirty="0"/>
              <a:t>, </a:t>
            </a:r>
            <a:r>
              <a:rPr lang="cs-CZ" i="1" dirty="0" err="1"/>
              <a:t>destroy</a:t>
            </a:r>
            <a:r>
              <a:rPr lang="cs-CZ" i="1" dirty="0"/>
              <a:t>, </a:t>
            </a:r>
            <a:r>
              <a:rPr lang="cs-CZ" i="1" dirty="0" err="1"/>
              <a:t>dispose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and </a:t>
            </a:r>
            <a:r>
              <a:rPr lang="cs-CZ" i="1" dirty="0" err="1"/>
              <a:t>recover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property</a:t>
            </a:r>
            <a:r>
              <a:rPr lang="cs-CZ" i="1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931370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356</TotalTime>
  <Words>539</Words>
  <Application>Microsoft Office PowerPoint</Application>
  <PresentationFormat>Předvádění na obrazovce (4:3)</PresentationFormat>
  <Paragraphs>70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Perpetua</vt:lpstr>
      <vt:lpstr>Times New Roman</vt:lpstr>
      <vt:lpstr>Wingdings 2</vt:lpstr>
      <vt:lpstr>Jmění</vt:lpstr>
      <vt:lpstr>Europeizace věcných práv</vt:lpstr>
      <vt:lpstr>Úvodní problémy</vt:lpstr>
      <vt:lpstr>Proč usilovat o europeizaci věcných práv?</vt:lpstr>
      <vt:lpstr>Příklady věcněprávních překážek volného pohybu</vt:lpstr>
      <vt:lpstr>Existující europeizace: Kompetence EU regulovat otázky týkající se věcných práv?</vt:lpstr>
      <vt:lpstr>Existující (závazná) europeizace – základní výběr</vt:lpstr>
      <vt:lpstr>Akademická europeizace – DCFR (přehled)</vt:lpstr>
      <vt:lpstr>Akademická europeizace – DCFR Základní principy věcných práv</vt:lpstr>
      <vt:lpstr>Akademická europeizace – DCFR Pojetí vlastnictví</vt:lpstr>
      <vt:lpstr>Akademická europeizace – DCFR Pojetí držby</vt:lpstr>
      <vt:lpstr>Akademická europeizace – DCFR Převod vlastnictví</vt:lpstr>
      <vt:lpstr>Akademická europeizace – DCFR  Nabytí od neoprávněného</vt:lpstr>
      <vt:lpstr>Budoucí vývoj europeizace věcných práv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Europeizace věcných práv</dc:title>
  <dc:creator>204602</dc:creator>
  <cp:lastModifiedBy>Eva Dobrovolná</cp:lastModifiedBy>
  <cp:revision>21</cp:revision>
  <dcterms:created xsi:type="dcterms:W3CDTF">2015-10-18T14:26:39Z</dcterms:created>
  <dcterms:modified xsi:type="dcterms:W3CDTF">2018-11-14T21:33:10Z</dcterms:modified>
</cp:coreProperties>
</file>