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09" r:id="rId3"/>
    <p:sldId id="336" r:id="rId4"/>
    <p:sldId id="317" r:id="rId5"/>
    <p:sldId id="318" r:id="rId6"/>
    <p:sldId id="319" r:id="rId7"/>
    <p:sldId id="321" r:id="rId8"/>
    <p:sldId id="333" r:id="rId9"/>
    <p:sldId id="323" r:id="rId10"/>
    <p:sldId id="334" r:id="rId11"/>
    <p:sldId id="324" r:id="rId12"/>
    <p:sldId id="335" r:id="rId13"/>
    <p:sldId id="337" r:id="rId14"/>
    <p:sldId id="338" r:id="rId15"/>
    <p:sldId id="322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675" autoAdjust="0"/>
  </p:normalViewPr>
  <p:slideViewPr>
    <p:cSldViewPr>
      <p:cViewPr varScale="1">
        <p:scale>
          <a:sx n="77" d="100"/>
          <a:sy n="77" d="100"/>
        </p:scale>
        <p:origin x="1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5F52D01-D0B5-4912-9E2B-1A469C9C2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F4DC71-5790-4329-ABAE-EE6053F305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905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12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59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14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05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F9D96F6-1ACC-4536-AE57-5DE68E50E5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15A88-7277-4E16-A5F6-E6AF1C309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09C416-5A97-41A1-AFDC-538D5E6E1F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743EF1-6B51-4E5C-BAFF-4F4E7D968A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5E75A-8E93-4F4C-9A9C-0B7E844372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61176-636D-421D-A566-B12A573F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E9D9E-9924-4121-B02A-0ED8BAA6B1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554526-B6BB-4B15-89FD-83751DAA46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35EFB-75E3-4439-B22F-462D9B9DA1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64FB7-85F4-4CAD-9EF6-CA01A3BD45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5703A-999A-4F2A-8E03-E2D00018FA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A11CA51-6866-47C6-81F7-7D0C150EEF4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28860" y="2780928"/>
            <a:ext cx="6429420" cy="28083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200" b="1" dirty="0" smtClean="0"/>
              <a:t>Blok 3:</a:t>
            </a:r>
            <a:br>
              <a:rPr lang="cs-CZ" sz="3200" b="1" dirty="0" smtClean="0"/>
            </a:br>
            <a:r>
              <a:rPr lang="cs-CZ" sz="1400" b="1" dirty="0" smtClean="0"/>
              <a:t/>
            </a:r>
            <a:br>
              <a:rPr lang="cs-CZ" sz="1400" b="1" dirty="0" smtClean="0"/>
            </a:br>
            <a:r>
              <a:rPr lang="cs-CZ" sz="3200" b="1" dirty="0" smtClean="0"/>
              <a:t>Propojení </a:t>
            </a:r>
            <a:r>
              <a:rPr lang="cs-CZ" sz="3200" b="1" dirty="0"/>
              <a:t>(mezinárodního) obchodního a daňového </a:t>
            </a:r>
            <a:r>
              <a:rPr lang="cs-CZ" sz="3200" b="1" dirty="0" smtClean="0"/>
              <a:t>práva</a:t>
            </a:r>
            <a:r>
              <a:rPr lang="cs-CZ" sz="3200" b="1" dirty="0" smtClean="0"/>
              <a:t>.</a:t>
            </a:r>
            <a:r>
              <a:rPr lang="cs-CZ" sz="3600" b="1" dirty="0"/>
              <a:t/>
            </a:r>
            <a:br>
              <a:rPr lang="cs-CZ" sz="3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2400" b="1" dirty="0" smtClean="0"/>
              <a:t>Zdeněk Kapitán</a:t>
            </a:r>
            <a:endParaRPr lang="cs-CZ" sz="2400" dirty="0"/>
          </a:p>
        </p:txBody>
      </p:sp>
      <p:pic>
        <p:nvPicPr>
          <p:cNvPr id="1026" name="Picture 2" descr="http://dovednosti.law.muni.cz/img/OPVK_hor_zakladni_logolink_RGB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733256"/>
            <a:ext cx="48291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6405984"/>
            <a:ext cx="3816424" cy="26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kern="0" dirty="0" err="1" smtClean="0"/>
              <a:t>MVV794K</a:t>
            </a:r>
            <a:r>
              <a:rPr lang="cs-CZ" sz="2400" b="1" kern="0" dirty="0" smtClean="0"/>
              <a:t>: Praxe </a:t>
            </a:r>
            <a:r>
              <a:rPr lang="cs-CZ" sz="2400" b="1" kern="0" dirty="0" err="1" smtClean="0"/>
              <a:t>MPSaO</a:t>
            </a:r>
            <a:endParaRPr lang="cs-CZ" sz="1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151334"/>
          </a:xfrm>
        </p:spPr>
        <p:txBody>
          <a:bodyPr/>
          <a:lstStyle/>
          <a:p>
            <a:r>
              <a:rPr lang="cs-CZ" altLang="cs-CZ" sz="3600" dirty="0"/>
              <a:t>Daňový režim rozděleného plnění 3 </a:t>
            </a:r>
            <a:br>
              <a:rPr lang="cs-CZ" altLang="cs-CZ" sz="3600" dirty="0"/>
            </a:br>
            <a:r>
              <a:rPr lang="cs-CZ" altLang="cs-CZ" sz="2800" dirty="0"/>
              <a:t>(s aplikací konceptu složeného </a:t>
            </a:r>
            <a:r>
              <a:rPr lang="cs-CZ" altLang="cs-CZ" sz="2800" dirty="0" smtClean="0"/>
              <a:t>plnění dle </a:t>
            </a:r>
            <a:r>
              <a:rPr lang="cs-CZ" altLang="cs-CZ" sz="2800" dirty="0" err="1" smtClean="0"/>
              <a:t>SDEU</a:t>
            </a:r>
            <a:r>
              <a:rPr lang="cs-CZ" altLang="cs-CZ" sz="2800" dirty="0" smtClean="0"/>
              <a:t>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marL="531813" indent="-531813" algn="just"/>
            <a:r>
              <a:rPr lang="cs-CZ" altLang="cs-CZ" sz="2600" dirty="0"/>
              <a:t>pokud by se aplikoval koncept složeného plnění, znamenalo by to, že plnění 1 a plnění 2 by se posuzovalo jako jediné zdanitelné plnění</a:t>
            </a:r>
          </a:p>
          <a:p>
            <a:pPr marL="531813" indent="-531813" algn="just">
              <a:spcBef>
                <a:spcPts val="1800"/>
              </a:spcBef>
            </a:pPr>
            <a:r>
              <a:rPr lang="cs-CZ" altLang="cs-CZ" sz="2600" dirty="0"/>
              <a:t>takové zdanitelné plnění by bylo</a:t>
            </a:r>
          </a:p>
          <a:p>
            <a:pPr marL="1077913" lvl="1" indent="-546100" algn="just">
              <a:buSzPct val="80000"/>
            </a:pPr>
            <a:r>
              <a:rPr lang="cs-CZ" altLang="cs-CZ" sz="2600" dirty="0"/>
              <a:t>buď zdaňováno jako tuzemské dodání zboží, tj. </a:t>
            </a:r>
            <a:r>
              <a:rPr lang="cs-CZ" altLang="cs-CZ" sz="2600" b="1" dirty="0"/>
              <a:t>celé s daní</a:t>
            </a:r>
            <a:r>
              <a:rPr lang="cs-CZ" altLang="cs-CZ" sz="2600" dirty="0"/>
              <a:t>, </a:t>
            </a:r>
          </a:p>
          <a:p>
            <a:pPr marL="1077913" lvl="1" indent="-546100" algn="just">
              <a:buSzPct val="80000"/>
            </a:pPr>
            <a:r>
              <a:rPr lang="cs-CZ" altLang="cs-CZ" sz="2600" dirty="0"/>
              <a:t>nebo jako služba vztahující se k nemovitosti v Bělorusku, tj. </a:t>
            </a:r>
            <a:r>
              <a:rPr lang="cs-CZ" altLang="cs-CZ" sz="2600" b="1" dirty="0"/>
              <a:t>celé bez daně </a:t>
            </a:r>
          </a:p>
          <a:p>
            <a:pPr marL="442913" indent="-442913" algn="just">
              <a:spcBef>
                <a:spcPts val="600"/>
              </a:spcBef>
            </a:pP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04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altLang="cs-CZ" dirty="0"/>
              <a:t>Praktické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pPr marL="531813" indent="-531813" algn="just"/>
            <a:r>
              <a:rPr lang="cs-CZ" altLang="cs-CZ" dirty="0"/>
              <a:t>koncept složeného plnění v duchu judikatury </a:t>
            </a:r>
            <a:r>
              <a:rPr lang="cs-CZ" altLang="cs-CZ" dirty="0" err="1"/>
              <a:t>SDEU</a:t>
            </a:r>
            <a:r>
              <a:rPr lang="cs-CZ" altLang="cs-CZ" dirty="0"/>
              <a:t> </a:t>
            </a:r>
            <a:r>
              <a:rPr lang="cs-CZ" altLang="cs-CZ" dirty="0" err="1"/>
              <a:t>finančněsprávní</a:t>
            </a:r>
            <a:r>
              <a:rPr lang="cs-CZ" altLang="cs-CZ" dirty="0"/>
              <a:t> praxe příliš nereflektuje (pochopitelně s ohledem na nutnost abstrakcí překonat relativně konkrétní zákonem nastolené kategorie)</a:t>
            </a:r>
            <a:endParaRPr lang="cs-CZ" altLang="cs-CZ" b="1" dirty="0"/>
          </a:p>
          <a:p>
            <a:pPr marL="531813" indent="-531813" algn="just"/>
            <a:r>
              <a:rPr lang="cs-CZ" altLang="cs-CZ" dirty="0"/>
              <a:t>z hlediska prevence rizik lze doporučit postup, kdy obě rozdělená plnění budou správcem daně kvalifikovaná jako plnění s povinností přiznat daň na výstupu a u příjemce plnění splňují kvalifikační kritéria pro odpočet daně na vstupu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624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27988" y="6442075"/>
            <a:ext cx="658812" cy="279400"/>
          </a:xfrm>
          <a:prstGeom prst="rect">
            <a:avLst/>
          </a:prstGeom>
        </p:spPr>
        <p:txBody>
          <a:bodyPr/>
          <a:lstStyle/>
          <a:p>
            <a:fld id="{120521D5-2726-416D-B618-8F2317512237}" type="slidenum">
              <a:rPr lang="cs-CZ"/>
              <a:pPr/>
              <a:t>12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1179488"/>
          </a:xfrm>
        </p:spPr>
        <p:txBody>
          <a:bodyPr/>
          <a:lstStyle/>
          <a:p>
            <a:r>
              <a:rPr lang="cs-CZ" sz="3200" dirty="0" smtClean="0"/>
              <a:t>DPH u vývozních obchodních operací.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4444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863302"/>
          </a:xfrm>
        </p:spPr>
        <p:txBody>
          <a:bodyPr/>
          <a:lstStyle/>
          <a:p>
            <a:r>
              <a:rPr lang="cs-CZ" sz="3600" dirty="0" smtClean="0"/>
              <a:t>Vývozní obchodní operace – </a:t>
            </a:r>
            <a:r>
              <a:rPr lang="cs-CZ" sz="3600" dirty="0" err="1" smtClean="0"/>
              <a:t>Incoterms</a:t>
            </a:r>
            <a:r>
              <a:rPr lang="cs-CZ" sz="3600" dirty="0" smtClean="0"/>
              <a:t> </a:t>
            </a:r>
            <a:r>
              <a:rPr lang="cs-CZ" sz="3600" dirty="0"/>
              <a:t>a DPH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420888"/>
            <a:ext cx="7772400" cy="3710037"/>
          </a:xfrm>
        </p:spPr>
        <p:txBody>
          <a:bodyPr/>
          <a:lstStyle/>
          <a:p>
            <a:pPr marL="542925" indent="-542925" algn="just">
              <a:spcBef>
                <a:spcPts val="0"/>
              </a:spcBef>
            </a:pPr>
            <a:r>
              <a:rPr lang="cs-CZ" sz="2300" dirty="0"/>
              <a:t>okamžik zdanitelného plnění stanoví pro své potřeby zákon o DPH, není tedy věcí </a:t>
            </a:r>
            <a:r>
              <a:rPr lang="cs-CZ" sz="2300" dirty="0" err="1"/>
              <a:t>Incoterms</a:t>
            </a:r>
            <a:endParaRPr lang="cs-CZ" sz="2300" dirty="0"/>
          </a:p>
          <a:p>
            <a:pPr marL="542925" indent="-542925" algn="just">
              <a:spcBef>
                <a:spcPts val="0"/>
              </a:spcBef>
            </a:pPr>
            <a:r>
              <a:rPr lang="cs-CZ" sz="2300" dirty="0"/>
              <a:t>zdanitelné plnění je okamžik dodání, tj. okamžik vzniku oprávnění nakládat s věcí jako vlastník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300" dirty="0"/>
              <a:t>výjimkou je propojení </a:t>
            </a:r>
            <a:r>
              <a:rPr lang="cs-CZ" sz="2300" dirty="0" err="1"/>
              <a:t>Incoterms</a:t>
            </a:r>
            <a:r>
              <a:rPr lang="cs-CZ" sz="2300" dirty="0"/>
              <a:t> a prokázání vzniku nároku na odpočet </a:t>
            </a:r>
            <a:r>
              <a:rPr lang="cs-CZ" sz="2300" dirty="0" smtClean="0"/>
              <a:t>DPH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300" dirty="0" smtClean="0"/>
              <a:t>příklady pro </a:t>
            </a:r>
            <a:r>
              <a:rPr lang="cs-CZ" sz="2300" dirty="0" err="1" smtClean="0"/>
              <a:t>vnitrounijní</a:t>
            </a:r>
            <a:r>
              <a:rPr lang="cs-CZ" sz="2300" dirty="0" smtClean="0"/>
              <a:t> mezinárodní vývoz a dovoz a pro </a:t>
            </a:r>
            <a:r>
              <a:rPr lang="cs-CZ" sz="2300" dirty="0" err="1" smtClean="0"/>
              <a:t>mimounijní</a:t>
            </a:r>
            <a:r>
              <a:rPr lang="cs-CZ" sz="2300" dirty="0" smtClean="0"/>
              <a:t> mezinárodní vývoz a dovoz</a:t>
            </a:r>
          </a:p>
          <a:p>
            <a:pPr marL="542925" indent="-542925" algn="just">
              <a:spcBef>
                <a:spcPts val="0"/>
              </a:spcBef>
            </a:pPr>
            <a:r>
              <a:rPr lang="cs-CZ" sz="2300" dirty="0" smtClean="0"/>
              <a:t>viz samostatnou prezentaci ke zdanění tzv. složených transakcí s ohledem na judikaturu </a:t>
            </a:r>
            <a:r>
              <a:rPr lang="cs-CZ" sz="2300" dirty="0" err="1" smtClean="0"/>
              <a:t>SDEU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04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14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 smtClean="0"/>
              <a:t>Děkuji </a:t>
            </a:r>
            <a:r>
              <a:rPr lang="cs-CZ" sz="4400" smtClean="0"/>
              <a:t>za pozornost.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170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8027988" y="6442075"/>
            <a:ext cx="658812" cy="279400"/>
          </a:xfrm>
          <a:prstGeom prst="rect">
            <a:avLst/>
          </a:prstGeom>
        </p:spPr>
        <p:txBody>
          <a:bodyPr/>
          <a:lstStyle/>
          <a:p>
            <a:fld id="{120521D5-2726-416D-B618-8F2317512237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1179488"/>
          </a:xfrm>
        </p:spPr>
        <p:txBody>
          <a:bodyPr/>
          <a:lstStyle/>
          <a:p>
            <a:r>
              <a:rPr lang="cs-CZ" sz="3600" dirty="0" smtClean="0"/>
              <a:t>Složené daňové transakce.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323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 smtClean="0"/>
              <a:t>Cílová transakce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450850" indent="-450850" algn="just">
              <a:spcBef>
                <a:spcPts val="0"/>
              </a:spcBef>
            </a:pPr>
            <a:r>
              <a:rPr lang="cs-CZ" altLang="cs-CZ" dirty="0" smtClean="0"/>
              <a:t>dodávka </a:t>
            </a:r>
            <a:r>
              <a:rPr lang="cs-CZ" altLang="cs-CZ" dirty="0"/>
              <a:t>(investičního) celku do zahraničí (jatka, nemocnice, </a:t>
            </a:r>
            <a:r>
              <a:rPr lang="cs-CZ" altLang="cs-CZ" dirty="0" err="1"/>
              <a:t>rafinérka</a:t>
            </a:r>
            <a:r>
              <a:rPr lang="cs-CZ" altLang="cs-CZ" dirty="0"/>
              <a:t>)</a:t>
            </a:r>
          </a:p>
          <a:p>
            <a:pPr marL="450850" indent="-450850" algn="just">
              <a:spcBef>
                <a:spcPts val="0"/>
              </a:spcBef>
            </a:pPr>
            <a:r>
              <a:rPr lang="cs-CZ" altLang="cs-CZ" dirty="0" smtClean="0"/>
              <a:t>subjekty</a:t>
            </a:r>
            <a:endParaRPr lang="cs-CZ" altLang="cs-CZ" dirty="0"/>
          </a:p>
          <a:p>
            <a:pPr marL="1222375" lvl="1" indent="-592138">
              <a:spcBef>
                <a:spcPts val="0"/>
              </a:spcBef>
              <a:buSzPct val="80000"/>
            </a:pPr>
            <a:r>
              <a:rPr lang="cs-CZ" altLang="cs-CZ" sz="2400" dirty="0" smtClean="0"/>
              <a:t>zahraniční </a:t>
            </a:r>
            <a:r>
              <a:rPr lang="cs-CZ" altLang="cs-CZ" sz="2400" dirty="0"/>
              <a:t>investor (objednatel)</a:t>
            </a:r>
          </a:p>
          <a:p>
            <a:pPr marL="1222375" lvl="1" indent="-592138">
              <a:spcBef>
                <a:spcPts val="0"/>
              </a:spcBef>
              <a:buSzPct val="80000"/>
            </a:pPr>
            <a:r>
              <a:rPr lang="cs-CZ" altLang="cs-CZ" sz="2400" dirty="0" smtClean="0"/>
              <a:t>český </a:t>
            </a:r>
            <a:r>
              <a:rPr lang="cs-CZ" altLang="cs-CZ" sz="2400" dirty="0"/>
              <a:t>generální dodavatel (zhotovitel)</a:t>
            </a:r>
          </a:p>
          <a:p>
            <a:pPr marL="1787525" lvl="2" indent="-531813">
              <a:spcBef>
                <a:spcPts val="0"/>
              </a:spcBef>
              <a:buSzPct val="70000"/>
            </a:pPr>
            <a:r>
              <a:rPr lang="cs-CZ" altLang="cs-CZ" sz="2400" dirty="0" smtClean="0"/>
              <a:t>subdodavatel </a:t>
            </a:r>
            <a:r>
              <a:rPr lang="cs-CZ" altLang="cs-CZ" sz="2400" dirty="0"/>
              <a:t>1</a:t>
            </a:r>
          </a:p>
          <a:p>
            <a:pPr marL="2244725" lvl="3" indent="-457200">
              <a:spcBef>
                <a:spcPts val="0"/>
              </a:spcBef>
            </a:pPr>
            <a:r>
              <a:rPr lang="cs-CZ" altLang="cs-CZ" sz="2100" dirty="0" smtClean="0"/>
              <a:t>subdodavatel </a:t>
            </a:r>
            <a:r>
              <a:rPr lang="cs-CZ" altLang="cs-CZ" sz="2100" dirty="0"/>
              <a:t>subdodavatele I</a:t>
            </a:r>
          </a:p>
          <a:p>
            <a:pPr marL="2244725" lvl="3" indent="-457200">
              <a:spcBef>
                <a:spcPts val="0"/>
              </a:spcBef>
            </a:pPr>
            <a:r>
              <a:rPr lang="cs-CZ" altLang="cs-CZ" sz="2100" dirty="0" smtClean="0"/>
              <a:t>subdodavatel </a:t>
            </a:r>
            <a:r>
              <a:rPr lang="cs-CZ" altLang="cs-CZ" sz="2100" dirty="0"/>
              <a:t>subdodavatele II</a:t>
            </a:r>
          </a:p>
          <a:p>
            <a:pPr marL="2244725" lvl="3" indent="-457200">
              <a:spcBef>
                <a:spcPts val="0"/>
              </a:spcBef>
            </a:pPr>
            <a:r>
              <a:rPr lang="cs-CZ" altLang="cs-CZ" sz="2100" dirty="0" smtClean="0"/>
              <a:t>subdodavatel </a:t>
            </a:r>
            <a:r>
              <a:rPr lang="cs-CZ" altLang="cs-CZ" sz="2100" dirty="0"/>
              <a:t>subdodavatele III</a:t>
            </a:r>
          </a:p>
          <a:p>
            <a:pPr marL="1787525" lvl="2" indent="-531813">
              <a:spcBef>
                <a:spcPts val="0"/>
              </a:spcBef>
              <a:buSzPct val="60000"/>
            </a:pPr>
            <a:r>
              <a:rPr lang="cs-CZ" altLang="cs-CZ" sz="2400" dirty="0" smtClean="0"/>
              <a:t>subdodavatel </a:t>
            </a:r>
            <a:r>
              <a:rPr lang="cs-CZ" altLang="cs-CZ" sz="2400" dirty="0"/>
              <a:t>2</a:t>
            </a:r>
          </a:p>
          <a:p>
            <a:pPr marL="1787525" lvl="2" indent="-531813">
              <a:spcBef>
                <a:spcPts val="0"/>
              </a:spcBef>
              <a:buSzPct val="60000"/>
            </a:pPr>
            <a:r>
              <a:rPr lang="cs-CZ" altLang="cs-CZ" sz="2400" dirty="0" smtClean="0"/>
              <a:t>subdodavatel </a:t>
            </a:r>
            <a:r>
              <a:rPr lang="cs-CZ" altLang="cs-CZ" sz="2400" dirty="0"/>
              <a:t>3</a:t>
            </a:r>
            <a:endParaRPr lang="de-DE" alt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80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Popis řetězce plnění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31813" indent="-531813" algn="just"/>
            <a:r>
              <a:rPr lang="cs-CZ" altLang="cs-CZ" sz="2000" dirty="0" smtClean="0"/>
              <a:t>nižší </a:t>
            </a:r>
            <a:r>
              <a:rPr lang="cs-CZ" altLang="cs-CZ" sz="2000" dirty="0"/>
              <a:t>subdodavatel vyššímu (sub)dodavateli poskytuje nějaká zařízení (komponenty) a na místě v rámci celku provádí jeho montáž</a:t>
            </a:r>
          </a:p>
          <a:p>
            <a:pPr marL="531813" indent="-531813" algn="just"/>
            <a:r>
              <a:rPr lang="cs-CZ" altLang="cs-CZ" sz="2000" dirty="0" smtClean="0"/>
              <a:t>například </a:t>
            </a:r>
            <a:r>
              <a:rPr lang="cs-CZ" altLang="cs-CZ" sz="2000" dirty="0"/>
              <a:t>běloruský investor si na dodávku jatek objedná českého zhotovitele (řád 1), jeho subdodavatel dodává </a:t>
            </a:r>
            <a:r>
              <a:rPr lang="cs-CZ" altLang="cs-CZ" sz="2000" dirty="0" err="1"/>
              <a:t>bourárenskou</a:t>
            </a:r>
            <a:r>
              <a:rPr lang="cs-CZ" altLang="cs-CZ" sz="2000" dirty="0"/>
              <a:t> linku a subdodavatel tohoto subdodavatele (řád 2) dodává pohony k této lince  </a:t>
            </a:r>
          </a:p>
          <a:p>
            <a:pPr marL="531813" indent="-531813" algn="just"/>
            <a:r>
              <a:rPr lang="cs-CZ" altLang="cs-CZ" sz="2000" dirty="0" smtClean="0"/>
              <a:t>problémy</a:t>
            </a:r>
            <a:endParaRPr lang="cs-CZ" altLang="cs-CZ" sz="2000" dirty="0"/>
          </a:p>
          <a:p>
            <a:pPr marL="1077913" lvl="1" indent="-546100" algn="just">
              <a:buSzPct val="80000"/>
            </a:pPr>
            <a:r>
              <a:rPr lang="cs-CZ" altLang="cs-CZ" sz="2000" dirty="0"/>
              <a:t>smluvní řetězec</a:t>
            </a:r>
          </a:p>
          <a:p>
            <a:pPr marL="1077913" lvl="1" indent="-546100" algn="just">
              <a:buSzPct val="80000"/>
            </a:pPr>
            <a:r>
              <a:rPr lang="cs-CZ" altLang="cs-CZ" sz="2000" dirty="0"/>
              <a:t>propojení vzájemných odpovědností a rozsahu plnění tak, aby byl zachován požadovaný standard investora (objednatele)</a:t>
            </a:r>
          </a:p>
          <a:p>
            <a:pPr marL="1077913" lvl="1" indent="-546100" algn="just">
              <a:buSzPct val="80000"/>
            </a:pPr>
            <a:r>
              <a:rPr lang="cs-CZ" altLang="cs-CZ" sz="2000" dirty="0"/>
              <a:t>daňový režim transakce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14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 smtClean="0"/>
              <a:t>Stezka odvahy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pPr marL="531813" indent="-531813" algn="just"/>
            <a:r>
              <a:rPr lang="cs-CZ" altLang="cs-CZ" sz="2800" dirty="0" smtClean="0"/>
              <a:t>český </a:t>
            </a:r>
            <a:r>
              <a:rPr lang="cs-CZ" altLang="cs-CZ" sz="2800" dirty="0"/>
              <a:t>subdodavatel bude garantovat dodání komponent včetně montáže v požadovaném termínu v Bělorusku, tak aby plnění celku nebylo ohroženo</a:t>
            </a:r>
          </a:p>
          <a:p>
            <a:pPr marL="531813" indent="-531813" algn="just"/>
            <a:endParaRPr lang="cs-CZ" altLang="cs-CZ" sz="2800" dirty="0"/>
          </a:p>
          <a:p>
            <a:pPr marL="531813" indent="-531813" algn="just"/>
            <a:r>
              <a:rPr lang="cs-CZ" altLang="cs-CZ" sz="2800" dirty="0" smtClean="0"/>
              <a:t>teritoriální </a:t>
            </a:r>
            <a:r>
              <a:rPr lang="cs-CZ" altLang="cs-CZ" sz="2800" dirty="0"/>
              <a:t>riziko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9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Nabízené (obchodněprávní) řešení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31813" indent="-531813" algn="just"/>
            <a:r>
              <a:rPr lang="cs-CZ" altLang="cs-CZ" dirty="0"/>
              <a:t>rozdělení plnění …</a:t>
            </a:r>
          </a:p>
          <a:p>
            <a:pPr marL="531813" indent="-531813" algn="just"/>
            <a:r>
              <a:rPr lang="cs-CZ" altLang="cs-CZ" dirty="0"/>
              <a:t>plnění 1:</a:t>
            </a:r>
          </a:p>
          <a:p>
            <a:pPr marL="1077913" lvl="1" indent="-546100" algn="just">
              <a:buSzPct val="80000"/>
            </a:pPr>
            <a:r>
              <a:rPr lang="cs-CZ" altLang="cs-CZ" sz="2400" dirty="0"/>
              <a:t>kde: 	v České republice</a:t>
            </a:r>
          </a:p>
          <a:p>
            <a:pPr marL="1077913" lvl="1" indent="-546100" algn="just">
              <a:buSzPct val="80000"/>
            </a:pPr>
            <a:r>
              <a:rPr lang="cs-CZ" altLang="cs-CZ" sz="2400" dirty="0"/>
              <a:t>co: 	dodání komponent (kupní smlouva) včetně přechodu rizik (nebezpečí škody na zboží)</a:t>
            </a:r>
          </a:p>
          <a:p>
            <a:pPr marL="531813" indent="-531813" algn="just"/>
            <a:r>
              <a:rPr lang="cs-CZ" altLang="cs-CZ" dirty="0"/>
              <a:t>plnění 2:</a:t>
            </a:r>
          </a:p>
          <a:p>
            <a:pPr marL="1077913" lvl="1" indent="-546100" algn="just">
              <a:buSzPct val="80000"/>
            </a:pPr>
            <a:r>
              <a:rPr lang="cs-CZ" altLang="cs-CZ" sz="2400" dirty="0"/>
              <a:t>kde: v Bělorusku</a:t>
            </a:r>
          </a:p>
          <a:p>
            <a:pPr marL="1077913" lvl="1" indent="-546100" algn="just">
              <a:buSzPct val="80000"/>
            </a:pPr>
            <a:r>
              <a:rPr lang="cs-CZ" altLang="cs-CZ" sz="2400" dirty="0"/>
              <a:t>co: montáž komponent v rámci celku (smlouva dílo)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6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Daňový režim rozděleného plnění 1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31813" indent="-531813" algn="just"/>
            <a:r>
              <a:rPr lang="cs-CZ" altLang="cs-CZ" sz="2800" dirty="0"/>
              <a:t>plnění 1 – dodání zboží v tuzemsku, nutnost přiznat DPH na výstupu = </a:t>
            </a:r>
            <a:r>
              <a:rPr lang="cs-CZ" altLang="cs-CZ" sz="2800" b="1" dirty="0"/>
              <a:t>plnění s daní</a:t>
            </a:r>
          </a:p>
          <a:p>
            <a:pPr marL="531813" indent="-531813" algn="just"/>
            <a:r>
              <a:rPr lang="cs-CZ" altLang="cs-CZ" sz="2800" dirty="0" smtClean="0"/>
              <a:t>plnění </a:t>
            </a:r>
            <a:r>
              <a:rPr lang="cs-CZ" altLang="cs-CZ" sz="2800" dirty="0"/>
              <a:t>2 – služba spočívající v montáži movité věcí, pak dle § 9 odst. 1 zákona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o </a:t>
            </a:r>
            <a:r>
              <a:rPr lang="cs-CZ" altLang="cs-CZ" sz="2800" dirty="0"/>
              <a:t>DPH jde při plnění českému </a:t>
            </a:r>
            <a:r>
              <a:rPr lang="cs-CZ" altLang="cs-CZ" sz="2800" dirty="0" smtClean="0"/>
              <a:t>subjektu neregistrovanému k </a:t>
            </a:r>
            <a:r>
              <a:rPr lang="cs-CZ" altLang="cs-CZ" sz="2800" dirty="0"/>
              <a:t>DPH v Bělorusku o plnění s nutností přiznat DPH na výstupu = </a:t>
            </a:r>
            <a:r>
              <a:rPr lang="cs-CZ" altLang="cs-CZ" sz="2800" b="1" dirty="0"/>
              <a:t>plnění </a:t>
            </a:r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2800" b="1" dirty="0" smtClean="0"/>
              <a:t>s </a:t>
            </a:r>
            <a:r>
              <a:rPr lang="cs-CZ" altLang="cs-CZ" sz="2800" b="1" dirty="0"/>
              <a:t>daní</a:t>
            </a:r>
            <a:endParaRPr lang="cs-CZ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 err="1"/>
              <a:t>Contradictio</a:t>
            </a:r>
            <a:r>
              <a:rPr lang="cs-CZ" altLang="cs-CZ" sz="3600" dirty="0"/>
              <a:t> in </a:t>
            </a:r>
            <a:r>
              <a:rPr lang="cs-CZ" altLang="cs-CZ" sz="3600" dirty="0" err="1"/>
              <a:t>adiecto</a:t>
            </a:r>
            <a:r>
              <a:rPr lang="cs-CZ" altLang="cs-CZ" sz="3600" dirty="0"/>
              <a:t>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531813" indent="-531813" algn="just"/>
            <a:r>
              <a:rPr lang="cs-CZ" altLang="cs-CZ" sz="2600" dirty="0"/>
              <a:t>více samostatných navazujících (rozdělených) plnění může být považováno za plnění složené, v jehož důsledku by měla složená transakce jeden režim DPH</a:t>
            </a:r>
          </a:p>
          <a:p>
            <a:pPr marL="531813" indent="-531813" algn="just"/>
            <a:r>
              <a:rPr lang="cs-CZ" altLang="cs-CZ" sz="2600" dirty="0"/>
              <a:t>ani zákon o DPH, ani unijní směrnice tzv. složené </a:t>
            </a:r>
            <a:r>
              <a:rPr lang="cs-CZ" altLang="cs-CZ" sz="2600" dirty="0" smtClean="0"/>
              <a:t>plnění neznají</a:t>
            </a:r>
            <a:endParaRPr lang="cs-CZ" altLang="cs-CZ" sz="2600" dirty="0"/>
          </a:p>
          <a:p>
            <a:pPr marL="531813" indent="-531813" algn="just"/>
            <a:r>
              <a:rPr lang="cs-CZ" altLang="cs-CZ" sz="2600" dirty="0"/>
              <a:t>koncept složeného plnění definoval Soudní dvůr EU jako prostředek k prevenci obcházení režimu DPH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72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Složené plnění v judikatuře </a:t>
            </a:r>
            <a:r>
              <a:rPr lang="cs-CZ" altLang="cs-CZ" sz="3600" dirty="0" err="1"/>
              <a:t>SDEU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16832"/>
            <a:ext cx="7772400" cy="4214093"/>
          </a:xfrm>
        </p:spPr>
        <p:txBody>
          <a:bodyPr/>
          <a:lstStyle/>
          <a:p>
            <a:pPr marL="531813" indent="-531813" algn="just">
              <a:defRPr/>
            </a:pPr>
            <a:r>
              <a:rPr lang="cs-CZ" sz="2000" dirty="0"/>
              <a:t>spojené případy C-308/96 a C-94/97 </a:t>
            </a:r>
            <a:r>
              <a:rPr lang="cs-CZ" sz="2000" dirty="0" err="1"/>
              <a:t>Madgett</a:t>
            </a:r>
            <a:r>
              <a:rPr lang="cs-CZ" sz="2000" dirty="0"/>
              <a:t> a </a:t>
            </a:r>
            <a:r>
              <a:rPr lang="cs-CZ" sz="2000" dirty="0" err="1"/>
              <a:t>Baldwin</a:t>
            </a:r>
            <a:r>
              <a:rPr lang="cs-CZ" sz="2000" dirty="0"/>
              <a:t>, případ C-231/94 </a:t>
            </a:r>
            <a:r>
              <a:rPr lang="cs-CZ" sz="2000" dirty="0" err="1"/>
              <a:t>Faaborg-Gelting</a:t>
            </a:r>
            <a:r>
              <a:rPr lang="cs-CZ" sz="2000" dirty="0"/>
              <a:t> </a:t>
            </a:r>
            <a:r>
              <a:rPr lang="cs-CZ" sz="2000" dirty="0" err="1"/>
              <a:t>Linien</a:t>
            </a:r>
            <a:r>
              <a:rPr lang="cs-CZ" sz="2000" dirty="0"/>
              <a:t> A/S, případ C-41/04 </a:t>
            </a:r>
            <a:r>
              <a:rPr lang="cs-CZ" sz="2000" dirty="0" err="1"/>
              <a:t>Levob</a:t>
            </a:r>
            <a:r>
              <a:rPr lang="cs-CZ" sz="2000" dirty="0"/>
              <a:t> </a:t>
            </a:r>
            <a:r>
              <a:rPr lang="cs-CZ" sz="2000" dirty="0" err="1"/>
              <a:t>Verzekeringen</a:t>
            </a:r>
            <a:r>
              <a:rPr lang="cs-CZ" sz="2000" dirty="0"/>
              <a:t> </a:t>
            </a:r>
            <a:r>
              <a:rPr lang="cs-CZ" sz="2000" dirty="0" err="1"/>
              <a:t>BV</a:t>
            </a:r>
            <a:r>
              <a:rPr lang="cs-CZ" sz="2000" dirty="0"/>
              <a:t>, případ C-111/05 </a:t>
            </a:r>
            <a:r>
              <a:rPr lang="cs-CZ" sz="2000" dirty="0" err="1"/>
              <a:t>Aktiebolaget</a:t>
            </a:r>
            <a:r>
              <a:rPr lang="cs-CZ" sz="2000" dirty="0"/>
              <a:t> NN </a:t>
            </a:r>
          </a:p>
          <a:p>
            <a:pPr marL="531813" indent="-531813" algn="just">
              <a:defRPr/>
            </a:pPr>
            <a:r>
              <a:rPr lang="cs-CZ" sz="2000" dirty="0"/>
              <a:t>výsledek: </a:t>
            </a:r>
            <a:r>
              <a:rPr lang="cs-CZ" sz="2000" b="1" dirty="0"/>
              <a:t>neexistuje exaktní a univerzální definice složeného plnění</a:t>
            </a:r>
          </a:p>
          <a:p>
            <a:pPr marL="531813" indent="-531813" algn="just">
              <a:defRPr/>
            </a:pPr>
            <a:r>
              <a:rPr lang="cs-CZ" sz="2000" dirty="0"/>
              <a:t>některá kritéria</a:t>
            </a:r>
          </a:p>
          <a:p>
            <a:pPr marL="1077913" lvl="1" indent="-546100" algn="just">
              <a:buSzPct val="80000"/>
              <a:defRPr/>
            </a:pPr>
            <a:r>
              <a:rPr lang="cs-CZ" sz="2000" dirty="0"/>
              <a:t>zda některé poskytované plnění je plněním hlavním a představuje pro zákazníka cíl a druhé je pouze prostředkem lepšího využití hlavního plnění</a:t>
            </a:r>
          </a:p>
          <a:p>
            <a:pPr marL="1077913" lvl="1" indent="-546100" algn="just">
              <a:buSzPct val="80000"/>
              <a:defRPr/>
            </a:pPr>
            <a:r>
              <a:rPr lang="cs-CZ" sz="2000" dirty="0"/>
              <a:t>zda je dodané zboží pro zákazníka využitelné bez jeho následné montáže </a:t>
            </a:r>
          </a:p>
          <a:p>
            <a:pPr marL="1077913" lvl="1" indent="-546100" algn="just">
              <a:buSzPct val="80000"/>
              <a:defRPr/>
            </a:pPr>
            <a:r>
              <a:rPr lang="cs-CZ" sz="2000" dirty="0"/>
              <a:t>které plnění představuje pro zákazníka vyšší část celkových nákladů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38702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376</TotalTime>
  <Words>523</Words>
  <Application>Microsoft Macintosh PowerPoint</Application>
  <PresentationFormat>Předvádění na obrazovce (4:3)</PresentationFormat>
  <Paragraphs>89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Trebuchet MS</vt:lpstr>
      <vt:lpstr>Wingdings</vt:lpstr>
      <vt:lpstr>Arial</vt:lpstr>
      <vt:lpstr>3558</vt:lpstr>
      <vt:lpstr>BÉŽOVÁ TITL</vt:lpstr>
      <vt:lpstr>Blok 3:  Propojení (mezinárodního) obchodního a daňového práva.  Zdeněk Kapitán</vt:lpstr>
      <vt:lpstr>Složené daňové transakce.</vt:lpstr>
      <vt:lpstr>Cílová transakce</vt:lpstr>
      <vt:lpstr>Popis řetězce plnění</vt:lpstr>
      <vt:lpstr>Stezka odvahy</vt:lpstr>
      <vt:lpstr>Nabízené (obchodněprávní) řešení</vt:lpstr>
      <vt:lpstr>Daňový režim rozděleného plnění 1</vt:lpstr>
      <vt:lpstr>Contradictio in adiecto?</vt:lpstr>
      <vt:lpstr>Složené plnění v judikatuře SDEU</vt:lpstr>
      <vt:lpstr>Daňový režim rozděleného plnění 3  (s aplikací konceptu složeného plnění dle SDEU)</vt:lpstr>
      <vt:lpstr>Praktické hodnocení</vt:lpstr>
      <vt:lpstr>DPH u vývozních obchodních operací.</vt:lpstr>
      <vt:lpstr>Vývozní obchodní operace – Incoterms a DPH</vt:lpstr>
      <vt:lpstr>Děkuji za pozornost.</vt:lpstr>
    </vt:vector>
  </TitlesOfParts>
  <Company>HP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Brusel IIa   Další otázky související s oblastí procesního práva  Zdeněk Kapitán</dc:title>
  <dc:creator>kapitan</dc:creator>
  <cp:lastModifiedBy>Zdenek Kapitan</cp:lastModifiedBy>
  <cp:revision>35</cp:revision>
  <dcterms:created xsi:type="dcterms:W3CDTF">2009-03-26T03:28:01Z</dcterms:created>
  <dcterms:modified xsi:type="dcterms:W3CDTF">2016-10-04T08:53:17Z</dcterms:modified>
</cp:coreProperties>
</file>