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7" r:id="rId7"/>
    <p:sldId id="260" r:id="rId8"/>
    <p:sldId id="261" r:id="rId9"/>
    <p:sldId id="262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6"/>
  </p:normalViewPr>
  <p:slideViewPr>
    <p:cSldViewPr snapToGrid="0" snapToObjects="1">
      <p:cViewPr varScale="1">
        <p:scale>
          <a:sx n="89" d="100"/>
          <a:sy n="89" d="100"/>
        </p:scale>
        <p:origin x="10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F6597-4FA1-AC48-9A86-E66F7A060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A8B5BE-F275-014C-99F0-22B673D8A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7D6064-4A7C-A947-BBA7-F64D8862A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D495A0-FB8B-9442-A215-B2BC2F1BE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2B8815-3C40-5E4D-9A73-4C7BC4C94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9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725BA-9DE9-3244-89C6-61BC5A609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E0B39E-77FA-E14E-A25C-715E062CF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4E4351-D6DA-8449-89C4-C8818BB5B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651302-E29A-CA48-8AB7-4A7EEF1AE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F55EE5-731C-5A4E-9258-DB97306A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5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446103-7FCE-4446-8B4A-8D4212060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90771D-230B-7849-8CF5-5DBEDC14E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EC241B-9703-9442-A952-BE478D11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3EBC6A-1A86-A247-A278-E99C7A83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CABED6-8819-BA47-9B0B-F7CE2833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3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BF9A40-9EFA-3945-96F4-427D51B4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6EFE1-4F95-1142-9283-FB72CDDD4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690580-F534-734A-A1ED-67210F834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529DEC-EEF4-B040-BB92-48574BDF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9E6F18-1610-714B-8A08-3C7A035A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04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1DC6C-283B-F543-A775-15AF30863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AB2DBAC-FCCD-224F-A8D7-B10F76C7A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88FA0-EC5B-F740-967E-DC19D1B6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F2683-C0CA-FC43-84C7-98C90AC19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AC484C-8FF9-0E4B-8A5E-E7BCEF954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41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180BF-3B46-3C4B-84EE-FDCEF0569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8D9B56-9FEC-D44D-9E44-4E573841B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B9078F8-5F8F-6C4E-AF6B-25C2934A3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BC6C62-2AFC-3641-9480-5E2C6DF60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041EF9-9E43-5044-8054-3986EF33B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BD5D81-A968-CE4F-870A-8A2EEC54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9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5B5B4-B9A0-BF40-9FD5-695F158F3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86CCBE-513C-D04C-8D9E-77AE1436D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F98E48D-1BD7-A941-BFBF-DC9FFA274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BB14E68-E8A8-3C4E-AEC7-26455CE72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FDF5954-5E14-F44D-9B11-86F50E08F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F6F5BC-31E7-2247-BF52-1B47E7E8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DCAE40-0E86-8D4E-8740-6E1F9CF41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9269785-1C6F-AA4C-9C7B-FED61C2C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18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27E81-A6DD-2648-AE2A-B6082F9BC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62CF50-0002-7E47-9D11-A77748C18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8CE7B6-38DD-054C-BCD0-F168DCD0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F08455-47F2-F244-AFE2-2F567A9D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91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A5C2CC-9163-FF40-85CE-D88602C89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80667A6-76F5-D84B-9299-024A66F0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82E180E-2C10-A841-9DBD-E96EC338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7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9701F-72C1-2441-AC82-108950C44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E5CE58-2245-BA42-8816-160821D3E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A02F9E-C2F2-CC4C-9919-BB0E7D925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9A2E58-AFF0-D048-AF24-B6EA050B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1B2973-ECC5-2143-B42E-E39E6EAD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47F099-BA4C-FF4A-ADD6-5573F748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89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E7BC0-A80B-0C49-963F-A2E5FD3B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2A81C48-479A-C842-BF1A-3F2837B54E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F307E2B-F62C-354D-9DFF-85A58E21E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5C8BAD-6F01-1741-B9E7-1B148A5A8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3ACA49-5FB3-9042-8461-4CEB301D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60E688-A66C-0542-A255-B4DDE9E2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12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6234901-6469-0E4D-A448-AD73B5BF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BD2D6B-015F-4D4C-A1C1-6406AE5CA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6F4A83-EAEF-8446-ACE5-8A065333FA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5345-DCC2-F842-AABE-27B3EA821C0C}" type="datetimeFigureOut">
              <a:rPr lang="cs-CZ" smtClean="0"/>
              <a:t>21.09.2018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A164FF-77AF-7F42-A85E-C795AF176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C27A1D-82FD-1343-910C-59E2572B2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2A148-9DFE-8F45-BB81-CE3C21442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28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B7DF8E9-957F-6D41-818D-66B727F976EA}"/>
              </a:ext>
            </a:extLst>
          </p:cNvPr>
          <p:cNvSpPr txBox="1"/>
          <p:nvPr/>
        </p:nvSpPr>
        <p:spPr>
          <a:xfrm>
            <a:off x="1223158" y="1009403"/>
            <a:ext cx="9783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Informační technologie ve veřejné správě a e-</a:t>
            </a:r>
            <a:r>
              <a:rPr lang="cs-CZ" sz="3200" dirty="0" err="1"/>
              <a:t>government</a:t>
            </a:r>
            <a:endParaRPr lang="cs-CZ" sz="32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8B2A472-206A-0742-9498-F0C2398246CC}"/>
              </a:ext>
            </a:extLst>
          </p:cNvPr>
          <p:cNvSpPr txBox="1"/>
          <p:nvPr/>
        </p:nvSpPr>
        <p:spPr>
          <a:xfrm>
            <a:off x="3087585" y="2624447"/>
            <a:ext cx="5344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Kybernetická bezpečnost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03505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E59BFAC-28BF-3347-8787-8E3CAA2CA224}"/>
              </a:ext>
            </a:extLst>
          </p:cNvPr>
          <p:cNvSpPr txBox="1"/>
          <p:nvPr/>
        </p:nvSpPr>
        <p:spPr>
          <a:xfrm>
            <a:off x="380011" y="320633"/>
            <a:ext cx="61302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/>
              <a:t>Odpovědnost – mimo ZKB</a:t>
            </a:r>
            <a:endParaRPr lang="cs-CZ" sz="4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ACA25A2-EF76-B54D-8228-0D880C94BBFD}"/>
              </a:ext>
            </a:extLst>
          </p:cNvPr>
          <p:cNvSpPr txBox="1"/>
          <p:nvPr/>
        </p:nvSpPr>
        <p:spPr>
          <a:xfrm>
            <a:off x="2800482" y="2642469"/>
            <a:ext cx="56838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Zaměstnanec – neprofesionál</a:t>
            </a:r>
          </a:p>
          <a:p>
            <a:endParaRPr lang="cs-CZ" sz="3600" dirty="0"/>
          </a:p>
          <a:p>
            <a:r>
              <a:rPr lang="cs-CZ" sz="3600" dirty="0" smtClean="0"/>
              <a:t>Zaměstnanec – profesionál</a:t>
            </a:r>
          </a:p>
        </p:txBody>
      </p:sp>
    </p:spTree>
    <p:extLst>
      <p:ext uri="{BB962C8B-B14F-4D97-AF65-F5344CB8AC3E}">
        <p14:creationId xmlns:p14="http://schemas.microsoft.com/office/powerpoint/2010/main" val="216268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B7DF8E9-957F-6D41-818D-66B727F976EA}"/>
              </a:ext>
            </a:extLst>
          </p:cNvPr>
          <p:cNvSpPr txBox="1"/>
          <p:nvPr/>
        </p:nvSpPr>
        <p:spPr>
          <a:xfrm>
            <a:off x="1330037" y="855025"/>
            <a:ext cx="915866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Ochrana prostředí k realizaci informačních práv</a:t>
            </a:r>
          </a:p>
          <a:p>
            <a:endParaRPr lang="cs-CZ" sz="6000" dirty="0"/>
          </a:p>
          <a:p>
            <a:r>
              <a:rPr lang="cs-CZ" sz="6000" dirty="0" smtClean="0"/>
              <a:t>Ochrana </a:t>
            </a:r>
            <a:r>
              <a:rPr lang="cs-CZ" sz="6000" dirty="0" err="1" smtClean="0"/>
              <a:t>offline</a:t>
            </a:r>
            <a:r>
              <a:rPr lang="cs-CZ" sz="6000" dirty="0" smtClean="0"/>
              <a:t> prostředí závislého na online službách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1109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342" y="721994"/>
            <a:ext cx="8301542" cy="561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4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27239ED-66C8-E340-8323-C246A9565819}"/>
              </a:ext>
            </a:extLst>
          </p:cNvPr>
          <p:cNvSpPr txBox="1"/>
          <p:nvPr/>
        </p:nvSpPr>
        <p:spPr>
          <a:xfrm>
            <a:off x="534389" y="592708"/>
            <a:ext cx="2929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Regulatorní model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4389" y="3474720"/>
            <a:ext cx="1114914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Ochrana prostředí (bez přímé identifikace)</a:t>
            </a:r>
          </a:p>
          <a:p>
            <a:endParaRPr lang="cs-CZ" sz="3200" dirty="0"/>
          </a:p>
          <a:p>
            <a:r>
              <a:rPr lang="cs-CZ" sz="3200" dirty="0" smtClean="0"/>
              <a:t>Performativní pravidla + </a:t>
            </a:r>
            <a:r>
              <a:rPr lang="cs-CZ" sz="3200" dirty="0" err="1" smtClean="0"/>
              <a:t>compliance</a:t>
            </a:r>
            <a:r>
              <a:rPr lang="cs-CZ" sz="3200" dirty="0" smtClean="0"/>
              <a:t> (zásah do vlastnického práva)</a:t>
            </a:r>
            <a:endParaRPr lang="cs-CZ" sz="3200" dirty="0"/>
          </a:p>
          <a:p>
            <a:endParaRPr lang="cs-CZ" sz="3200" dirty="0" smtClean="0"/>
          </a:p>
          <a:p>
            <a:r>
              <a:rPr lang="cs-CZ" sz="3200" dirty="0" smtClean="0"/>
              <a:t>Minimální nutný rozsah osobní působnosti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4413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8184" y="676083"/>
            <a:ext cx="114999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dirty="0" smtClean="0"/>
              <a:t>§3</a:t>
            </a:r>
          </a:p>
          <a:p>
            <a:pPr algn="ctr"/>
            <a:r>
              <a:rPr lang="en-GB" sz="2400" dirty="0" err="1" smtClean="0"/>
              <a:t>Orgány</a:t>
            </a:r>
            <a:r>
              <a:rPr lang="en-GB" sz="2400" dirty="0" smtClean="0"/>
              <a:t> </a:t>
            </a:r>
            <a:r>
              <a:rPr lang="en-GB" sz="2400" dirty="0"/>
              <a:t>a </a:t>
            </a:r>
            <a:r>
              <a:rPr lang="en-GB" sz="2400" dirty="0" err="1"/>
              <a:t>osobami</a:t>
            </a:r>
            <a:r>
              <a:rPr lang="en-GB" sz="2400" dirty="0"/>
              <a:t>, </a:t>
            </a:r>
            <a:r>
              <a:rPr lang="en-GB" sz="2400" dirty="0" err="1"/>
              <a:t>kterým</a:t>
            </a:r>
            <a:r>
              <a:rPr lang="en-GB" sz="2400" dirty="0"/>
              <a:t> se </a:t>
            </a:r>
            <a:r>
              <a:rPr lang="en-GB" sz="2400" dirty="0" err="1"/>
              <a:t>ukládají</a:t>
            </a:r>
            <a:r>
              <a:rPr lang="en-GB" sz="2400" dirty="0"/>
              <a:t> </a:t>
            </a:r>
            <a:r>
              <a:rPr lang="en-GB" sz="2400" dirty="0" err="1"/>
              <a:t>povinnosti</a:t>
            </a:r>
            <a:r>
              <a:rPr lang="en-GB" sz="2400" dirty="0"/>
              <a:t> v </a:t>
            </a:r>
            <a:r>
              <a:rPr lang="en-GB" sz="2400" dirty="0" err="1"/>
              <a:t>oblasti</a:t>
            </a:r>
            <a:r>
              <a:rPr lang="en-GB" sz="2400" dirty="0"/>
              <a:t> </a:t>
            </a:r>
            <a:r>
              <a:rPr lang="en-GB" sz="2400" dirty="0" err="1"/>
              <a:t>kybernetické</a:t>
            </a:r>
            <a:r>
              <a:rPr lang="en-GB" sz="2400" dirty="0"/>
              <a:t> </a:t>
            </a:r>
            <a:r>
              <a:rPr lang="en-GB" sz="2400" dirty="0" err="1"/>
              <a:t>bezpečnosti</a:t>
            </a:r>
            <a:r>
              <a:rPr lang="en-GB" sz="2400" dirty="0"/>
              <a:t>, </a:t>
            </a:r>
            <a:r>
              <a:rPr lang="en-GB" sz="2400" dirty="0" err="1"/>
              <a:t>jsou</a:t>
            </a:r>
            <a:endParaRPr lang="en-GB" sz="2400" dirty="0"/>
          </a:p>
          <a:p>
            <a:r>
              <a:rPr lang="en-GB" sz="2400" dirty="0"/>
              <a:t> </a:t>
            </a:r>
          </a:p>
          <a:p>
            <a:r>
              <a:rPr lang="en-GB" sz="2400" dirty="0"/>
              <a:t>a) </a:t>
            </a:r>
            <a:r>
              <a:rPr lang="en-GB" sz="2400" dirty="0" err="1"/>
              <a:t>poskytovatel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služby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elektronických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komunikací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a </a:t>
            </a:r>
            <a:r>
              <a:rPr lang="en-GB" sz="2400" dirty="0" err="1"/>
              <a:t>subjekt</a:t>
            </a:r>
            <a:r>
              <a:rPr lang="en-GB" sz="2400" dirty="0"/>
              <a:t> </a:t>
            </a:r>
            <a:r>
              <a:rPr lang="en-GB" sz="2400" dirty="0" err="1"/>
              <a:t>zajišťující</a:t>
            </a:r>
            <a:r>
              <a:rPr lang="en-GB" sz="2400" dirty="0"/>
              <a:t> </a:t>
            </a:r>
            <a:r>
              <a:rPr lang="en-GB" sz="2400" dirty="0" err="1"/>
              <a:t>síť</a:t>
            </a:r>
            <a:r>
              <a:rPr lang="en-GB" sz="2400" dirty="0"/>
              <a:t> </a:t>
            </a:r>
            <a:r>
              <a:rPr lang="en-GB" sz="2400" dirty="0" err="1"/>
              <a:t>elektronických</a:t>
            </a:r>
            <a:r>
              <a:rPr lang="en-GB" sz="2400" dirty="0"/>
              <a:t> komunikací1), </a:t>
            </a: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není</a:t>
            </a:r>
            <a:r>
              <a:rPr lang="en-GB" sz="2400" dirty="0"/>
              <a:t> </a:t>
            </a:r>
            <a:r>
              <a:rPr lang="en-GB" sz="2400" dirty="0" err="1"/>
              <a:t>orgánem</a:t>
            </a:r>
            <a:r>
              <a:rPr lang="en-GB" sz="2400" dirty="0"/>
              <a:t> </a:t>
            </a:r>
            <a:r>
              <a:rPr lang="en-GB" sz="2400" dirty="0" err="1"/>
              <a:t>nebo</a:t>
            </a:r>
            <a:r>
              <a:rPr lang="en-GB" sz="2400" dirty="0"/>
              <a:t> </a:t>
            </a:r>
            <a:r>
              <a:rPr lang="en-GB" sz="2400" dirty="0" err="1"/>
              <a:t>osobou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písmene</a:t>
            </a:r>
            <a:r>
              <a:rPr lang="en-GB" sz="2400" dirty="0"/>
              <a:t> b),</a:t>
            </a:r>
          </a:p>
          <a:p>
            <a:r>
              <a:rPr lang="en-GB" sz="2400" dirty="0" smtClean="0"/>
              <a:t>b</a:t>
            </a:r>
            <a:r>
              <a:rPr lang="en-GB" sz="2400" dirty="0"/>
              <a:t>) </a:t>
            </a:r>
            <a:r>
              <a:rPr lang="en-GB" sz="2400" dirty="0" err="1"/>
              <a:t>orgán</a:t>
            </a:r>
            <a:r>
              <a:rPr lang="en-GB" sz="2400" dirty="0"/>
              <a:t> </a:t>
            </a:r>
            <a:r>
              <a:rPr lang="en-GB" sz="2400" dirty="0" err="1"/>
              <a:t>nebo</a:t>
            </a:r>
            <a:r>
              <a:rPr lang="en-GB" sz="2400" dirty="0"/>
              <a:t> </a:t>
            </a:r>
            <a:r>
              <a:rPr lang="en-GB" sz="2400" dirty="0" err="1"/>
              <a:t>osoba</a:t>
            </a:r>
            <a:r>
              <a:rPr lang="en-GB" sz="2400" dirty="0"/>
              <a:t> </a:t>
            </a:r>
            <a:r>
              <a:rPr lang="en-GB" sz="2400" dirty="0" err="1"/>
              <a:t>zajišťující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významnou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síť</a:t>
            </a:r>
            <a:r>
              <a:rPr lang="en-GB" sz="2400" dirty="0"/>
              <a:t>, </a:t>
            </a: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nejsou</a:t>
            </a:r>
            <a:r>
              <a:rPr lang="en-GB" sz="2400" dirty="0"/>
              <a:t> </a:t>
            </a:r>
            <a:r>
              <a:rPr lang="en-GB" sz="2400" dirty="0" err="1"/>
              <a:t>správcem</a:t>
            </a:r>
            <a:r>
              <a:rPr lang="en-GB" sz="2400" dirty="0"/>
              <a:t> </a:t>
            </a:r>
            <a:r>
              <a:rPr lang="en-GB" sz="2400" dirty="0" err="1"/>
              <a:t>nebo</a:t>
            </a:r>
            <a:r>
              <a:rPr lang="en-GB" sz="2400" dirty="0"/>
              <a:t> </a:t>
            </a:r>
            <a:r>
              <a:rPr lang="en-GB" sz="2400" dirty="0" err="1"/>
              <a:t>provozovatelem</a:t>
            </a:r>
            <a:r>
              <a:rPr lang="en-GB" sz="2400" dirty="0"/>
              <a:t> </a:t>
            </a:r>
            <a:r>
              <a:rPr lang="en-GB" sz="2400" dirty="0" err="1"/>
              <a:t>komunikačního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písmene</a:t>
            </a:r>
            <a:r>
              <a:rPr lang="en-GB" sz="2400" dirty="0"/>
              <a:t> d),</a:t>
            </a:r>
          </a:p>
          <a:p>
            <a:r>
              <a:rPr lang="en-GB" sz="2400" dirty="0" smtClean="0"/>
              <a:t>c</a:t>
            </a:r>
            <a:r>
              <a:rPr lang="en-GB" sz="2400" dirty="0"/>
              <a:t>) </a:t>
            </a:r>
            <a:r>
              <a:rPr lang="en-GB" sz="2400" dirty="0" err="1"/>
              <a:t>správce</a:t>
            </a:r>
            <a:r>
              <a:rPr lang="en-GB" sz="2400" dirty="0"/>
              <a:t> a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informačního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kritické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informační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infrastruktury</a:t>
            </a:r>
            <a:r>
              <a:rPr lang="en-GB" sz="2400" dirty="0"/>
              <a:t>,</a:t>
            </a:r>
          </a:p>
          <a:p>
            <a:r>
              <a:rPr lang="en-GB" sz="2400" dirty="0" smtClean="0"/>
              <a:t>d</a:t>
            </a:r>
            <a:r>
              <a:rPr lang="en-GB" sz="2400" dirty="0"/>
              <a:t>) </a:t>
            </a:r>
            <a:r>
              <a:rPr lang="en-GB" sz="2400" dirty="0" err="1"/>
              <a:t>správce</a:t>
            </a:r>
            <a:r>
              <a:rPr lang="en-GB" sz="2400" dirty="0"/>
              <a:t> a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komunikačního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dirty="0" err="1"/>
              <a:t>kritické</a:t>
            </a:r>
            <a:r>
              <a:rPr lang="en-GB" sz="2400" dirty="0"/>
              <a:t> </a:t>
            </a:r>
            <a:r>
              <a:rPr lang="en-GB" sz="2400" dirty="0" err="1"/>
              <a:t>informační</a:t>
            </a:r>
            <a:r>
              <a:rPr lang="en-GB" sz="2400" dirty="0"/>
              <a:t> </a:t>
            </a:r>
            <a:r>
              <a:rPr lang="en-GB" sz="2400" dirty="0" err="1"/>
              <a:t>infrastruktury</a:t>
            </a:r>
            <a:r>
              <a:rPr lang="en-GB" sz="2400" dirty="0"/>
              <a:t>,</a:t>
            </a:r>
          </a:p>
          <a:p>
            <a:r>
              <a:rPr lang="en-GB" sz="2400" dirty="0" smtClean="0"/>
              <a:t>e</a:t>
            </a:r>
            <a:r>
              <a:rPr lang="en-GB" sz="2400" dirty="0"/>
              <a:t>) </a:t>
            </a:r>
            <a:r>
              <a:rPr lang="en-GB" sz="2400" dirty="0" err="1"/>
              <a:t>správce</a:t>
            </a:r>
            <a:r>
              <a:rPr lang="en-GB" sz="2400" dirty="0"/>
              <a:t> a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významného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informačního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systému</a:t>
            </a:r>
            <a:r>
              <a:rPr lang="en-GB" sz="2400" dirty="0"/>
              <a:t>,</a:t>
            </a:r>
          </a:p>
          <a:p>
            <a:r>
              <a:rPr lang="en-GB" sz="2400" dirty="0" smtClean="0"/>
              <a:t>f</a:t>
            </a:r>
            <a:r>
              <a:rPr lang="en-GB" sz="2400" dirty="0"/>
              <a:t>) </a:t>
            </a:r>
            <a:r>
              <a:rPr lang="en-GB" sz="2400" dirty="0" err="1"/>
              <a:t>správce</a:t>
            </a:r>
            <a:r>
              <a:rPr lang="en-GB" sz="2400" dirty="0"/>
              <a:t> a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informačního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základní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služby</a:t>
            </a:r>
            <a:r>
              <a:rPr lang="en-GB" sz="2400" dirty="0"/>
              <a:t>, </a:t>
            </a: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nejsou</a:t>
            </a:r>
            <a:r>
              <a:rPr lang="en-GB" sz="2400" dirty="0"/>
              <a:t> </a:t>
            </a:r>
            <a:r>
              <a:rPr lang="en-GB" sz="2400" dirty="0" err="1"/>
              <a:t>správcem</a:t>
            </a:r>
            <a:r>
              <a:rPr lang="en-GB" sz="2400" dirty="0"/>
              <a:t> </a:t>
            </a:r>
            <a:r>
              <a:rPr lang="en-GB" sz="2400" dirty="0" err="1"/>
              <a:t>nebo</a:t>
            </a:r>
            <a:r>
              <a:rPr lang="en-GB" sz="2400" dirty="0"/>
              <a:t> </a:t>
            </a:r>
            <a:r>
              <a:rPr lang="en-GB" sz="2400" dirty="0" err="1"/>
              <a:t>provozovatelem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písmene</a:t>
            </a:r>
            <a:r>
              <a:rPr lang="en-GB" sz="2400" dirty="0"/>
              <a:t> c) </a:t>
            </a:r>
            <a:r>
              <a:rPr lang="en-GB" sz="2400" dirty="0" err="1"/>
              <a:t>nebo</a:t>
            </a:r>
            <a:r>
              <a:rPr lang="en-GB" sz="2400" dirty="0"/>
              <a:t> d),</a:t>
            </a:r>
          </a:p>
          <a:p>
            <a:r>
              <a:rPr lang="en-GB" sz="2400" dirty="0" smtClean="0"/>
              <a:t>g</a:t>
            </a:r>
            <a:r>
              <a:rPr lang="en-GB" sz="2400" dirty="0"/>
              <a:t>)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základní</a:t>
            </a:r>
            <a:r>
              <a:rPr lang="en-GB" sz="2400" dirty="0"/>
              <a:t> </a:t>
            </a:r>
            <a:r>
              <a:rPr lang="en-GB" sz="2400" dirty="0" err="1"/>
              <a:t>služby</a:t>
            </a:r>
            <a:r>
              <a:rPr lang="en-GB" sz="2400" dirty="0"/>
              <a:t>, </a:t>
            </a: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není</a:t>
            </a:r>
            <a:r>
              <a:rPr lang="en-GB" sz="2400" dirty="0"/>
              <a:t> </a:t>
            </a:r>
            <a:r>
              <a:rPr lang="en-GB" sz="2400" dirty="0" err="1"/>
              <a:t>správcem</a:t>
            </a:r>
            <a:r>
              <a:rPr lang="en-GB" sz="2400" dirty="0"/>
              <a:t> </a:t>
            </a:r>
            <a:r>
              <a:rPr lang="en-GB" sz="2400" dirty="0" err="1"/>
              <a:t>nebo</a:t>
            </a:r>
            <a:r>
              <a:rPr lang="en-GB" sz="2400" dirty="0"/>
              <a:t> </a:t>
            </a:r>
            <a:r>
              <a:rPr lang="en-GB" sz="2400" dirty="0" err="1"/>
              <a:t>provozovatelem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písmene</a:t>
            </a:r>
            <a:r>
              <a:rPr lang="en-GB" sz="2400" dirty="0"/>
              <a:t> f), a</a:t>
            </a:r>
          </a:p>
          <a:p>
            <a:r>
              <a:rPr lang="en-GB" sz="2400" dirty="0" smtClean="0"/>
              <a:t>h</a:t>
            </a:r>
            <a:r>
              <a:rPr lang="en-GB" sz="2400" dirty="0"/>
              <a:t>) </a:t>
            </a:r>
            <a:r>
              <a:rPr lang="en-GB" sz="2400" dirty="0" err="1"/>
              <a:t>poskytovatel</a:t>
            </a:r>
            <a:r>
              <a:rPr lang="en-GB" sz="2400" dirty="0"/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digitální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služby</a:t>
            </a:r>
            <a:r>
              <a:rPr lang="en-GB" sz="2400" dirty="0"/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99398" y="6189218"/>
            <a:ext cx="2679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(tržiště, vyhledávač, </a:t>
            </a:r>
            <a:r>
              <a:rPr lang="cs-CZ" dirty="0" err="1" smtClean="0"/>
              <a:t>cloud</a:t>
            </a:r>
            <a:r>
              <a:rPr lang="cs-CZ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02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04395" y="117693"/>
            <a:ext cx="949900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- </a:t>
            </a:r>
            <a:r>
              <a:rPr lang="en-GB" sz="2400" dirty="0" err="1"/>
              <a:t>poskytovatel</a:t>
            </a:r>
            <a:r>
              <a:rPr lang="en-GB" sz="2400" dirty="0"/>
              <a:t> </a:t>
            </a:r>
            <a:r>
              <a:rPr lang="en-GB" sz="2400" dirty="0" err="1"/>
              <a:t>služby</a:t>
            </a:r>
            <a:r>
              <a:rPr lang="en-GB" sz="2400" dirty="0"/>
              <a:t> </a:t>
            </a:r>
            <a:r>
              <a:rPr lang="en-GB" sz="2400" dirty="0" err="1"/>
              <a:t>elektronických</a:t>
            </a:r>
            <a:r>
              <a:rPr lang="en-GB" sz="2400" dirty="0"/>
              <a:t> </a:t>
            </a:r>
            <a:r>
              <a:rPr lang="en-GB" sz="2400" dirty="0" err="1"/>
              <a:t>komunikací</a:t>
            </a:r>
            <a:r>
              <a:rPr lang="en-GB" sz="2400" dirty="0"/>
              <a:t>,</a:t>
            </a:r>
          </a:p>
          <a:p>
            <a:r>
              <a:rPr lang="en-GB" sz="2400" dirty="0" smtClean="0"/>
              <a:t>- </a:t>
            </a:r>
            <a:r>
              <a:rPr lang="en-GB" sz="2400" dirty="0" err="1" smtClean="0"/>
              <a:t>subjekt</a:t>
            </a:r>
            <a:r>
              <a:rPr lang="en-GB" sz="2400" dirty="0" smtClean="0"/>
              <a:t> </a:t>
            </a:r>
            <a:r>
              <a:rPr lang="en-GB" sz="2400" dirty="0" err="1"/>
              <a:t>zajišťující</a:t>
            </a:r>
            <a:r>
              <a:rPr lang="en-GB" sz="2400" dirty="0"/>
              <a:t> </a:t>
            </a:r>
            <a:r>
              <a:rPr lang="en-GB" sz="2400" dirty="0" err="1"/>
              <a:t>síť</a:t>
            </a:r>
            <a:r>
              <a:rPr lang="en-GB" sz="2400" dirty="0"/>
              <a:t> </a:t>
            </a:r>
            <a:r>
              <a:rPr lang="en-GB" sz="2400" dirty="0" err="1"/>
              <a:t>elektronických</a:t>
            </a:r>
            <a:r>
              <a:rPr lang="en-GB" sz="2400" dirty="0"/>
              <a:t> </a:t>
            </a:r>
            <a:r>
              <a:rPr lang="en-GB" sz="2400" dirty="0" err="1"/>
              <a:t>komunikací</a:t>
            </a:r>
            <a:r>
              <a:rPr lang="en-GB" sz="2400" dirty="0" smtClean="0"/>
              <a:t>,</a:t>
            </a:r>
            <a:endParaRPr lang="cs-CZ" sz="2400" dirty="0" smtClean="0"/>
          </a:p>
          <a:p>
            <a:endParaRPr lang="en-GB" sz="2400" dirty="0"/>
          </a:p>
          <a:p>
            <a:r>
              <a:rPr lang="en-GB" sz="2400" dirty="0"/>
              <a:t>- </a:t>
            </a:r>
            <a:r>
              <a:rPr lang="en-GB" sz="2400" dirty="0" err="1"/>
              <a:t>orgán</a:t>
            </a:r>
            <a:r>
              <a:rPr lang="en-GB" sz="2400" dirty="0"/>
              <a:t> </a:t>
            </a:r>
            <a:r>
              <a:rPr lang="en-GB" sz="2400" dirty="0" err="1"/>
              <a:t>nebo</a:t>
            </a:r>
            <a:r>
              <a:rPr lang="en-GB" sz="2400" dirty="0"/>
              <a:t> </a:t>
            </a:r>
            <a:r>
              <a:rPr lang="en-GB" sz="2400" dirty="0" err="1"/>
              <a:t>osoba</a:t>
            </a:r>
            <a:r>
              <a:rPr lang="en-GB" sz="2400" dirty="0"/>
              <a:t> </a:t>
            </a:r>
            <a:r>
              <a:rPr lang="en-GB" sz="2400" dirty="0" err="1"/>
              <a:t>zajišťující</a:t>
            </a:r>
            <a:r>
              <a:rPr lang="en-GB" sz="2400" dirty="0"/>
              <a:t> </a:t>
            </a:r>
            <a:r>
              <a:rPr lang="en-GB" sz="2400" dirty="0" err="1"/>
              <a:t>významnou</a:t>
            </a:r>
            <a:r>
              <a:rPr lang="en-GB" sz="2400" dirty="0"/>
              <a:t> </a:t>
            </a:r>
            <a:r>
              <a:rPr lang="en-GB" sz="2400" dirty="0" err="1"/>
              <a:t>síť</a:t>
            </a:r>
            <a:r>
              <a:rPr lang="en-GB" sz="2400" dirty="0"/>
              <a:t>,</a:t>
            </a:r>
          </a:p>
          <a:p>
            <a:endParaRPr lang="cs-CZ" sz="2400" dirty="0" smtClean="0"/>
          </a:p>
          <a:p>
            <a:r>
              <a:rPr lang="en-GB" sz="2400" dirty="0" smtClean="0"/>
              <a:t>- </a:t>
            </a:r>
            <a:r>
              <a:rPr lang="en-GB" sz="2400" dirty="0" err="1"/>
              <a:t>správce</a:t>
            </a:r>
            <a:r>
              <a:rPr lang="en-GB" sz="2400" dirty="0"/>
              <a:t> </a:t>
            </a:r>
            <a:r>
              <a:rPr lang="en-GB" sz="2400" dirty="0" err="1"/>
              <a:t>informačního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dirty="0" err="1"/>
              <a:t>kritické</a:t>
            </a:r>
            <a:r>
              <a:rPr lang="en-GB" sz="2400" dirty="0"/>
              <a:t> </a:t>
            </a:r>
            <a:r>
              <a:rPr lang="en-GB" sz="2400" dirty="0" err="1"/>
              <a:t>informační</a:t>
            </a:r>
            <a:r>
              <a:rPr lang="en-GB" sz="2400" dirty="0"/>
              <a:t> </a:t>
            </a:r>
            <a:r>
              <a:rPr lang="en-GB" sz="2400" dirty="0" err="1"/>
              <a:t>infrastruktury</a:t>
            </a:r>
            <a:r>
              <a:rPr lang="en-GB" sz="2400" dirty="0"/>
              <a:t>, </a:t>
            </a:r>
          </a:p>
          <a:p>
            <a:r>
              <a:rPr lang="en-GB" sz="2400" dirty="0"/>
              <a:t>-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informačního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dirty="0" err="1"/>
              <a:t>kritické</a:t>
            </a:r>
            <a:r>
              <a:rPr lang="en-GB" sz="2400" dirty="0"/>
              <a:t> </a:t>
            </a:r>
            <a:r>
              <a:rPr lang="en-GB" sz="2400" dirty="0" err="1"/>
              <a:t>informační</a:t>
            </a:r>
            <a:r>
              <a:rPr lang="en-GB" sz="2400" dirty="0"/>
              <a:t> </a:t>
            </a:r>
            <a:r>
              <a:rPr lang="en-GB" sz="2400" dirty="0" err="1"/>
              <a:t>infrastruktury</a:t>
            </a:r>
            <a:r>
              <a:rPr lang="en-GB" sz="2400" dirty="0"/>
              <a:t>,</a:t>
            </a:r>
          </a:p>
          <a:p>
            <a:r>
              <a:rPr lang="en-GB" sz="2400" dirty="0"/>
              <a:t>- </a:t>
            </a:r>
            <a:r>
              <a:rPr lang="en-GB" sz="2400" dirty="0" err="1"/>
              <a:t>správce</a:t>
            </a:r>
            <a:r>
              <a:rPr lang="en-GB" sz="2400" dirty="0"/>
              <a:t> </a:t>
            </a:r>
            <a:r>
              <a:rPr lang="en-GB" sz="2400" dirty="0" err="1"/>
              <a:t>komunikačního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dirty="0" err="1"/>
              <a:t>kritické</a:t>
            </a:r>
            <a:r>
              <a:rPr lang="en-GB" sz="2400" dirty="0"/>
              <a:t> </a:t>
            </a:r>
            <a:r>
              <a:rPr lang="en-GB" sz="2400" dirty="0" err="1"/>
              <a:t>informační</a:t>
            </a:r>
            <a:r>
              <a:rPr lang="en-GB" sz="2400" dirty="0"/>
              <a:t> </a:t>
            </a:r>
            <a:r>
              <a:rPr lang="en-GB" sz="2400" dirty="0" err="1"/>
              <a:t>infrastruktury</a:t>
            </a:r>
            <a:r>
              <a:rPr lang="en-GB" sz="2400" dirty="0"/>
              <a:t>,</a:t>
            </a:r>
          </a:p>
          <a:p>
            <a:r>
              <a:rPr lang="en-GB" sz="2400" dirty="0"/>
              <a:t>-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komunikačního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dirty="0" err="1"/>
              <a:t>kritické</a:t>
            </a:r>
            <a:r>
              <a:rPr lang="en-GB" sz="2400" dirty="0"/>
              <a:t> </a:t>
            </a:r>
            <a:r>
              <a:rPr lang="en-GB" sz="2400" dirty="0" err="1"/>
              <a:t>informační</a:t>
            </a:r>
            <a:r>
              <a:rPr lang="en-GB" sz="2400" dirty="0"/>
              <a:t> </a:t>
            </a:r>
            <a:r>
              <a:rPr lang="en-GB" sz="2400" dirty="0" err="1"/>
              <a:t>infrastruktury</a:t>
            </a:r>
            <a:r>
              <a:rPr lang="en-GB" sz="2400" dirty="0"/>
              <a:t>,</a:t>
            </a:r>
          </a:p>
          <a:p>
            <a:endParaRPr lang="cs-CZ" sz="2400" dirty="0" smtClean="0"/>
          </a:p>
          <a:p>
            <a:r>
              <a:rPr lang="en-GB" sz="2400" dirty="0" smtClean="0"/>
              <a:t>- </a:t>
            </a:r>
            <a:r>
              <a:rPr lang="en-GB" sz="2400" dirty="0" err="1"/>
              <a:t>správce</a:t>
            </a:r>
            <a:r>
              <a:rPr lang="en-GB" sz="2400" dirty="0"/>
              <a:t> </a:t>
            </a:r>
            <a:r>
              <a:rPr lang="en-GB" sz="2400" dirty="0" err="1"/>
              <a:t>významného</a:t>
            </a:r>
            <a:r>
              <a:rPr lang="en-GB" sz="2400" dirty="0"/>
              <a:t> </a:t>
            </a:r>
            <a:r>
              <a:rPr lang="en-GB" sz="2400" dirty="0" err="1"/>
              <a:t>informačního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, </a:t>
            </a:r>
          </a:p>
          <a:p>
            <a:r>
              <a:rPr lang="en-GB" sz="2400" dirty="0"/>
              <a:t>-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významného</a:t>
            </a:r>
            <a:r>
              <a:rPr lang="en-GB" sz="2400" dirty="0"/>
              <a:t> </a:t>
            </a:r>
            <a:r>
              <a:rPr lang="en-GB" sz="2400" dirty="0" err="1"/>
              <a:t>informačního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,</a:t>
            </a:r>
          </a:p>
          <a:p>
            <a:endParaRPr lang="cs-CZ" sz="2400" dirty="0" smtClean="0"/>
          </a:p>
          <a:p>
            <a:r>
              <a:rPr lang="en-GB" sz="2400" dirty="0" smtClean="0"/>
              <a:t>- </a:t>
            </a:r>
            <a:r>
              <a:rPr lang="en-GB" sz="2400" dirty="0" err="1"/>
              <a:t>správce</a:t>
            </a:r>
            <a:r>
              <a:rPr lang="en-GB" sz="2400" dirty="0"/>
              <a:t> </a:t>
            </a:r>
            <a:r>
              <a:rPr lang="en-GB" sz="2400" dirty="0" err="1"/>
              <a:t>informačního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dirty="0" err="1"/>
              <a:t>základní</a:t>
            </a:r>
            <a:r>
              <a:rPr lang="en-GB" sz="2400" dirty="0"/>
              <a:t> </a:t>
            </a:r>
            <a:r>
              <a:rPr lang="en-GB" sz="2400" dirty="0" err="1"/>
              <a:t>služby</a:t>
            </a:r>
            <a:r>
              <a:rPr lang="en-GB" sz="2400" dirty="0"/>
              <a:t>,</a:t>
            </a:r>
          </a:p>
          <a:p>
            <a:r>
              <a:rPr lang="en-GB" sz="2400" dirty="0"/>
              <a:t>-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informačního</a:t>
            </a:r>
            <a:r>
              <a:rPr lang="en-GB" sz="2400" dirty="0"/>
              <a:t> </a:t>
            </a:r>
            <a:r>
              <a:rPr lang="en-GB" sz="2400" dirty="0" err="1"/>
              <a:t>systému</a:t>
            </a:r>
            <a:r>
              <a:rPr lang="en-GB" sz="2400" dirty="0"/>
              <a:t> </a:t>
            </a:r>
            <a:r>
              <a:rPr lang="en-GB" sz="2400" dirty="0" err="1"/>
              <a:t>základní</a:t>
            </a:r>
            <a:r>
              <a:rPr lang="en-GB" sz="2400" dirty="0"/>
              <a:t> </a:t>
            </a:r>
            <a:r>
              <a:rPr lang="en-GB" sz="2400" dirty="0" err="1"/>
              <a:t>služby</a:t>
            </a:r>
            <a:r>
              <a:rPr lang="en-GB" sz="2400" dirty="0"/>
              <a:t>, </a:t>
            </a:r>
          </a:p>
          <a:p>
            <a:r>
              <a:rPr lang="en-GB" sz="2400" dirty="0"/>
              <a:t>- </a:t>
            </a:r>
            <a:r>
              <a:rPr lang="en-GB" sz="2400" dirty="0" err="1"/>
              <a:t>provozovatel</a:t>
            </a:r>
            <a:r>
              <a:rPr lang="en-GB" sz="2400" dirty="0"/>
              <a:t> </a:t>
            </a:r>
            <a:r>
              <a:rPr lang="en-GB" sz="2400" dirty="0" err="1"/>
              <a:t>základní</a:t>
            </a:r>
            <a:r>
              <a:rPr lang="en-GB" sz="2400" dirty="0"/>
              <a:t> </a:t>
            </a:r>
            <a:r>
              <a:rPr lang="en-GB" sz="2400" dirty="0" err="1"/>
              <a:t>služby</a:t>
            </a:r>
            <a:r>
              <a:rPr lang="en-GB" sz="2400" dirty="0"/>
              <a:t> a</a:t>
            </a:r>
          </a:p>
          <a:p>
            <a:endParaRPr lang="cs-CZ" sz="2400" dirty="0" smtClean="0"/>
          </a:p>
          <a:p>
            <a:r>
              <a:rPr lang="en-GB" sz="2400" dirty="0" smtClean="0"/>
              <a:t>- </a:t>
            </a:r>
            <a:r>
              <a:rPr lang="en-GB" sz="2400" dirty="0" err="1"/>
              <a:t>poskytovatel</a:t>
            </a:r>
            <a:r>
              <a:rPr lang="en-GB" sz="2400" dirty="0"/>
              <a:t> </a:t>
            </a:r>
            <a:r>
              <a:rPr lang="en-GB" sz="2400" dirty="0" err="1"/>
              <a:t>digitální</a:t>
            </a:r>
            <a:r>
              <a:rPr lang="en-GB" sz="2400" dirty="0"/>
              <a:t> </a:t>
            </a:r>
            <a:r>
              <a:rPr lang="en-GB" sz="2400" dirty="0" err="1" smtClean="0"/>
              <a:t>služby</a:t>
            </a:r>
            <a:r>
              <a:rPr lang="cs-CZ" sz="2400" dirty="0"/>
              <a:t> </a:t>
            </a:r>
            <a:r>
              <a:rPr lang="cs-CZ" sz="2400" dirty="0" smtClean="0"/>
              <a:t>(zástupce - § 3a)</a:t>
            </a:r>
            <a:endParaRPr lang="en-GB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20348" y="365760"/>
            <a:ext cx="15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El. komunikace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20348" y="1260438"/>
            <a:ext cx="3256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Významné sítě (</a:t>
            </a:r>
            <a:r>
              <a:rPr lang="cs-CZ" dirty="0" err="1" smtClean="0">
                <a:solidFill>
                  <a:srgbClr val="FF0000"/>
                </a:solidFill>
              </a:rPr>
              <a:t>zahr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 smtClean="0">
                <a:solidFill>
                  <a:srgbClr val="FF0000"/>
                </a:solidFill>
              </a:rPr>
              <a:t>onektivita)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724913" y="2346960"/>
            <a:ext cx="1984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Kritická </a:t>
            </a:r>
            <a:r>
              <a:rPr lang="cs-CZ" dirty="0" err="1" smtClean="0">
                <a:solidFill>
                  <a:srgbClr val="FF0000"/>
                </a:solidFill>
              </a:rPr>
              <a:t>inf</a:t>
            </a:r>
            <a:r>
              <a:rPr lang="cs-CZ" dirty="0" smtClean="0">
                <a:solidFill>
                  <a:srgbClr val="FF0000"/>
                </a:solidFill>
              </a:rPr>
              <a:t>. a kom. infrastruktura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239789" y="3852594"/>
            <a:ext cx="1961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Významné systémy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(veřejné)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239789" y="5119071"/>
            <a:ext cx="159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Základní služby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239789" y="6352417"/>
            <a:ext cx="1588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Digitální služby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20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00746" y="319157"/>
            <a:ext cx="23901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 smtClean="0"/>
              <a:t>Určování</a:t>
            </a:r>
            <a:endParaRPr lang="en-GB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0746" y="2291378"/>
            <a:ext cx="108628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Kritická I a K infrastruktura – krizový zákon</a:t>
            </a:r>
          </a:p>
          <a:p>
            <a:endParaRPr lang="cs-CZ" sz="2400" dirty="0"/>
          </a:p>
          <a:p>
            <a:r>
              <a:rPr lang="cs-CZ" sz="2400" dirty="0" smtClean="0"/>
              <a:t>Významné sítě – ex lege</a:t>
            </a:r>
          </a:p>
          <a:p>
            <a:endParaRPr lang="cs-CZ" sz="2400" dirty="0"/>
          </a:p>
          <a:p>
            <a:r>
              <a:rPr lang="cs-CZ" sz="2400" dirty="0" smtClean="0"/>
              <a:t>Významné systémy – vyhláška MVČR a NÚKIB (</a:t>
            </a:r>
            <a:r>
              <a:rPr lang="cs-CZ" sz="2400" dirty="0" err="1" smtClean="0"/>
              <a:t>caveat</a:t>
            </a:r>
            <a:r>
              <a:rPr lang="cs-CZ" sz="2400" dirty="0" smtClean="0"/>
              <a:t> – možnost autonomního určení)</a:t>
            </a:r>
          </a:p>
          <a:p>
            <a:endParaRPr lang="cs-CZ" sz="2400" dirty="0"/>
          </a:p>
          <a:p>
            <a:r>
              <a:rPr lang="cs-CZ" sz="2400" dirty="0" smtClean="0"/>
              <a:t>Základní služby – rozhodnutí NÚKIB (§22a odst. 1)</a:t>
            </a:r>
          </a:p>
          <a:p>
            <a:endParaRPr lang="cs-CZ" sz="2400" dirty="0"/>
          </a:p>
          <a:p>
            <a:r>
              <a:rPr lang="cs-CZ" sz="2400" dirty="0" smtClean="0"/>
              <a:t>Digitální služby – ex lege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2326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E59BFAC-28BF-3347-8787-8E3CAA2CA224}"/>
              </a:ext>
            </a:extLst>
          </p:cNvPr>
          <p:cNvSpPr txBox="1"/>
          <p:nvPr/>
        </p:nvSpPr>
        <p:spPr>
          <a:xfrm>
            <a:off x="380011" y="403761"/>
            <a:ext cx="25706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/>
              <a:t>Povinnosti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0011" y="2076225"/>
            <a:ext cx="1114183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Bezpečnostní opatření (vč. dokumentace) – organizační, technická</a:t>
            </a:r>
          </a:p>
          <a:p>
            <a:endParaRPr lang="cs-CZ" sz="3200" dirty="0"/>
          </a:p>
          <a:p>
            <a:r>
              <a:rPr lang="cs-CZ" sz="3200" dirty="0" smtClean="0"/>
              <a:t>Hlášení incidentů – NÚKIB (vládní CERT) nebo národní CERT</a:t>
            </a:r>
          </a:p>
          <a:p>
            <a:endParaRPr lang="cs-CZ" sz="3200" dirty="0"/>
          </a:p>
          <a:p>
            <a:r>
              <a:rPr lang="cs-CZ" sz="3200" dirty="0" smtClean="0"/>
              <a:t>Protiopatření – varování (§ 12), reaktivní (§ 13), ochranné (§ 14)</a:t>
            </a:r>
          </a:p>
          <a:p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(+ jiné povinnosti mimo ZKB – např. prevenční povinnost)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6672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E59BFAC-28BF-3347-8787-8E3CAA2CA224}"/>
              </a:ext>
            </a:extLst>
          </p:cNvPr>
          <p:cNvSpPr txBox="1"/>
          <p:nvPr/>
        </p:nvSpPr>
        <p:spPr>
          <a:xfrm>
            <a:off x="380011" y="320633"/>
            <a:ext cx="69592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/>
              <a:t>Specifické povinnosti (výběr)</a:t>
            </a:r>
            <a:endParaRPr lang="cs-CZ" sz="4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ACA25A2-EF76-B54D-8228-0D880C94BBFD}"/>
              </a:ext>
            </a:extLst>
          </p:cNvPr>
          <p:cNvSpPr txBox="1"/>
          <p:nvPr/>
        </p:nvSpPr>
        <p:spPr>
          <a:xfrm>
            <a:off x="380011" y="2676698"/>
            <a:ext cx="98893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Úprava vztahu s poskytovatelem </a:t>
            </a:r>
            <a:r>
              <a:rPr lang="cs-CZ" sz="3600" dirty="0" err="1" smtClean="0"/>
              <a:t>cloudu</a:t>
            </a:r>
            <a:r>
              <a:rPr lang="cs-CZ" sz="3600" dirty="0" smtClean="0"/>
              <a:t> - § 4 odst. 5</a:t>
            </a:r>
          </a:p>
          <a:p>
            <a:endParaRPr lang="cs-CZ" sz="3600" dirty="0"/>
          </a:p>
          <a:p>
            <a:r>
              <a:rPr lang="cs-CZ" sz="3600" dirty="0" smtClean="0"/>
              <a:t>Mandatorní migrace - § 6a, § 15a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806305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433</Words>
  <Application>Microsoft Office PowerPoint</Application>
  <PresentationFormat>Širokoúhlá obrazovka</PresentationFormat>
  <Paragraphs>75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Polčák</dc:creator>
  <cp:lastModifiedBy>Radim Polčák</cp:lastModifiedBy>
  <cp:revision>10</cp:revision>
  <dcterms:created xsi:type="dcterms:W3CDTF">2018-09-21T07:18:52Z</dcterms:created>
  <dcterms:modified xsi:type="dcterms:W3CDTF">2018-09-21T10:25:49Z</dcterms:modified>
</cp:coreProperties>
</file>