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5" r:id="rId6"/>
    <p:sldId id="260" r:id="rId7"/>
    <p:sldId id="261" r:id="rId8"/>
    <p:sldId id="262" r:id="rId9"/>
    <p:sldId id="263" r:id="rId10"/>
    <p:sldId id="266"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6"/>
  </p:normalViewPr>
  <p:slideViewPr>
    <p:cSldViewPr snapToGrid="0" snapToObjects="1">
      <p:cViewPr varScale="1">
        <p:scale>
          <a:sx n="107" d="100"/>
          <a:sy n="107" d="100"/>
        </p:scale>
        <p:origin x="200" y="1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DF6597-4FA1-AC48-9A86-E66F7A06090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DA8B5BE-F275-014C-99F0-22B673D8A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C7D6064-4A7C-A947-BBA7-F64D8862A1CA}"/>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5" name="Zástupný symbol pro zápatí 4">
            <a:extLst>
              <a:ext uri="{FF2B5EF4-FFF2-40B4-BE49-F238E27FC236}">
                <a16:creationId xmlns:a16="http://schemas.microsoft.com/office/drawing/2014/main" id="{4ED495A0-FB8B-9442-A215-B2BC2F1BEF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2B8815-3C40-5E4D-9A73-4C7BC4C94BF5}"/>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201893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5725BA-9DE9-3244-89C6-61BC5A60932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0E0B39E-77FA-E14E-A25C-715E062CF8CB}"/>
              </a:ext>
            </a:extLst>
          </p:cNvPr>
          <p:cNvSpPr>
            <a:spLocks noGrp="1"/>
          </p:cNvSpPr>
          <p:nvPr>
            <p:ph type="body" orient="vert" idx="1"/>
          </p:nvPr>
        </p:nvSpPr>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FF4E4351-D6DA-8449-89C4-C8818BB5BE28}"/>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5" name="Zástupný symbol pro zápatí 4">
            <a:extLst>
              <a:ext uri="{FF2B5EF4-FFF2-40B4-BE49-F238E27FC236}">
                <a16:creationId xmlns:a16="http://schemas.microsoft.com/office/drawing/2014/main" id="{B9651302-E29A-CA48-8AB7-4A7EEF1AEA7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5F55EE5-731C-5A4E-9258-DB97306A8851}"/>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25355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8446103-7FCE-4446-8B4A-8D4212060CE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590771D-230B-7849-8CF5-5DBEDC14E9D3}"/>
              </a:ext>
            </a:extLst>
          </p:cNvPr>
          <p:cNvSpPr>
            <a:spLocks noGrp="1"/>
          </p:cNvSpPr>
          <p:nvPr>
            <p:ph type="body" orient="vert" idx="1"/>
          </p:nvPr>
        </p:nvSpPr>
        <p:spPr>
          <a:xfrm>
            <a:off x="838200" y="365125"/>
            <a:ext cx="7734300" cy="5811838"/>
          </a:xfrm>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A4EC241B-9703-9442-A952-BE478D1112B1}"/>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5" name="Zástupný symbol pro zápatí 4">
            <a:extLst>
              <a:ext uri="{FF2B5EF4-FFF2-40B4-BE49-F238E27FC236}">
                <a16:creationId xmlns:a16="http://schemas.microsoft.com/office/drawing/2014/main" id="{3E3EBC6A-1A86-A247-A278-E99C7A8384F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CABED6-8819-BA47-9B0B-F7CE283399B0}"/>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4095635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BF9A40-9EFA-3945-96F4-427D51B4BC40}"/>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7F6EFE1-4F95-1142-9283-FB72CDDD4E2E}"/>
              </a:ext>
            </a:extLst>
          </p:cNvPr>
          <p:cNvSpPr>
            <a:spLocks noGrp="1"/>
          </p:cNvSpPr>
          <p:nvPr>
            <p:ph idx="1"/>
          </p:nvPr>
        </p:nvSpPr>
        <p:spPr/>
        <p:txBody>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04690580-F534-734A-A1ED-67210F834558}"/>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5" name="Zástupný symbol pro zápatí 4">
            <a:extLst>
              <a:ext uri="{FF2B5EF4-FFF2-40B4-BE49-F238E27FC236}">
                <a16:creationId xmlns:a16="http://schemas.microsoft.com/office/drawing/2014/main" id="{0D529DEC-EEF4-B040-BB92-48574BDFA39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69E6F18-1610-714B-8A08-3C7A035A0F44}"/>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499042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61DC6C-283B-F543-A775-15AF3086341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DAB2DBAC-FCCD-224F-A8D7-B10F76C7A0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05A88FA0-EC5B-F740-967E-DC19D1B67596}"/>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5" name="Zástupný symbol pro zápatí 4">
            <a:extLst>
              <a:ext uri="{FF2B5EF4-FFF2-40B4-BE49-F238E27FC236}">
                <a16:creationId xmlns:a16="http://schemas.microsoft.com/office/drawing/2014/main" id="{2B7F2683-C0CA-FC43-84C7-98C90AC1904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5AC484C-8FF9-0E4B-8A5E-E7BCEF954DE3}"/>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856415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8180BF-3B46-3C4B-84EE-FDCEF056926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B8D9B56-9FEC-D44D-9E44-4E573841B4BE}"/>
              </a:ext>
            </a:extLst>
          </p:cNvPr>
          <p:cNvSpPr>
            <a:spLocks noGrp="1"/>
          </p:cNvSpPr>
          <p:nvPr>
            <p:ph sz="half" idx="1"/>
          </p:nvPr>
        </p:nvSpPr>
        <p:spPr>
          <a:xfrm>
            <a:off x="838200" y="1825625"/>
            <a:ext cx="5181600" cy="4351338"/>
          </a:xfrm>
        </p:spPr>
        <p:txBody>
          <a:body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AB9078F8-5F8F-6C4E-AF6B-25C2934A3FB9}"/>
              </a:ext>
            </a:extLst>
          </p:cNvPr>
          <p:cNvSpPr>
            <a:spLocks noGrp="1"/>
          </p:cNvSpPr>
          <p:nvPr>
            <p:ph sz="half" idx="2"/>
          </p:nvPr>
        </p:nvSpPr>
        <p:spPr>
          <a:xfrm>
            <a:off x="6172200" y="1825625"/>
            <a:ext cx="5181600" cy="4351338"/>
          </a:xfrm>
        </p:spPr>
        <p:txBody>
          <a:body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D1BC6C62-2AFC-3641-9480-5E2C6DF60045}"/>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6" name="Zástupný symbol pro zápatí 5">
            <a:extLst>
              <a:ext uri="{FF2B5EF4-FFF2-40B4-BE49-F238E27FC236}">
                <a16:creationId xmlns:a16="http://schemas.microsoft.com/office/drawing/2014/main" id="{9A041EF9-9E43-5044-8054-3986EF33B5E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8BD5D81-A968-CE4F-870A-8A2EEC5412DA}"/>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34799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F5B5B4-B9A0-BF40-9FD5-695F158F319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EF86CCBE-513C-D04C-8D9E-77AE1436D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EF98E48D-1BD7-A941-BFBF-DC9FFA27499B}"/>
              </a:ext>
            </a:extLst>
          </p:cNvPr>
          <p:cNvSpPr>
            <a:spLocks noGrp="1"/>
          </p:cNvSpPr>
          <p:nvPr>
            <p:ph sz="half" idx="2"/>
          </p:nvPr>
        </p:nvSpPr>
        <p:spPr>
          <a:xfrm>
            <a:off x="839788" y="2505075"/>
            <a:ext cx="5157787" cy="3684588"/>
          </a:xfrm>
        </p:spPr>
        <p:txBody>
          <a:bodyPr/>
          <a:lstStyle/>
          <a:p>
            <a:r>
              <a:rPr lang="cs-CZ"/>
              <a:t>Upravte styly předlohy textu.
Druhá úroveň
Třetí úroveň
Čtvrtá úroveň
Pátá úroveň</a:t>
            </a:r>
          </a:p>
        </p:txBody>
      </p:sp>
      <p:sp>
        <p:nvSpPr>
          <p:cNvPr id="5" name="Zástupný symbol pro text 4">
            <a:extLst>
              <a:ext uri="{FF2B5EF4-FFF2-40B4-BE49-F238E27FC236}">
                <a16:creationId xmlns:a16="http://schemas.microsoft.com/office/drawing/2014/main" id="{5BB14E68-E8A8-3C4E-AEC7-26455CE722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6" name="Zástupný symbol pro obsah 5">
            <a:extLst>
              <a:ext uri="{FF2B5EF4-FFF2-40B4-BE49-F238E27FC236}">
                <a16:creationId xmlns:a16="http://schemas.microsoft.com/office/drawing/2014/main" id="{CFDF5954-5E14-F44D-9B11-86F50E08FFA6}"/>
              </a:ext>
            </a:extLst>
          </p:cNvPr>
          <p:cNvSpPr>
            <a:spLocks noGrp="1"/>
          </p:cNvSpPr>
          <p:nvPr>
            <p:ph sz="quarter" idx="4"/>
          </p:nvPr>
        </p:nvSpPr>
        <p:spPr>
          <a:xfrm>
            <a:off x="6172200" y="2505075"/>
            <a:ext cx="5183188" cy="3684588"/>
          </a:xfrm>
        </p:spPr>
        <p:txBody>
          <a:bodyPr/>
          <a:lstStyle/>
          <a:p>
            <a:r>
              <a:rPr lang="cs-CZ"/>
              <a:t>Upravte styly předlohy textu.
Druhá úroveň
Třetí úroveň
Čtvrtá úroveň
Pátá úroveň</a:t>
            </a:r>
          </a:p>
        </p:txBody>
      </p:sp>
      <p:sp>
        <p:nvSpPr>
          <p:cNvPr id="7" name="Zástupný symbol pro datum 6">
            <a:extLst>
              <a:ext uri="{FF2B5EF4-FFF2-40B4-BE49-F238E27FC236}">
                <a16:creationId xmlns:a16="http://schemas.microsoft.com/office/drawing/2014/main" id="{00F6F5BC-31E7-2247-BF52-1B47E7E8BEA2}"/>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8" name="Zástupný symbol pro zápatí 7">
            <a:extLst>
              <a:ext uri="{FF2B5EF4-FFF2-40B4-BE49-F238E27FC236}">
                <a16:creationId xmlns:a16="http://schemas.microsoft.com/office/drawing/2014/main" id="{C0DCAE40-0E86-8D4E-8740-6E1F9CF4174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9269785-1C6F-AA4C-9C7B-FED61C2CDDCB}"/>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482189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327E81-A6DD-2648-AE2A-B6082F9BCB3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362CF50-0002-7E47-9D11-A77748C187A4}"/>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4" name="Zástupný symbol pro zápatí 3">
            <a:extLst>
              <a:ext uri="{FF2B5EF4-FFF2-40B4-BE49-F238E27FC236}">
                <a16:creationId xmlns:a16="http://schemas.microsoft.com/office/drawing/2014/main" id="{038CE7B6-38DD-054C-BCD0-F168DCD0CA8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0F08455-47F2-F244-AFE2-2F567A9DBC5B}"/>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523917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3A5C2CC-9163-FF40-85CE-D88602C89F3E}"/>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3" name="Zástupný symbol pro zápatí 2">
            <a:extLst>
              <a:ext uri="{FF2B5EF4-FFF2-40B4-BE49-F238E27FC236}">
                <a16:creationId xmlns:a16="http://schemas.microsoft.com/office/drawing/2014/main" id="{980667A6-76F5-D84B-9299-024A66F0656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82E180E-2C10-A841-9DBD-E96EC338F4E8}"/>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139457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F9701F-72C1-2441-AC82-108950C440F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0E5CE58-2245-BA42-8816-160821D3E5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cs-CZ"/>
              <a:t>Upravte styly předlohy textu.
Druhá úroveň
Třetí úroveň
Čtvrtá úroveň
Pátá úroveň</a:t>
            </a:r>
          </a:p>
        </p:txBody>
      </p:sp>
      <p:sp>
        <p:nvSpPr>
          <p:cNvPr id="4" name="Zástupný symbol pro text 3">
            <a:extLst>
              <a:ext uri="{FF2B5EF4-FFF2-40B4-BE49-F238E27FC236}">
                <a16:creationId xmlns:a16="http://schemas.microsoft.com/office/drawing/2014/main" id="{AEA02F9E-C2F2-CC4C-9919-BB0E7D925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509A2E58-AFF0-D048-AF24-B6EA050B5882}"/>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6" name="Zástupný symbol pro zápatí 5">
            <a:extLst>
              <a:ext uri="{FF2B5EF4-FFF2-40B4-BE49-F238E27FC236}">
                <a16:creationId xmlns:a16="http://schemas.microsoft.com/office/drawing/2014/main" id="{451B2973-ECC5-2143-B42E-E39E6EAD08E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247F099-BA4C-FF4A-ADD6-5573F7485490}"/>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784898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EE7BC0-A80B-0C49-963F-A2E5FD3BD7E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2A81C48-479A-C842-BF1A-3F2837B54E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8F307E2B-F62C-354D-9DFF-85A58E21E6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925C8BAD-6F01-1741-B9E7-1B148A5A89B8}"/>
              </a:ext>
            </a:extLst>
          </p:cNvPr>
          <p:cNvSpPr>
            <a:spLocks noGrp="1"/>
          </p:cNvSpPr>
          <p:nvPr>
            <p:ph type="dt" sz="half" idx="10"/>
          </p:nvPr>
        </p:nvSpPr>
        <p:spPr/>
        <p:txBody>
          <a:bodyPr/>
          <a:lstStyle/>
          <a:p>
            <a:fld id="{1CEA5345-DCC2-F842-AABE-27B3EA821C0C}" type="datetimeFigureOut">
              <a:rPr lang="cs-CZ" smtClean="0"/>
              <a:t>21.09.18</a:t>
            </a:fld>
            <a:endParaRPr lang="cs-CZ"/>
          </a:p>
        </p:txBody>
      </p:sp>
      <p:sp>
        <p:nvSpPr>
          <p:cNvPr id="6" name="Zástupný symbol pro zápatí 5">
            <a:extLst>
              <a:ext uri="{FF2B5EF4-FFF2-40B4-BE49-F238E27FC236}">
                <a16:creationId xmlns:a16="http://schemas.microsoft.com/office/drawing/2014/main" id="{EC3ACA49-5FB3-9042-8461-4CEB301DC9A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160E688-A66C-0542-A255-B4DDE9E2C5C7}"/>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311812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6234901-6469-0E4D-A448-AD73B5BF9E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15BD2D6B-015F-4D4C-A1C1-6406AE5CAF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8C6F4A83-EAEF-8446-ACE5-8A065333FA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A5345-DCC2-F842-AABE-27B3EA821C0C}" type="datetimeFigureOut">
              <a:rPr lang="cs-CZ" smtClean="0"/>
              <a:t>21.09.18</a:t>
            </a:fld>
            <a:endParaRPr lang="cs-CZ"/>
          </a:p>
        </p:txBody>
      </p:sp>
      <p:sp>
        <p:nvSpPr>
          <p:cNvPr id="5" name="Zástupný symbol pro zápatí 4">
            <a:extLst>
              <a:ext uri="{FF2B5EF4-FFF2-40B4-BE49-F238E27FC236}">
                <a16:creationId xmlns:a16="http://schemas.microsoft.com/office/drawing/2014/main" id="{A9A164FF-77AF-7F42-A85E-C795AF1761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FC27A1D-82FD-1343-910C-59E2572B2C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2A148-9DFE-8F45-BB81-CE3C21442EBF}" type="slidenum">
              <a:rPr lang="cs-CZ" smtClean="0"/>
              <a:t>‹#›</a:t>
            </a:fld>
            <a:endParaRPr lang="cs-CZ"/>
          </a:p>
        </p:txBody>
      </p:sp>
    </p:spTree>
    <p:extLst>
      <p:ext uri="{BB962C8B-B14F-4D97-AF65-F5344CB8AC3E}">
        <p14:creationId xmlns:p14="http://schemas.microsoft.com/office/powerpoint/2010/main" val="2801280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B7DF8E9-957F-6D41-818D-66B727F976EA}"/>
              </a:ext>
            </a:extLst>
          </p:cNvPr>
          <p:cNvSpPr txBox="1"/>
          <p:nvPr/>
        </p:nvSpPr>
        <p:spPr>
          <a:xfrm>
            <a:off x="1223158" y="1009403"/>
            <a:ext cx="9783769" cy="584775"/>
          </a:xfrm>
          <a:prstGeom prst="rect">
            <a:avLst/>
          </a:prstGeom>
          <a:noFill/>
        </p:spPr>
        <p:txBody>
          <a:bodyPr wrap="none" rtlCol="0">
            <a:spAutoFit/>
          </a:bodyPr>
          <a:lstStyle/>
          <a:p>
            <a:r>
              <a:rPr lang="cs-CZ" sz="3200" dirty="0"/>
              <a:t>Informační technologie ve veřejné správě a e-</a:t>
            </a:r>
            <a:r>
              <a:rPr lang="cs-CZ" sz="3200" dirty="0" err="1"/>
              <a:t>government</a:t>
            </a:r>
            <a:endParaRPr lang="cs-CZ" sz="3200" dirty="0"/>
          </a:p>
        </p:txBody>
      </p:sp>
      <p:sp>
        <p:nvSpPr>
          <p:cNvPr id="5" name="TextovéPole 4">
            <a:extLst>
              <a:ext uri="{FF2B5EF4-FFF2-40B4-BE49-F238E27FC236}">
                <a16:creationId xmlns:a16="http://schemas.microsoft.com/office/drawing/2014/main" id="{48B2A472-206A-0742-9498-F0C2398246CC}"/>
              </a:ext>
            </a:extLst>
          </p:cNvPr>
          <p:cNvSpPr txBox="1"/>
          <p:nvPr/>
        </p:nvSpPr>
        <p:spPr>
          <a:xfrm>
            <a:off x="3087585" y="2624447"/>
            <a:ext cx="5230021" cy="707886"/>
          </a:xfrm>
          <a:prstGeom prst="rect">
            <a:avLst/>
          </a:prstGeom>
          <a:noFill/>
        </p:spPr>
        <p:txBody>
          <a:bodyPr wrap="none" rtlCol="0">
            <a:spAutoFit/>
          </a:bodyPr>
          <a:lstStyle/>
          <a:p>
            <a:r>
              <a:rPr lang="cs-CZ" sz="4000" dirty="0"/>
              <a:t>Ochrana osobních údajů</a:t>
            </a:r>
          </a:p>
        </p:txBody>
      </p:sp>
    </p:spTree>
    <p:extLst>
      <p:ext uri="{BB962C8B-B14F-4D97-AF65-F5344CB8AC3E}">
        <p14:creationId xmlns:p14="http://schemas.microsoft.com/office/powerpoint/2010/main" val="1303505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E59BFAC-28BF-3347-8787-8E3CAA2CA224}"/>
              </a:ext>
            </a:extLst>
          </p:cNvPr>
          <p:cNvSpPr txBox="1"/>
          <p:nvPr/>
        </p:nvSpPr>
        <p:spPr>
          <a:xfrm>
            <a:off x="380011" y="320633"/>
            <a:ext cx="6045053" cy="769441"/>
          </a:xfrm>
          <a:prstGeom prst="rect">
            <a:avLst/>
          </a:prstGeom>
          <a:noFill/>
        </p:spPr>
        <p:txBody>
          <a:bodyPr wrap="none" rtlCol="0">
            <a:spAutoFit/>
          </a:bodyPr>
          <a:lstStyle/>
          <a:p>
            <a:r>
              <a:rPr lang="cs-CZ" sz="4400" dirty="0"/>
              <a:t>Předání dat ke zpracování</a:t>
            </a:r>
          </a:p>
        </p:txBody>
      </p:sp>
      <p:sp>
        <p:nvSpPr>
          <p:cNvPr id="3" name="TextovéPole 2">
            <a:extLst>
              <a:ext uri="{FF2B5EF4-FFF2-40B4-BE49-F238E27FC236}">
                <a16:creationId xmlns:a16="http://schemas.microsoft.com/office/drawing/2014/main" id="{0ACA25A2-EF76-B54D-8228-0D880C94BBFD}"/>
              </a:ext>
            </a:extLst>
          </p:cNvPr>
          <p:cNvSpPr txBox="1"/>
          <p:nvPr/>
        </p:nvSpPr>
        <p:spPr>
          <a:xfrm>
            <a:off x="415551" y="1341911"/>
            <a:ext cx="11459774" cy="2677656"/>
          </a:xfrm>
          <a:prstGeom prst="rect">
            <a:avLst/>
          </a:prstGeom>
          <a:noFill/>
        </p:spPr>
        <p:txBody>
          <a:bodyPr wrap="square" rtlCol="0">
            <a:spAutoFit/>
          </a:bodyPr>
          <a:lstStyle/>
          <a:p>
            <a:r>
              <a:rPr lang="cs-CZ" sz="2400" dirty="0"/>
              <a:t>44: K jakémukoli předání osobních údajů, které jsou předmětem zpracování nebo které jsou určeny ke zpracování po předání do třetí země nebo mezinárodní organizaci, může dojít pouze tehdy, splní-li správce a zpracovatel v závislosti na dalších ustanoveních tohoto nařízení podmínky stanovené v této kapitole, včetně podmínek pro další předávání osobních údajů z dané třetí země nebo mezinárodní organizace do jiné třetí země nebo jiné mezinárodní organizaci. Veškerá ustanovení této kapitoly se použijí s cílem zajistit, aby úroveň ochrany fyzických osob zaručená tímto nařízením nebyla znehodnocena.</a:t>
            </a:r>
          </a:p>
        </p:txBody>
      </p:sp>
      <p:sp>
        <p:nvSpPr>
          <p:cNvPr id="4" name="TextovéPole 3">
            <a:extLst>
              <a:ext uri="{FF2B5EF4-FFF2-40B4-BE49-F238E27FC236}">
                <a16:creationId xmlns:a16="http://schemas.microsoft.com/office/drawing/2014/main" id="{45231A48-E813-F440-8280-30C211EEC045}"/>
              </a:ext>
            </a:extLst>
          </p:cNvPr>
          <p:cNvSpPr txBox="1"/>
          <p:nvPr/>
        </p:nvSpPr>
        <p:spPr>
          <a:xfrm>
            <a:off x="415551" y="4228490"/>
            <a:ext cx="3811108" cy="2554545"/>
          </a:xfrm>
          <a:prstGeom prst="rect">
            <a:avLst/>
          </a:prstGeom>
          <a:noFill/>
        </p:spPr>
        <p:txBody>
          <a:bodyPr wrap="none" rtlCol="0">
            <a:spAutoFit/>
          </a:bodyPr>
          <a:lstStyle/>
          <a:p>
            <a:r>
              <a:rPr lang="cs-CZ" sz="3200" dirty="0"/>
              <a:t>Adekvátnost</a:t>
            </a:r>
          </a:p>
          <a:p>
            <a:r>
              <a:rPr lang="cs-CZ" sz="3200" dirty="0"/>
              <a:t>Korporátní pravidla</a:t>
            </a:r>
          </a:p>
          <a:p>
            <a:r>
              <a:rPr lang="cs-CZ" sz="3200" dirty="0"/>
              <a:t>Schválené doložky</a:t>
            </a:r>
          </a:p>
          <a:p>
            <a:r>
              <a:rPr lang="cs-CZ" sz="3200" dirty="0"/>
              <a:t>Kodex</a:t>
            </a:r>
          </a:p>
          <a:p>
            <a:r>
              <a:rPr lang="cs-CZ" sz="3200" dirty="0"/>
              <a:t>Specifické výjimky: 49</a:t>
            </a:r>
          </a:p>
        </p:txBody>
      </p:sp>
    </p:spTree>
    <p:extLst>
      <p:ext uri="{BB962C8B-B14F-4D97-AF65-F5344CB8AC3E}">
        <p14:creationId xmlns:p14="http://schemas.microsoft.com/office/powerpoint/2010/main" val="3422635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B7DF8E9-957F-6D41-818D-66B727F976EA}"/>
              </a:ext>
            </a:extLst>
          </p:cNvPr>
          <p:cNvSpPr txBox="1"/>
          <p:nvPr/>
        </p:nvSpPr>
        <p:spPr>
          <a:xfrm>
            <a:off x="1330037" y="855025"/>
            <a:ext cx="9001118" cy="4708981"/>
          </a:xfrm>
          <a:prstGeom prst="rect">
            <a:avLst/>
          </a:prstGeom>
          <a:noFill/>
        </p:spPr>
        <p:txBody>
          <a:bodyPr wrap="none" rtlCol="0">
            <a:spAutoFit/>
          </a:bodyPr>
          <a:lstStyle/>
          <a:p>
            <a:r>
              <a:rPr lang="cs-CZ" sz="6000" dirty="0"/>
              <a:t>Ochrana prostředí</a:t>
            </a:r>
          </a:p>
          <a:p>
            <a:endParaRPr lang="cs-CZ" sz="6000" dirty="0"/>
          </a:p>
          <a:p>
            <a:r>
              <a:rPr lang="cs-CZ" sz="6000" dirty="0"/>
              <a:t>Ochrana distributivních práv</a:t>
            </a:r>
          </a:p>
          <a:p>
            <a:endParaRPr lang="cs-CZ" sz="6000" dirty="0"/>
          </a:p>
          <a:p>
            <a:r>
              <a:rPr lang="cs-CZ" sz="6000" dirty="0"/>
              <a:t>Performativní pravidla</a:t>
            </a:r>
          </a:p>
        </p:txBody>
      </p:sp>
      <p:sp>
        <p:nvSpPr>
          <p:cNvPr id="2" name="Obdélník 1">
            <a:extLst>
              <a:ext uri="{FF2B5EF4-FFF2-40B4-BE49-F238E27FC236}">
                <a16:creationId xmlns:a16="http://schemas.microsoft.com/office/drawing/2014/main" id="{B0857842-F7B9-2D46-8F5E-5226F24841F9}"/>
              </a:ext>
            </a:extLst>
          </p:cNvPr>
          <p:cNvSpPr/>
          <p:nvPr/>
        </p:nvSpPr>
        <p:spPr>
          <a:xfrm>
            <a:off x="4964600" y="3244334"/>
            <a:ext cx="2262799" cy="369332"/>
          </a:xfrm>
          <a:prstGeom prst="rect">
            <a:avLst/>
          </a:prstGeom>
        </p:spPr>
        <p:txBody>
          <a:bodyPr wrap="none">
            <a:spAutoFit/>
          </a:bodyPr>
          <a:lstStyle/>
          <a:p>
            <a:r>
              <a:rPr lang="cs-CZ" dirty="0"/>
              <a:t>Performativní pravidla</a:t>
            </a:r>
          </a:p>
        </p:txBody>
      </p:sp>
    </p:spTree>
    <p:extLst>
      <p:ext uri="{BB962C8B-B14F-4D97-AF65-F5344CB8AC3E}">
        <p14:creationId xmlns:p14="http://schemas.microsoft.com/office/powerpoint/2010/main" val="11109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E27239ED-66C8-E340-8323-C246A9565819}"/>
              </a:ext>
            </a:extLst>
          </p:cNvPr>
          <p:cNvSpPr txBox="1"/>
          <p:nvPr/>
        </p:nvSpPr>
        <p:spPr>
          <a:xfrm>
            <a:off x="534389" y="592708"/>
            <a:ext cx="11020301" cy="4401205"/>
          </a:xfrm>
          <a:prstGeom prst="rect">
            <a:avLst/>
          </a:prstGeom>
          <a:noFill/>
        </p:spPr>
        <p:txBody>
          <a:bodyPr wrap="square" rtlCol="0">
            <a:spAutoFit/>
          </a:bodyPr>
          <a:lstStyle/>
          <a:p>
            <a:r>
              <a:rPr lang="cs-CZ" sz="2800" dirty="0"/>
              <a:t>Pojem - 4:</a:t>
            </a:r>
          </a:p>
          <a:p>
            <a:endParaRPr lang="cs-CZ" sz="2800" dirty="0"/>
          </a:p>
          <a:p>
            <a:r>
              <a:rPr lang="cs-CZ" sz="2800" dirty="0"/>
              <a:t>Pro účely tohoto nařízení se rozumí:</a:t>
            </a:r>
          </a:p>
          <a:p>
            <a:r>
              <a:rPr lang="cs-CZ" sz="2800" dirty="0"/>
              <a:t>1) „osobními údaji“ veškeré informace o identifikované nebo identifikovatelné fyzické osobě (dále jen „subjekt údajů“); identifikovatelnou fyzickou osobou je fyzická osoba, kterou lze přímo či nepřímo identifikovat, zejména odkazem na určitý identifikátor, například jméno, identifikační číslo, lokační údaje, síťový identifikátor nebo na jeden či více zvláštních prvků fyzické, fyziologické, genetické, psychické, ekonomické, kulturní nebo společenské identity této fyzické osoby</a:t>
            </a:r>
          </a:p>
        </p:txBody>
      </p:sp>
    </p:spTree>
    <p:extLst>
      <p:ext uri="{BB962C8B-B14F-4D97-AF65-F5344CB8AC3E}">
        <p14:creationId xmlns:p14="http://schemas.microsoft.com/office/powerpoint/2010/main" val="59504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E27239ED-66C8-E340-8323-C246A9565819}"/>
              </a:ext>
            </a:extLst>
          </p:cNvPr>
          <p:cNvSpPr txBox="1"/>
          <p:nvPr/>
        </p:nvSpPr>
        <p:spPr>
          <a:xfrm>
            <a:off x="534389" y="592708"/>
            <a:ext cx="11020301" cy="4401205"/>
          </a:xfrm>
          <a:prstGeom prst="rect">
            <a:avLst/>
          </a:prstGeom>
          <a:noFill/>
        </p:spPr>
        <p:txBody>
          <a:bodyPr wrap="square" rtlCol="0">
            <a:spAutoFit/>
          </a:bodyPr>
          <a:lstStyle/>
          <a:p>
            <a:r>
              <a:rPr lang="cs-CZ" sz="2800" dirty="0"/>
              <a:t>Zpracování - 4:</a:t>
            </a:r>
          </a:p>
          <a:p>
            <a:endParaRPr lang="cs-CZ" sz="2800" dirty="0"/>
          </a:p>
          <a:p>
            <a:r>
              <a:rPr lang="cs-CZ" sz="2800" dirty="0"/>
              <a:t>Pro účely tohoto nařízení se rozumí:</a:t>
            </a:r>
          </a:p>
          <a:p>
            <a:r>
              <a:rPr lang="cs-CZ" sz="2800" dirty="0"/>
              <a:t>2) „zpracováním“ jakákoliv operace nebo soubor operací s osobními údaji nebo soubory osobních údajů, který je prováděn pomocí či bez pomoci automatizovaných postupů, jako je shromáždění, zaznamenání, uspořádání, strukturování, uložení, přizpůsobení nebo pozměnění, vyhledání, nahlédnutí, použití, zpřístupnění přenosem, šíření nebo jakékoliv jiné zpřístupnění, seřazení či zkombinování, omezení, výmaz nebo zničení;</a:t>
            </a:r>
          </a:p>
        </p:txBody>
      </p:sp>
    </p:spTree>
    <p:extLst>
      <p:ext uri="{BB962C8B-B14F-4D97-AF65-F5344CB8AC3E}">
        <p14:creationId xmlns:p14="http://schemas.microsoft.com/office/powerpoint/2010/main" val="114413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E27239ED-66C8-E340-8323-C246A9565819}"/>
              </a:ext>
            </a:extLst>
          </p:cNvPr>
          <p:cNvSpPr txBox="1"/>
          <p:nvPr/>
        </p:nvSpPr>
        <p:spPr>
          <a:xfrm>
            <a:off x="261257" y="592708"/>
            <a:ext cx="11709070" cy="4524315"/>
          </a:xfrm>
          <a:prstGeom prst="rect">
            <a:avLst/>
          </a:prstGeom>
          <a:noFill/>
        </p:spPr>
        <p:txBody>
          <a:bodyPr wrap="square" rtlCol="0">
            <a:spAutoFit/>
          </a:bodyPr>
          <a:lstStyle/>
          <a:p>
            <a:r>
              <a:rPr lang="cs-CZ" sz="4800" dirty="0"/>
              <a:t>Správce </a:t>
            </a:r>
            <a:r>
              <a:rPr lang="cs-CZ" sz="4800" dirty="0" err="1"/>
              <a:t>x</a:t>
            </a:r>
            <a:r>
              <a:rPr lang="cs-CZ" sz="4800" dirty="0"/>
              <a:t> zpracovatel</a:t>
            </a:r>
          </a:p>
          <a:p>
            <a:r>
              <a:rPr lang="cs-CZ" sz="4800" dirty="0"/>
              <a:t>(účel)</a:t>
            </a:r>
          </a:p>
          <a:p>
            <a:endParaRPr lang="cs-CZ" sz="4800" dirty="0"/>
          </a:p>
          <a:p>
            <a:r>
              <a:rPr lang="cs-CZ" sz="4800" dirty="0"/>
              <a:t>Společná správa</a:t>
            </a:r>
          </a:p>
          <a:p>
            <a:endParaRPr lang="cs-CZ" sz="4800" dirty="0"/>
          </a:p>
          <a:p>
            <a:r>
              <a:rPr lang="cs-CZ" sz="4800" dirty="0" err="1"/>
              <a:t>Caveat</a:t>
            </a:r>
            <a:r>
              <a:rPr lang="cs-CZ" sz="4800" dirty="0"/>
              <a:t>: Příjemce (pouze indikativní funkce)</a:t>
            </a:r>
          </a:p>
        </p:txBody>
      </p:sp>
    </p:spTree>
    <p:extLst>
      <p:ext uri="{BB962C8B-B14F-4D97-AF65-F5344CB8AC3E}">
        <p14:creationId xmlns:p14="http://schemas.microsoft.com/office/powerpoint/2010/main" val="1775024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9BCB061A-FAC5-8347-A052-E307CED99FD9}"/>
              </a:ext>
            </a:extLst>
          </p:cNvPr>
          <p:cNvSpPr txBox="1"/>
          <p:nvPr/>
        </p:nvSpPr>
        <p:spPr>
          <a:xfrm>
            <a:off x="332509" y="831273"/>
            <a:ext cx="11055928" cy="5016758"/>
          </a:xfrm>
          <a:prstGeom prst="rect">
            <a:avLst/>
          </a:prstGeom>
          <a:noFill/>
        </p:spPr>
        <p:txBody>
          <a:bodyPr wrap="square" rtlCol="0">
            <a:spAutoFit/>
          </a:bodyPr>
          <a:lstStyle/>
          <a:p>
            <a:r>
              <a:rPr lang="cs-CZ" sz="2000" dirty="0"/>
              <a:t>Článek 6 Zákonnost zpracování</a:t>
            </a:r>
          </a:p>
          <a:p>
            <a:endParaRPr lang="cs-CZ" sz="2000" dirty="0"/>
          </a:p>
          <a:p>
            <a:r>
              <a:rPr lang="cs-CZ" sz="2000" dirty="0"/>
              <a:t>1.   Zpracování je zákonné, pouze pokud je splněna nejméně jedna z těchto podmínek a pouze v odpovídajícím rozsahu:</a:t>
            </a:r>
          </a:p>
          <a:p>
            <a:r>
              <a:rPr lang="cs-CZ" sz="2000" dirty="0"/>
              <a:t>a) subjekt údajů udělil souhlas se zpracováním svých osobních údajů pro jeden či více konkrétních účelů;</a:t>
            </a:r>
          </a:p>
          <a:p>
            <a:r>
              <a:rPr lang="cs-CZ" sz="2000" dirty="0"/>
              <a:t>b) zpracování je nezbytné pro splnění smlouvy, jejíž smluvní stranou je subjekt údajů, nebo pro provedení opatření přijatých před uzavřením smlouvy na žádost tohoto subjektu údajů;</a:t>
            </a:r>
          </a:p>
          <a:p>
            <a:r>
              <a:rPr lang="cs-CZ" sz="2000" dirty="0"/>
              <a:t>c) zpracování je nezbytné pro splnění právní povinnosti, která se na správce vztahuje;</a:t>
            </a:r>
          </a:p>
          <a:p>
            <a:r>
              <a:rPr lang="cs-CZ" sz="2000" dirty="0"/>
              <a:t>d) zpracování je nezbytné pro ochranu životně důležitých zájmů subjektu údajů nebo jiné fyzické osoby;</a:t>
            </a:r>
          </a:p>
          <a:p>
            <a:r>
              <a:rPr lang="cs-CZ" sz="2000" dirty="0"/>
              <a:t>e) zpracování je nezbytné pro splnění úkolu prováděného ve veřejném zájmu nebo při výkonu veřejné moci, kterým je pověřen správce;</a:t>
            </a:r>
          </a:p>
          <a:p>
            <a:r>
              <a:rPr lang="cs-CZ" sz="2000" dirty="0"/>
              <a:t>f) zpracování je nezbytné pro účely oprávněných zájmů příslušného správce či třetí strany, kromě případů, kdy před těmito zájmy mají přednost zájmy nebo základní práva a svobody subjektu údajů vyžadující ochranu osobních údajů, zejména pokud je subjektem údajů dítě.</a:t>
            </a:r>
          </a:p>
          <a:p>
            <a:endParaRPr lang="cs-CZ" sz="2000" dirty="0"/>
          </a:p>
          <a:p>
            <a:r>
              <a:rPr lang="cs-CZ" sz="2000" dirty="0"/>
              <a:t>První pododstavec písm. f) se netýká zpracování prováděného orgány veřejné moci při plnění jejich úkolů.</a:t>
            </a:r>
          </a:p>
        </p:txBody>
      </p:sp>
    </p:spTree>
    <p:extLst>
      <p:ext uri="{BB962C8B-B14F-4D97-AF65-F5344CB8AC3E}">
        <p14:creationId xmlns:p14="http://schemas.microsoft.com/office/powerpoint/2010/main" val="2423260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E59BFAC-28BF-3347-8787-8E3CAA2CA224}"/>
              </a:ext>
            </a:extLst>
          </p:cNvPr>
          <p:cNvSpPr txBox="1"/>
          <p:nvPr/>
        </p:nvSpPr>
        <p:spPr>
          <a:xfrm>
            <a:off x="380011" y="403761"/>
            <a:ext cx="2877711" cy="769441"/>
          </a:xfrm>
          <a:prstGeom prst="rect">
            <a:avLst/>
          </a:prstGeom>
          <a:noFill/>
        </p:spPr>
        <p:txBody>
          <a:bodyPr wrap="none" rtlCol="0">
            <a:spAutoFit/>
          </a:bodyPr>
          <a:lstStyle/>
          <a:p>
            <a:r>
              <a:rPr lang="cs-CZ" sz="4400" dirty="0" err="1"/>
              <a:t>Compliance</a:t>
            </a:r>
            <a:endParaRPr lang="cs-CZ" sz="4400" dirty="0"/>
          </a:p>
        </p:txBody>
      </p:sp>
      <p:sp>
        <p:nvSpPr>
          <p:cNvPr id="3" name="TextovéPole 2">
            <a:extLst>
              <a:ext uri="{FF2B5EF4-FFF2-40B4-BE49-F238E27FC236}">
                <a16:creationId xmlns:a16="http://schemas.microsoft.com/office/drawing/2014/main" id="{0ACA25A2-EF76-B54D-8228-0D880C94BBFD}"/>
              </a:ext>
            </a:extLst>
          </p:cNvPr>
          <p:cNvSpPr txBox="1"/>
          <p:nvPr/>
        </p:nvSpPr>
        <p:spPr>
          <a:xfrm>
            <a:off x="380011" y="1911928"/>
            <a:ext cx="4840749" cy="1754326"/>
          </a:xfrm>
          <a:prstGeom prst="rect">
            <a:avLst/>
          </a:prstGeom>
          <a:noFill/>
        </p:spPr>
        <p:txBody>
          <a:bodyPr wrap="none" rtlCol="0">
            <a:spAutoFit/>
          </a:bodyPr>
          <a:lstStyle/>
          <a:p>
            <a:r>
              <a:rPr lang="cs-CZ" sz="3600" dirty="0"/>
              <a:t>Co zpracovávám</a:t>
            </a:r>
          </a:p>
          <a:p>
            <a:r>
              <a:rPr lang="cs-CZ" sz="3600" dirty="0"/>
              <a:t>Proč to zpracovávám</a:t>
            </a:r>
          </a:p>
          <a:p>
            <a:r>
              <a:rPr lang="cs-CZ" sz="3600" dirty="0"/>
              <a:t>Jak to mám zabezpečené</a:t>
            </a:r>
          </a:p>
        </p:txBody>
      </p:sp>
      <p:sp>
        <p:nvSpPr>
          <p:cNvPr id="4" name="TextovéPole 3">
            <a:extLst>
              <a:ext uri="{FF2B5EF4-FFF2-40B4-BE49-F238E27FC236}">
                <a16:creationId xmlns:a16="http://schemas.microsoft.com/office/drawing/2014/main" id="{0F5E840E-ACC7-EF43-8F37-2495B93E13EB}"/>
              </a:ext>
            </a:extLst>
          </p:cNvPr>
          <p:cNvSpPr txBox="1"/>
          <p:nvPr/>
        </p:nvSpPr>
        <p:spPr>
          <a:xfrm>
            <a:off x="6056416" y="4998746"/>
            <a:ext cx="5882380" cy="1569660"/>
          </a:xfrm>
          <a:prstGeom prst="rect">
            <a:avLst/>
          </a:prstGeom>
          <a:noFill/>
        </p:spPr>
        <p:txBody>
          <a:bodyPr wrap="none" rtlCol="0">
            <a:spAutoFit/>
          </a:bodyPr>
          <a:lstStyle/>
          <a:p>
            <a:r>
              <a:rPr lang="cs-CZ" sz="3200" dirty="0"/>
              <a:t>Dokumentace - vnitřní</a:t>
            </a:r>
          </a:p>
          <a:p>
            <a:r>
              <a:rPr lang="cs-CZ" sz="3200" dirty="0"/>
              <a:t>Dokumentace – vnější (informace)</a:t>
            </a:r>
          </a:p>
          <a:p>
            <a:r>
              <a:rPr lang="cs-CZ" sz="3200" dirty="0"/>
              <a:t>Procesy – uplatnění práv, hlášení</a:t>
            </a:r>
          </a:p>
        </p:txBody>
      </p:sp>
    </p:spTree>
    <p:extLst>
      <p:ext uri="{BB962C8B-B14F-4D97-AF65-F5344CB8AC3E}">
        <p14:creationId xmlns:p14="http://schemas.microsoft.com/office/powerpoint/2010/main" val="766722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E59BFAC-28BF-3347-8787-8E3CAA2CA224}"/>
              </a:ext>
            </a:extLst>
          </p:cNvPr>
          <p:cNvSpPr txBox="1"/>
          <p:nvPr/>
        </p:nvSpPr>
        <p:spPr>
          <a:xfrm>
            <a:off x="380011" y="320633"/>
            <a:ext cx="2914259" cy="769441"/>
          </a:xfrm>
          <a:prstGeom prst="rect">
            <a:avLst/>
          </a:prstGeom>
          <a:noFill/>
        </p:spPr>
        <p:txBody>
          <a:bodyPr wrap="none" rtlCol="0">
            <a:spAutoFit/>
          </a:bodyPr>
          <a:lstStyle/>
          <a:p>
            <a:r>
              <a:rPr lang="cs-CZ" sz="4400" dirty="0"/>
              <a:t>Přímá práva</a:t>
            </a:r>
          </a:p>
        </p:txBody>
      </p:sp>
      <p:sp>
        <p:nvSpPr>
          <p:cNvPr id="3" name="TextovéPole 2">
            <a:extLst>
              <a:ext uri="{FF2B5EF4-FFF2-40B4-BE49-F238E27FC236}">
                <a16:creationId xmlns:a16="http://schemas.microsoft.com/office/drawing/2014/main" id="{0ACA25A2-EF76-B54D-8228-0D880C94BBFD}"/>
              </a:ext>
            </a:extLst>
          </p:cNvPr>
          <p:cNvSpPr txBox="1"/>
          <p:nvPr/>
        </p:nvSpPr>
        <p:spPr>
          <a:xfrm>
            <a:off x="2498623" y="1579418"/>
            <a:ext cx="7317837" cy="4524315"/>
          </a:xfrm>
          <a:prstGeom prst="rect">
            <a:avLst/>
          </a:prstGeom>
          <a:noFill/>
        </p:spPr>
        <p:txBody>
          <a:bodyPr wrap="none" rtlCol="0">
            <a:spAutoFit/>
          </a:bodyPr>
          <a:lstStyle/>
          <a:p>
            <a:r>
              <a:rPr lang="cs-CZ" sz="3600" dirty="0"/>
              <a:t>informace o zpracování</a:t>
            </a:r>
          </a:p>
          <a:p>
            <a:r>
              <a:rPr lang="cs-CZ" sz="3600" dirty="0"/>
              <a:t>přístup</a:t>
            </a:r>
          </a:p>
          <a:p>
            <a:r>
              <a:rPr lang="cs-CZ" sz="3600" dirty="0"/>
              <a:t>oprava</a:t>
            </a:r>
          </a:p>
          <a:p>
            <a:r>
              <a:rPr lang="cs-CZ" sz="3600" dirty="0"/>
              <a:t>výmaz (zapomnění)</a:t>
            </a:r>
          </a:p>
          <a:p>
            <a:r>
              <a:rPr lang="cs-CZ" sz="3600" dirty="0"/>
              <a:t>omezení zpracování</a:t>
            </a:r>
          </a:p>
          <a:p>
            <a:r>
              <a:rPr lang="cs-CZ" sz="3600" dirty="0"/>
              <a:t>Přenos</a:t>
            </a:r>
          </a:p>
          <a:p>
            <a:endParaRPr lang="cs-CZ" sz="3600" dirty="0"/>
          </a:p>
          <a:p>
            <a:r>
              <a:rPr lang="cs-CZ" sz="3600" dirty="0"/>
              <a:t>+ námitka: závažné oprávněné důvody</a:t>
            </a:r>
          </a:p>
        </p:txBody>
      </p:sp>
    </p:spTree>
    <p:extLst>
      <p:ext uri="{BB962C8B-B14F-4D97-AF65-F5344CB8AC3E}">
        <p14:creationId xmlns:p14="http://schemas.microsoft.com/office/powerpoint/2010/main" val="178063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E59BFAC-28BF-3347-8787-8E3CAA2CA224}"/>
              </a:ext>
            </a:extLst>
          </p:cNvPr>
          <p:cNvSpPr txBox="1"/>
          <p:nvPr/>
        </p:nvSpPr>
        <p:spPr>
          <a:xfrm>
            <a:off x="380011" y="320633"/>
            <a:ext cx="2576859" cy="769441"/>
          </a:xfrm>
          <a:prstGeom prst="rect">
            <a:avLst/>
          </a:prstGeom>
          <a:noFill/>
        </p:spPr>
        <p:txBody>
          <a:bodyPr wrap="none" rtlCol="0">
            <a:spAutoFit/>
          </a:bodyPr>
          <a:lstStyle/>
          <a:p>
            <a:r>
              <a:rPr lang="cs-CZ" sz="4400" dirty="0"/>
              <a:t>Pověřenec</a:t>
            </a:r>
          </a:p>
        </p:txBody>
      </p:sp>
      <p:sp>
        <p:nvSpPr>
          <p:cNvPr id="3" name="TextovéPole 2">
            <a:extLst>
              <a:ext uri="{FF2B5EF4-FFF2-40B4-BE49-F238E27FC236}">
                <a16:creationId xmlns:a16="http://schemas.microsoft.com/office/drawing/2014/main" id="{0ACA25A2-EF76-B54D-8228-0D880C94BBFD}"/>
              </a:ext>
            </a:extLst>
          </p:cNvPr>
          <p:cNvSpPr txBox="1"/>
          <p:nvPr/>
        </p:nvSpPr>
        <p:spPr>
          <a:xfrm>
            <a:off x="415551" y="1341911"/>
            <a:ext cx="11459774" cy="5262979"/>
          </a:xfrm>
          <a:prstGeom prst="rect">
            <a:avLst/>
          </a:prstGeom>
          <a:noFill/>
        </p:spPr>
        <p:txBody>
          <a:bodyPr wrap="square" rtlCol="0">
            <a:spAutoFit/>
          </a:bodyPr>
          <a:lstStyle/>
          <a:p>
            <a:r>
              <a:rPr lang="cs-CZ" sz="2400" dirty="0"/>
              <a:t>39(1)   Pověřenec pro ochranu osobních údajů vykonává alespoň tyto úkoly:</a:t>
            </a:r>
          </a:p>
          <a:p>
            <a:r>
              <a:rPr lang="cs-CZ" sz="2400" dirty="0"/>
              <a:t>a) poskytování informací a poradenství správcům nebo zpracovatelům a zaměstnancům, kteří provádějí zpracování, o jejich povinnostech podle tohoto nařízení a dalších předpisů Unie nebo členských států v oblasti ochrany údajů;</a:t>
            </a:r>
          </a:p>
          <a:p>
            <a:r>
              <a:rPr lang="cs-CZ" sz="2400" dirty="0"/>
              <a:t>b) monitorování souladu s tímto nařízením, dalšími předpisy Unie nebo členských států v oblasti ochrany údajů a s koncepcemi správce nebo zpracovatele v oblasti ochrany osobních údajů, včetně rozdělení odpovědnosti, zvyšování povědomí a odborné přípravy pracovníků zapojených do operací zpracování a souvisejících auditů;</a:t>
            </a:r>
          </a:p>
          <a:p>
            <a:r>
              <a:rPr lang="cs-CZ" sz="2400" dirty="0"/>
              <a:t>c) poskytování poradenství na požádání, pokud jde o posouzení vlivu na ochranu osobních údajů, a monitorování jeho uplatňování podle článku 35;</a:t>
            </a:r>
          </a:p>
          <a:p>
            <a:r>
              <a:rPr lang="cs-CZ" sz="2400" dirty="0"/>
              <a:t>d) spolupráce s dozorovým úřadem a</a:t>
            </a:r>
          </a:p>
          <a:p>
            <a:r>
              <a:rPr lang="cs-CZ" sz="2400" dirty="0"/>
              <a:t>e) působení jako kontaktní místo pro dozorový úřad v záležitostech týkajících se zpracování, včetně předchozí konzultace podle článku 36, a případně vedení konzultací v jakékoli jiné věci.</a:t>
            </a:r>
          </a:p>
        </p:txBody>
      </p:sp>
    </p:spTree>
    <p:extLst>
      <p:ext uri="{BB962C8B-B14F-4D97-AF65-F5344CB8AC3E}">
        <p14:creationId xmlns:p14="http://schemas.microsoft.com/office/powerpoint/2010/main" val="33930763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703</Words>
  <Application>Microsoft Macintosh PowerPoint</Application>
  <PresentationFormat>Širokoúhlá obrazovka</PresentationFormat>
  <Paragraphs>63</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Polčák</dc:creator>
  <cp:lastModifiedBy>Radim Polčák</cp:lastModifiedBy>
  <cp:revision>5</cp:revision>
  <dcterms:created xsi:type="dcterms:W3CDTF">2018-09-21T07:18:52Z</dcterms:created>
  <dcterms:modified xsi:type="dcterms:W3CDTF">2018-09-21T07:50:00Z</dcterms:modified>
</cp:coreProperties>
</file>