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5" r:id="rId3"/>
    <p:sldId id="314" r:id="rId4"/>
    <p:sldId id="315" r:id="rId5"/>
    <p:sldId id="316" r:id="rId6"/>
    <p:sldId id="291" r:id="rId7"/>
    <p:sldId id="313" r:id="rId8"/>
    <p:sldId id="317" r:id="rId9"/>
    <p:sldId id="312" r:id="rId10"/>
    <p:sldId id="277" r:id="rId11"/>
    <p:sldId id="292" r:id="rId12"/>
    <p:sldId id="278" r:id="rId13"/>
    <p:sldId id="297" r:id="rId14"/>
    <p:sldId id="293" r:id="rId15"/>
    <p:sldId id="294" r:id="rId16"/>
    <p:sldId id="295" r:id="rId17"/>
    <p:sldId id="298" r:id="rId18"/>
    <p:sldId id="299" r:id="rId19"/>
    <p:sldId id="302" r:id="rId20"/>
    <p:sldId id="303" r:id="rId21"/>
    <p:sldId id="304" r:id="rId22"/>
    <p:sldId id="308" r:id="rId23"/>
    <p:sldId id="281" r:id="rId24"/>
    <p:sldId id="31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70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B1C646-FBC7-47F3-9FB4-814D669E5E7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79F409B-3172-41DA-8BE4-AD13A011A00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3BDA73-4876-4844-B728-17F7C2AC6E6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F29D4-5C06-472A-8166-9DA2BFAB78A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65E2D-3ACD-49B1-AF16-5ED00E10BD2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FB2DA-DC06-481A-AF93-0640963FB8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54BF2-FFB0-42EC-9D70-5DCB902B305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23F14-D1B4-425B-AE8B-48231FBD29C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413D2-EB47-47A9-81EB-1D5BEC7E813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58F2D-DFE6-45E8-8D75-F6DA88FAE7B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25AB-06EE-4EFE-9DF1-03A2169C58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4C9F6-BC22-4CD1-81C1-8DF7223B12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A2850-6DBE-441A-8BB0-517375E04DB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AE6FF3A2-017F-429B-9E1A-3983CEB41C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5295491-931D-4990-95F4-752152365597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rgbClr val="7030A0"/>
                </a:solidFill>
              </a:rPr>
              <a:t>Kritérium efektivnosti veřejné správy. Hodnocení (evaluace) veřejné správy. Kontrola veřejné správy.</a:t>
            </a:r>
            <a:r>
              <a:rPr lang="cs-CZ" altLang="cs-CZ" sz="2800" dirty="0">
                <a:solidFill>
                  <a:srgbClr val="7030A0"/>
                </a:solidFill>
              </a:rPr>
              <a:t/>
            </a:r>
            <a:br>
              <a:rPr lang="cs-CZ" altLang="cs-CZ" sz="2800" dirty="0">
                <a:solidFill>
                  <a:srgbClr val="7030A0"/>
                </a:solidFill>
              </a:rPr>
            </a:br>
            <a:r>
              <a:rPr lang="cs-CZ" altLang="cs-CZ" sz="2800" dirty="0" smtClean="0">
                <a:solidFill>
                  <a:srgbClr val="7030A0"/>
                </a:solidFill>
              </a:rPr>
              <a:t/>
            </a:r>
            <a:br>
              <a:rPr lang="cs-CZ" altLang="cs-CZ" sz="2800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chemeClr val="tx1"/>
                </a:solidFill>
              </a:rPr>
              <a:t>NP305Zk  Správní věda</a:t>
            </a:r>
            <a:r>
              <a:rPr lang="cs-CZ" altLang="cs-CZ" sz="2800" dirty="0" smtClean="0">
                <a:solidFill>
                  <a:srgbClr val="7030A0"/>
                </a:solidFill>
              </a:rPr>
              <a:t/>
            </a:r>
            <a:br>
              <a:rPr lang="cs-CZ" altLang="cs-CZ" sz="2800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30. 11. 2018</a:t>
            </a:r>
            <a:r>
              <a:rPr lang="cs-CZ" altLang="cs-CZ" sz="2800" b="0" dirty="0" smtClean="0">
                <a:solidFill>
                  <a:srgbClr val="7030A0"/>
                </a:solidFill>
              </a:rPr>
              <a:t/>
            </a:r>
            <a:br>
              <a:rPr lang="cs-CZ" altLang="cs-CZ" sz="2800" b="0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Mgr. Tomáš Svoboda</a:t>
            </a:r>
            <a:endParaRPr lang="cs-CZ" altLang="cs-CZ" sz="28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Východiska kontroly VS </a:t>
            </a:r>
            <a:r>
              <a:rPr lang="cs-CZ" altLang="cs-CZ" dirty="0" smtClean="0"/>
              <a:t>- </a:t>
            </a:r>
            <a:r>
              <a:rPr lang="cs-CZ" altLang="cs-CZ" dirty="0" smtClean="0"/>
              <a:t>zásada zákonnosti</a:t>
            </a:r>
            <a:endParaRPr lang="cs-CZ" altLang="cs-CZ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i="1" dirty="0" smtClean="0"/>
              <a:t>proč záruky </a:t>
            </a:r>
            <a:r>
              <a:rPr lang="cs-CZ" altLang="cs-CZ" sz="1800" i="1" dirty="0" smtClean="0"/>
              <a:t>zákonnosti?</a:t>
            </a:r>
            <a:endParaRPr lang="cs-CZ" altLang="cs-CZ" sz="1800" i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zásada zákonnosti (legality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) ve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VS</a:t>
            </a:r>
          </a:p>
          <a:p>
            <a:pPr lvl="1" eaLnBrk="1" hangingPunct="1"/>
            <a:r>
              <a:rPr lang="cs-CZ" altLang="cs-CZ" sz="1800" dirty="0" smtClean="0"/>
              <a:t>rozměry zejména: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obecný </a:t>
            </a:r>
            <a:r>
              <a:rPr lang="cs-CZ" altLang="cs-CZ" sz="1800" dirty="0" smtClean="0"/>
              <a:t>požadavek na </a:t>
            </a:r>
            <a:r>
              <a:rPr lang="cs-CZ" altLang="cs-CZ" sz="1800" dirty="0" smtClean="0">
                <a:solidFill>
                  <a:srgbClr val="C00000"/>
                </a:solidFill>
              </a:rPr>
              <a:t>dodržování </a:t>
            </a:r>
            <a:r>
              <a:rPr lang="cs-CZ" altLang="cs-CZ" sz="1800" dirty="0" smtClean="0">
                <a:solidFill>
                  <a:srgbClr val="C00000"/>
                </a:solidFill>
              </a:rPr>
              <a:t>plnění obsahu právních norem</a:t>
            </a:r>
            <a:r>
              <a:rPr lang="cs-CZ" altLang="cs-CZ" sz="1800" dirty="0" smtClean="0"/>
              <a:t> subjekty správního práva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C00000"/>
                </a:solidFill>
              </a:rPr>
              <a:t>respektování </a:t>
            </a:r>
            <a:r>
              <a:rPr lang="cs-CZ" altLang="cs-CZ" sz="1800" dirty="0" smtClean="0">
                <a:solidFill>
                  <a:srgbClr val="C00000"/>
                </a:solidFill>
              </a:rPr>
              <a:t>zákonných práv a svobod </a:t>
            </a:r>
            <a:r>
              <a:rPr lang="cs-CZ" altLang="cs-CZ" sz="1800" dirty="0" smtClean="0"/>
              <a:t>občanů v rámci VS + </a:t>
            </a:r>
            <a:r>
              <a:rPr lang="cs-CZ" altLang="cs-CZ" sz="1800" dirty="0" smtClean="0">
                <a:solidFill>
                  <a:srgbClr val="C00000"/>
                </a:solidFill>
              </a:rPr>
              <a:t>poskytování ochrany </a:t>
            </a:r>
            <a:r>
              <a:rPr lang="cs-CZ" altLang="cs-CZ" sz="1800" dirty="0" smtClean="0"/>
              <a:t>těmto právům (svobodám)</a:t>
            </a:r>
            <a:endParaRPr lang="cs-CZ" altLang="cs-CZ" sz="1800" dirty="0" smtClean="0"/>
          </a:p>
          <a:p>
            <a:pPr lvl="1" eaLnBrk="1" hangingPunct="1"/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dirty="0" smtClean="0"/>
              <a:t>vyjádřena v </a:t>
            </a:r>
            <a:r>
              <a:rPr lang="cs-CZ" altLang="cs-CZ" sz="1800" b="1" dirty="0" smtClean="0"/>
              <a:t>§ 2 odst. 1 správního řádu</a:t>
            </a:r>
          </a:p>
          <a:p>
            <a:pPr lvl="1" eaLnBrk="1" hangingPunct="1"/>
            <a:r>
              <a:rPr lang="cs-CZ" altLang="cs-CZ" sz="1800" b="1" dirty="0" smtClean="0"/>
              <a:t>„dosah“: </a:t>
            </a:r>
            <a:r>
              <a:rPr lang="cs-CZ" altLang="cs-CZ" sz="1800" dirty="0" smtClean="0"/>
              <a:t>respektování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právních předpisů </a:t>
            </a:r>
            <a:r>
              <a:rPr lang="cs-CZ" altLang="cs-CZ" sz="1800" dirty="0" smtClean="0"/>
              <a:t>ale také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rozhodnutí</a:t>
            </a:r>
            <a:r>
              <a:rPr lang="cs-CZ" altLang="cs-CZ" sz="1800" dirty="0" smtClean="0">
                <a:solidFill>
                  <a:srgbClr val="00287D"/>
                </a:solidFill>
              </a:rPr>
              <a:t>,        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rozhodovací praxe či soudní judikatury </a:t>
            </a:r>
          </a:p>
          <a:p>
            <a:pPr lvl="1" eaLnBrk="1" hangingPunct="1"/>
            <a:endParaRPr lang="cs-CZ" altLang="cs-CZ" sz="1800" b="1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 smtClean="0"/>
              <a:t>předpoklad zákonnosti, v praxi </a:t>
            </a:r>
            <a:r>
              <a:rPr lang="cs-CZ" altLang="cs-CZ" sz="1800" dirty="0" smtClean="0"/>
              <a:t>není </a:t>
            </a:r>
            <a:r>
              <a:rPr lang="cs-CZ" altLang="cs-CZ" sz="1800" dirty="0" smtClean="0"/>
              <a:t>vždy naplňováno…</a:t>
            </a:r>
          </a:p>
          <a:p>
            <a:pPr lvl="2"/>
            <a:r>
              <a:rPr lang="cs-CZ" altLang="cs-CZ" sz="1800" dirty="0" smtClean="0">
                <a:solidFill>
                  <a:srgbClr val="000000"/>
                </a:solidFill>
              </a:rPr>
              <a:t> 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703B99-6A13-4D90-A4BC-FA96F4F422B2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cílená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činnost </a:t>
            </a:r>
            <a:r>
              <a:rPr lang="cs-CZ" altLang="cs-CZ" sz="1800" dirty="0" smtClean="0"/>
              <a:t>usilující o </a:t>
            </a:r>
            <a:r>
              <a:rPr lang="cs-CZ" altLang="cs-CZ" sz="1800" b="1" dirty="0" smtClean="0"/>
              <a:t>zjištění souladu </a:t>
            </a:r>
            <a:r>
              <a:rPr lang="cs-CZ" altLang="cs-CZ" sz="1800" dirty="0" smtClean="0"/>
              <a:t>mezi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požadovaným stavem </a:t>
            </a:r>
            <a:r>
              <a:rPr lang="cs-CZ" altLang="cs-CZ" sz="1800" dirty="0" smtClean="0"/>
              <a:t>a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skutečností </a:t>
            </a:r>
          </a:p>
          <a:p>
            <a:pPr eaLnBrk="1" hangingPunct="1"/>
            <a:r>
              <a:rPr lang="cs-CZ" altLang="cs-CZ" sz="1800" dirty="0" smtClean="0"/>
              <a:t>integrální součást řídící činnosti</a:t>
            </a:r>
          </a:p>
          <a:p>
            <a:pPr eaLnBrk="1" hangingPunct="1"/>
            <a:r>
              <a:rPr lang="cs-CZ" altLang="cs-CZ" sz="1800" dirty="0" smtClean="0"/>
              <a:t>dvě obecné roviny</a:t>
            </a:r>
          </a:p>
          <a:p>
            <a:pPr lvl="1" eaLnBrk="1" hangingPunct="1"/>
            <a:r>
              <a:rPr lang="cs-CZ" altLang="cs-CZ" sz="1800" dirty="0" smtClean="0"/>
              <a:t>VS </a:t>
            </a:r>
            <a:r>
              <a:rPr lang="cs-CZ" altLang="cs-CZ" sz="1800" dirty="0" smtClean="0"/>
              <a:t>kontrolu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provádí</a:t>
            </a:r>
            <a:r>
              <a:rPr lang="cs-CZ" altLang="cs-CZ" sz="1800" b="1" dirty="0" smtClean="0"/>
              <a:t> </a:t>
            </a:r>
            <a:r>
              <a:rPr lang="cs-CZ" altLang="cs-CZ" sz="1800" dirty="0" smtClean="0"/>
              <a:t>(tzv. správní kontrola)                                                 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ale </a:t>
            </a:r>
            <a:r>
              <a:rPr lang="cs-CZ" altLang="cs-CZ" sz="1800" dirty="0" smtClean="0"/>
              <a:t>také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je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jejím objektem </a:t>
            </a:r>
            <a:r>
              <a:rPr lang="cs-CZ" altLang="cs-CZ" sz="1800" dirty="0" smtClean="0"/>
              <a:t>(= kontrola VS)</a:t>
            </a:r>
          </a:p>
          <a:p>
            <a:pPr eaLnBrk="1" hangingPunct="1"/>
            <a:endParaRPr lang="cs-CZ" altLang="cs-CZ" sz="18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funkce kontroly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poznání a zjišťovací </a:t>
            </a:r>
            <a:r>
              <a:rPr lang="cs-CZ" altLang="cs-CZ" sz="1800" dirty="0" smtClean="0"/>
              <a:t>(činnost kontrolovaného, okolnosti apod.)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porovnávací či hodnotící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nápravná </a:t>
            </a:r>
            <a:r>
              <a:rPr lang="cs-CZ" altLang="cs-CZ" sz="1800" dirty="0" smtClean="0"/>
              <a:t>(přijetí opatření k nápravě)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(dále např. výchovná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či motivační)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možná členění kontroly</a:t>
            </a:r>
          </a:p>
          <a:p>
            <a:pPr eaLnBrk="1" hangingPunct="1"/>
            <a:r>
              <a:rPr lang="cs-CZ" altLang="cs-CZ" sz="1800" dirty="0" smtClean="0"/>
              <a:t>z pohledu </a:t>
            </a:r>
            <a:r>
              <a:rPr lang="cs-CZ" altLang="cs-CZ" sz="1800" b="1" dirty="0" smtClean="0"/>
              <a:t>„vztahu“ </a:t>
            </a:r>
            <a:r>
              <a:rPr lang="cs-CZ" altLang="cs-CZ" sz="1800" dirty="0" smtClean="0"/>
              <a:t>kontrolního orgánu (či subjektu) k </a:t>
            </a:r>
            <a:r>
              <a:rPr lang="cs-CZ" altLang="cs-CZ" sz="1800" dirty="0" smtClean="0"/>
              <a:t>VS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vnitřní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vnější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altLang="cs-CZ" sz="1800" dirty="0" smtClean="0"/>
              <a:t>z pohledu </a:t>
            </a:r>
            <a:r>
              <a:rPr lang="cs-CZ" altLang="cs-CZ" sz="1800" b="1" dirty="0" smtClean="0"/>
              <a:t>„fází“ </a:t>
            </a:r>
            <a:r>
              <a:rPr lang="cs-CZ" altLang="cs-CZ" sz="1800" dirty="0" smtClean="0"/>
              <a:t>kontroly (</a:t>
            </a:r>
            <a:r>
              <a:rPr lang="cs-CZ" altLang="cs-CZ" sz="1800" dirty="0" smtClean="0"/>
              <a:t>časově)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preventivní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průběžná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následná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altLang="cs-CZ" sz="1800" dirty="0" smtClean="0"/>
              <a:t>z pohledu kontrolovaných </a:t>
            </a:r>
            <a:r>
              <a:rPr lang="cs-CZ" altLang="cs-CZ" sz="1800" b="1" dirty="0" smtClean="0"/>
              <a:t>hledisek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kontrola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zákonnosti </a:t>
            </a:r>
            <a:r>
              <a:rPr lang="cs-CZ" altLang="cs-CZ" sz="1800" dirty="0" smtClean="0">
                <a:solidFill>
                  <a:srgbClr val="00287D"/>
                </a:solidFill>
              </a:rPr>
              <a:t>(v širším </a:t>
            </a:r>
            <a:r>
              <a:rPr lang="cs-CZ" altLang="cs-CZ" sz="1800" dirty="0" smtClean="0">
                <a:solidFill>
                  <a:srgbClr val="00287D"/>
                </a:solidFill>
              </a:rPr>
              <a:t>smyslu)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kontrola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účelnosti, hospodárnosti a efektivnosti </a:t>
            </a:r>
            <a:r>
              <a:rPr lang="cs-CZ" altLang="cs-CZ" sz="1800" dirty="0" smtClean="0">
                <a:solidFill>
                  <a:srgbClr val="00287D"/>
                </a:solidFill>
              </a:rPr>
              <a:t>(principy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3E</a:t>
            </a:r>
            <a:r>
              <a:rPr lang="cs-CZ" altLang="cs-CZ" sz="1800" dirty="0" smtClean="0">
                <a:solidFill>
                  <a:srgbClr val="00287D"/>
                </a:solidFill>
              </a:rPr>
              <a:t>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případně jiná hlediska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či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kombinace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…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altLang="cs-CZ" sz="1800" dirty="0" smtClean="0"/>
          </a:p>
          <a:p>
            <a:pPr eaLnBrk="1" hangingPunct="1">
              <a:buNone/>
            </a:pP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charakteristika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obecně </a:t>
            </a:r>
            <a:r>
              <a:rPr lang="cs-CZ" altLang="cs-CZ" sz="1800" dirty="0" smtClean="0"/>
              <a:t>ale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kontrola</a:t>
            </a:r>
            <a:r>
              <a:rPr lang="cs-CZ" altLang="cs-CZ" sz="1800" dirty="0" smtClean="0"/>
              <a:t> mnohovýznamový pojem, což souvisí s určitou            </a:t>
            </a:r>
            <a:r>
              <a:rPr lang="cs-CZ" altLang="cs-CZ" sz="1800" b="1" dirty="0" smtClean="0"/>
              <a:t>terminologickou nejasností</a:t>
            </a:r>
          </a:p>
          <a:p>
            <a:pPr eaLnBrk="1" hangingPunct="1"/>
            <a:r>
              <a:rPr lang="cs-CZ" altLang="cs-CZ" sz="1800" dirty="0" smtClean="0"/>
              <a:t>obdobné pojmy: 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dohled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dozor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inspekce…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/>
              <a:t>odlišnosti </a:t>
            </a:r>
            <a:r>
              <a:rPr lang="cs-CZ" sz="1800" b="1" dirty="0" smtClean="0"/>
              <a:t>kontroly a dozoru</a:t>
            </a:r>
            <a:r>
              <a:rPr lang="cs-CZ" sz="1800" dirty="0" smtClean="0"/>
              <a:t>, </a:t>
            </a:r>
            <a:r>
              <a:rPr lang="cs-CZ" sz="1800" i="1" dirty="0" smtClean="0"/>
              <a:t>zpravidla</a:t>
            </a:r>
          </a:p>
          <a:p>
            <a:pPr lvl="1" eaLnBrk="1" hangingPunct="1"/>
            <a:r>
              <a:rPr lang="cs-CZ" sz="1800" dirty="0" smtClean="0"/>
              <a:t>u </a:t>
            </a:r>
            <a:r>
              <a:rPr lang="cs-CZ" sz="1800" dirty="0" smtClean="0"/>
              <a:t>kontroly nelze (přímo, bezprostředně) zjednat nápravu 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u </a:t>
            </a:r>
            <a:r>
              <a:rPr lang="cs-CZ" sz="1800" dirty="0" smtClean="0"/>
              <a:t>kontroly širší hlediska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struktura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stejně jako záruky zákonnosti ve VS, také </a:t>
            </a:r>
            <a:r>
              <a:rPr lang="cs-CZ" altLang="cs-CZ" sz="1800" dirty="0" smtClean="0">
                <a:solidFill>
                  <a:srgbClr val="C00000"/>
                </a:solidFill>
              </a:rPr>
              <a:t>kontrola tvoří určitý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systém</a:t>
            </a:r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základní možné dělení = pokud VS kontroluje </a:t>
            </a:r>
            <a:r>
              <a:rPr lang="cs-CZ" altLang="cs-CZ" sz="1800" b="1" dirty="0" smtClean="0"/>
              <a:t>x</a:t>
            </a:r>
            <a:r>
              <a:rPr lang="cs-CZ" altLang="cs-CZ" sz="1800" dirty="0" smtClean="0"/>
              <a:t> VS je kontrolována 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pokud VS kontroluje </a:t>
            </a:r>
            <a:r>
              <a:rPr lang="cs-CZ" altLang="cs-CZ" sz="1800" dirty="0" smtClean="0"/>
              <a:t>=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správní kontrola</a:t>
            </a:r>
          </a:p>
          <a:p>
            <a:pPr lvl="1" eaLnBrk="1" hangingPunct="1"/>
            <a:r>
              <a:rPr lang="cs-CZ" altLang="cs-CZ" sz="1800" dirty="0" smtClean="0"/>
              <a:t>kontrola subjektů stojících mimo VS </a:t>
            </a:r>
          </a:p>
          <a:p>
            <a:pPr lvl="1" eaLnBrk="1" hangingPunct="1"/>
            <a:r>
              <a:rPr lang="cs-CZ" altLang="cs-CZ" sz="1800" dirty="0" smtClean="0"/>
              <a:t>autoritativní vystupování orgánů VS (kontrolní pravomoc)</a:t>
            </a:r>
          </a:p>
          <a:p>
            <a:pPr lvl="1" eaLnBrk="1" hangingPunct="1"/>
            <a:r>
              <a:rPr lang="cs-CZ" altLang="cs-CZ" sz="1800" dirty="0" smtClean="0"/>
              <a:t>také označení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administrativní dozor</a:t>
            </a:r>
          </a:p>
          <a:p>
            <a:pPr lvl="1" eaLnBrk="1" hangingPunct="1"/>
            <a:r>
              <a:rPr lang="cs-CZ" altLang="cs-CZ" sz="1800" dirty="0" smtClean="0"/>
              <a:t>procesní postup = kontrolní řád</a:t>
            </a:r>
          </a:p>
          <a:p>
            <a:pPr lvl="1" eaLnBrk="1" hangingPunct="1"/>
            <a:r>
              <a:rPr lang="cs-CZ" altLang="cs-CZ" sz="1800" dirty="0" smtClean="0"/>
              <a:t>„běžné“ ale i </a:t>
            </a:r>
            <a:r>
              <a:rPr lang="cs-CZ" altLang="cs-CZ" sz="1800" b="1" dirty="0" smtClean="0"/>
              <a:t>specializované orgány </a:t>
            </a:r>
            <a:r>
              <a:rPr lang="cs-CZ" altLang="cs-CZ" sz="1800" dirty="0" smtClean="0"/>
              <a:t>= různé </a:t>
            </a:r>
            <a:r>
              <a:rPr lang="cs-CZ" altLang="cs-CZ" sz="1800" dirty="0" smtClean="0"/>
              <a:t>inspekce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SZPI, ČOI, SEI,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ČIŽP,…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eaLnBrk="1" hangingPunct="1"/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struktura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pokud je VS kontrolována</a:t>
            </a:r>
          </a:p>
          <a:p>
            <a:pPr lvl="1" eaLnBrk="1" hangingPunct="1"/>
            <a:r>
              <a:rPr lang="cs-CZ" altLang="cs-CZ" sz="1800" dirty="0" smtClean="0"/>
              <a:t>dělení v závislosti na tom, „kým“ je kontrola prováděna: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i="1" u="sng" dirty="0" smtClean="0">
                <a:solidFill>
                  <a:srgbClr val="7030A0"/>
                </a:solidFill>
              </a:rPr>
              <a:t>vnitřní kontrola VS</a:t>
            </a:r>
          </a:p>
          <a:p>
            <a:pPr lvl="1" eaLnBrk="1" hangingPunct="1"/>
            <a:r>
              <a:rPr lang="cs-CZ" altLang="cs-CZ" sz="1800" b="1" dirty="0" smtClean="0"/>
              <a:t>= kontrola orgány VS </a:t>
            </a:r>
            <a:r>
              <a:rPr lang="cs-CZ" altLang="cs-CZ" sz="1800" dirty="0" smtClean="0"/>
              <a:t>(tedy: VS kontroluje </a:t>
            </a:r>
            <a:r>
              <a:rPr lang="cs-CZ" altLang="cs-CZ" sz="1800" dirty="0" smtClean="0"/>
              <a:t>„sama sebe“)</a:t>
            </a:r>
            <a:endParaRPr lang="cs-CZ" altLang="cs-CZ" sz="1800" dirty="0" smtClean="0"/>
          </a:p>
          <a:p>
            <a:pPr lvl="1" eaLnBrk="1" hangingPunct="1"/>
            <a:r>
              <a:rPr lang="cs-CZ" sz="1800" dirty="0" smtClean="0"/>
              <a:t>obecně </a:t>
            </a:r>
            <a:r>
              <a:rPr lang="cs-CZ" sz="1800" b="1" i="1" dirty="0" smtClean="0">
                <a:solidFill>
                  <a:srgbClr val="C00000"/>
                </a:solidFill>
              </a:rPr>
              <a:t>služební dozor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řídící pravomoci a působnosti ve VS na hierarchické bázi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kontrola v rámci vztahu nadřízenosti a podřízenosti mezi orgány VS</a:t>
            </a:r>
          </a:p>
          <a:p>
            <a:pPr lvl="1" eaLnBrk="1" hangingPunct="1"/>
            <a:r>
              <a:rPr lang="cs-CZ" sz="1800" dirty="0" smtClean="0"/>
              <a:t>specificky pak </a:t>
            </a:r>
            <a:r>
              <a:rPr lang="cs-CZ" sz="1800" b="1" i="1" dirty="0" smtClean="0">
                <a:solidFill>
                  <a:srgbClr val="C00000"/>
                </a:solidFill>
              </a:rPr>
              <a:t>instanční kontrola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v rámci </a:t>
            </a:r>
            <a:r>
              <a:rPr lang="cs-CZ" sz="1800" dirty="0" smtClean="0"/>
              <a:t>správních postupů (zejména rozhodování VS)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např</a:t>
            </a:r>
            <a:r>
              <a:rPr lang="cs-CZ" sz="1800" dirty="0" smtClean="0"/>
              <a:t>. </a:t>
            </a:r>
            <a:r>
              <a:rPr lang="cs-CZ" sz="1800" dirty="0" smtClean="0"/>
              <a:t>při odvolání proti správnímu rozhodnutí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jiné formy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audity, dozor </a:t>
            </a:r>
            <a:r>
              <a:rPr lang="cs-CZ" altLang="cs-CZ" sz="1800" dirty="0" smtClean="0"/>
              <a:t>podle obecního a krajského </a:t>
            </a:r>
            <a:r>
              <a:rPr lang="cs-CZ" altLang="cs-CZ" sz="1800" dirty="0" smtClean="0"/>
              <a:t>zřízení,…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- struktura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u="sng" dirty="0" smtClean="0">
                <a:solidFill>
                  <a:srgbClr val="7030A0"/>
                </a:solidFill>
              </a:rPr>
              <a:t>vnější kontrola VS</a:t>
            </a:r>
          </a:p>
          <a:p>
            <a:pPr lvl="1" eaLnBrk="1" hangingPunct="1"/>
            <a:r>
              <a:rPr lang="cs-CZ" altLang="cs-CZ" sz="1800" dirty="0" smtClean="0"/>
              <a:t>= kontrola orgány či </a:t>
            </a:r>
            <a:r>
              <a:rPr lang="cs-CZ" altLang="cs-CZ" sz="1800" b="1" dirty="0" smtClean="0"/>
              <a:t>subjekty stojícími mimo VS</a:t>
            </a:r>
          </a:p>
          <a:p>
            <a:pPr lvl="1" eaLnBrk="1" hangingPunct="1"/>
            <a:r>
              <a:rPr lang="cs-CZ" altLang="cs-CZ" sz="1800" dirty="0" smtClean="0"/>
              <a:t>zpravidla řazena kontrola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zastupitelskými orgány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NKÚ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VOP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soudy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>
                <a:solidFill>
                  <a:srgbClr val="00287D"/>
                </a:solidFill>
              </a:rPr>
              <a:t>někdy také kontrola občany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                                                                  	</a:t>
            </a:r>
            <a:r>
              <a:rPr lang="cs-CZ" altLang="cs-CZ" sz="1800" dirty="0" smtClean="0"/>
              <a:t>- </a:t>
            </a:r>
            <a:r>
              <a:rPr lang="cs-CZ" altLang="cs-CZ" sz="1800" dirty="0" smtClean="0"/>
              <a:t>právo na informace </a:t>
            </a:r>
            <a:r>
              <a:rPr lang="cs-CZ" altLang="cs-CZ" sz="1800" dirty="0" smtClean="0"/>
              <a:t>+ petice s stížnosti ve VS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zastupitelskými orgány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cs-CZ" sz="1800" b="1" i="1" dirty="0" smtClean="0">
                <a:solidFill>
                  <a:srgbClr val="7030A0"/>
                </a:solidFill>
              </a:rPr>
              <a:t>parlamentní kontrola</a:t>
            </a:r>
            <a:endParaRPr lang="cs-CZ" altLang="cs-CZ" sz="1000" i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dirty="0" smtClean="0"/>
              <a:t>vychází z </a:t>
            </a:r>
            <a:r>
              <a:rPr lang="cs-CZ" altLang="cs-CZ" sz="1800" b="1" dirty="0" smtClean="0"/>
              <a:t>dělby moci</a:t>
            </a:r>
          </a:p>
          <a:p>
            <a:pPr lvl="1" eaLnBrk="1" hangingPunct="1"/>
            <a:r>
              <a:rPr lang="cs-CZ" altLang="cs-CZ" sz="1800" dirty="0" smtClean="0"/>
              <a:t>realizuje vrcholný zastupitelský sbor směrem k vládě</a:t>
            </a:r>
          </a:p>
          <a:p>
            <a:pPr lvl="1" eaLnBrk="1" hangingPunct="1"/>
            <a:r>
              <a:rPr lang="cs-CZ" altLang="cs-CZ" sz="1800" dirty="0" smtClean="0"/>
              <a:t>do znační míry oblast politické odpovědnosti</a:t>
            </a:r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b="1" dirty="0" smtClean="0"/>
              <a:t>právní nástroje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/>
              <a:t>schvalování rozpočtu a kontrola čerpání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/>
              <a:t>pravomoc zřizovat vyšetřovací komise či jiné kontrolní orgány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/>
              <a:t>interpelační právo (sněmovna)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i="1" dirty="0" smtClean="0"/>
              <a:t>právo vyslovit nedůvěru vládě (sněmovna)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obdobně také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kontrola zastupitelské sbory ÚSC</a:t>
            </a:r>
          </a:p>
          <a:p>
            <a:pPr lvl="1" eaLnBrk="1" hangingPunct="1"/>
            <a:r>
              <a:rPr lang="cs-CZ" altLang="cs-CZ" sz="1800" dirty="0" smtClean="0"/>
              <a:t>zejména kontrola </a:t>
            </a:r>
            <a:r>
              <a:rPr lang="cs-CZ" altLang="cs-CZ" sz="1800" dirty="0" smtClean="0"/>
              <a:t>rady zastupitelstvem</a:t>
            </a:r>
          </a:p>
          <a:p>
            <a:pPr lvl="2" eaLnBrk="1" hangingPunct="1"/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Majetková a účetní kontrola VS (kontrola NKÚ)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altLang="cs-CZ" sz="1800" dirty="0" smtClean="0"/>
              <a:t>věcí orgánu typu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„účetního dvora“</a:t>
            </a:r>
          </a:p>
          <a:p>
            <a:pPr lvl="1" eaLnBrk="1" hangingPunct="1"/>
            <a:r>
              <a:rPr lang="cs-CZ" altLang="cs-CZ" sz="1800" dirty="0" smtClean="0"/>
              <a:t>nezávislý orgán</a:t>
            </a:r>
          </a:p>
          <a:p>
            <a:pPr lvl="1" eaLnBrk="1" hangingPunct="1"/>
            <a:r>
              <a:rPr lang="cs-CZ" altLang="cs-CZ" sz="1800" dirty="0" smtClean="0"/>
              <a:t>zaměření na </a:t>
            </a:r>
            <a:r>
              <a:rPr lang="cs-CZ" altLang="cs-CZ" sz="1800" b="1" dirty="0" smtClean="0"/>
              <a:t>tzv. veřejný majetek</a:t>
            </a:r>
            <a:r>
              <a:rPr lang="cs-CZ" altLang="cs-CZ" sz="1800" dirty="0" smtClean="0"/>
              <a:t>, zejména na „rozpočtovou sféru“</a:t>
            </a:r>
          </a:p>
          <a:p>
            <a:pPr lvl="1" eaLnBrk="1" hangingPunct="1"/>
            <a:r>
              <a:rPr lang="cs-CZ" altLang="cs-CZ" sz="1800" dirty="0" smtClean="0"/>
              <a:t>hlediska hospodárnosti a účelnosti (případně také efektivnosti)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v ČR Nejvyšší kontrolní úřad</a:t>
            </a:r>
          </a:p>
          <a:p>
            <a:pPr lvl="1" eaLnBrk="1" hangingPunct="1"/>
            <a:r>
              <a:rPr lang="cs-CZ" altLang="cs-CZ" sz="1800" dirty="0" smtClean="0"/>
              <a:t>zakotven v čl. 97 Ústavy + zákon o NKÚ (č. 166/1993 Sb.)</a:t>
            </a:r>
          </a:p>
          <a:p>
            <a:pPr lvl="1" eaLnBrk="1" hangingPunct="1"/>
            <a:r>
              <a:rPr lang="cs-CZ" altLang="cs-CZ" sz="1800" dirty="0" smtClean="0"/>
              <a:t>vrcholný orgán „kontrolní moci“ (v zásadě mimo moc výkonnou)</a:t>
            </a:r>
          </a:p>
          <a:p>
            <a:pPr lvl="1" eaLnBrk="1" hangingPunct="1"/>
            <a:r>
              <a:rPr lang="cs-CZ" altLang="cs-CZ" sz="1800" b="1" dirty="0" smtClean="0"/>
              <a:t>zaměření kontroly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hospodaření s majetkem státu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plnění státního rozpočtu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altLang="cs-CZ" sz="1800" dirty="0" smtClean="0"/>
              <a:t>zvažována i kontrola majetku (rozpočtů) jiných veřejných subjektů (ÚSC)</a:t>
            </a:r>
          </a:p>
          <a:p>
            <a:pPr lvl="1" eaLnBrk="1" hangingPunct="1"/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endParaRPr lang="cs-CZ" altLang="cs-CZ" sz="1800" dirty="0" smtClean="0"/>
          </a:p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18</a:t>
            </a:fld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Kontrola VS veřejným ochráncem práv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 smtClean="0">
                <a:solidFill>
                  <a:srgbClr val="7030A0"/>
                </a:solidFill>
              </a:rPr>
              <a:t>ombudsmanská instituce </a:t>
            </a:r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specifický státní orgán</a:t>
            </a:r>
          </a:p>
          <a:p>
            <a:pPr eaLnBrk="1" hangingPunct="1"/>
            <a:r>
              <a:rPr lang="cs-CZ" altLang="cs-CZ" sz="1800" dirty="0" smtClean="0"/>
              <a:t>v případě VOP parlamentní </a:t>
            </a:r>
            <a:r>
              <a:rPr lang="cs-CZ" altLang="cs-CZ" sz="1800" dirty="0" smtClean="0"/>
              <a:t>ombudsman (orgán </a:t>
            </a:r>
            <a:r>
              <a:rPr lang="cs-CZ" altLang="cs-CZ" sz="1800" dirty="0" smtClean="0"/>
              <a:t>moci </a:t>
            </a:r>
            <a:r>
              <a:rPr lang="cs-CZ" altLang="cs-CZ" sz="1800" dirty="0" smtClean="0"/>
              <a:t>zákonodárné)</a:t>
            </a:r>
          </a:p>
          <a:p>
            <a:pPr lvl="1" eaLnBrk="1" hangingPunct="1"/>
            <a:r>
              <a:rPr lang="cs-CZ" altLang="cs-CZ" sz="1800" dirty="0" smtClean="0"/>
              <a:t>návaznost: ustavení do funkce, pravidelné informování</a:t>
            </a:r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obecná charakteristika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ochrana jednotlivců před byrokracií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nezávislost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neformálnost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,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rychlost, „lidskost“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„mediátor“ mezi úřadem a stěžovatelem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jen určité vyšetřovací pravomoci (nerozhoduje, nenařizuje…)</a:t>
            </a:r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hlavní působnost </a:t>
            </a:r>
            <a:r>
              <a:rPr lang="cs-CZ" altLang="cs-CZ" sz="1800" dirty="0"/>
              <a:t>= šetření pochybení státních </a:t>
            </a:r>
            <a:r>
              <a:rPr lang="cs-CZ" altLang="cs-CZ" sz="1800" dirty="0" smtClean="0"/>
              <a:t>orgánů (ne všech)</a:t>
            </a:r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nově také několik </a:t>
            </a:r>
            <a:r>
              <a:rPr lang="cs-CZ" altLang="cs-CZ" sz="1800" b="1" dirty="0" smtClean="0"/>
              <a:t>vedlejších působností</a:t>
            </a:r>
          </a:p>
          <a:p>
            <a:pPr eaLnBrk="1" hangingPunct="1"/>
            <a:r>
              <a:rPr lang="cs-CZ" altLang="cs-CZ" sz="1800" dirty="0" smtClean="0"/>
              <a:t>také některá zvláštní oprávnění (např. žaloba ve veřejném zájmu)</a:t>
            </a:r>
          </a:p>
          <a:p>
            <a:pPr eaLnBrk="1" hangingPunct="1"/>
            <a:r>
              <a:rPr lang="cs-CZ" altLang="cs-CZ" sz="1800" dirty="0" smtClean="0"/>
              <a:t>není </a:t>
            </a:r>
            <a:r>
              <a:rPr lang="cs-CZ" altLang="cs-CZ" sz="1800" dirty="0"/>
              <a:t>upraven v </a:t>
            </a:r>
            <a:r>
              <a:rPr lang="cs-CZ" altLang="cs-CZ" sz="1800" dirty="0" smtClean="0"/>
              <a:t>Ústavě pouze </a:t>
            </a:r>
            <a:r>
              <a:rPr lang="cs-CZ" altLang="cs-CZ" sz="1800" dirty="0"/>
              <a:t>zákon </a:t>
            </a:r>
            <a:r>
              <a:rPr lang="cs-CZ" altLang="cs-CZ" sz="1800" dirty="0" smtClean="0"/>
              <a:t>č</a:t>
            </a:r>
            <a:r>
              <a:rPr lang="cs-CZ" altLang="cs-CZ" sz="1800" dirty="0"/>
              <a:t>. 349/1999 Sb</a:t>
            </a:r>
            <a:r>
              <a:rPr lang="cs-CZ" altLang="cs-CZ" sz="1800" dirty="0" smtClean="0"/>
              <a:t>.</a:t>
            </a:r>
            <a:endParaRPr lang="cs-CZ" altLang="cs-CZ" sz="1800" dirty="0"/>
          </a:p>
          <a:p>
            <a:pPr eaLnBrk="1" hangingPunct="1"/>
            <a:endParaRPr lang="cs-CZ" altLang="cs-CZ" sz="1800" dirty="0" smtClean="0"/>
          </a:p>
          <a:p>
            <a:pPr marL="342900" lvl="2" indent="-342900" eaLnBrk="1" hangingPunct="1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</a:pPr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AE2DB9-DCD5-4F85-8A2D-19C99AFC2CDA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Osnova prezentace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>
                <a:solidFill>
                  <a:srgbClr val="7030A0"/>
                </a:solidFill>
              </a:rPr>
              <a:t>Kritérium efektivnosti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VS</a:t>
            </a:r>
            <a:endParaRPr lang="cs-CZ" altLang="cs-CZ" sz="1800" b="1" i="1" dirty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800" b="1" i="1" dirty="0">
                <a:solidFill>
                  <a:srgbClr val="7030A0"/>
                </a:solidFill>
              </a:rPr>
              <a:t>Hodnocení (evaluace)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VS</a:t>
            </a:r>
          </a:p>
          <a:p>
            <a:pPr eaLnBrk="1" hangingPunct="1"/>
            <a:r>
              <a:rPr lang="cs-CZ" altLang="cs-CZ" sz="1800" b="1" i="1" dirty="0" smtClean="0">
                <a:solidFill>
                  <a:srgbClr val="7030A0"/>
                </a:solidFill>
              </a:rPr>
              <a:t>Kontrola </a:t>
            </a:r>
            <a:r>
              <a:rPr lang="cs-CZ" altLang="cs-CZ" sz="1800" b="1" i="1" dirty="0">
                <a:solidFill>
                  <a:srgbClr val="7030A0"/>
                </a:solidFill>
              </a:rPr>
              <a:t>veřejné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správy obecně</a:t>
            </a: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v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ýchodiska</a:t>
            </a: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s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truktura</a:t>
            </a:r>
          </a:p>
          <a:p>
            <a:pPr eaLnBrk="1" hangingPunct="1"/>
            <a:r>
              <a:rPr lang="cs-CZ" altLang="cs-CZ" sz="1800" b="1" i="1" dirty="0" smtClean="0">
                <a:solidFill>
                  <a:srgbClr val="7030A0"/>
                </a:solidFill>
              </a:rPr>
              <a:t>Vnitřní kontrola VS</a:t>
            </a:r>
          </a:p>
          <a:p>
            <a:pPr eaLnBrk="1" hangingPunct="1"/>
            <a:r>
              <a:rPr lang="cs-CZ" altLang="cs-CZ" sz="1800" b="1" i="1" dirty="0" smtClean="0">
                <a:solidFill>
                  <a:srgbClr val="7030A0"/>
                </a:solidFill>
              </a:rPr>
              <a:t>Vnější kontrola VS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7030A0"/>
                </a:solidFill>
              </a:rPr>
              <a:t>kontrola zastupitelskými </a:t>
            </a:r>
            <a:r>
              <a:rPr lang="cs-CZ" altLang="cs-CZ" sz="1800" i="1" dirty="0">
                <a:solidFill>
                  <a:srgbClr val="7030A0"/>
                </a:solidFill>
              </a:rPr>
              <a:t>orgány</a:t>
            </a: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kontrola 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m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ajetková 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a účetní kontrola</a:t>
            </a:r>
            <a:endParaRPr lang="cs-CZ" altLang="cs-CZ" sz="1800" i="1" dirty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kontrola veřejným </a:t>
            </a:r>
            <a:r>
              <a:rPr lang="cs-CZ" altLang="cs-CZ" sz="1800" i="1" dirty="0">
                <a:solidFill>
                  <a:srgbClr val="7030A0"/>
                </a:solidFill>
              </a:rPr>
              <a:t>ochráncem 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práv</a:t>
            </a:r>
            <a:endParaRPr lang="cs-CZ" altLang="cs-CZ" sz="1800" i="1" dirty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kontrola soudy</a:t>
            </a:r>
            <a:endParaRPr lang="cs-CZ" altLang="cs-CZ" sz="1800" i="1" dirty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7030A0"/>
                </a:solidFill>
              </a:rPr>
              <a:t>kontrola občany </a:t>
            </a:r>
            <a:r>
              <a:rPr lang="cs-CZ" altLang="cs-CZ" sz="1800" i="1" dirty="0" smtClean="0">
                <a:solidFill>
                  <a:srgbClr val="7030A0"/>
                </a:solidFill>
              </a:rPr>
              <a:t>(právo na informace a stížnosti)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Soudní kontrola VS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plyne </a:t>
            </a:r>
            <a:r>
              <a:rPr lang="cs-CZ" altLang="cs-CZ" sz="1800" b="1" dirty="0" smtClean="0"/>
              <a:t>z dělby moci</a:t>
            </a:r>
          </a:p>
          <a:p>
            <a:pPr eaLnBrk="1" hangingPunct="1"/>
            <a:r>
              <a:rPr lang="cs-CZ" altLang="cs-CZ" sz="1800" dirty="0" smtClean="0"/>
              <a:t>kontrola prováděná soudy</a:t>
            </a:r>
          </a:p>
          <a:p>
            <a:pPr eaLnBrk="1" hangingPunct="1"/>
            <a:r>
              <a:rPr lang="cs-CZ" altLang="cs-CZ" sz="1800" dirty="0" smtClean="0"/>
              <a:t>určitý </a:t>
            </a:r>
            <a:r>
              <a:rPr lang="cs-CZ" altLang="cs-CZ" sz="1800" b="1" dirty="0" smtClean="0"/>
              <a:t>systém </a:t>
            </a:r>
            <a:r>
              <a:rPr lang="cs-CZ" altLang="cs-CZ" sz="1800" dirty="0" smtClean="0"/>
              <a:t>s více prvky</a:t>
            </a:r>
            <a:endParaRPr lang="cs-CZ" altLang="cs-CZ" sz="1800" dirty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C00000"/>
                </a:solidFill>
              </a:rPr>
              <a:t>správní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soudnictví </a:t>
            </a:r>
            <a:r>
              <a:rPr lang="cs-CZ" altLang="cs-CZ" sz="1800" dirty="0" smtClean="0"/>
              <a:t>(zákon č. 150/2002 Sb., soudní řád správní)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C00000"/>
                </a:solidFill>
              </a:rPr>
              <a:t>obecné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(civilní) soudnictví </a:t>
            </a:r>
            <a:r>
              <a:rPr lang="cs-CZ" altLang="cs-CZ" sz="1800" dirty="0" smtClean="0"/>
              <a:t>(zákon č . 99/1963 Sb., občanský soudní řád)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C00000"/>
                </a:solidFill>
              </a:rPr>
              <a:t>případně ústavní </a:t>
            </a:r>
            <a:r>
              <a:rPr lang="cs-CZ" altLang="cs-CZ" sz="1800" dirty="0" smtClean="0">
                <a:solidFill>
                  <a:srgbClr val="C00000"/>
                </a:solidFill>
              </a:rPr>
              <a:t>soudnictví </a:t>
            </a:r>
            <a:r>
              <a:rPr lang="cs-CZ" altLang="cs-CZ" sz="1800" dirty="0" smtClean="0"/>
              <a:t>(zákon č. 182/1993 Sb., zákon o ústavním soudu</a:t>
            </a:r>
            <a:r>
              <a:rPr lang="cs-CZ" altLang="cs-CZ" sz="1800" dirty="0" smtClean="0"/>
              <a:t>) došlo-li k porušení základních práv, či také </a:t>
            </a:r>
            <a:r>
              <a:rPr lang="cs-CZ" altLang="cs-CZ" sz="1800" dirty="0" smtClean="0">
                <a:solidFill>
                  <a:srgbClr val="C00000"/>
                </a:solidFill>
              </a:rPr>
              <a:t>ESLP</a:t>
            </a:r>
            <a:r>
              <a:rPr lang="cs-CZ" altLang="cs-CZ" sz="1800" dirty="0" smtClean="0">
                <a:solidFill>
                  <a:srgbClr val="C00000"/>
                </a:solidFill>
              </a:rPr>
              <a:t>, SDEU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4B9BC8-92DB-473F-9FD1-58308ACD00CC}" type="slidenum">
              <a:rPr lang="cs-CZ" altLang="cs-CZ"/>
              <a:pPr/>
              <a:t>20</a:t>
            </a:fld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Soudní kontrola VS - správní soudnictví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ochrana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veřejných</a:t>
            </a:r>
            <a:r>
              <a:rPr lang="cs-CZ" altLang="cs-CZ" sz="1800" b="1" dirty="0" smtClean="0"/>
              <a:t> subjektivních práv</a:t>
            </a:r>
          </a:p>
          <a:p>
            <a:pPr eaLnBrk="1" hangingPunct="1"/>
            <a:r>
              <a:rPr lang="cs-CZ" altLang="cs-CZ" sz="1800" dirty="0" smtClean="0"/>
              <a:t>NSS a specializované senáty KS </a:t>
            </a:r>
            <a:r>
              <a:rPr lang="cs-CZ" altLang="cs-CZ" sz="1800" i="1" dirty="0" smtClean="0"/>
              <a:t>(tzv. smíšený model)</a:t>
            </a:r>
          </a:p>
          <a:p>
            <a:pPr eaLnBrk="1" hangingPunct="1"/>
            <a:r>
              <a:rPr lang="cs-CZ" altLang="cs-CZ" sz="1800" dirty="0" smtClean="0"/>
              <a:t>princip subsidiarity</a:t>
            </a:r>
          </a:p>
          <a:p>
            <a:pPr eaLnBrk="1" hangingPunct="1"/>
            <a:r>
              <a:rPr lang="cs-CZ" altLang="cs-CZ" sz="1800" b="1" dirty="0" smtClean="0"/>
              <a:t>základní </a:t>
            </a:r>
            <a:r>
              <a:rPr lang="cs-CZ" altLang="cs-CZ" sz="1800" b="1" dirty="0" smtClean="0"/>
              <a:t>řízení:</a:t>
            </a:r>
          </a:p>
          <a:p>
            <a:pPr lvl="1" eaLnBrk="1" hangingPunct="1"/>
            <a:r>
              <a:rPr lang="cs-CZ" altLang="cs-CZ" sz="1800" i="1" dirty="0" smtClean="0"/>
              <a:t>řízení </a:t>
            </a:r>
            <a:r>
              <a:rPr lang="cs-CZ" altLang="cs-CZ" sz="1800" i="1" dirty="0" smtClean="0"/>
              <a:t>o žalobě proti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rozhodnutí</a:t>
            </a:r>
            <a:r>
              <a:rPr lang="cs-CZ" altLang="cs-CZ" sz="1800" i="1" dirty="0" smtClean="0"/>
              <a:t> správního </a:t>
            </a:r>
            <a:r>
              <a:rPr lang="cs-CZ" altLang="cs-CZ" sz="1800" i="1" dirty="0" smtClean="0"/>
              <a:t>orgánu</a:t>
            </a:r>
          </a:p>
          <a:p>
            <a:pPr lvl="1" eaLnBrk="1" hangingPunct="1"/>
            <a:r>
              <a:rPr lang="cs-CZ" altLang="cs-CZ" sz="1800" i="1" dirty="0"/>
              <a:t>o</a:t>
            </a:r>
            <a:r>
              <a:rPr lang="cs-CZ" altLang="cs-CZ" sz="1800" i="1" dirty="0" smtClean="0"/>
              <a:t>chrana </a:t>
            </a:r>
            <a:r>
              <a:rPr lang="cs-CZ" altLang="cs-CZ" sz="1800" i="1" dirty="0" smtClean="0"/>
              <a:t>proti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nečinnosti</a:t>
            </a:r>
            <a:r>
              <a:rPr lang="cs-CZ" altLang="cs-CZ" sz="1800" i="1" dirty="0" smtClean="0"/>
              <a:t> správního </a:t>
            </a:r>
            <a:r>
              <a:rPr lang="cs-CZ" altLang="cs-CZ" sz="1800" i="1" dirty="0" smtClean="0"/>
              <a:t>orgánu</a:t>
            </a:r>
          </a:p>
          <a:p>
            <a:pPr lvl="1" eaLnBrk="1" hangingPunct="1"/>
            <a:r>
              <a:rPr lang="cs-CZ" altLang="cs-CZ" sz="1800" i="1" dirty="0" smtClean="0"/>
              <a:t>řízení </a:t>
            </a:r>
            <a:r>
              <a:rPr lang="cs-CZ" altLang="cs-CZ" sz="1800" i="1" dirty="0" smtClean="0"/>
              <a:t>o ochraně před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nezákonným zásahem</a:t>
            </a:r>
            <a:r>
              <a:rPr lang="cs-CZ" altLang="cs-CZ" sz="1800" i="1" dirty="0" smtClean="0"/>
              <a:t>, pokynem nebo donucením správního orgánu</a:t>
            </a:r>
          </a:p>
          <a:p>
            <a:pPr lvl="1" eaLnBrk="1" hangingPunct="1"/>
            <a:endParaRPr lang="cs-CZ" altLang="cs-CZ" sz="1800" b="1" dirty="0" smtClean="0"/>
          </a:p>
          <a:p>
            <a:pPr lvl="1" eaLnBrk="1" hangingPunct="1"/>
            <a:r>
              <a:rPr lang="cs-CZ" altLang="cs-CZ" sz="1800" dirty="0" smtClean="0"/>
              <a:t>ale také </a:t>
            </a:r>
            <a:r>
              <a:rPr lang="cs-CZ" altLang="cs-CZ" sz="1800" dirty="0" smtClean="0">
                <a:solidFill>
                  <a:srgbClr val="00287D"/>
                </a:solidFill>
              </a:rPr>
              <a:t>řada dalších řízení</a:t>
            </a:r>
            <a:r>
              <a:rPr lang="cs-CZ" altLang="cs-CZ" sz="1800" dirty="0" smtClean="0"/>
              <a:t>: zrušení OOP, volební věci a místní a krajská referenda, ve věcech politických stran</a:t>
            </a:r>
          </a:p>
          <a:p>
            <a:pPr lvl="1" eaLnBrk="1" hangingPunct="1"/>
            <a:r>
              <a:rPr lang="cs-CZ" altLang="cs-CZ" sz="1800" dirty="0" smtClean="0"/>
              <a:t>také </a:t>
            </a:r>
            <a:r>
              <a:rPr lang="cs-CZ" altLang="cs-CZ" sz="1800" dirty="0" smtClean="0">
                <a:solidFill>
                  <a:srgbClr val="00287D"/>
                </a:solidFill>
              </a:rPr>
              <a:t>kompetenční spory </a:t>
            </a:r>
            <a:r>
              <a:rPr lang="cs-CZ" altLang="cs-CZ" sz="1800" dirty="0" smtClean="0"/>
              <a:t>mezi správními orgány (pozitivní/negativní</a:t>
            </a:r>
            <a:r>
              <a:rPr lang="cs-CZ" altLang="cs-CZ" sz="1800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A9DE74-D433-4960-B261-1D313B7CA8AA}" type="slidenum">
              <a:rPr lang="cs-CZ" altLang="cs-CZ"/>
              <a:pPr/>
              <a:t>21</a:t>
            </a:fld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Soudní kontrola VS - civilní soudnictví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ochrana </a:t>
            </a:r>
            <a:r>
              <a:rPr lang="cs-CZ" altLang="cs-CZ" sz="1800" dirty="0" smtClean="0"/>
              <a:t>před civilními soudy poskytována v případech, kdy správní orgány rozhodují o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soukromých </a:t>
            </a:r>
            <a:r>
              <a:rPr lang="cs-CZ" altLang="cs-CZ" sz="1800" b="1" dirty="0" smtClean="0"/>
              <a:t>subjektivních </a:t>
            </a:r>
            <a:r>
              <a:rPr lang="cs-CZ" altLang="cs-CZ" sz="1800" b="1" dirty="0" smtClean="0"/>
              <a:t>právech</a:t>
            </a:r>
          </a:p>
          <a:p>
            <a:pPr lvl="1" eaLnBrk="1" hangingPunct="1"/>
            <a:r>
              <a:rPr lang="cs-CZ" altLang="cs-CZ" sz="1800" dirty="0" smtClean="0"/>
              <a:t>„režim</a:t>
            </a:r>
            <a:r>
              <a:rPr lang="cs-CZ" altLang="cs-CZ" sz="1800" dirty="0" smtClean="0"/>
              <a:t>“ přezkumu tedy v závislosti na povaze </a:t>
            </a:r>
            <a:r>
              <a:rPr lang="cs-CZ" altLang="cs-CZ" sz="1800" dirty="0" err="1" smtClean="0"/>
              <a:t>subj</a:t>
            </a:r>
            <a:r>
              <a:rPr lang="cs-CZ" altLang="cs-CZ" sz="1800" dirty="0" smtClean="0"/>
              <a:t>. </a:t>
            </a:r>
            <a:r>
              <a:rPr lang="cs-CZ" altLang="cs-CZ" sz="1800" dirty="0" smtClean="0"/>
              <a:t>práva</a:t>
            </a:r>
          </a:p>
          <a:p>
            <a:pPr lvl="1" eaLnBrk="1" hangingPunct="1"/>
            <a:r>
              <a:rPr lang="cs-CZ" altLang="cs-CZ" sz="1800" dirty="0" smtClean="0"/>
              <a:t>úprava </a:t>
            </a:r>
            <a:r>
              <a:rPr lang="cs-CZ" altLang="cs-CZ" sz="1800" dirty="0" smtClean="0"/>
              <a:t>kompetenčních konfliktů (zákon č. 131/2002 Sb.)</a:t>
            </a:r>
          </a:p>
          <a:p>
            <a:pPr eaLnBrk="1" hangingPunct="1"/>
            <a:r>
              <a:rPr lang="cs-CZ" altLang="cs-CZ" sz="1800" dirty="0" smtClean="0"/>
              <a:t>úprava obsažena v </a:t>
            </a:r>
            <a:r>
              <a:rPr lang="cs-CZ" altLang="cs-CZ" sz="1800" b="1" dirty="0" smtClean="0"/>
              <a:t>části V. občanského soudního řádu </a:t>
            </a:r>
            <a:r>
              <a:rPr lang="cs-CZ" altLang="cs-CZ" sz="1800" b="1" dirty="0" smtClean="0"/>
              <a:t>                            </a:t>
            </a:r>
            <a:r>
              <a:rPr lang="cs-CZ" altLang="cs-CZ" sz="1800" dirty="0" smtClean="0"/>
              <a:t>(</a:t>
            </a:r>
            <a:r>
              <a:rPr lang="cs-CZ" altLang="cs-CZ" sz="1800" dirty="0" smtClean="0"/>
              <a:t>řízení ve věcech, o nichž bylo rozhodnuto jiným orgánem</a:t>
            </a:r>
            <a:r>
              <a:rPr lang="cs-CZ" altLang="cs-CZ" sz="1800" dirty="0" smtClean="0"/>
              <a:t>)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79EB36-0DEC-4E2E-BE10-141186DF04BC}" type="slidenum">
              <a:rPr lang="cs-CZ" altLang="cs-CZ"/>
              <a:pPr/>
              <a:t>22</a:t>
            </a:fld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občany - Právo na informace ve VS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ústavně zaručené </a:t>
            </a:r>
            <a:r>
              <a:rPr lang="cs-CZ" altLang="cs-CZ" sz="1800" b="1" dirty="0" smtClean="0"/>
              <a:t>politické právo </a:t>
            </a:r>
            <a:r>
              <a:rPr lang="cs-CZ" altLang="cs-CZ" sz="1800" dirty="0" smtClean="0"/>
              <a:t>-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čl. 17 Listiny základních práv a svobod</a:t>
            </a:r>
          </a:p>
          <a:p>
            <a:pPr eaLnBrk="1" hangingPunct="1"/>
            <a:r>
              <a:rPr lang="cs-CZ" altLang="cs-CZ" sz="1800" dirty="0" smtClean="0"/>
              <a:t>podrobnosti zákon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č. 106/1999 Sb</a:t>
            </a:r>
            <a:r>
              <a:rPr lang="cs-CZ" altLang="cs-CZ" sz="1800" dirty="0" smtClean="0"/>
              <a:t>., resp.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č. 123/1998 Sb</a:t>
            </a:r>
            <a:r>
              <a:rPr lang="cs-CZ" altLang="cs-CZ" sz="1800" dirty="0" smtClean="0"/>
              <a:t>.</a:t>
            </a:r>
            <a:endParaRPr lang="cs-CZ" altLang="cs-CZ" sz="1800" dirty="0" smtClean="0"/>
          </a:p>
          <a:p>
            <a:pPr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dvě </a:t>
            </a:r>
            <a:r>
              <a:rPr lang="cs-CZ" altLang="cs-CZ" sz="1800" b="1" dirty="0" smtClean="0"/>
              <a:t>roviny</a:t>
            </a:r>
          </a:p>
          <a:p>
            <a:pPr lvl="1" eaLnBrk="1" hangingPunct="1"/>
            <a:r>
              <a:rPr lang="cs-CZ" altLang="cs-CZ" sz="1800" dirty="0" smtClean="0"/>
              <a:t>informování VS</a:t>
            </a:r>
          </a:p>
          <a:p>
            <a:pPr lvl="1" eaLnBrk="1" hangingPunct="1"/>
            <a:r>
              <a:rPr lang="cs-CZ" altLang="cs-CZ" sz="1800" dirty="0" smtClean="0"/>
              <a:t>poskytování na žádost</a:t>
            </a:r>
          </a:p>
          <a:p>
            <a:pPr eaLnBrk="1" hangingPunct="1"/>
            <a:r>
              <a:rPr lang="cs-CZ" altLang="cs-CZ" sz="1800" b="1" dirty="0" smtClean="0"/>
              <a:t>současně </a:t>
            </a:r>
            <a:r>
              <a:rPr lang="cs-CZ" altLang="cs-CZ" sz="1800" b="1" dirty="0" smtClean="0"/>
              <a:t>některá </a:t>
            </a:r>
            <a:r>
              <a:rPr lang="cs-CZ" altLang="cs-CZ" sz="1800" b="1" dirty="0" smtClean="0"/>
              <a:t>omezení</a:t>
            </a:r>
          </a:p>
          <a:p>
            <a:pPr lvl="1" eaLnBrk="1" hangingPunct="1"/>
            <a:r>
              <a:rPr lang="cs-CZ" altLang="cs-CZ" sz="1800" dirty="0" smtClean="0"/>
              <a:t>kolize mezi právem na informace a jiným základním právem (či zájmem)</a:t>
            </a:r>
          </a:p>
          <a:p>
            <a:pPr eaLnBrk="1" hangingPunct="1"/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23</a:t>
            </a:fld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Kontrola VS občany - </a:t>
            </a:r>
            <a:r>
              <a:rPr lang="cs-CZ" altLang="cs-CZ" dirty="0" smtClean="0"/>
              <a:t>Petice </a:t>
            </a:r>
            <a:r>
              <a:rPr lang="cs-CZ" altLang="cs-CZ" dirty="0" smtClean="0"/>
              <a:t>a stížnosti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 smtClean="0">
                <a:solidFill>
                  <a:srgbClr val="C00000"/>
                </a:solidFill>
              </a:rPr>
              <a:t>petice</a:t>
            </a:r>
          </a:p>
          <a:p>
            <a:pPr lvl="1" eaLnBrk="1" hangingPunct="1"/>
            <a:r>
              <a:rPr lang="cs-CZ" altLang="cs-CZ" sz="1800" dirty="0" smtClean="0"/>
              <a:t>ústavní základ - </a:t>
            </a:r>
            <a:r>
              <a:rPr lang="cs-CZ" altLang="cs-CZ" sz="1800" i="1" dirty="0" smtClean="0"/>
              <a:t>čl. 18 Listiny</a:t>
            </a:r>
          </a:p>
          <a:p>
            <a:pPr lvl="1"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hromadný</a:t>
            </a:r>
            <a:r>
              <a:rPr lang="cs-CZ" altLang="cs-CZ" sz="1800" dirty="0" smtClean="0"/>
              <a:t> návrh či stížnost</a:t>
            </a:r>
          </a:p>
          <a:p>
            <a:pPr lvl="1" eaLnBrk="1" hangingPunct="1"/>
            <a:r>
              <a:rPr lang="cs-CZ" altLang="cs-CZ" sz="1800" dirty="0" smtClean="0"/>
              <a:t>z</a:t>
            </a:r>
            <a:r>
              <a:rPr lang="pt-BR" altLang="cs-CZ" sz="1800" dirty="0" smtClean="0"/>
              <a:t>ákon o právu petičním</a:t>
            </a:r>
            <a:r>
              <a:rPr lang="cs-CZ" altLang="cs-CZ" sz="1800" dirty="0" smtClean="0"/>
              <a:t> (</a:t>
            </a:r>
            <a:r>
              <a:rPr lang="pt-BR" altLang="cs-CZ" sz="1800" dirty="0" smtClean="0"/>
              <a:t>č. 85/1990 Sb.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r>
              <a:rPr lang="cs-CZ" altLang="cs-CZ" sz="1800" dirty="0" smtClean="0"/>
              <a:t>povinnost orgánu VS vyřídit a vyrozumět</a:t>
            </a:r>
          </a:p>
          <a:p>
            <a:pPr lvl="1" eaLnBrk="1" hangingPunct="1"/>
            <a:r>
              <a:rPr lang="cs-CZ" altLang="cs-CZ" sz="1800" dirty="0" smtClean="0"/>
              <a:t>omezení předmětu petice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i="1" dirty="0" smtClean="0">
                <a:solidFill>
                  <a:srgbClr val="C00000"/>
                </a:solidFill>
              </a:rPr>
              <a:t>stížnost</a:t>
            </a:r>
          </a:p>
          <a:p>
            <a:pPr lvl="1" eaLnBrk="1" hangingPunct="1"/>
            <a:r>
              <a:rPr lang="cs-CZ" altLang="cs-CZ" sz="1800" dirty="0" smtClean="0"/>
              <a:t>= </a:t>
            </a:r>
            <a:r>
              <a:rPr lang="cs-CZ" altLang="cs-CZ" sz="1800" b="1" dirty="0" smtClean="0"/>
              <a:t>individuální</a:t>
            </a:r>
          </a:p>
          <a:p>
            <a:pPr lvl="1" eaLnBrk="1" hangingPunct="1"/>
            <a:r>
              <a:rPr lang="cs-CZ" altLang="cs-CZ" sz="1800" dirty="0" smtClean="0"/>
              <a:t>absence obecné právní úpravy</a:t>
            </a:r>
          </a:p>
          <a:p>
            <a:pPr lvl="1" eaLnBrk="1" hangingPunct="1"/>
            <a:r>
              <a:rPr lang="cs-CZ" altLang="cs-CZ" sz="1800" dirty="0" smtClean="0"/>
              <a:t>stížnost podle § </a:t>
            </a:r>
            <a:r>
              <a:rPr lang="cs-CZ" altLang="cs-CZ" sz="1800" dirty="0" smtClean="0"/>
              <a:t>175 správního </a:t>
            </a:r>
            <a:r>
              <a:rPr lang="cs-CZ" altLang="cs-CZ" sz="1800" dirty="0" smtClean="0"/>
              <a:t>řádu                                                  (avšak </a:t>
            </a:r>
            <a:r>
              <a:rPr lang="cs-CZ" altLang="cs-CZ" sz="1800" dirty="0" smtClean="0"/>
              <a:t>pouze pro oblast uplatnění správního řádu)</a:t>
            </a:r>
            <a:endParaRPr lang="pt-BR" altLang="cs-CZ" sz="1800" dirty="0" smtClean="0"/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  <a:p>
            <a:pPr lvl="1" eaLnBrk="1" hangingPunct="1"/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24</a:t>
            </a:fld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(evaluace) 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veřejná správa</a:t>
            </a:r>
          </a:p>
          <a:p>
            <a:pPr lvl="1" eaLnBrk="1" hangingPunct="1"/>
            <a:r>
              <a:rPr lang="cs-CZ" altLang="cs-CZ" sz="1800" dirty="0" smtClean="0"/>
              <a:t>na </a:t>
            </a:r>
            <a:r>
              <a:rPr lang="cs-CZ" altLang="cs-CZ" sz="1800" dirty="0" smtClean="0"/>
              <a:t>jedné straně </a:t>
            </a:r>
            <a:r>
              <a:rPr lang="cs-CZ" altLang="cs-CZ" sz="1800" dirty="0" smtClean="0">
                <a:solidFill>
                  <a:srgbClr val="C00000"/>
                </a:solidFill>
              </a:rPr>
              <a:t>zprostředkování určitých (politických)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cílů</a:t>
            </a:r>
          </a:p>
          <a:p>
            <a:pPr lvl="1" eaLnBrk="1" hangingPunct="1"/>
            <a:r>
              <a:rPr lang="cs-CZ" altLang="cs-CZ" sz="1800" dirty="0" smtClean="0"/>
              <a:t>na druhé straně </a:t>
            </a:r>
            <a:r>
              <a:rPr lang="cs-CZ" altLang="cs-CZ" sz="1800" dirty="0" smtClean="0">
                <a:solidFill>
                  <a:srgbClr val="C00000"/>
                </a:solidFill>
              </a:rPr>
              <a:t>vysoké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náklady</a:t>
            </a:r>
            <a:r>
              <a:rPr lang="cs-CZ" altLang="cs-CZ" sz="1800" dirty="0" smtClean="0">
                <a:solidFill>
                  <a:srgbClr val="C00000"/>
                </a:solidFill>
              </a:rPr>
              <a:t> činnost </a:t>
            </a:r>
            <a:r>
              <a:rPr lang="cs-CZ" altLang="cs-CZ" sz="1800" dirty="0"/>
              <a:t>(</a:t>
            </a:r>
            <a:r>
              <a:rPr lang="cs-CZ" altLang="cs-CZ" sz="1800" dirty="0" smtClean="0"/>
              <a:t>existenci)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potřeba</a:t>
            </a:r>
            <a:r>
              <a:rPr lang="cs-CZ" altLang="cs-CZ" sz="1800" dirty="0" smtClean="0">
                <a:solidFill>
                  <a:srgbClr val="C00000"/>
                </a:solidFill>
              </a:rPr>
              <a:t> permanentního (komplexního) hodnocení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1800" dirty="0" smtClean="0"/>
              <a:t>v rámci hodnocení VS </a:t>
            </a:r>
            <a:r>
              <a:rPr lang="cs-CZ" altLang="cs-CZ" sz="1800" b="1" dirty="0" smtClean="0"/>
              <a:t>lze rozlišovat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subjekt provádějící hodnocení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účel (motiv) hodnocení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kritéria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metody</a:t>
            </a:r>
          </a:p>
          <a:p>
            <a:pPr lvl="1" eaLnBrk="1" hangingPunct="1"/>
            <a:endParaRPr lang="cs-CZ" altLang="cs-CZ" sz="1800" i="1" dirty="0">
              <a:solidFill>
                <a:srgbClr val="00287D"/>
              </a:solidFill>
            </a:endParaRPr>
          </a:p>
          <a:p>
            <a:pPr eaLnBrk="1" hangingPunct="1"/>
            <a:r>
              <a:rPr lang="cs-CZ" altLang="cs-CZ" sz="1800" dirty="0" smtClean="0"/>
              <a:t>specifická forma hodnocení 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= kontrola VS </a:t>
            </a:r>
            <a:r>
              <a:rPr lang="cs-CZ" altLang="cs-CZ" sz="1800" dirty="0" smtClean="0"/>
              <a:t>(viz dále…)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42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(evaluace) </a:t>
            </a:r>
            <a:r>
              <a:rPr lang="cs-CZ" altLang="cs-CZ" dirty="0" smtClean="0"/>
              <a:t>VS </a:t>
            </a:r>
            <a:r>
              <a:rPr lang="cs-CZ" altLang="cs-CZ" dirty="0"/>
              <a:t>– </a:t>
            </a:r>
            <a:r>
              <a:rPr lang="cs-CZ" altLang="cs-CZ" dirty="0" smtClean="0"/>
              <a:t>hodnotící subjekty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společnost </a:t>
            </a:r>
            <a:r>
              <a:rPr lang="cs-CZ" altLang="cs-CZ" sz="1800" b="1" dirty="0" smtClean="0"/>
              <a:t>a její </a:t>
            </a:r>
            <a:r>
              <a:rPr lang="cs-CZ" altLang="cs-CZ" sz="1800" b="1" dirty="0" smtClean="0"/>
              <a:t>části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politické </a:t>
            </a:r>
            <a:r>
              <a:rPr lang="cs-CZ" altLang="cs-CZ" sz="1800" i="1" dirty="0">
                <a:solidFill>
                  <a:srgbClr val="00287D"/>
                </a:solidFill>
              </a:rPr>
              <a:t>strany 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zájmové skupiny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spolky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náboženské subjekty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sdělovací prostředky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jednotlivci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orgány </a:t>
            </a:r>
            <a:r>
              <a:rPr lang="cs-CZ" altLang="cs-CZ" sz="1800" b="1" dirty="0" smtClean="0"/>
              <a:t>státu mimo </a:t>
            </a:r>
            <a:r>
              <a:rPr lang="cs-CZ" altLang="cs-CZ" sz="1800" b="1" dirty="0" smtClean="0"/>
              <a:t>VS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zastupitelské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sbory, soudy, NKÚ, VOP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,…</a:t>
            </a:r>
          </a:p>
          <a:p>
            <a:pPr eaLnBrk="1" hangingPunct="1"/>
            <a:r>
              <a:rPr lang="cs-CZ" altLang="cs-CZ" sz="1800" b="1" dirty="0" smtClean="0"/>
              <a:t>orgány </a:t>
            </a:r>
            <a:r>
              <a:rPr lang="cs-CZ" altLang="cs-CZ" sz="1800" b="1" dirty="0" smtClean="0"/>
              <a:t>VS </a:t>
            </a:r>
            <a:endParaRPr lang="cs-CZ" altLang="cs-CZ" sz="1800" dirty="0"/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hodnotí </a:t>
            </a:r>
            <a:r>
              <a:rPr lang="cs-CZ" altLang="cs-CZ" sz="1800" dirty="0" smtClean="0">
                <a:solidFill>
                  <a:srgbClr val="00287D"/>
                </a:solidFill>
              </a:rPr>
              <a:t>jiné orgány </a:t>
            </a:r>
            <a:endParaRPr lang="cs-CZ" altLang="cs-CZ" sz="18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či </a:t>
            </a:r>
            <a:r>
              <a:rPr lang="cs-CZ" altLang="cs-CZ" sz="1800" dirty="0" smtClean="0">
                <a:solidFill>
                  <a:srgbClr val="00287D"/>
                </a:solidFill>
              </a:rPr>
              <a:t>„samy sebe</a:t>
            </a:r>
            <a:r>
              <a:rPr lang="cs-CZ" altLang="cs-CZ" sz="1800" dirty="0" smtClean="0">
                <a:solidFill>
                  <a:srgbClr val="00287D"/>
                </a:solidFill>
              </a:rPr>
              <a:t>“</a:t>
            </a:r>
            <a:endParaRPr lang="cs-CZ" altLang="cs-CZ" sz="1800" dirty="0" smtClean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903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(evaluace) </a:t>
            </a:r>
            <a:r>
              <a:rPr lang="cs-CZ" altLang="cs-CZ" dirty="0" smtClean="0"/>
              <a:t>VS – kritéria hodnocení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v </a:t>
            </a:r>
            <a:r>
              <a:rPr lang="cs-CZ" altLang="cs-CZ" sz="1800" b="1" dirty="0" smtClean="0"/>
              <a:t>závislosti na </a:t>
            </a:r>
            <a:r>
              <a:rPr lang="cs-CZ" altLang="cs-CZ" sz="1800" dirty="0" smtClean="0">
                <a:solidFill>
                  <a:srgbClr val="C00000"/>
                </a:solidFill>
              </a:rPr>
              <a:t>účelu hodnocení, oblasti VS,…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proměnlivost </a:t>
            </a:r>
          </a:p>
          <a:p>
            <a:pPr eaLnBrk="1" hangingPunct="1"/>
            <a:r>
              <a:rPr lang="cs-CZ" altLang="cs-CZ" sz="1800" b="1" dirty="0" smtClean="0"/>
              <a:t>obecně zejména</a:t>
            </a:r>
            <a:r>
              <a:rPr lang="cs-CZ" altLang="cs-CZ" sz="1800" dirty="0" smtClean="0"/>
              <a:t>:</a:t>
            </a:r>
          </a:p>
          <a:p>
            <a:pPr lvl="1" eaLnBrk="1" hangingPunct="1"/>
            <a:r>
              <a:rPr lang="cs-CZ" altLang="cs-CZ" sz="1800" b="1" i="1" dirty="0" smtClean="0">
                <a:solidFill>
                  <a:srgbClr val="00287D"/>
                </a:solidFill>
              </a:rPr>
              <a:t>efektivnost </a:t>
            </a:r>
            <a:r>
              <a:rPr lang="cs-CZ" altLang="cs-CZ" sz="1800" dirty="0" smtClean="0"/>
              <a:t>(tradiční, </a:t>
            </a:r>
            <a:r>
              <a:rPr lang="cs-CZ" altLang="cs-CZ" sz="1800" dirty="0" smtClean="0"/>
              <a:t>nejrozpracovanější)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demokratičnost</a:t>
            </a:r>
            <a:endParaRPr lang="cs-CZ" altLang="cs-CZ" sz="1800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objektivnost </a:t>
            </a:r>
            <a:r>
              <a:rPr lang="cs-CZ" altLang="cs-CZ" sz="1800" dirty="0" smtClean="0"/>
              <a:t>(zejm. v </a:t>
            </a:r>
            <a:r>
              <a:rPr lang="cs-CZ" altLang="cs-CZ" sz="1800" dirty="0" smtClean="0"/>
              <a:t>rozhodování)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transparentnost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a otevřenost </a:t>
            </a:r>
            <a:r>
              <a:rPr lang="cs-CZ" altLang="cs-CZ" sz="1800" dirty="0" smtClean="0"/>
              <a:t>(</a:t>
            </a:r>
            <a:r>
              <a:rPr lang="cs-CZ" altLang="cs-CZ" sz="1800" dirty="0" smtClean="0"/>
              <a:t>participace)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etika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a kulturnost </a:t>
            </a:r>
            <a:r>
              <a:rPr lang="cs-CZ" altLang="cs-CZ" sz="1800" dirty="0" smtClean="0"/>
              <a:t>(při výkonu VS)</a:t>
            </a:r>
          </a:p>
          <a:p>
            <a:pPr lvl="1" eaLnBrk="1" hangingPunct="1"/>
            <a:endParaRPr lang="cs-CZ" alt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endParaRPr lang="cs-CZ" altLang="cs-CZ" sz="1800" dirty="0" smtClean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106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Kritérium efektivnosti </a:t>
            </a:r>
            <a:r>
              <a:rPr lang="cs-CZ" altLang="cs-CZ" dirty="0" smtClean="0"/>
              <a:t>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dirty="0">
                <a:solidFill>
                  <a:srgbClr val="7030A0"/>
                </a:solidFill>
              </a:rPr>
              <a:t>e</a:t>
            </a:r>
            <a:r>
              <a:rPr lang="cs-CZ" altLang="cs-CZ" sz="1800" b="1" i="1" dirty="0" smtClean="0">
                <a:solidFill>
                  <a:srgbClr val="7030A0"/>
                </a:solidFill>
              </a:rPr>
              <a:t>fektivnost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= pojem vzešlý z oblasti </a:t>
            </a:r>
            <a:r>
              <a:rPr lang="cs-CZ" altLang="cs-CZ" sz="1800" b="1" dirty="0"/>
              <a:t>ekonomiky a </a:t>
            </a:r>
            <a:r>
              <a:rPr lang="cs-CZ" altLang="cs-CZ" sz="1800" b="1" dirty="0" smtClean="0"/>
              <a:t>techniky</a:t>
            </a:r>
          </a:p>
          <a:p>
            <a:pPr lvl="1" eaLnBrk="1" hangingPunct="1"/>
            <a:r>
              <a:rPr lang="cs-CZ" altLang="cs-CZ" sz="1800" dirty="0"/>
              <a:t>z</a:t>
            </a:r>
            <a:r>
              <a:rPr lang="cs-CZ" altLang="cs-CZ" sz="1800" dirty="0" smtClean="0"/>
              <a:t>pravidla její </a:t>
            </a:r>
            <a:r>
              <a:rPr lang="cs-CZ" altLang="cs-CZ" sz="1800" dirty="0" smtClean="0">
                <a:solidFill>
                  <a:srgbClr val="C00000"/>
                </a:solidFill>
              </a:rPr>
              <a:t>„výkonnostní pojetí“</a:t>
            </a:r>
          </a:p>
          <a:p>
            <a:pPr lvl="2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= </a:t>
            </a:r>
            <a:r>
              <a:rPr lang="cs-CZ" altLang="cs-CZ" sz="1800" i="1" dirty="0">
                <a:solidFill>
                  <a:srgbClr val="00287D"/>
                </a:solidFill>
              </a:rPr>
              <a:t>kvantitativní poměr mezi </a:t>
            </a:r>
            <a:r>
              <a:rPr lang="cs-CZ" altLang="cs-CZ" sz="1800" b="1" i="1" dirty="0">
                <a:solidFill>
                  <a:srgbClr val="00287D"/>
                </a:solidFill>
              </a:rPr>
              <a:t>zdroji nebo prostředky </a:t>
            </a:r>
            <a:r>
              <a:rPr lang="cs-CZ" altLang="cs-CZ" sz="1800" i="1" dirty="0">
                <a:solidFill>
                  <a:srgbClr val="00287D"/>
                </a:solidFill>
              </a:rPr>
              <a:t>vloženými do systému a tím, co ze systému vyšlo jakožto </a:t>
            </a:r>
            <a:r>
              <a:rPr lang="cs-CZ" altLang="cs-CZ" sz="1800" b="1" i="1" dirty="0">
                <a:solidFill>
                  <a:srgbClr val="00287D"/>
                </a:solidFill>
              </a:rPr>
              <a:t>výsledek</a:t>
            </a:r>
            <a:endParaRPr lang="cs-CZ" altLang="cs-CZ" sz="1800" b="1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1800" dirty="0" smtClean="0"/>
              <a:t>hledisko efektivnosti uplatňováno </a:t>
            </a:r>
            <a:r>
              <a:rPr lang="cs-CZ" altLang="cs-CZ" sz="1800" b="1" dirty="0"/>
              <a:t>i pro společenské </a:t>
            </a:r>
            <a:r>
              <a:rPr lang="cs-CZ" altLang="cs-CZ" sz="1800" b="1" dirty="0" smtClean="0"/>
              <a:t>systémy</a:t>
            </a:r>
          </a:p>
          <a:p>
            <a:pPr lvl="1" eaLnBrk="1" hangingPunct="1"/>
            <a:r>
              <a:rPr lang="cs-CZ" altLang="cs-CZ" sz="1800" dirty="0"/>
              <a:t>interdisciplinární </a:t>
            </a:r>
            <a:r>
              <a:rPr lang="cs-CZ" altLang="cs-CZ" sz="1800" dirty="0" smtClean="0"/>
              <a:t>kategorie </a:t>
            </a:r>
          </a:p>
          <a:p>
            <a:pPr lvl="1" eaLnBrk="1" hangingPunct="1"/>
            <a:r>
              <a:rPr lang="cs-CZ" altLang="cs-CZ" sz="1800" dirty="0" smtClean="0"/>
              <a:t>systémový přístup</a:t>
            </a:r>
          </a:p>
          <a:p>
            <a:pPr lvl="1" eaLnBrk="1" hangingPunct="1"/>
            <a:r>
              <a:rPr lang="cs-CZ" altLang="cs-CZ" sz="1800" b="1" i="1" dirty="0" smtClean="0"/>
              <a:t>také ve VS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dirty="0" smtClean="0"/>
              <a:t>avšak různé </a:t>
            </a:r>
            <a:r>
              <a:rPr lang="cs-CZ" altLang="cs-CZ" sz="1800" dirty="0"/>
              <a:t>názory na význam </a:t>
            </a:r>
            <a:r>
              <a:rPr lang="cs-CZ" altLang="cs-CZ" sz="1800" dirty="0" smtClean="0"/>
              <a:t>pojmu ve VS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C00000"/>
                </a:solidFill>
              </a:rPr>
              <a:t>problém kvantifikace ve VS…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Kritérium efektivnosti </a:t>
            </a:r>
            <a:r>
              <a:rPr lang="cs-CZ" altLang="cs-CZ" dirty="0" smtClean="0"/>
              <a:t>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efektivnost ve VS</a:t>
            </a:r>
          </a:p>
          <a:p>
            <a:pPr lvl="1" eaLnBrk="1" hangingPunct="1"/>
            <a:r>
              <a:rPr lang="cs-CZ" altLang="cs-CZ" sz="1800" dirty="0" smtClean="0"/>
              <a:t>dosavadní </a:t>
            </a:r>
            <a:r>
              <a:rPr lang="cs-CZ" altLang="cs-CZ" sz="1800" dirty="0"/>
              <a:t>výzkumy v oblasti správní činnosti nejúspěšnější v oblastech, </a:t>
            </a:r>
            <a:r>
              <a:rPr lang="cs-CZ" altLang="cs-CZ" sz="1800" b="1" dirty="0"/>
              <a:t>kde je možno kvantifikovat parametry </a:t>
            </a:r>
            <a:r>
              <a:rPr lang="cs-CZ" altLang="cs-CZ" sz="1800" dirty="0"/>
              <a:t>a následně </a:t>
            </a:r>
            <a:r>
              <a:rPr lang="cs-CZ" altLang="cs-CZ" sz="1800" b="1" dirty="0"/>
              <a:t>provádět jejich srovnání</a:t>
            </a:r>
            <a:r>
              <a:rPr lang="cs-CZ" altLang="cs-CZ" sz="1800" dirty="0"/>
              <a:t> činnosti různých organizací či </a:t>
            </a:r>
            <a:r>
              <a:rPr lang="cs-CZ" altLang="cs-CZ" sz="1800" dirty="0" smtClean="0"/>
              <a:t>orgánů</a:t>
            </a:r>
          </a:p>
          <a:p>
            <a:pPr lvl="1" eaLnBrk="1" hangingPunct="1"/>
            <a:r>
              <a:rPr lang="cs-CZ" altLang="cs-CZ" sz="1800" dirty="0" smtClean="0"/>
              <a:t>kvantifikace </a:t>
            </a:r>
            <a:r>
              <a:rPr lang="cs-CZ" altLang="cs-CZ" sz="1800" dirty="0"/>
              <a:t>však </a:t>
            </a:r>
            <a:r>
              <a:rPr lang="cs-CZ" altLang="cs-CZ" sz="1800" b="1" dirty="0"/>
              <a:t>není </a:t>
            </a:r>
            <a:r>
              <a:rPr lang="cs-CZ" altLang="cs-CZ" sz="1800" dirty="0"/>
              <a:t>vždy </a:t>
            </a:r>
            <a:r>
              <a:rPr lang="cs-CZ" altLang="cs-CZ" sz="1800" dirty="0" smtClean="0"/>
              <a:t>možná (reálná)</a:t>
            </a:r>
            <a:endParaRPr lang="cs-CZ" altLang="cs-CZ" sz="1800" dirty="0"/>
          </a:p>
          <a:p>
            <a:pPr lvl="1" eaLnBrk="1" hangingPunct="1"/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výhodné</a:t>
            </a:r>
            <a:r>
              <a:rPr lang="cs-CZ" altLang="cs-CZ" sz="1800" dirty="0" smtClean="0"/>
              <a:t> hledisko v oblasti </a:t>
            </a:r>
            <a:r>
              <a:rPr lang="cs-CZ" altLang="cs-CZ" sz="1800" b="1" dirty="0">
                <a:solidFill>
                  <a:srgbClr val="00287D"/>
                </a:solidFill>
              </a:rPr>
              <a:t>hospodářských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aktivit                             </a:t>
            </a:r>
            <a:r>
              <a:rPr lang="cs-CZ" altLang="cs-CZ" sz="1800" i="1" dirty="0" smtClean="0"/>
              <a:t>(např. tzv. veřejných služeb)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problematické</a:t>
            </a:r>
            <a:r>
              <a:rPr lang="cs-CZ" altLang="cs-CZ" sz="1800" dirty="0" smtClean="0"/>
              <a:t> hledisko v oblasti </a:t>
            </a:r>
            <a:r>
              <a:rPr lang="cs-CZ" altLang="cs-CZ" sz="1800" b="1" dirty="0">
                <a:solidFill>
                  <a:srgbClr val="00287D"/>
                </a:solidFill>
              </a:rPr>
              <a:t>společenského řízení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                            </a:t>
            </a:r>
            <a:r>
              <a:rPr lang="cs-CZ" altLang="cs-CZ" sz="1800" i="1" dirty="0" smtClean="0"/>
              <a:t>(např. normotvorby či rozhodování veřejné správy)</a:t>
            </a:r>
          </a:p>
          <a:p>
            <a:pPr lvl="1" eaLnBrk="1" hangingPunct="1"/>
            <a:endParaRPr lang="cs-CZ" altLang="cs-CZ" sz="1800" i="1" dirty="0"/>
          </a:p>
          <a:p>
            <a:pPr lvl="1" eaLnBrk="1" hangingPunct="1"/>
            <a:r>
              <a:rPr lang="cs-CZ" altLang="cs-CZ" sz="1800" dirty="0" smtClean="0"/>
              <a:t>s tím souvisí </a:t>
            </a:r>
            <a:r>
              <a:rPr lang="cs-CZ" altLang="cs-CZ" sz="1800" dirty="0" smtClean="0">
                <a:solidFill>
                  <a:srgbClr val="C00000"/>
                </a:solidFill>
              </a:rPr>
              <a:t>problém měření efektivnosti VS…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1460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Kritérium efektivnosti </a:t>
            </a:r>
            <a:r>
              <a:rPr lang="cs-CZ" altLang="cs-CZ" dirty="0" smtClean="0"/>
              <a:t>VS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vedle efektivnosti 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také souvztažná kritéria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hospodárnost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úspornost 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účelnost</a:t>
            </a:r>
          </a:p>
          <a:p>
            <a:pPr lvl="1"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přiměřenost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1800" b="1" dirty="0" smtClean="0">
                <a:solidFill>
                  <a:srgbClr val="7030A0"/>
                </a:solidFill>
              </a:rPr>
              <a:t>efektivnost v oblasti VS</a:t>
            </a:r>
          </a:p>
          <a:p>
            <a:pPr lvl="1" eaLnBrk="1" hangingPunct="1"/>
            <a:r>
              <a:rPr lang="cs-CZ" altLang="cs-CZ" sz="1800" b="1" dirty="0" smtClean="0"/>
              <a:t>praktické širší </a:t>
            </a:r>
            <a:r>
              <a:rPr lang="cs-CZ" altLang="cs-CZ" sz="1800" b="1" dirty="0" smtClean="0"/>
              <a:t>pojetí </a:t>
            </a:r>
            <a:r>
              <a:rPr lang="cs-CZ" altLang="cs-CZ" sz="1800" dirty="0" smtClean="0"/>
              <a:t>efektivnosti - 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kvalita, racionalita VS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vnitřní </a:t>
            </a:r>
            <a:r>
              <a:rPr lang="cs-CZ" altLang="cs-CZ" sz="1800" dirty="0" smtClean="0">
                <a:solidFill>
                  <a:srgbClr val="00287D"/>
                </a:solidFill>
              </a:rPr>
              <a:t>efektivnost VS </a:t>
            </a:r>
            <a:r>
              <a:rPr lang="cs-CZ" altLang="cs-CZ" sz="1800" dirty="0" smtClean="0"/>
              <a:t>= efektivnost </a:t>
            </a:r>
            <a:r>
              <a:rPr lang="cs-CZ" altLang="cs-CZ" sz="1800" dirty="0" smtClean="0"/>
              <a:t>systému VS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vnější efektivnost VS </a:t>
            </a:r>
            <a:r>
              <a:rPr lang="cs-CZ" altLang="cs-CZ" sz="1800" dirty="0" smtClean="0"/>
              <a:t>= společenská efektivnost VS</a:t>
            </a:r>
          </a:p>
          <a:p>
            <a:pPr lvl="1" eaLnBrk="1" hangingPunct="1"/>
            <a:r>
              <a:rPr lang="cs-CZ" altLang="cs-CZ" sz="1800" dirty="0" smtClean="0"/>
              <a:t>v poslední době vnímán také </a:t>
            </a:r>
            <a:r>
              <a:rPr lang="cs-CZ" altLang="cs-CZ" sz="1800" dirty="0" smtClean="0"/>
              <a:t>vliv </a:t>
            </a:r>
            <a:r>
              <a:rPr lang="cs-CZ" altLang="cs-CZ" sz="1800" b="1" dirty="0" smtClean="0">
                <a:solidFill>
                  <a:schemeClr val="bg2"/>
                </a:solidFill>
              </a:rPr>
              <a:t>efektivnosti právní úpravy</a:t>
            </a:r>
            <a:r>
              <a:rPr lang="cs-CZ" altLang="cs-CZ" sz="1800" dirty="0" smtClean="0">
                <a:solidFill>
                  <a:schemeClr val="bg2"/>
                </a:solidFill>
              </a:rPr>
              <a:t>…</a:t>
            </a:r>
          </a:p>
          <a:p>
            <a:pPr eaLnBrk="1" hangingPunct="1"/>
            <a:endParaRPr lang="cs-CZ" altLang="cs-CZ" sz="1800" dirty="0" smtClean="0"/>
          </a:p>
          <a:p>
            <a:pPr lvl="2" eaLnBrk="1" hangingPunct="1"/>
            <a:endParaRPr lang="cs-CZ" altLang="cs-CZ" sz="1800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693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Východiska kontroly VS </a:t>
            </a:r>
            <a:r>
              <a:rPr lang="cs-CZ" altLang="cs-CZ" dirty="0" smtClean="0"/>
              <a:t>- záruky </a:t>
            </a:r>
            <a:r>
              <a:rPr lang="cs-CZ" altLang="cs-CZ" dirty="0" smtClean="0"/>
              <a:t>zákonnosti</a:t>
            </a:r>
            <a:endParaRPr lang="cs-CZ" altLang="cs-CZ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u="sng" dirty="0" smtClean="0">
                <a:solidFill>
                  <a:srgbClr val="7030A0"/>
                </a:solidFill>
              </a:rPr>
              <a:t>kontrola VS</a:t>
            </a:r>
            <a:r>
              <a:rPr lang="cs-CZ" altLang="cs-CZ" sz="18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1800" dirty="0" smtClean="0"/>
              <a:t>jednou z (právních) </a:t>
            </a:r>
            <a:r>
              <a:rPr lang="cs-CZ" altLang="cs-CZ" sz="1800" b="1" i="1" dirty="0" smtClean="0">
                <a:solidFill>
                  <a:srgbClr val="C00000"/>
                </a:solidFill>
              </a:rPr>
              <a:t>záruk zákonnosti ve VS</a:t>
            </a:r>
          </a:p>
          <a:p>
            <a:pPr lvl="1" eaLnBrk="1" hangingPunct="1"/>
            <a:r>
              <a:rPr lang="cs-CZ" altLang="cs-CZ" sz="1800" dirty="0" smtClean="0"/>
              <a:t>právní prostředky či „mechanismy“ </a:t>
            </a:r>
            <a:r>
              <a:rPr lang="cs-CZ" altLang="cs-CZ" sz="1800" b="1" dirty="0" smtClean="0"/>
              <a:t>k zajištění zákonnosti VS</a:t>
            </a:r>
          </a:p>
          <a:p>
            <a:pPr lvl="1" eaLnBrk="1" hangingPunct="1"/>
            <a:r>
              <a:rPr lang="cs-CZ" altLang="cs-CZ" sz="1800" dirty="0" smtClean="0"/>
              <a:t>tvoří určitý vzájemně </a:t>
            </a:r>
            <a:r>
              <a:rPr lang="cs-CZ" altLang="cs-CZ" sz="1800" b="1" dirty="0" smtClean="0"/>
              <a:t>provázaný systém </a:t>
            </a:r>
          </a:p>
          <a:p>
            <a:pPr lvl="1" eaLnBrk="1" hangingPunct="1"/>
            <a:r>
              <a:rPr lang="cs-CZ" altLang="cs-CZ" sz="1800" dirty="0" smtClean="0"/>
              <a:t>dominantní postavení kontroly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>
                <a:solidFill>
                  <a:srgbClr val="C00000"/>
                </a:solidFill>
              </a:rPr>
              <a:t>systém </a:t>
            </a:r>
            <a:r>
              <a:rPr lang="cs-CZ" altLang="cs-CZ" sz="1800" dirty="0" smtClean="0"/>
              <a:t>záruk zákonnosti vymezován různě, </a:t>
            </a:r>
            <a:r>
              <a:rPr lang="cs-CZ" altLang="cs-CZ" sz="1800" b="1" dirty="0" smtClean="0"/>
              <a:t>např</a:t>
            </a:r>
            <a:r>
              <a:rPr lang="cs-CZ" altLang="cs-CZ" sz="1800" b="1" dirty="0" smtClean="0"/>
              <a:t>.:</a:t>
            </a:r>
          </a:p>
          <a:p>
            <a:pPr lvl="1" eaLnBrk="1" hangingPunct="1"/>
            <a:r>
              <a:rPr lang="cs-CZ" altLang="cs-CZ" sz="1800" b="1" i="1" dirty="0">
                <a:solidFill>
                  <a:srgbClr val="00287D"/>
                </a:solidFill>
              </a:rPr>
              <a:t>k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ontrola</a:t>
            </a:r>
            <a:endParaRPr lang="cs-CZ" altLang="cs-CZ" sz="1800" b="1" i="1" dirty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r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ušení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, změna a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sistace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u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platňování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odpovědnosti 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p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římé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donucení</a:t>
            </a:r>
          </a:p>
          <a:p>
            <a:pPr lvl="1" eaLnBrk="1" hangingPunct="1"/>
            <a:r>
              <a:rPr lang="cs-CZ" altLang="cs-CZ" sz="1800" i="1" dirty="0">
                <a:solidFill>
                  <a:srgbClr val="00287D"/>
                </a:solidFill>
              </a:rPr>
              <a:t>p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rávo </a:t>
            </a:r>
            <a:r>
              <a:rPr lang="cs-CZ" altLang="cs-CZ" sz="1800" i="1" dirty="0">
                <a:solidFill>
                  <a:srgbClr val="00287D"/>
                </a:solidFill>
              </a:rPr>
              <a:t>na informace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+ petice a stížnosti ve VS                               </a:t>
            </a:r>
            <a:r>
              <a:rPr lang="cs-CZ" altLang="cs-CZ" sz="1800" i="1" dirty="0" smtClean="0"/>
              <a:t>(mnohdy řazeno přímo pod kontrolu – i v této prezentaci)</a:t>
            </a:r>
            <a:endParaRPr lang="cs-CZ" altLang="cs-CZ" sz="1800" dirty="0" smtClean="0"/>
          </a:p>
          <a:p>
            <a:pPr lvl="2"/>
            <a:r>
              <a:rPr lang="cs-CZ" altLang="cs-CZ" sz="1800" dirty="0" smtClean="0">
                <a:solidFill>
                  <a:srgbClr val="000000"/>
                </a:solidFill>
              </a:rPr>
              <a:t> </a:t>
            </a:r>
            <a:endParaRPr lang="cs-CZ" alt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Vybrané otázky správního práva a veřejné správy III (jaro 2017)</a:t>
            </a: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498741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7986</TotalTime>
  <Words>1804</Words>
  <Application>Microsoft Office PowerPoint</Application>
  <PresentationFormat>Předvádění na obrazovce (4:3)</PresentationFormat>
  <Paragraphs>316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law_sablona_cz (1)</vt:lpstr>
      <vt:lpstr>Kritérium efektivnosti veřejné správy. Hodnocení (evaluace) veřejné správy. Kontrola veřejné správy.  NP305Zk  Správní věda 30. 11. 2018 Mgr. Tomáš Svoboda</vt:lpstr>
      <vt:lpstr>Osnova prezentace</vt:lpstr>
      <vt:lpstr>Hodnocení (evaluace) VS</vt:lpstr>
      <vt:lpstr>Hodnocení (evaluace) VS – hodnotící subjekty</vt:lpstr>
      <vt:lpstr>Hodnocení (evaluace) VS – kritéria hodnocení</vt:lpstr>
      <vt:lpstr>Kritérium efektivnosti VS</vt:lpstr>
      <vt:lpstr>Kritérium efektivnosti VS</vt:lpstr>
      <vt:lpstr>Kritérium efektivnosti VS</vt:lpstr>
      <vt:lpstr>Východiska kontroly VS - záruky zákonnosti</vt:lpstr>
      <vt:lpstr>Východiska kontroly VS - zásada zákonnosti</vt:lpstr>
      <vt:lpstr>Kontrola VS - charakteristika</vt:lpstr>
      <vt:lpstr>Kontrola VS - charakteristika</vt:lpstr>
      <vt:lpstr>Kontrola VS - charakteristika</vt:lpstr>
      <vt:lpstr>Kontrola VS - struktura</vt:lpstr>
      <vt:lpstr>Kontrola VS - struktura</vt:lpstr>
      <vt:lpstr>Kontrola VS - struktura</vt:lpstr>
      <vt:lpstr>Kontrola VS zastupitelskými orgány</vt:lpstr>
      <vt:lpstr> Majetková a účetní kontrola VS (kontrola NKÚ)</vt:lpstr>
      <vt:lpstr> Kontrola VS veřejným ochráncem práv</vt:lpstr>
      <vt:lpstr>Soudní kontrola VS</vt:lpstr>
      <vt:lpstr>Soudní kontrola VS - správní soudnictví</vt:lpstr>
      <vt:lpstr>Soudní kontrola VS - civilní soudnictví</vt:lpstr>
      <vt:lpstr>Kontrola VS občany - Právo na informace ve VS</vt:lpstr>
      <vt:lpstr>Kontrola VS občany - Petice a stížnosti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Tomáš Svoboda</cp:lastModifiedBy>
  <cp:revision>342</cp:revision>
  <cp:lastPrinted>1601-01-01T00:00:00Z</cp:lastPrinted>
  <dcterms:created xsi:type="dcterms:W3CDTF">2016-03-09T14:49:29Z</dcterms:created>
  <dcterms:modified xsi:type="dcterms:W3CDTF">2018-12-04T14:12:33Z</dcterms:modified>
</cp:coreProperties>
</file>