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15"/>
  </p:handoutMasterIdLst>
  <p:sldIdLst>
    <p:sldId id="256" r:id="rId2"/>
    <p:sldId id="260" r:id="rId3"/>
    <p:sldId id="262" r:id="rId4"/>
    <p:sldId id="265" r:id="rId5"/>
    <p:sldId id="266" r:id="rId6"/>
    <p:sldId id="275" r:id="rId7"/>
    <p:sldId id="268" r:id="rId8"/>
    <p:sldId id="267" r:id="rId9"/>
    <p:sldId id="269" r:id="rId10"/>
    <p:sldId id="270" r:id="rId11"/>
    <p:sldId id="274" r:id="rId12"/>
    <p:sldId id="264" r:id="rId13"/>
    <p:sldId id="271" r:id="rId1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jciech Morawski" initials="WM" lastIdx="1" clrIdx="0">
    <p:extLst>
      <p:ext uri="{19B8F6BF-5375-455C-9EA6-DF929625EA0E}">
        <p15:presenceInfo xmlns:p15="http://schemas.microsoft.com/office/powerpoint/2012/main" userId="4016bb718acc85f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l-PL" dirty="0" err="1"/>
              <a:t>Number</a:t>
            </a:r>
            <a:r>
              <a:rPr lang="pl-PL" dirty="0"/>
              <a:t> of </a:t>
            </a:r>
            <a:r>
              <a:rPr lang="pl-PL" dirty="0" err="1" smtClean="0"/>
              <a:t>private</a:t>
            </a:r>
            <a:r>
              <a:rPr lang="pl-PL" dirty="0" smtClean="0"/>
              <a:t> and </a:t>
            </a:r>
            <a:r>
              <a:rPr lang="pl-PL" dirty="0" err="1" smtClean="0"/>
              <a:t>general</a:t>
            </a:r>
            <a:r>
              <a:rPr lang="pl-PL" dirty="0" smtClean="0"/>
              <a:t> </a:t>
            </a:r>
            <a:r>
              <a:rPr lang="pl-PL" dirty="0" err="1"/>
              <a:t>rulings</a:t>
            </a:r>
            <a:r>
              <a:rPr lang="pl-PL" dirty="0"/>
              <a:t> in Poland</a:t>
            </a:r>
          </a:p>
        </c:rich>
      </c:tx>
      <c:layout>
        <c:manualLayout>
          <c:xMode val="edge"/>
          <c:yMode val="edge"/>
          <c:x val="0.33998487960744034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private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Arkusz1!$B$2:$B$9</c:f>
              <c:numCache>
                <c:formatCode>General</c:formatCode>
                <c:ptCount val="8"/>
                <c:pt idx="0">
                  <c:v>24229</c:v>
                </c:pt>
                <c:pt idx="1">
                  <c:v>28153</c:v>
                </c:pt>
                <c:pt idx="2">
                  <c:v>30920</c:v>
                </c:pt>
                <c:pt idx="3">
                  <c:v>35929</c:v>
                </c:pt>
                <c:pt idx="4">
                  <c:v>36816</c:v>
                </c:pt>
                <c:pt idx="5">
                  <c:v>36147</c:v>
                </c:pt>
                <c:pt idx="6">
                  <c:v>37891</c:v>
                </c:pt>
                <c:pt idx="7">
                  <c:v>37710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general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Arkusz1!$C$2:$C$9</c:f>
              <c:numCache>
                <c:formatCode>General</c:formatCode>
                <c:ptCount val="8"/>
                <c:pt idx="0">
                  <c:v>0</c:v>
                </c:pt>
                <c:pt idx="1">
                  <c:v>9</c:v>
                </c:pt>
                <c:pt idx="2">
                  <c:v>6</c:v>
                </c:pt>
                <c:pt idx="3">
                  <c:v>5</c:v>
                </c:pt>
                <c:pt idx="4">
                  <c:v>14</c:v>
                </c:pt>
                <c:pt idx="5">
                  <c:v>16</c:v>
                </c:pt>
                <c:pt idx="6">
                  <c:v>11</c:v>
                </c:pt>
                <c:pt idx="7">
                  <c:v>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Arkusz1!$A$2:$A$9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Arkusz1!$D$2:$D$9</c:f>
              <c:numCache>
                <c:formatCode>General</c:formatCode>
                <c:ptCount val="8"/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45122744"/>
        <c:axId val="245126272"/>
      </c:lineChart>
      <c:catAx>
        <c:axId val="245122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5126272"/>
        <c:crosses val="autoZero"/>
        <c:auto val="1"/>
        <c:lblAlgn val="ctr"/>
        <c:lblOffset val="100"/>
        <c:noMultiLvlLbl val="0"/>
      </c:catAx>
      <c:valAx>
        <c:axId val="24512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51227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l-PL" dirty="0" err="1"/>
              <a:t>Number</a:t>
            </a:r>
            <a:r>
              <a:rPr lang="pl-PL" dirty="0"/>
              <a:t> of </a:t>
            </a:r>
            <a:r>
              <a:rPr lang="pl-PL" smtClean="0"/>
              <a:t>private </a:t>
            </a:r>
            <a:r>
              <a:rPr lang="pl-PL" dirty="0" smtClean="0"/>
              <a:t>and </a:t>
            </a:r>
            <a:r>
              <a:rPr lang="pl-PL" dirty="0" err="1" smtClean="0"/>
              <a:t>general</a:t>
            </a:r>
            <a:r>
              <a:rPr lang="pl-PL" dirty="0" smtClean="0"/>
              <a:t> </a:t>
            </a:r>
            <a:r>
              <a:rPr lang="pl-PL" dirty="0" err="1"/>
              <a:t>rulings</a:t>
            </a:r>
            <a:r>
              <a:rPr lang="pl-PL" dirty="0"/>
              <a:t> in Poland</a:t>
            </a:r>
          </a:p>
        </c:rich>
      </c:tx>
      <c:layout>
        <c:manualLayout>
          <c:xMode val="edge"/>
          <c:yMode val="edge"/>
          <c:x val="0.33998487960744034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private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Arkusz1!$B$2:$B$11</c:f>
              <c:numCache>
                <c:formatCode>General</c:formatCode>
                <c:ptCount val="10"/>
                <c:pt idx="0">
                  <c:v>24229</c:v>
                </c:pt>
                <c:pt idx="1">
                  <c:v>28153</c:v>
                </c:pt>
                <c:pt idx="2">
                  <c:v>30920</c:v>
                </c:pt>
                <c:pt idx="3">
                  <c:v>35929</c:v>
                </c:pt>
                <c:pt idx="4">
                  <c:v>36816</c:v>
                </c:pt>
                <c:pt idx="5">
                  <c:v>36147</c:v>
                </c:pt>
                <c:pt idx="6">
                  <c:v>37891</c:v>
                </c:pt>
                <c:pt idx="7">
                  <c:v>37710</c:v>
                </c:pt>
                <c:pt idx="8">
                  <c:v>33605</c:v>
                </c:pt>
                <c:pt idx="9">
                  <c:v>25718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general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Arkusz1!$C$2:$C$11</c:f>
              <c:numCache>
                <c:formatCode>General</c:formatCode>
                <c:ptCount val="10"/>
                <c:pt idx="0">
                  <c:v>0</c:v>
                </c:pt>
                <c:pt idx="1">
                  <c:v>9</c:v>
                </c:pt>
                <c:pt idx="2">
                  <c:v>6</c:v>
                </c:pt>
                <c:pt idx="3">
                  <c:v>5</c:v>
                </c:pt>
                <c:pt idx="4">
                  <c:v>14</c:v>
                </c:pt>
                <c:pt idx="5">
                  <c:v>16</c:v>
                </c:pt>
                <c:pt idx="6">
                  <c:v>11</c:v>
                </c:pt>
                <c:pt idx="7">
                  <c:v>11</c:v>
                </c:pt>
                <c:pt idx="8">
                  <c:v>9</c:v>
                </c:pt>
                <c:pt idx="9">
                  <c:v>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Arkusz1!$D$2:$D$11</c:f>
              <c:numCache>
                <c:formatCode>General</c:formatCode>
                <c:ptCount val="10"/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45121960"/>
        <c:axId val="245125488"/>
      </c:lineChart>
      <c:catAx>
        <c:axId val="245121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5125488"/>
        <c:crosses val="autoZero"/>
        <c:auto val="1"/>
        <c:lblAlgn val="ctr"/>
        <c:lblOffset val="100"/>
        <c:noMultiLvlLbl val="0"/>
      </c:catAx>
      <c:valAx>
        <c:axId val="24512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5121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9-13T07:48:54.349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9992C-1CFF-4863-BEE4-B0DEB5963AFF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6FD00-A275-4D21-ADBD-CBE330ABF8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7553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882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454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0072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298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21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140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5012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13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9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08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029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651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828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577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89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46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45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97542B1-1B49-4D27-A91F-56699D725020}" type="datetimeFigureOut">
              <a:rPr lang="pl-PL" smtClean="0"/>
              <a:t>2018-09-19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BB40C2F-5B3C-4B2F-B4C2-E005217F04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084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wojciechmorawski.torun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 smtClean="0"/>
              <a:t>rulings</a:t>
            </a:r>
            <a:r>
              <a:rPr lang="pl-PL" dirty="0" smtClean="0"/>
              <a:t> in Poland – the </a:t>
            </a:r>
            <a:r>
              <a:rPr lang="pl-PL" dirty="0" err="1" smtClean="0"/>
              <a:t>wealth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the </a:t>
            </a:r>
            <a:r>
              <a:rPr lang="pl-PL" dirty="0" err="1" smtClean="0"/>
              <a:t>crisis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 smtClean="0"/>
              <a:t>Praha</a:t>
            </a:r>
            <a:r>
              <a:rPr lang="pl-PL" dirty="0" smtClean="0"/>
              <a:t>, 20 </a:t>
            </a:r>
            <a:r>
              <a:rPr lang="pl-PL" dirty="0" err="1" smtClean="0"/>
              <a:t>september</a:t>
            </a:r>
            <a:r>
              <a:rPr lang="pl-PL" dirty="0" smtClean="0"/>
              <a:t> 2018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78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The </a:t>
            </a:r>
            <a:r>
              <a:rPr lang="en-US" dirty="0" smtClean="0"/>
              <a:t>taxpayer </a:t>
            </a:r>
            <a:r>
              <a:rPr lang="en-US" dirty="0"/>
              <a:t>protection </a:t>
            </a:r>
            <a:r>
              <a:rPr lang="pl-PL" dirty="0" err="1" smtClean="0"/>
              <a:t>gets</a:t>
            </a:r>
            <a:r>
              <a:rPr lang="en-US" dirty="0" smtClean="0"/>
              <a:t> </a:t>
            </a:r>
            <a:r>
              <a:rPr lang="en-US" dirty="0"/>
              <a:t>weaker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94625"/>
            <a:ext cx="10515600" cy="3882337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1. T</a:t>
            </a:r>
            <a:r>
              <a:rPr lang="en-GB" dirty="0" smtClean="0"/>
              <a:t>he </a:t>
            </a:r>
            <a:r>
              <a:rPr lang="en-GB" dirty="0"/>
              <a:t>provisions on the protection of the holder of </a:t>
            </a:r>
            <a:r>
              <a:rPr lang="en-GB" dirty="0" smtClean="0"/>
              <a:t>a</a:t>
            </a:r>
            <a:r>
              <a:rPr lang="pl-PL" dirty="0" smtClean="0"/>
              <a:t> </a:t>
            </a:r>
            <a:r>
              <a:rPr lang="pl-PL" dirty="0" err="1" smtClean="0"/>
              <a:t>private</a:t>
            </a:r>
            <a:r>
              <a:rPr lang="pl-PL" dirty="0" smtClean="0"/>
              <a:t> </a:t>
            </a:r>
            <a:r>
              <a:rPr lang="pl-PL" dirty="0" err="1" smtClean="0"/>
              <a:t>ruling</a:t>
            </a:r>
            <a:r>
              <a:rPr lang="en-GB" dirty="0" smtClean="0"/>
              <a:t> do not </a:t>
            </a:r>
            <a:r>
              <a:rPr lang="en-GB" dirty="0"/>
              <a:t>apply if the actual state or future events which are the subject of the interpretation constitute an element of the operations which are </a:t>
            </a:r>
            <a:endParaRPr lang="pl-PL" dirty="0" smtClean="0"/>
          </a:p>
          <a:p>
            <a:pPr>
              <a:buFontTx/>
              <a:buChar char="-"/>
            </a:pPr>
            <a:r>
              <a:rPr lang="en-GB" dirty="0" smtClean="0"/>
              <a:t>the </a:t>
            </a:r>
            <a:r>
              <a:rPr lang="en-GB" dirty="0"/>
              <a:t>subject of a decision issued on the basis of GAAR or </a:t>
            </a:r>
            <a:endParaRPr lang="pl-PL" dirty="0" smtClean="0"/>
          </a:p>
          <a:p>
            <a:pPr>
              <a:buFontTx/>
              <a:buChar char="-"/>
            </a:pPr>
            <a:r>
              <a:rPr lang="en-GB" dirty="0" smtClean="0"/>
              <a:t>in </a:t>
            </a:r>
            <a:r>
              <a:rPr lang="en-GB" dirty="0"/>
              <a:t>connection with the abuse of rights within the meaning of the provisions on value added tax.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(a</a:t>
            </a:r>
            <a:r>
              <a:rPr lang="en-GB" dirty="0" err="1" smtClean="0"/>
              <a:t>rticle</a:t>
            </a:r>
            <a:r>
              <a:rPr lang="en-GB" dirty="0" smtClean="0"/>
              <a:t> </a:t>
            </a:r>
            <a:r>
              <a:rPr lang="en-GB" dirty="0"/>
              <a:t>14na of the Tax Ordinance Act added </a:t>
            </a:r>
            <a:r>
              <a:rPr lang="en-GB" dirty="0" smtClean="0"/>
              <a:t>on </a:t>
            </a:r>
            <a:r>
              <a:rPr lang="en-GB" dirty="0"/>
              <a:t>15 July </a:t>
            </a:r>
            <a:r>
              <a:rPr lang="en-GB" dirty="0" smtClean="0"/>
              <a:t>2016</a:t>
            </a:r>
            <a:r>
              <a:rPr lang="pl-PL" dirty="0"/>
              <a:t>)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2. Sad </a:t>
            </a:r>
            <a:r>
              <a:rPr lang="pl-PL" dirty="0" err="1" smtClean="0"/>
              <a:t>practice</a:t>
            </a:r>
            <a:r>
              <a:rPr lang="pl-PL" dirty="0" smtClean="0"/>
              <a:t> of </a:t>
            </a:r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 smtClean="0"/>
              <a:t>authorities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„</a:t>
            </a:r>
            <a:r>
              <a:rPr lang="en-US" dirty="0"/>
              <a:t>the description of the actual state or a future event in the request does not correspond to the actual course of the </a:t>
            </a:r>
            <a:r>
              <a:rPr lang="en-US" dirty="0" smtClean="0"/>
              <a:t>event</a:t>
            </a:r>
            <a:r>
              <a:rPr lang="pl-PL" dirty="0" smtClean="0"/>
              <a:t>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004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Luxleaks</a:t>
            </a:r>
            <a:r>
              <a:rPr lang="pl-PL" dirty="0" smtClean="0"/>
              <a:t> </a:t>
            </a:r>
            <a:r>
              <a:rPr lang="pl-PL" dirty="0" err="1" smtClean="0"/>
              <a:t>scandal</a:t>
            </a:r>
            <a:r>
              <a:rPr lang="pl-PL" dirty="0" smtClean="0"/>
              <a:t>, </a:t>
            </a:r>
            <a:r>
              <a:rPr lang="pl-PL" dirty="0" err="1" smtClean="0"/>
              <a:t>rulings</a:t>
            </a:r>
            <a:r>
              <a:rPr lang="pl-PL" dirty="0" smtClean="0"/>
              <a:t>, </a:t>
            </a:r>
            <a:r>
              <a:rPr lang="pl-PL" dirty="0" err="1" smtClean="0"/>
              <a:t>unlawful</a:t>
            </a:r>
            <a:r>
              <a:rPr lang="pl-PL" dirty="0" smtClean="0"/>
              <a:t> </a:t>
            </a:r>
            <a:r>
              <a:rPr lang="pl-PL" dirty="0" err="1"/>
              <a:t>S</a:t>
            </a:r>
            <a:r>
              <a:rPr lang="pl-PL" dirty="0" err="1" smtClean="0"/>
              <a:t>tate</a:t>
            </a:r>
            <a:r>
              <a:rPr lang="pl-PL" dirty="0" smtClean="0"/>
              <a:t> </a:t>
            </a:r>
            <a:r>
              <a:rPr lang="pl-PL" dirty="0" err="1" smtClean="0"/>
              <a:t>aid</a:t>
            </a:r>
            <a:r>
              <a:rPr lang="pl-PL" dirty="0" smtClean="0"/>
              <a:t> and </a:t>
            </a:r>
            <a:r>
              <a:rPr lang="pl-PL" smtClean="0"/>
              <a:t>harmful</a:t>
            </a:r>
            <a:r>
              <a:rPr lang="pl-PL" dirty="0" smtClean="0"/>
              <a:t> </a:t>
            </a:r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/>
              <a:t>c</a:t>
            </a:r>
            <a:r>
              <a:rPr lang="pl-PL" dirty="0" err="1" smtClean="0"/>
              <a:t>ompetition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Big business of small </a:t>
            </a:r>
            <a:r>
              <a:rPr lang="en-US" dirty="0" smtClean="0"/>
              <a:t>State</a:t>
            </a:r>
            <a:r>
              <a:rPr lang="pl-PL" dirty="0" smtClean="0"/>
              <a:t> </a:t>
            </a:r>
          </a:p>
          <a:p>
            <a:r>
              <a:rPr lang="en-US" dirty="0"/>
              <a:t> the Grand Duchy of </a:t>
            </a:r>
            <a:r>
              <a:rPr lang="en-US" dirty="0" smtClean="0"/>
              <a:t>Luxembourg</a:t>
            </a:r>
            <a:r>
              <a:rPr lang="pl-PL" dirty="0" smtClean="0"/>
              <a:t> and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former</a:t>
            </a:r>
            <a:r>
              <a:rPr lang="pl-PL" dirty="0" smtClean="0"/>
              <a:t> First Minister and Minister of Finance </a:t>
            </a:r>
            <a:r>
              <a:rPr lang="pl-PL" dirty="0" err="1" smtClean="0"/>
              <a:t>who</a:t>
            </a:r>
            <a:r>
              <a:rPr lang="pl-PL" dirty="0" smtClean="0"/>
              <a:t> </a:t>
            </a:r>
            <a:r>
              <a:rPr lang="en-US" dirty="0" smtClean="0"/>
              <a:t>did </a:t>
            </a:r>
            <a:r>
              <a:rPr lang="en-US" dirty="0"/>
              <a:t>not know </a:t>
            </a:r>
            <a:r>
              <a:rPr lang="en-US" dirty="0" smtClean="0"/>
              <a:t>anything</a:t>
            </a:r>
            <a:endParaRPr lang="pl-PL" dirty="0" smtClean="0"/>
          </a:p>
          <a:p>
            <a:r>
              <a:rPr lang="pl-PL" dirty="0" smtClean="0"/>
              <a:t>Poland </a:t>
            </a:r>
            <a:r>
              <a:rPr lang="pl-PL" dirty="0" err="1" smtClean="0"/>
              <a:t>is</a:t>
            </a:r>
            <a:r>
              <a:rPr lang="pl-PL" dirty="0" smtClean="0"/>
              <a:t> not </a:t>
            </a:r>
            <a:r>
              <a:rPr lang="pl-PL" dirty="0" err="1" smtClean="0"/>
              <a:t>Luxembourg</a:t>
            </a:r>
            <a:r>
              <a:rPr lang="pl-PL" dirty="0" smtClean="0"/>
              <a:t> but </a:t>
            </a:r>
            <a:r>
              <a:rPr lang="pl-PL" dirty="0" err="1" smtClean="0"/>
              <a:t>everyone</a:t>
            </a:r>
            <a:r>
              <a:rPr lang="pl-PL" dirty="0" smtClean="0"/>
              <a:t> </a:t>
            </a:r>
            <a:r>
              <a:rPr lang="pl-PL" dirty="0" err="1"/>
              <a:t>must</a:t>
            </a:r>
            <a:r>
              <a:rPr lang="pl-PL" dirty="0"/>
              <a:t> </a:t>
            </a:r>
            <a:r>
              <a:rPr lang="pl-PL" dirty="0" err="1"/>
              <a:t>explain</a:t>
            </a:r>
            <a:r>
              <a:rPr lang="pl-PL" dirty="0"/>
              <a:t> </a:t>
            </a:r>
            <a:r>
              <a:rPr lang="pl-PL" dirty="0" err="1"/>
              <a:t>themselves</a:t>
            </a:r>
            <a:r>
              <a:rPr lang="pl-PL" dirty="0"/>
              <a:t> </a:t>
            </a:r>
          </a:p>
        </p:txBody>
      </p:sp>
      <p:pic>
        <p:nvPicPr>
          <p:cNvPr id="5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47360" y="2838091"/>
            <a:ext cx="3437251" cy="343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pl-PL" dirty="0" err="1" smtClean="0"/>
              <a:t>ruling</a:t>
            </a:r>
            <a:r>
              <a:rPr lang="pl-PL" dirty="0" smtClean="0"/>
              <a:t> </a:t>
            </a:r>
            <a:r>
              <a:rPr lang="pl-PL" dirty="0" err="1" smtClean="0"/>
              <a:t>really</a:t>
            </a:r>
            <a:r>
              <a:rPr lang="en-US" dirty="0" smtClean="0"/>
              <a:t> </a:t>
            </a:r>
            <a:r>
              <a:rPr lang="en-US" dirty="0"/>
              <a:t>necessary for </a:t>
            </a:r>
            <a:r>
              <a:rPr lang="en-US" dirty="0" smtClean="0"/>
              <a:t>me</a:t>
            </a:r>
            <a:r>
              <a:rPr lang="pl-PL" dirty="0" smtClean="0"/>
              <a:t> </a:t>
            </a:r>
            <a:r>
              <a:rPr lang="pl-PL" dirty="0" err="1" smtClean="0"/>
              <a:t>after</a:t>
            </a:r>
            <a:r>
              <a:rPr lang="pl-PL" dirty="0" smtClean="0"/>
              <a:t> 2016</a:t>
            </a:r>
            <a:r>
              <a:rPr lang="en-US" dirty="0" smtClean="0"/>
              <a:t>?</a:t>
            </a:r>
            <a:r>
              <a:rPr lang="pl-PL" dirty="0" smtClean="0"/>
              <a:t> </a:t>
            </a:r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672166"/>
              </p:ext>
            </p:extLst>
          </p:nvPr>
        </p:nvGraphicFramePr>
        <p:xfrm>
          <a:off x="776377" y="2432650"/>
          <a:ext cx="10041148" cy="3916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117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Thank you for your </a:t>
            </a:r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attention</a:t>
            </a:r>
            <a:endParaRPr lang="pl-PL" sz="3600" b="1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pl-PL" sz="3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pl-PL" sz="3600" b="1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Bookman Old Style" panose="02050604050505020204" pitchFamily="18" charset="0"/>
              </a:rPr>
              <a:t>Prof. UMK Dr hab. Wojciech Morawski</a:t>
            </a:r>
          </a:p>
          <a:p>
            <a:pPr marL="0" indent="0">
              <a:buNone/>
            </a:pPr>
            <a:r>
              <a:rPr lang="pl-PL" sz="2000" dirty="0" smtClean="0">
                <a:latin typeface="Bookman Old Style" panose="02050604050505020204" pitchFamily="18" charset="0"/>
                <a:hlinkClick r:id="rId2"/>
              </a:rPr>
              <a:t>wojciechmorawski.torun@gmail.com</a:t>
            </a:r>
            <a:endParaRPr lang="pl-PL" sz="20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University </a:t>
            </a:r>
            <a:r>
              <a:rPr lang="en-US" sz="2000" dirty="0">
                <a:latin typeface="Bookman Old Style" panose="02050604050505020204" pitchFamily="18" charset="0"/>
              </a:rPr>
              <a:t>of Nicolaus Copernicus in Torun</a:t>
            </a:r>
          </a:p>
          <a:p>
            <a:pPr marL="0" indent="0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Faculty of Law and </a:t>
            </a:r>
            <a:r>
              <a:rPr lang="en-US" sz="2000" dirty="0" smtClean="0">
                <a:latin typeface="Bookman Old Style" panose="02050604050505020204" pitchFamily="18" charset="0"/>
              </a:rPr>
              <a:t>Administration</a:t>
            </a:r>
            <a:endParaRPr lang="pl-PL" sz="2000" dirty="0" smtClean="0">
              <a:latin typeface="Bookman Old Style" panose="020506040505050202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373" y="4034431"/>
            <a:ext cx="2484407" cy="18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Poland – the </a:t>
            </a:r>
            <a:r>
              <a:rPr lang="pl-PL" dirty="0" err="1" smtClean="0"/>
              <a:t>state</a:t>
            </a:r>
            <a:r>
              <a:rPr lang="pl-PL" dirty="0" smtClean="0"/>
              <a:t> of </a:t>
            </a:r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 smtClean="0"/>
              <a:t>rulings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Public (</a:t>
            </a:r>
            <a:r>
              <a:rPr lang="pl-PL" dirty="0" err="1" smtClean="0"/>
              <a:t>general</a:t>
            </a:r>
            <a:r>
              <a:rPr lang="pl-PL" dirty="0" smtClean="0"/>
              <a:t>) </a:t>
            </a:r>
            <a:r>
              <a:rPr lang="pl-PL" dirty="0" err="1" smtClean="0"/>
              <a:t>interpretations</a:t>
            </a:r>
            <a:r>
              <a:rPr lang="pl-PL" dirty="0" smtClean="0"/>
              <a:t> (</a:t>
            </a:r>
            <a:r>
              <a:rPr lang="pl-PL" dirty="0" err="1" smtClean="0"/>
              <a:t>rulings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 smtClean="0"/>
              <a:t>explanations</a:t>
            </a:r>
            <a:endParaRPr lang="pl-PL" dirty="0" smtClean="0"/>
          </a:p>
          <a:p>
            <a:r>
              <a:rPr lang="pl-PL" dirty="0" err="1" smtClean="0"/>
              <a:t>Private</a:t>
            </a:r>
            <a:r>
              <a:rPr lang="pl-PL" dirty="0" smtClean="0"/>
              <a:t> (</a:t>
            </a:r>
            <a:r>
              <a:rPr lang="pl-PL" dirty="0" err="1" smtClean="0"/>
              <a:t>Individual</a:t>
            </a:r>
            <a:r>
              <a:rPr lang="pl-PL" dirty="0" smtClean="0"/>
              <a:t>) </a:t>
            </a:r>
            <a:r>
              <a:rPr lang="pl-PL" dirty="0" err="1" smtClean="0"/>
              <a:t>interpretations</a:t>
            </a:r>
            <a:r>
              <a:rPr lang="pl-PL" dirty="0"/>
              <a:t> (</a:t>
            </a:r>
            <a:r>
              <a:rPr lang="pl-PL" dirty="0" err="1"/>
              <a:t>more</a:t>
            </a:r>
            <a:r>
              <a:rPr lang="pl-PL" dirty="0"/>
              <a:t> and </a:t>
            </a:r>
            <a:r>
              <a:rPr lang="pl-PL" dirty="0" err="1"/>
              <a:t>more</a:t>
            </a:r>
            <a:r>
              <a:rPr lang="pl-PL" dirty="0"/>
              <a:t> </a:t>
            </a:r>
            <a:r>
              <a:rPr lang="pl-PL" dirty="0" err="1" smtClean="0"/>
              <a:t>types</a:t>
            </a:r>
            <a:r>
              <a:rPr lang="pl-PL" dirty="0" smtClean="0"/>
              <a:t>…)</a:t>
            </a:r>
          </a:p>
          <a:p>
            <a:r>
              <a:rPr lang="pl-PL" dirty="0" err="1" smtClean="0"/>
              <a:t>Protective</a:t>
            </a:r>
            <a:r>
              <a:rPr lang="pl-PL" dirty="0" smtClean="0"/>
              <a:t> </a:t>
            </a:r>
            <a:r>
              <a:rPr lang="pl-PL" dirty="0" err="1" smtClean="0"/>
              <a:t>opinions</a:t>
            </a:r>
            <a:endParaRPr lang="pl-PL" dirty="0" smtClean="0"/>
          </a:p>
          <a:p>
            <a:r>
              <a:rPr lang="pl-PL" dirty="0" err="1" smtClean="0"/>
              <a:t>Advance</a:t>
            </a:r>
            <a:r>
              <a:rPr lang="pl-PL" dirty="0" smtClean="0"/>
              <a:t> </a:t>
            </a:r>
            <a:r>
              <a:rPr lang="pl-PL" dirty="0" err="1" smtClean="0"/>
              <a:t>pricing</a:t>
            </a:r>
            <a:r>
              <a:rPr lang="pl-PL" dirty="0" smtClean="0"/>
              <a:t> </a:t>
            </a:r>
            <a:r>
              <a:rPr lang="pl-PL" dirty="0" err="1" smtClean="0"/>
              <a:t>agreements</a:t>
            </a:r>
            <a:endParaRPr lang="pl-PL" dirty="0" smtClean="0"/>
          </a:p>
          <a:p>
            <a:r>
              <a:rPr lang="pl-PL" dirty="0" err="1" smtClean="0"/>
              <a:t>Excise</a:t>
            </a:r>
            <a:r>
              <a:rPr lang="pl-PL" dirty="0" smtClean="0"/>
              <a:t> </a:t>
            </a:r>
            <a:r>
              <a:rPr lang="pl-PL" dirty="0" err="1" smtClean="0"/>
              <a:t>interpretation</a:t>
            </a:r>
            <a:endParaRPr lang="pl-PL" dirty="0" smtClean="0"/>
          </a:p>
          <a:p>
            <a:r>
              <a:rPr lang="pl-PL" dirty="0" smtClean="0"/>
              <a:t>C</a:t>
            </a:r>
            <a:r>
              <a:rPr lang="en-US" dirty="0" err="1" smtClean="0"/>
              <a:t>ustoms</a:t>
            </a:r>
            <a:r>
              <a:rPr lang="en-US" dirty="0" smtClean="0"/>
              <a:t> </a:t>
            </a:r>
            <a:r>
              <a:rPr lang="en-US" dirty="0"/>
              <a:t>interpretations (based on EU </a:t>
            </a:r>
            <a:r>
              <a:rPr lang="en-US" dirty="0" smtClean="0"/>
              <a:t>law</a:t>
            </a:r>
            <a:r>
              <a:rPr lang="pl-PL" dirty="0" smtClean="0"/>
              <a:t>) </a:t>
            </a:r>
            <a:r>
              <a:rPr lang="pl-PL" dirty="0" err="1" smtClean="0"/>
              <a:t>such</a:t>
            </a:r>
            <a:r>
              <a:rPr lang="pl-PL" dirty="0" smtClean="0"/>
              <a:t> as </a:t>
            </a:r>
            <a:r>
              <a:rPr lang="pl-PL" dirty="0" err="1" smtClean="0"/>
              <a:t>binding</a:t>
            </a:r>
            <a:r>
              <a:rPr lang="pl-PL" dirty="0" smtClean="0"/>
              <a:t> </a:t>
            </a:r>
            <a:r>
              <a:rPr lang="pl-PL" dirty="0" err="1" smtClean="0"/>
              <a:t>tariff</a:t>
            </a:r>
            <a:r>
              <a:rPr lang="pl-PL" dirty="0" smtClean="0"/>
              <a:t> </a:t>
            </a:r>
            <a:r>
              <a:rPr lang="pl-PL" dirty="0" err="1" smtClean="0"/>
              <a:t>informations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91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more</a:t>
            </a:r>
            <a:r>
              <a:rPr lang="pl-PL" dirty="0"/>
              <a:t>, </a:t>
            </a:r>
            <a:r>
              <a:rPr lang="pl-PL" dirty="0" err="1"/>
              <a:t>further</a:t>
            </a:r>
            <a:r>
              <a:rPr lang="pl-PL" dirty="0"/>
              <a:t>, </a:t>
            </a:r>
            <a:r>
              <a:rPr lang="pl-PL" dirty="0" err="1"/>
              <a:t>faster</a:t>
            </a:r>
            <a:r>
              <a:rPr lang="pl-PL" dirty="0"/>
              <a:t>, </a:t>
            </a:r>
            <a:r>
              <a:rPr lang="pl-PL" dirty="0" err="1"/>
              <a:t>record</a:t>
            </a:r>
            <a:r>
              <a:rPr lang="pl-PL" dirty="0"/>
              <a:t>!!!!</a:t>
            </a: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997908"/>
              </p:ext>
            </p:extLst>
          </p:nvPr>
        </p:nvGraphicFramePr>
        <p:xfrm>
          <a:off x="957532" y="2406770"/>
          <a:ext cx="10049774" cy="400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13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4955" y="670362"/>
            <a:ext cx="4503974" cy="681824"/>
          </a:xfrm>
        </p:spPr>
        <p:txBody>
          <a:bodyPr/>
          <a:lstStyle/>
          <a:p>
            <a:r>
              <a:rPr lang="pl-PL" dirty="0"/>
              <a:t>How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works</a:t>
            </a:r>
            <a:r>
              <a:rPr lang="pl-PL" dirty="0" smtClean="0"/>
              <a:t>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440611"/>
            <a:ext cx="5181600" cy="5020574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err="1" smtClean="0"/>
              <a:t>Until</a:t>
            </a:r>
            <a:r>
              <a:rPr lang="pl-PL" dirty="0" smtClean="0"/>
              <a:t> 1.01.2016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879894"/>
            <a:ext cx="5181600" cy="5581291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From 1.01.2016- </a:t>
            </a:r>
            <a:r>
              <a:rPr lang="pl-PL" b="1" dirty="0" smtClean="0"/>
              <a:t>KAS</a:t>
            </a:r>
            <a:endParaRPr lang="pl-PL" b="1" dirty="0"/>
          </a:p>
        </p:txBody>
      </p:sp>
      <p:sp>
        <p:nvSpPr>
          <p:cNvPr id="5" name="Prostokąt 4"/>
          <p:cNvSpPr/>
          <p:nvPr/>
        </p:nvSpPr>
        <p:spPr>
          <a:xfrm>
            <a:off x="838200" y="3856005"/>
            <a:ext cx="2337759" cy="707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Tax</a:t>
            </a:r>
            <a:r>
              <a:rPr lang="pl-PL" dirty="0"/>
              <a:t> </a:t>
            </a:r>
            <a:r>
              <a:rPr lang="pl-PL" dirty="0" err="1"/>
              <a:t>Chamber</a:t>
            </a:r>
            <a:r>
              <a:rPr lang="pl-PL" dirty="0"/>
              <a:t> (IS) in </a:t>
            </a:r>
            <a:r>
              <a:rPr lang="pl-PL" dirty="0" err="1" smtClean="0"/>
              <a:t>Warsaw</a:t>
            </a:r>
            <a:endParaRPr lang="pl-PL" dirty="0"/>
          </a:p>
        </p:txBody>
      </p:sp>
      <p:sp>
        <p:nvSpPr>
          <p:cNvPr id="6" name="Strzałka w prawo 5"/>
          <p:cNvSpPr/>
          <p:nvPr/>
        </p:nvSpPr>
        <p:spPr>
          <a:xfrm>
            <a:off x="3313980" y="4002654"/>
            <a:ext cx="276045" cy="3191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38200" y="1975449"/>
            <a:ext cx="2337759" cy="7159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 smtClean="0"/>
              <a:t>Chamber</a:t>
            </a:r>
            <a:r>
              <a:rPr lang="pl-PL" dirty="0" smtClean="0"/>
              <a:t> (IS) in Bydgoszcz 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867674" y="2881135"/>
            <a:ext cx="2337759" cy="77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Tax</a:t>
            </a:r>
            <a:r>
              <a:rPr lang="pl-PL" dirty="0"/>
              <a:t> </a:t>
            </a:r>
            <a:r>
              <a:rPr lang="pl-PL" dirty="0" err="1"/>
              <a:t>Chamber</a:t>
            </a:r>
            <a:r>
              <a:rPr lang="pl-PL" dirty="0"/>
              <a:t> (IS) in </a:t>
            </a:r>
            <a:r>
              <a:rPr lang="pl-PL" dirty="0" smtClean="0"/>
              <a:t>Katowice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838200" y="4658264"/>
            <a:ext cx="2367233" cy="75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Tax</a:t>
            </a:r>
            <a:r>
              <a:rPr lang="pl-PL" dirty="0"/>
              <a:t> </a:t>
            </a:r>
            <a:r>
              <a:rPr lang="pl-PL" dirty="0" err="1"/>
              <a:t>Chamber</a:t>
            </a:r>
            <a:r>
              <a:rPr lang="pl-PL" dirty="0"/>
              <a:t> (IS) in P</a:t>
            </a:r>
            <a:r>
              <a:rPr lang="pl-PL" dirty="0" smtClean="0"/>
              <a:t>oznań</a:t>
            </a:r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838200" y="5581291"/>
            <a:ext cx="2405332" cy="745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Tax</a:t>
            </a:r>
            <a:r>
              <a:rPr lang="pl-PL" dirty="0"/>
              <a:t> </a:t>
            </a:r>
            <a:r>
              <a:rPr lang="pl-PL" dirty="0" err="1"/>
              <a:t>Chamber</a:t>
            </a:r>
            <a:r>
              <a:rPr lang="pl-PL" dirty="0"/>
              <a:t> (IS) in </a:t>
            </a:r>
            <a:r>
              <a:rPr lang="pl-PL" dirty="0" smtClean="0"/>
              <a:t>Łódź</a:t>
            </a:r>
            <a:endParaRPr lang="pl-PL" dirty="0"/>
          </a:p>
        </p:txBody>
      </p:sp>
      <p:sp>
        <p:nvSpPr>
          <p:cNvPr id="13" name="Strzałka w prawo 12"/>
          <p:cNvSpPr/>
          <p:nvPr/>
        </p:nvSpPr>
        <p:spPr>
          <a:xfrm>
            <a:off x="3321170" y="3062378"/>
            <a:ext cx="268855" cy="28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>
            <a:off x="3313980" y="4934309"/>
            <a:ext cx="276045" cy="2932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prawo 14"/>
          <p:cNvSpPr/>
          <p:nvPr/>
        </p:nvSpPr>
        <p:spPr>
          <a:xfrm>
            <a:off x="3321170" y="5840083"/>
            <a:ext cx="268855" cy="336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prawo 15"/>
          <p:cNvSpPr/>
          <p:nvPr/>
        </p:nvSpPr>
        <p:spPr>
          <a:xfrm>
            <a:off x="3312543" y="2303163"/>
            <a:ext cx="232913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Elipsa 24"/>
          <p:cNvSpPr/>
          <p:nvPr/>
        </p:nvSpPr>
        <p:spPr>
          <a:xfrm>
            <a:off x="3555697" y="1975449"/>
            <a:ext cx="2316735" cy="4351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sp>
        <p:nvSpPr>
          <p:cNvPr id="31" name="Schemat blokowy: proces 30"/>
          <p:cNvSpPr/>
          <p:nvPr/>
        </p:nvSpPr>
        <p:spPr>
          <a:xfrm>
            <a:off x="3840005" y="2018536"/>
            <a:ext cx="1600918" cy="7159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</a:t>
            </a:r>
            <a:r>
              <a:rPr lang="pl-PL" dirty="0" err="1" smtClean="0"/>
              <a:t>Torun</a:t>
            </a:r>
            <a:endParaRPr lang="pl-PL" dirty="0"/>
          </a:p>
        </p:txBody>
      </p:sp>
      <p:sp>
        <p:nvSpPr>
          <p:cNvPr id="33" name="Schemat blokowy: proces 32"/>
          <p:cNvSpPr/>
          <p:nvPr/>
        </p:nvSpPr>
        <p:spPr>
          <a:xfrm>
            <a:off x="3840005" y="2822954"/>
            <a:ext cx="1590677" cy="79252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Bielsko-Biała</a:t>
            </a:r>
            <a:endParaRPr lang="pl-PL" dirty="0"/>
          </a:p>
        </p:txBody>
      </p:sp>
      <p:sp>
        <p:nvSpPr>
          <p:cNvPr id="34" name="Schemat blokowy: proces 33"/>
          <p:cNvSpPr/>
          <p:nvPr/>
        </p:nvSpPr>
        <p:spPr>
          <a:xfrm>
            <a:off x="3856455" y="3754854"/>
            <a:ext cx="1590677" cy="79252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Płock</a:t>
            </a:r>
            <a:endParaRPr lang="pl-PL" dirty="0"/>
          </a:p>
        </p:txBody>
      </p:sp>
      <p:sp>
        <p:nvSpPr>
          <p:cNvPr id="35" name="Schemat blokowy: proces 34"/>
          <p:cNvSpPr/>
          <p:nvPr/>
        </p:nvSpPr>
        <p:spPr>
          <a:xfrm>
            <a:off x="3871009" y="4616235"/>
            <a:ext cx="1590677" cy="79252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Leszno</a:t>
            </a:r>
            <a:endParaRPr lang="pl-PL" dirty="0"/>
          </a:p>
        </p:txBody>
      </p:sp>
      <p:sp>
        <p:nvSpPr>
          <p:cNvPr id="36" name="Schemat blokowy: proces 35"/>
          <p:cNvSpPr/>
          <p:nvPr/>
        </p:nvSpPr>
        <p:spPr>
          <a:xfrm>
            <a:off x="3902190" y="5504927"/>
            <a:ext cx="1590677" cy="79252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Piotrków Tryb.</a:t>
            </a:r>
            <a:endParaRPr lang="pl-PL" dirty="0"/>
          </a:p>
        </p:txBody>
      </p:sp>
      <p:sp>
        <p:nvSpPr>
          <p:cNvPr id="37" name="Schemat blokowy: proces 36"/>
          <p:cNvSpPr/>
          <p:nvPr/>
        </p:nvSpPr>
        <p:spPr>
          <a:xfrm>
            <a:off x="6288657" y="1319842"/>
            <a:ext cx="4882551" cy="5006945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3" name="Schemat blokowy: proces 42"/>
          <p:cNvSpPr/>
          <p:nvPr/>
        </p:nvSpPr>
        <p:spPr>
          <a:xfrm>
            <a:off x="6399537" y="1570845"/>
            <a:ext cx="2320331" cy="468866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16 Chambers of </a:t>
            </a:r>
            <a:r>
              <a:rPr lang="pl-PL" dirty="0" err="1" smtClean="0"/>
              <a:t>Tax</a:t>
            </a:r>
            <a:r>
              <a:rPr lang="pl-PL" dirty="0" smtClean="0"/>
              <a:t> Administration</a:t>
            </a:r>
            <a:endParaRPr lang="pl-PL" dirty="0"/>
          </a:p>
        </p:txBody>
      </p:sp>
      <p:sp>
        <p:nvSpPr>
          <p:cNvPr id="44" name="Schemat blokowy: proces 43"/>
          <p:cNvSpPr/>
          <p:nvPr/>
        </p:nvSpPr>
        <p:spPr>
          <a:xfrm>
            <a:off x="8902461" y="1587260"/>
            <a:ext cx="2182482" cy="4710193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KIS</a:t>
            </a:r>
            <a:endParaRPr lang="pl-PL" dirty="0"/>
          </a:p>
        </p:txBody>
      </p:sp>
      <p:sp>
        <p:nvSpPr>
          <p:cNvPr id="46" name="Schemat blokowy: proces 45"/>
          <p:cNvSpPr/>
          <p:nvPr/>
        </p:nvSpPr>
        <p:spPr>
          <a:xfrm>
            <a:off x="8944156" y="2518873"/>
            <a:ext cx="2087592" cy="7058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Schemat blokowy: proces 46"/>
          <p:cNvSpPr/>
          <p:nvPr/>
        </p:nvSpPr>
        <p:spPr>
          <a:xfrm>
            <a:off x="8971473" y="3273451"/>
            <a:ext cx="2087592" cy="7058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KIS’s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Bielsko-Biała</a:t>
            </a:r>
            <a:endParaRPr lang="pl-PL" dirty="0"/>
          </a:p>
        </p:txBody>
      </p:sp>
      <p:sp>
        <p:nvSpPr>
          <p:cNvPr id="48" name="Schemat blokowy: proces 47"/>
          <p:cNvSpPr/>
          <p:nvPr/>
        </p:nvSpPr>
        <p:spPr>
          <a:xfrm>
            <a:off x="8944156" y="4038800"/>
            <a:ext cx="2087592" cy="7058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KIS’s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</a:t>
            </a:r>
            <a:r>
              <a:rPr lang="pl-PL" dirty="0" err="1" smtClean="0"/>
              <a:t>Ołock</a:t>
            </a:r>
            <a:endParaRPr lang="pl-PL" dirty="0"/>
          </a:p>
        </p:txBody>
      </p:sp>
      <p:sp>
        <p:nvSpPr>
          <p:cNvPr id="49" name="Schemat blokowy: proces 48"/>
          <p:cNvSpPr/>
          <p:nvPr/>
        </p:nvSpPr>
        <p:spPr>
          <a:xfrm>
            <a:off x="8944156" y="4799071"/>
            <a:ext cx="2087592" cy="7058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KiS’s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Leszno</a:t>
            </a:r>
            <a:endParaRPr lang="pl-PL" dirty="0"/>
          </a:p>
        </p:txBody>
      </p:sp>
      <p:sp>
        <p:nvSpPr>
          <p:cNvPr id="50" name="Schemat blokowy: proces 49"/>
          <p:cNvSpPr/>
          <p:nvPr/>
        </p:nvSpPr>
        <p:spPr>
          <a:xfrm>
            <a:off x="8944156" y="5553649"/>
            <a:ext cx="2087592" cy="7058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KIS’s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Piotrków Trybunalski</a:t>
            </a:r>
            <a:endParaRPr lang="pl-PL" dirty="0"/>
          </a:p>
        </p:txBody>
      </p:sp>
      <p:sp>
        <p:nvSpPr>
          <p:cNvPr id="51" name="Schemat blokowy: proces 50"/>
          <p:cNvSpPr/>
          <p:nvPr/>
        </p:nvSpPr>
        <p:spPr>
          <a:xfrm>
            <a:off x="8945593" y="2475736"/>
            <a:ext cx="2087592" cy="7058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KIS’s</a:t>
            </a:r>
            <a:r>
              <a:rPr lang="pl-PL" dirty="0" smtClean="0"/>
              <a:t> </a:t>
            </a:r>
            <a:r>
              <a:rPr lang="pl-PL" dirty="0" err="1" smtClean="0"/>
              <a:t>branch</a:t>
            </a:r>
            <a:r>
              <a:rPr lang="pl-PL" dirty="0" smtClean="0"/>
              <a:t> in Toruń</a:t>
            </a:r>
            <a:endParaRPr lang="pl-PL" dirty="0"/>
          </a:p>
        </p:txBody>
      </p:sp>
      <p:sp>
        <p:nvSpPr>
          <p:cNvPr id="53" name="pole tekstowe 52"/>
          <p:cNvSpPr txBox="1"/>
          <p:nvPr/>
        </p:nvSpPr>
        <p:spPr>
          <a:xfrm>
            <a:off x="9057736" y="1690687"/>
            <a:ext cx="1974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KIS </a:t>
            </a:r>
            <a:r>
              <a:rPr lang="pl-PL" dirty="0" smtClean="0"/>
              <a:t>–</a:t>
            </a:r>
            <a:r>
              <a:rPr lang="pl-PL" dirty="0" err="1" smtClean="0"/>
              <a:t>Headquarter</a:t>
            </a:r>
            <a:r>
              <a:rPr lang="pl-PL" dirty="0" smtClean="0"/>
              <a:t> in Bielsko-Biała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747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are</a:t>
            </a:r>
            <a:r>
              <a:rPr lang="pl-PL" dirty="0" smtClean="0"/>
              <a:t> </a:t>
            </a:r>
            <a:r>
              <a:rPr lang="en-US" dirty="0" smtClean="0"/>
              <a:t>there so </a:t>
            </a:r>
            <a:r>
              <a:rPr lang="en-US" dirty="0"/>
              <a:t>many tax </a:t>
            </a:r>
            <a:r>
              <a:rPr lang="pl-PL" dirty="0" smtClean="0"/>
              <a:t> </a:t>
            </a:r>
            <a:r>
              <a:rPr lang="pl-PL" dirty="0" err="1" smtClean="0"/>
              <a:t>rulings</a:t>
            </a:r>
            <a:r>
              <a:rPr lang="pl-PL" dirty="0" smtClean="0"/>
              <a:t> </a:t>
            </a:r>
            <a:r>
              <a:rPr lang="en-US" dirty="0" smtClean="0"/>
              <a:t>in Poland</a:t>
            </a:r>
            <a:r>
              <a:rPr lang="pl-PL" dirty="0"/>
              <a:t> (</a:t>
            </a:r>
            <a:r>
              <a:rPr lang="pl-PL" dirty="0" err="1"/>
              <a:t>until</a:t>
            </a:r>
            <a:r>
              <a:rPr lang="pl-PL" dirty="0"/>
              <a:t> January 1, </a:t>
            </a:r>
            <a:r>
              <a:rPr lang="pl-PL" dirty="0" smtClean="0"/>
              <a:t>2016)?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The </a:t>
            </a:r>
            <a:r>
              <a:rPr lang="pl-PL" dirty="0" err="1" smtClean="0"/>
              <a:t>private</a:t>
            </a:r>
            <a:r>
              <a:rPr lang="pl-PL" dirty="0" smtClean="0"/>
              <a:t> </a:t>
            </a:r>
            <a:r>
              <a:rPr lang="pl-PL" dirty="0" err="1" smtClean="0"/>
              <a:t>rulings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(and </a:t>
            </a:r>
            <a:r>
              <a:rPr lang="pl-PL" dirty="0" err="1" smtClean="0"/>
              <a:t>still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) </a:t>
            </a:r>
            <a:r>
              <a:rPr lang="pl-PL" dirty="0" err="1" smtClean="0"/>
              <a:t>inexpensive</a:t>
            </a:r>
            <a:r>
              <a:rPr lang="en-US" dirty="0" smtClean="0"/>
              <a:t> </a:t>
            </a:r>
            <a:r>
              <a:rPr lang="en-US" dirty="0"/>
              <a:t>- the fee for issuing </a:t>
            </a:r>
            <a:r>
              <a:rPr lang="en-US" dirty="0" smtClean="0"/>
              <a:t>a </a:t>
            </a:r>
            <a:r>
              <a:rPr lang="pl-PL" dirty="0" err="1" smtClean="0"/>
              <a:t>ruling</a:t>
            </a:r>
            <a:r>
              <a:rPr lang="pl-PL" dirty="0" smtClean="0"/>
              <a:t>: </a:t>
            </a:r>
            <a:r>
              <a:rPr lang="en-US" dirty="0" smtClean="0"/>
              <a:t>only </a:t>
            </a:r>
            <a:r>
              <a:rPr lang="en-US" dirty="0"/>
              <a:t>PLN 40, </a:t>
            </a:r>
            <a:r>
              <a:rPr lang="pl-PL" dirty="0" smtClean="0"/>
              <a:t>(</a:t>
            </a:r>
            <a:r>
              <a:rPr lang="en-US" dirty="0" smtClean="0"/>
              <a:t>i.e</a:t>
            </a:r>
            <a:r>
              <a:rPr lang="en-US" dirty="0"/>
              <a:t>. less than EUR </a:t>
            </a:r>
            <a:r>
              <a:rPr lang="en-US" dirty="0" smtClean="0"/>
              <a:t>10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Taxpayer</a:t>
            </a:r>
            <a:r>
              <a:rPr lang="pl-PL" dirty="0" smtClean="0"/>
              <a:t> </a:t>
            </a:r>
            <a:r>
              <a:rPr lang="pl-PL" dirty="0" err="1" smtClean="0"/>
              <a:t>could</a:t>
            </a:r>
            <a:r>
              <a:rPr lang="pl-PL" dirty="0" smtClean="0"/>
              <a:t>  </a:t>
            </a:r>
            <a:r>
              <a:rPr lang="pl-PL" dirty="0" err="1" smtClean="0"/>
              <a:t>ask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regulations</a:t>
            </a:r>
            <a:r>
              <a:rPr lang="pl-PL" dirty="0" smtClean="0"/>
              <a:t> in </a:t>
            </a:r>
            <a:r>
              <a:rPr lang="pl-PL" dirty="0" err="1" smtClean="0"/>
              <a:t>force</a:t>
            </a:r>
            <a:r>
              <a:rPr lang="pl-PL" dirty="0" smtClean="0"/>
              <a:t> in </a:t>
            </a:r>
            <a:r>
              <a:rPr lang="pl-PL" dirty="0" err="1" smtClean="0"/>
              <a:t>State</a:t>
            </a:r>
            <a:r>
              <a:rPr lang="pl-PL" dirty="0" smtClean="0"/>
              <a:t> </a:t>
            </a:r>
          </a:p>
          <a:p>
            <a:r>
              <a:rPr lang="pl-PL" dirty="0" smtClean="0"/>
              <a:t>I</a:t>
            </a:r>
            <a:r>
              <a:rPr lang="en-US" dirty="0" smtClean="0"/>
              <a:t>t </a:t>
            </a:r>
            <a:r>
              <a:rPr lang="pl-PL" dirty="0" smtClean="0"/>
              <a:t>was </a:t>
            </a:r>
            <a:r>
              <a:rPr lang="pl-PL" dirty="0" err="1" smtClean="0"/>
              <a:t>possible</a:t>
            </a:r>
            <a:r>
              <a:rPr lang="pl-PL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repeatedly ask about the same </a:t>
            </a:r>
            <a:r>
              <a:rPr lang="en-US" dirty="0" smtClean="0"/>
              <a:t>issue</a:t>
            </a:r>
            <a:endParaRPr lang="pl-PL" dirty="0" smtClean="0"/>
          </a:p>
          <a:p>
            <a:r>
              <a:rPr lang="pl-PL" dirty="0" err="1"/>
              <a:t>P</a:t>
            </a:r>
            <a:r>
              <a:rPr lang="pl-PL" dirty="0" err="1" smtClean="0"/>
              <a:t>rivate</a:t>
            </a:r>
            <a:r>
              <a:rPr lang="pl-PL" dirty="0" smtClean="0"/>
              <a:t> </a:t>
            </a:r>
            <a:r>
              <a:rPr lang="pl-PL" dirty="0" err="1" smtClean="0"/>
              <a:t>ruling</a:t>
            </a:r>
            <a:r>
              <a:rPr lang="en-US" dirty="0" smtClean="0"/>
              <a:t> </a:t>
            </a:r>
            <a:r>
              <a:rPr lang="en-US" dirty="0"/>
              <a:t>could be requested even if a general </a:t>
            </a:r>
            <a:r>
              <a:rPr lang="pl-PL" dirty="0" err="1" smtClean="0"/>
              <a:t>ruling</a:t>
            </a:r>
            <a:r>
              <a:rPr lang="en-US" dirty="0" smtClean="0"/>
              <a:t> </a:t>
            </a:r>
            <a:r>
              <a:rPr lang="en-US" dirty="0"/>
              <a:t>had already </a:t>
            </a:r>
            <a:r>
              <a:rPr lang="en-US" dirty="0" smtClean="0"/>
              <a:t>existed</a:t>
            </a:r>
            <a:endParaRPr lang="pl-PL" dirty="0" smtClean="0"/>
          </a:p>
          <a:p>
            <a:r>
              <a:rPr lang="pl-PL" dirty="0" smtClean="0"/>
              <a:t>The </a:t>
            </a:r>
            <a:r>
              <a:rPr lang="pl-PL" dirty="0" err="1" smtClean="0"/>
              <a:t>rulings</a:t>
            </a:r>
            <a:r>
              <a:rPr lang="pl-PL" dirty="0" smtClean="0"/>
              <a:t> </a:t>
            </a:r>
            <a:r>
              <a:rPr lang="en-GB" dirty="0" smtClean="0"/>
              <a:t>were </a:t>
            </a:r>
            <a:r>
              <a:rPr lang="en-GB" dirty="0"/>
              <a:t>not binding on the tax </a:t>
            </a:r>
            <a:r>
              <a:rPr lang="en-GB" dirty="0" smtClean="0"/>
              <a:t>authority</a:t>
            </a:r>
            <a:r>
              <a:rPr lang="pl-PL" dirty="0" smtClean="0"/>
              <a:t> but t</a:t>
            </a:r>
            <a:r>
              <a:rPr lang="en-GB" dirty="0" smtClean="0"/>
              <a:t>he </a:t>
            </a:r>
            <a:r>
              <a:rPr lang="en-GB" dirty="0"/>
              <a:t>taxpayer was entitled to file an application for a tax </a:t>
            </a:r>
            <a:r>
              <a:rPr lang="en-GB" dirty="0" smtClean="0"/>
              <a:t>exemption</a:t>
            </a:r>
            <a:r>
              <a:rPr lang="pl-PL" dirty="0"/>
              <a:t> - </a:t>
            </a:r>
            <a:r>
              <a:rPr lang="pl-PL" dirty="0" err="1"/>
              <a:t>effective</a:t>
            </a:r>
            <a:r>
              <a:rPr lang="pl-PL" dirty="0"/>
              <a:t> </a:t>
            </a:r>
            <a:r>
              <a:rPr lang="pl-PL" dirty="0" err="1" smtClean="0"/>
              <a:t>taxpayer’s</a:t>
            </a:r>
            <a:r>
              <a:rPr lang="pl-PL" dirty="0" smtClean="0"/>
              <a:t> </a:t>
            </a:r>
            <a:r>
              <a:rPr lang="pl-PL" dirty="0" err="1"/>
              <a:t>protection</a:t>
            </a:r>
            <a:r>
              <a:rPr lang="en-GB" dirty="0" smtClean="0"/>
              <a:t> 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86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„Money makes the world go around”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Taxpayer’s ruling cost– 40 PLN</a:t>
            </a:r>
          </a:p>
          <a:p>
            <a:r>
              <a:rPr lang="en-US" dirty="0"/>
              <a:t>Tax administration’s ruling cost– more than 1.000 PLN 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possibility of appealing against </a:t>
            </a:r>
            <a:r>
              <a:rPr lang="pl-PL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</a:t>
            </a:r>
            <a:r>
              <a:rPr lang="pl-PL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rulings</a:t>
            </a:r>
            <a:r>
              <a:rPr lang="pl-PL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similarly 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tax </a:t>
            </a:r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r>
              <a:rPr lang="pl-PL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!)</a:t>
            </a:r>
            <a:endParaRPr lang="en-US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Appealing against ruling - cost for taxpayer (both court </a:t>
            </a:r>
            <a:r>
              <a:rPr lang="en-US" dirty="0" err="1" smtClean="0"/>
              <a:t>insta</a:t>
            </a:r>
            <a:r>
              <a:rPr lang="pl-PL" dirty="0" smtClean="0"/>
              <a:t>n</a:t>
            </a:r>
            <a:r>
              <a:rPr lang="en-US" dirty="0" err="1" smtClean="0"/>
              <a:t>ces</a:t>
            </a:r>
            <a:r>
              <a:rPr lang="en-US" dirty="0"/>
              <a:t>) -400 PLN (90 EUR)</a:t>
            </a:r>
          </a:p>
          <a:p>
            <a:r>
              <a:rPr lang="en-US" dirty="0"/>
              <a:t>Appealing - cost  for budget? (3 professional judges in first instance + 3 professional judges in the second instance + 2 justifications of judgments = 90 </a:t>
            </a:r>
            <a:r>
              <a:rPr lang="en-US" dirty="0" smtClean="0"/>
              <a:t>EUR</a:t>
            </a:r>
            <a:r>
              <a:rPr lang="pl-PL" dirty="0" smtClean="0"/>
              <a:t>?????</a:t>
            </a:r>
            <a:r>
              <a:rPr lang="en-US" dirty="0" smtClean="0"/>
              <a:t>)</a:t>
            </a:r>
            <a:endParaRPr lang="en-US" dirty="0"/>
          </a:p>
          <a:p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731" y="3733801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7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24143"/>
          </a:xfrm>
        </p:spPr>
        <p:txBody>
          <a:bodyPr>
            <a:normAutofit fontScale="90000"/>
          </a:bodyPr>
          <a:lstStyle/>
          <a:p>
            <a:r>
              <a:rPr lang="en-US" dirty="0"/>
              <a:t>New forms of "classic" </a:t>
            </a:r>
            <a:r>
              <a:rPr lang="pl-PL" dirty="0" err="1" smtClean="0"/>
              <a:t>rulings</a:t>
            </a:r>
            <a:r>
              <a:rPr lang="pl-PL" dirty="0" smtClean="0"/>
              <a:t> </a:t>
            </a:r>
            <a:r>
              <a:rPr lang="pl-PL" dirty="0" smtClean="0"/>
              <a:t>(</a:t>
            </a:r>
            <a:r>
              <a:rPr lang="pl-PL" dirty="0" smtClean="0"/>
              <a:t>from 1 January 2016)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</a:t>
            </a:r>
            <a:r>
              <a:rPr lang="en-US" dirty="0" err="1" smtClean="0"/>
              <a:t>oint</a:t>
            </a:r>
            <a:r>
              <a:rPr lang="en-US" dirty="0" smtClean="0"/>
              <a:t> </a:t>
            </a:r>
            <a:r>
              <a:rPr lang="en-US" dirty="0"/>
              <a:t>interpretation requests made by </a:t>
            </a:r>
            <a:r>
              <a:rPr lang="en-US" dirty="0" smtClean="0"/>
              <a:t>counterparties</a:t>
            </a:r>
            <a:endParaRPr lang="pl-PL" dirty="0" smtClean="0"/>
          </a:p>
          <a:p>
            <a:r>
              <a:rPr lang="pl-PL" dirty="0"/>
              <a:t>r</a:t>
            </a:r>
            <a:r>
              <a:rPr lang="en-US" dirty="0" err="1" smtClean="0"/>
              <a:t>equests</a:t>
            </a:r>
            <a:r>
              <a:rPr lang="en-US" dirty="0" smtClean="0"/>
              <a:t> </a:t>
            </a:r>
            <a:r>
              <a:rPr lang="en-US" dirty="0"/>
              <a:t>for interpretation concerning the actions of potential counterparties </a:t>
            </a:r>
            <a:r>
              <a:rPr lang="pl-PL" dirty="0" smtClean="0"/>
              <a:t>(</a:t>
            </a:r>
            <a:r>
              <a:rPr lang="pl-PL" dirty="0" err="1" smtClean="0"/>
              <a:t>only</a:t>
            </a:r>
            <a:r>
              <a:rPr lang="pl-PL" dirty="0" smtClean="0"/>
              <a:t> for </a:t>
            </a:r>
            <a:r>
              <a:rPr lang="pl-PL" dirty="0" err="1" smtClean="0"/>
              <a:t>entities</a:t>
            </a:r>
            <a:r>
              <a:rPr lang="pl-PL" dirty="0" smtClean="0"/>
              <a:t> </a:t>
            </a:r>
            <a:r>
              <a:rPr lang="en-US" dirty="0"/>
              <a:t>concluding agreements based on the </a:t>
            </a:r>
            <a:r>
              <a:rPr lang="pl-PL" dirty="0" smtClean="0"/>
              <a:t>Public </a:t>
            </a:r>
            <a:r>
              <a:rPr lang="pl-PL" dirty="0" err="1" smtClean="0"/>
              <a:t>Procurement</a:t>
            </a:r>
            <a:r>
              <a:rPr lang="pl-PL" dirty="0" smtClean="0"/>
              <a:t> </a:t>
            </a:r>
            <a:r>
              <a:rPr lang="pl-PL" dirty="0" err="1" smtClean="0"/>
              <a:t>Act</a:t>
            </a:r>
            <a:r>
              <a:rPr lang="pl-PL" dirty="0" smtClean="0"/>
              <a:t> of 29 January 2004)</a:t>
            </a:r>
          </a:p>
          <a:p>
            <a:r>
              <a:rPr lang="pl-PL" dirty="0"/>
              <a:t>e</a:t>
            </a:r>
            <a:r>
              <a:rPr lang="en-GB" dirty="0" smtClean="0"/>
              <a:t>stablished </a:t>
            </a:r>
            <a:r>
              <a:rPr lang="en-GB" dirty="0"/>
              <a:t>interpretation practice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2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„Wind </a:t>
            </a:r>
            <a:r>
              <a:rPr lang="pl-PL" dirty="0"/>
              <a:t>of </a:t>
            </a:r>
            <a:r>
              <a:rPr lang="pl-PL" dirty="0" err="1" smtClean="0"/>
              <a:t>change</a:t>
            </a:r>
            <a:r>
              <a:rPr lang="pl-PL" dirty="0" smtClean="0"/>
              <a:t>” - 2016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New </a:t>
            </a:r>
            <a:r>
              <a:rPr lang="pl-PL" dirty="0" err="1" smtClean="0"/>
              <a:t>structure</a:t>
            </a:r>
            <a:r>
              <a:rPr lang="pl-PL" dirty="0" smtClean="0"/>
              <a:t> of </a:t>
            </a:r>
            <a:r>
              <a:rPr lang="pl-PL" dirty="0" err="1"/>
              <a:t>P</a:t>
            </a:r>
            <a:r>
              <a:rPr lang="pl-PL" dirty="0" err="1" smtClean="0"/>
              <a:t>olish</a:t>
            </a:r>
            <a:r>
              <a:rPr lang="pl-PL" dirty="0" smtClean="0"/>
              <a:t> </a:t>
            </a:r>
            <a:r>
              <a:rPr lang="pl-PL" dirty="0" err="1" smtClean="0"/>
              <a:t>tax</a:t>
            </a:r>
            <a:r>
              <a:rPr lang="pl-PL" dirty="0" smtClean="0"/>
              <a:t> </a:t>
            </a:r>
            <a:r>
              <a:rPr lang="pl-PL" dirty="0" err="1" smtClean="0"/>
              <a:t>administration</a:t>
            </a:r>
            <a:r>
              <a:rPr lang="pl-PL" dirty="0" smtClean="0"/>
              <a:t> (KAS)</a:t>
            </a:r>
          </a:p>
          <a:p>
            <a:r>
              <a:rPr lang="en-US" dirty="0" smtClean="0"/>
              <a:t>Regulating </a:t>
            </a:r>
            <a:r>
              <a:rPr lang="en-US" dirty="0"/>
              <a:t>the relationship between individual and general </a:t>
            </a:r>
            <a:r>
              <a:rPr lang="en-US" dirty="0" smtClean="0"/>
              <a:t>interpretations</a:t>
            </a:r>
            <a:endParaRPr lang="pl-PL" dirty="0" smtClean="0"/>
          </a:p>
          <a:p>
            <a:r>
              <a:rPr lang="pl-PL" dirty="0" smtClean="0"/>
              <a:t>GAAR and </a:t>
            </a:r>
            <a:r>
              <a:rPr lang="pl-PL" dirty="0" err="1" smtClean="0"/>
              <a:t>consequences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232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Obstructing the </a:t>
            </a:r>
            <a:r>
              <a:rPr lang="en-US" dirty="0" err="1" smtClean="0"/>
              <a:t>recei</a:t>
            </a:r>
            <a:r>
              <a:rPr lang="pl-PL" dirty="0" err="1" smtClean="0"/>
              <a:t>ving</a:t>
            </a:r>
            <a:r>
              <a:rPr lang="pl-PL" dirty="0" smtClean="0"/>
              <a:t> </a:t>
            </a:r>
            <a:r>
              <a:rPr lang="en-US" dirty="0" smtClean="0"/>
              <a:t>of the</a:t>
            </a:r>
            <a:r>
              <a:rPr lang="pl-PL" dirty="0" smtClean="0"/>
              <a:t> </a:t>
            </a:r>
            <a:r>
              <a:rPr lang="pl-PL" dirty="0" err="1" smtClean="0"/>
              <a:t>ruling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1. </a:t>
            </a:r>
            <a:r>
              <a:rPr lang="en-US" dirty="0" smtClean="0"/>
              <a:t>If </a:t>
            </a:r>
            <a:r>
              <a:rPr lang="en-US" dirty="0"/>
              <a:t>the interpretation authority comes to the conclusion that there is a </a:t>
            </a:r>
            <a:r>
              <a:rPr lang="en-US" u="sng" dirty="0">
                <a:solidFill>
                  <a:srgbClr val="C00000"/>
                </a:solidFill>
              </a:rPr>
              <a:t>reasonable suspicion </a:t>
            </a:r>
            <a:r>
              <a:rPr lang="en-US" dirty="0"/>
              <a:t>that the action described in the request for an individual interpretation may constitute a basis for the application of GAAR, it must seek the opinion of the Head of KAS 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2. </a:t>
            </a:r>
            <a:r>
              <a:rPr lang="pl-PL" dirty="0" err="1" smtClean="0"/>
              <a:t>If</a:t>
            </a:r>
            <a:r>
              <a:rPr lang="pl-PL" dirty="0" smtClean="0"/>
              <a:t> the </a:t>
            </a:r>
            <a:r>
              <a:rPr lang="pl-PL" dirty="0" err="1" smtClean="0"/>
              <a:t>Head</a:t>
            </a:r>
            <a:r>
              <a:rPr lang="pl-PL" dirty="0" smtClean="0"/>
              <a:t> of KAS </a:t>
            </a:r>
            <a:r>
              <a:rPr lang="pl-PL" dirty="0" err="1" smtClean="0"/>
              <a:t>see</a:t>
            </a:r>
            <a:r>
              <a:rPr lang="pl-PL" dirty="0" smtClean="0"/>
              <a:t> „</a:t>
            </a:r>
            <a:r>
              <a:rPr lang="pl-PL" dirty="0" err="1" smtClean="0"/>
              <a:t>reasonable</a:t>
            </a:r>
            <a:r>
              <a:rPr lang="pl-PL" dirty="0" smtClean="0"/>
              <a:t> </a:t>
            </a:r>
            <a:r>
              <a:rPr lang="pl-PL" dirty="0" err="1" smtClean="0"/>
              <a:t>suspicion</a:t>
            </a:r>
            <a:r>
              <a:rPr lang="pl-PL" dirty="0" smtClean="0"/>
              <a:t>”, </a:t>
            </a:r>
            <a:r>
              <a:rPr lang="pl-PL" dirty="0" err="1" smtClean="0"/>
              <a:t>Director</a:t>
            </a:r>
            <a:r>
              <a:rPr lang="pl-PL" dirty="0" smtClean="0"/>
              <a:t> KIS </a:t>
            </a:r>
            <a:r>
              <a:rPr lang="pl-PL" dirty="0" err="1" smtClean="0"/>
              <a:t>will</a:t>
            </a:r>
            <a:r>
              <a:rPr lang="pl-PL" dirty="0" smtClean="0"/>
              <a:t> </a:t>
            </a:r>
            <a:r>
              <a:rPr lang="pl-PL" dirty="0" err="1" smtClean="0"/>
              <a:t>refuse</a:t>
            </a:r>
            <a:r>
              <a:rPr lang="pl-PL" dirty="0" smtClean="0"/>
              <a:t> the </a:t>
            </a:r>
            <a:r>
              <a:rPr lang="pl-PL" dirty="0" err="1" smtClean="0"/>
              <a:t>issuing</a:t>
            </a:r>
            <a:r>
              <a:rPr lang="pl-PL" dirty="0" smtClean="0"/>
              <a:t> of </a:t>
            </a:r>
            <a:r>
              <a:rPr lang="pl-PL" dirty="0" err="1" smtClean="0"/>
              <a:t>ruling</a:t>
            </a:r>
            <a:r>
              <a:rPr lang="pl-PL" dirty="0" smtClean="0"/>
              <a:t> (</a:t>
            </a:r>
            <a:r>
              <a:rPr lang="pl-PL" dirty="0"/>
              <a:t>o</a:t>
            </a:r>
            <a:r>
              <a:rPr lang="en-GB" dirty="0" err="1" smtClean="0"/>
              <a:t>ut</a:t>
            </a:r>
            <a:r>
              <a:rPr lang="en-GB" dirty="0" smtClean="0"/>
              <a:t> </a:t>
            </a:r>
            <a:r>
              <a:rPr lang="en-GB" dirty="0"/>
              <a:t>of 29,955 requests filed in 2017 the interpretation </a:t>
            </a:r>
            <a:r>
              <a:rPr lang="en-GB" dirty="0">
                <a:solidFill>
                  <a:srgbClr val="C00000"/>
                </a:solidFill>
              </a:rPr>
              <a:t>was refused </a:t>
            </a:r>
            <a:r>
              <a:rPr lang="en-GB" dirty="0"/>
              <a:t>on these grounds in </a:t>
            </a:r>
            <a:r>
              <a:rPr lang="en-GB" dirty="0">
                <a:solidFill>
                  <a:srgbClr val="C00000"/>
                </a:solidFill>
              </a:rPr>
              <a:t>650 </a:t>
            </a:r>
            <a:r>
              <a:rPr lang="en-GB" dirty="0" smtClean="0">
                <a:solidFill>
                  <a:srgbClr val="C00000"/>
                </a:solidFill>
              </a:rPr>
              <a:t>cases</a:t>
            </a:r>
            <a:r>
              <a:rPr lang="pl-PL" dirty="0" smtClean="0"/>
              <a:t>).</a:t>
            </a:r>
          </a:p>
          <a:p>
            <a:pPr marL="0" indent="0">
              <a:buNone/>
            </a:pPr>
            <a:r>
              <a:rPr lang="pl-PL" dirty="0"/>
              <a:t>3</a:t>
            </a:r>
            <a:r>
              <a:rPr lang="pl-PL" dirty="0" smtClean="0"/>
              <a:t>. </a:t>
            </a:r>
            <a:r>
              <a:rPr lang="pl-PL" dirty="0" err="1" smtClean="0"/>
              <a:t>Taxpayer</a:t>
            </a:r>
            <a:r>
              <a:rPr lang="pl-PL" dirty="0" smtClean="0"/>
              <a:t> </a:t>
            </a:r>
            <a:r>
              <a:rPr lang="pl-PL" dirty="0" err="1" smtClean="0"/>
              <a:t>would</a:t>
            </a:r>
            <a:r>
              <a:rPr lang="pl-PL" dirty="0" smtClean="0"/>
              <a:t> </a:t>
            </a:r>
            <a:r>
              <a:rPr lang="pl-PL" dirty="0" err="1" smtClean="0"/>
              <a:t>apply</a:t>
            </a:r>
            <a:r>
              <a:rPr lang="pl-PL" dirty="0" smtClean="0"/>
              <a:t> for </a:t>
            </a:r>
            <a:r>
              <a:rPr lang="pl-PL" dirty="0" err="1" smtClean="0"/>
              <a:t>protective</a:t>
            </a:r>
            <a:r>
              <a:rPr lang="pl-PL" dirty="0" smtClean="0"/>
              <a:t> </a:t>
            </a:r>
            <a:r>
              <a:rPr lang="pl-PL" dirty="0" err="1" smtClean="0"/>
              <a:t>opinion</a:t>
            </a:r>
            <a:r>
              <a:rPr lang="pl-PL" dirty="0" smtClean="0"/>
              <a:t> (</a:t>
            </a:r>
            <a:r>
              <a:rPr lang="pl-PL" dirty="0" smtClean="0">
                <a:solidFill>
                  <a:srgbClr val="C00000"/>
                </a:solidFill>
              </a:rPr>
              <a:t>20.000 PLN!!!</a:t>
            </a:r>
            <a:r>
              <a:rPr lang="pl-PL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58600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Jon (sala konferencyjna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Jon (sala konferencyjna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(sala konferencyjna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911</TotalTime>
  <Words>770</Words>
  <Application>Microsoft Office PowerPoint</Application>
  <PresentationFormat>Panoramiczny</PresentationFormat>
  <Paragraphs>77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Bookman Old Style</vt:lpstr>
      <vt:lpstr>Calibri</vt:lpstr>
      <vt:lpstr>Century Gothic</vt:lpstr>
      <vt:lpstr>Wingdings 3</vt:lpstr>
      <vt:lpstr>Jon (sala konferencyjna)</vt:lpstr>
      <vt:lpstr>Tax rulings in Poland – the wealth or the crisis?</vt:lpstr>
      <vt:lpstr>Poland – the state of tax rulings</vt:lpstr>
      <vt:lpstr>more, further, faster, record!!!!</vt:lpstr>
      <vt:lpstr>How it works…</vt:lpstr>
      <vt:lpstr>Why are there so many tax  rulings in Poland (until January 1, 2016)?</vt:lpstr>
      <vt:lpstr>„Money makes the world go around”</vt:lpstr>
      <vt:lpstr>New forms of "classic" rulings (from 1 January 2016)</vt:lpstr>
      <vt:lpstr>„Wind of change” - 2016</vt:lpstr>
      <vt:lpstr>Obstructing the receiving of the ruling</vt:lpstr>
      <vt:lpstr>The taxpayer protection gets weaker</vt:lpstr>
      <vt:lpstr>Luxleaks scandal, rulings, unlawful State aid and harmful tax competition</vt:lpstr>
      <vt:lpstr>Is ruling really necessary for me after 2016?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rulings in Poland – the wealth or the crisis?</dc:title>
  <dc:creator>Wojciech Morawski</dc:creator>
  <cp:lastModifiedBy>Wojciech Morawski</cp:lastModifiedBy>
  <cp:revision>49</cp:revision>
  <cp:lastPrinted>2018-09-17T12:43:14Z</cp:lastPrinted>
  <dcterms:created xsi:type="dcterms:W3CDTF">2018-09-10T21:47:43Z</dcterms:created>
  <dcterms:modified xsi:type="dcterms:W3CDTF">2018-09-19T20:59:06Z</dcterms:modified>
</cp:coreProperties>
</file>