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40" r:id="rId2"/>
    <p:sldId id="916" r:id="rId3"/>
    <p:sldId id="985" r:id="rId4"/>
    <p:sldId id="956" r:id="rId5"/>
    <p:sldId id="987" r:id="rId6"/>
    <p:sldId id="986" r:id="rId7"/>
    <p:sldId id="988" r:id="rId8"/>
    <p:sldId id="989" r:id="rId9"/>
    <p:sldId id="990" r:id="rId10"/>
    <p:sldId id="957" r:id="rId11"/>
    <p:sldId id="967" r:id="rId12"/>
    <p:sldId id="974" r:id="rId13"/>
    <p:sldId id="981" r:id="rId14"/>
    <p:sldId id="982" r:id="rId15"/>
    <p:sldId id="983" r:id="rId16"/>
    <p:sldId id="984" r:id="rId17"/>
    <p:sldId id="978" r:id="rId18"/>
    <p:sldId id="979" r:id="rId19"/>
    <p:sldId id="980" r:id="rId20"/>
    <p:sldId id="968" r:id="rId21"/>
    <p:sldId id="971" r:id="rId22"/>
    <p:sldId id="973" r:id="rId23"/>
    <p:sldId id="972" r:id="rId24"/>
    <p:sldId id="958" r:id="rId25"/>
    <p:sldId id="966" r:id="rId26"/>
    <p:sldId id="959" r:id="rId27"/>
    <p:sldId id="961" r:id="rId28"/>
    <p:sldId id="960" r:id="rId29"/>
    <p:sldId id="962" r:id="rId30"/>
    <p:sldId id="963" r:id="rId31"/>
    <p:sldId id="969" r:id="rId32"/>
    <p:sldId id="970" r:id="rId33"/>
    <p:sldId id="964" r:id="rId34"/>
    <p:sldId id="965" r:id="rId35"/>
    <p:sldId id="279" r:id="rId36"/>
  </p:sldIdLst>
  <p:sldSz cx="10693400" cy="7562850"/>
  <p:notesSz cx="6834188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1021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orient="horz" pos="2700">
          <p15:clr>
            <a:srgbClr val="A4A3A4"/>
          </p15:clr>
        </p15:guide>
        <p15:guide id="5" orient="horz" pos="4741">
          <p15:clr>
            <a:srgbClr val="A4A3A4"/>
          </p15:clr>
        </p15:guide>
        <p15:guide id="6" pos="6090" userDrawn="1">
          <p15:clr>
            <a:srgbClr val="A4A3A4"/>
          </p15:clr>
        </p15:guide>
        <p15:guide id="7" orient="horz" pos="1248">
          <p15:clr>
            <a:srgbClr val="A4A3A4"/>
          </p15:clr>
        </p15:guide>
        <p15:guide id="8" orient="horz" pos="2972">
          <p15:clr>
            <a:srgbClr val="A4A3A4"/>
          </p15:clr>
        </p15:guide>
        <p15:guide id="9" pos="4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163">
          <p15:clr>
            <a:srgbClr val="A4A3A4"/>
          </p15:clr>
        </p15:guide>
        <p15:guide id="6" orient="horz" pos="3144">
          <p15:clr>
            <a:srgbClr val="A4A3A4"/>
          </p15:clr>
        </p15:guide>
        <p15:guide id="7" pos="3161">
          <p15:clr>
            <a:srgbClr val="A4A3A4"/>
          </p15:clr>
        </p15:guide>
        <p15:guide id="8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9ED1F4"/>
    <a:srgbClr val="94D61C"/>
    <a:srgbClr val="FB9F53"/>
    <a:srgbClr val="FF6600"/>
    <a:srgbClr val="00A44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7" autoAdjust="0"/>
    <p:restoredTop sz="93615" autoAdjust="0"/>
  </p:normalViewPr>
  <p:slideViewPr>
    <p:cSldViewPr>
      <p:cViewPr varScale="1">
        <p:scale>
          <a:sx n="61" d="100"/>
          <a:sy n="61" d="100"/>
        </p:scale>
        <p:origin x="1124" y="60"/>
      </p:cViewPr>
      <p:guideLst>
        <p:guide orient="horz" pos="432"/>
        <p:guide orient="horz" pos="1021"/>
        <p:guide pos="238"/>
        <p:guide orient="horz" pos="2700"/>
        <p:guide orient="horz" pos="4741"/>
        <p:guide pos="6090"/>
        <p:guide orient="horz" pos="1248"/>
        <p:guide orient="horz" pos="2972"/>
        <p:guide pos="4865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38" y="-210"/>
      </p:cViewPr>
      <p:guideLst>
        <p:guide orient="horz" pos="2153"/>
        <p:guide pos="3144"/>
        <p:guide orient="horz" pos="3127"/>
        <p:guide pos="2141"/>
        <p:guide orient="horz" pos="2163"/>
        <p:guide orient="horz" pos="3144"/>
        <p:guide pos="3161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09.12.2018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71626" y="4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09.12.2018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73113" y="749300"/>
            <a:ext cx="5287962" cy="374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9" tIns="42100" rIns="84199" bIns="4210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3826" y="4740251"/>
            <a:ext cx="5466538" cy="4490980"/>
          </a:xfrm>
          <a:prstGeom prst="rect">
            <a:avLst/>
          </a:prstGeom>
        </p:spPr>
        <p:txBody>
          <a:bodyPr vert="horz" lIns="84199" tIns="42100" rIns="84199" bIns="4210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78400"/>
            <a:ext cx="2961550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71626" y="9478400"/>
            <a:ext cx="2960535" cy="498532"/>
          </a:xfrm>
          <a:prstGeom prst="rect">
            <a:avLst/>
          </a:prstGeom>
        </p:spPr>
        <p:txBody>
          <a:bodyPr vert="horz" lIns="84199" tIns="42100" rIns="84199" bIns="42100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588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1981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420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74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6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0DF5363-6098-4815-A564-42D6F86A6A85}" type="datetime1">
              <a:rPr lang="cs-CZ" smtClean="0"/>
              <a:t>09.12.2018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 smtClean="0"/>
              <a:t>09.12.2018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D96618-6CEA-459A-85FE-4B920C7DB818}" type="datetime1">
              <a:rPr lang="cs-CZ" smtClean="0"/>
              <a:t>09.12.2018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68BF9A6-7CAD-4146-BE8B-A82AE7106BC6}" type="datetime1">
              <a:rPr lang="cs-CZ" smtClean="0"/>
              <a:t>09.12.2018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09.12.2018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629AD9C4-99C2-49E9-A813-53A64BDAAFF5}" type="datetime1">
              <a:rPr lang="cs-CZ" smtClean="0"/>
              <a:t>09.12.2018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D370B54-F8A9-47EF-9A14-191A4819D995}" type="datetime1">
              <a:rPr lang="cs-CZ" smtClean="0"/>
              <a:t>09.12.2018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F390AE8-EE3F-4F80-82CC-E1A22D8C8E76}" type="datetime1">
              <a:rPr lang="cs-CZ" smtClean="0"/>
              <a:t>09.12.2018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989337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5122938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AFA2E46-BC98-4D32-8547-86AABB639642}" type="datetime1">
              <a:rPr lang="cs-CZ" smtClean="0"/>
              <a:t>09.12.2018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onitor.statnipokladna.cz/2018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s/legislativa/metodiky/2017/metodicky-pokyn-chj-c-4--metodika-predav-3041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fcr.cz/cs/verejny-sektor/uzemni-rozpocty/prezkoumani-hospodareni-uzemnich-celku/vysledky-prezkoumani-hospodareni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mfcr.cz/zkoumejprezkum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423" y="2125241"/>
            <a:ext cx="955894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cs-CZ" sz="4400" b="1" dirty="0">
                <a:solidFill>
                  <a:schemeClr val="bg1"/>
                </a:solidFill>
              </a:rPr>
              <a:t>Informace ve finanční správě</a:t>
            </a:r>
          </a:p>
          <a:p>
            <a:r>
              <a:rPr lang="cs-CZ" sz="2800" b="1" i="1" spc="-125" dirty="0">
                <a:solidFill>
                  <a:schemeClr val="bg1"/>
                </a:solidFill>
                <a:cs typeface="Arial"/>
              </a:rPr>
              <a:t>Otevřená data, rozpočet a přezkoumávání hospodaření</a:t>
            </a:r>
          </a:p>
        </p:txBody>
      </p:sp>
      <p:sp>
        <p:nvSpPr>
          <p:cNvPr id="4" name="object 3"/>
          <p:cNvSpPr txBox="1"/>
          <p:nvPr/>
        </p:nvSpPr>
        <p:spPr>
          <a:xfrm>
            <a:off x="680423" y="4933553"/>
            <a:ext cx="9591998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1948180" algn="l"/>
                <a:tab pos="2118995" algn="l"/>
              </a:tabLst>
            </a:pPr>
            <a:r>
              <a:rPr lang="cs-CZ" sz="2200" spc="80" dirty="0">
                <a:solidFill>
                  <a:schemeClr val="bg1"/>
                </a:solidFill>
                <a:latin typeface="Arial"/>
                <a:cs typeface="Arial"/>
              </a:rPr>
              <a:t>Andrea Vuongová</a:t>
            </a:r>
            <a:endParaRPr lang="cs-CZ" sz="2000" spc="8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428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547476"/>
            <a:ext cx="4752528" cy="1661993"/>
          </a:xfrm>
        </p:spPr>
        <p:txBody>
          <a:bodyPr anchor="ctr"/>
          <a:lstStyle/>
          <a:p>
            <a:r>
              <a:rPr lang="cs-CZ" sz="3600" dirty="0">
                <a:solidFill>
                  <a:schemeClr val="tx2"/>
                </a:solidFill>
              </a:rPr>
              <a:t>Rozpočet a jeho kontrola</a:t>
            </a:r>
            <a:br>
              <a:rPr lang="cs-CZ" sz="3600" dirty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66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Legislativní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218/2000 Sb., o rozpočtových pravidlech,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250/2000 Sb., o rozpočtových pravidlech územních rozpočtů,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320/2001 Sb., o finanční kontrole ve veřejné správě a o změně některých zákonů (zákon o finanční kontrole),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255/2012 Sb., o kontrole (kontrolní řád), ve znění pozdějších předpisů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</a:t>
            </a:r>
            <a:r>
              <a:rPr lang="cs-CZ" sz="2000" dirty="0">
                <a:cs typeface="Arial"/>
              </a:rPr>
              <a:t>166/1993., o Nejvyšším kontrolním úřadu, ve znění pozdějších předpisů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Státní pokladna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informačně - ekonomický systém provozovaný MF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základní stavební kámen při budování systému optimalizovaného finančního řízení veřejných zdrojů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cílem je efektivní řízení toků peněz ve státní správě 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centralizace příjmů, řízení výdajů, řízení státních aktiv, řízení likvidity, řízení státního dluhu, finanční plánování, platební styk, kontrola, účetnictví, výkaznictví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Státní pokladna jako integrovaný informační systém – 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umožňuje jednotnou správu prostředků státního rozpočtu a prostředků poskytnutých Evropskou unií nebo jiných zdrojů. 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98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Státní pokladna jako integrovaní informační systém (IISSP)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549177"/>
            <a:ext cx="9622472" cy="5256583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umožňuje jednotnou správu prostředků státního rozpočtu a prostředků poskytnutých Evropskou unií nebo jiných zdrojů.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jsou v něm evidovány veškeré finanční toky ve státní správě umožňující centralizaci příjmů a řízení výdajů, likvidity a státního dluhu.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skládá se  z následujících komponent:</a:t>
            </a:r>
          </a:p>
          <a:p>
            <a:pPr marL="176213" indent="0">
              <a:buNone/>
            </a:pPr>
            <a:r>
              <a:rPr lang="cs-CZ" dirty="0"/>
              <a:t>1) </a:t>
            </a:r>
            <a:r>
              <a:rPr lang="cs-CZ" b="1" dirty="0"/>
              <a:t>RISPR </a:t>
            </a:r>
            <a:r>
              <a:rPr lang="cs-CZ" dirty="0"/>
              <a:t>(Rozpočtový informační systém, část Příprava rozpočtu) – slouží pro kompletní přípravu státního rozpočtu.</a:t>
            </a:r>
          </a:p>
          <a:p>
            <a:pPr marL="176213" indent="0">
              <a:buNone/>
            </a:pPr>
            <a:r>
              <a:rPr lang="cs-CZ" dirty="0"/>
              <a:t>2) </a:t>
            </a:r>
            <a:r>
              <a:rPr lang="cs-CZ" b="1" dirty="0"/>
              <a:t>RISRE </a:t>
            </a:r>
            <a:r>
              <a:rPr lang="cs-CZ" dirty="0"/>
              <a:t>(Rozpočtový informační systém, část Realizace rozpočtu) – umožňuje realizovat požadavky na úpravy již schváleného rozpočtu jednotlivých organizačních složek státu v průběhu rozpočtového roku.</a:t>
            </a:r>
          </a:p>
          <a:p>
            <a:pPr marL="176213" indent="0">
              <a:buNone/>
            </a:pPr>
            <a:r>
              <a:rPr lang="cs-CZ" dirty="0"/>
              <a:t>3) </a:t>
            </a:r>
            <a:r>
              <a:rPr lang="cs-CZ" b="1" dirty="0"/>
              <a:t>MIS </a:t>
            </a:r>
            <a:r>
              <a:rPr lang="cs-CZ" dirty="0"/>
              <a:t>(Manažerský informační systém) – obsahuje data generovaná z RISPR a z RISRE, ze kterých automaticky agreguje finanční výkazy do sofistikovanější podoby.</a:t>
            </a:r>
          </a:p>
          <a:p>
            <a:pPr marL="176213" indent="0">
              <a:buNone/>
            </a:pPr>
            <a:r>
              <a:rPr lang="cs-CZ" dirty="0"/>
              <a:t>4) </a:t>
            </a:r>
            <a:r>
              <a:rPr lang="cs-CZ" b="1" dirty="0"/>
              <a:t>CSUIS </a:t>
            </a:r>
            <a:r>
              <a:rPr lang="cs-CZ" dirty="0"/>
              <a:t>(Centrální systém účetních informací státu) – zobrazuje účetní výkazy od vybraných účetních jednotek (např. ÚSC) a dále shromažďuje finanční výkazy.</a:t>
            </a:r>
            <a:endParaRPr lang="cs-CZ" sz="32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88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informační portál Ministerstva financí, který umožňuje volný přístup k rozpočtovým a účetním informacím ze všech úrovní státní správy a samosprávy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prezentované informace pocházejí IISSP a CSÚIS a jsou čtvrtletně aktualizovány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analytická část portálu umožňuje dynamickou analýzu dat pomocí pokročilého nástroje pro reporting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dostupný na: </a:t>
            </a:r>
            <a:r>
              <a:rPr lang="cs-CZ" sz="2400" dirty="0">
                <a:hlinkClick r:id="rId3"/>
              </a:rPr>
              <a:t>https://monitor.statnipokladna.cz/2018/</a:t>
            </a:r>
            <a:endParaRPr lang="cs-CZ" sz="2400" dirty="0"/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4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4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176213" lvl="1" indent="0" algn="just">
              <a:lnSpc>
                <a:spcPct val="150000"/>
              </a:lnSpc>
              <a:buNone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17"/>
          <a:stretch/>
        </p:blipFill>
        <p:spPr>
          <a:xfrm>
            <a:off x="1098228" y="1117129"/>
            <a:ext cx="8064896" cy="620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35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Monitor státní pokladny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117129"/>
            <a:ext cx="9622472" cy="5688631"/>
          </a:xfrm>
        </p:spPr>
        <p:txBody>
          <a:bodyPr>
            <a:noAutofit/>
          </a:bodyPr>
          <a:lstStyle/>
          <a:p>
            <a:pPr marL="176213" lvl="1" indent="0" algn="just">
              <a:lnSpc>
                <a:spcPct val="150000"/>
              </a:lnSpc>
              <a:buNone/>
            </a:pPr>
            <a:endParaRPr lang="cs-CZ" sz="2000" dirty="0"/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" t="194" r="-37" b="25727"/>
          <a:stretch/>
        </p:blipFill>
        <p:spPr>
          <a:xfrm>
            <a:off x="814574" y="1169913"/>
            <a:ext cx="9068630" cy="598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35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Finanční kontrola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postupuje se podle zákona o finanční kontrole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Ministerstva financí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správce kapitoly státního rozpočtu a zřizovatele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poskytovatele veřejné finanční podpory - dotace 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Veřejnosprávní kontrola Auditního orgánu</a:t>
            </a:r>
          </a:p>
          <a:p>
            <a:pPr marL="1166813" lvl="3" indent="-3619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Arial"/>
                <a:cs typeface="Arial"/>
              </a:rPr>
              <a:t>Kontrola Nejvyššího kontrolního úřadu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§ 44  rozpočtových pravidel – institut </a:t>
            </a:r>
            <a:r>
              <a:rPr lang="cs-CZ" sz="2000" b="1" dirty="0">
                <a:latin typeface="Arial"/>
                <a:cs typeface="Arial"/>
              </a:rPr>
              <a:t>porušení rozpočtové kázně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neoprávněné použití peněžních prostředků státního rozpočtu a jiných peněžních prostředků státu a neoprávněné použití nebo zadržení peněžních prostředků poskytnutých ze státního rozpočtu, státního fondu, Národního fondu nebo státních finančních aktiv jejich příjemcem.“</a:t>
            </a:r>
            <a:endParaRPr lang="cs-CZ" sz="2000" b="1" dirty="0">
              <a:cs typeface="Arial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000" b="1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98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Role orgánů finanční správy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cs typeface="Arial"/>
              </a:rPr>
              <a:t>§ 44 odst. 11 rozpočtových pravidel: Správu odvodů za porušení rozpočtové kázně a penále vykonávají finanční úřady podle daňového řádu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cs typeface="Arial"/>
              </a:rPr>
              <a:t>odvod za porušení rozpočtové kázně – navrácení neoprávněně použitých prostředků zpátky do veřejného rozpočtu 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cs typeface="Arial"/>
              </a:rPr>
              <a:t>daňové řízení včetně daňové kontroly </a:t>
            </a: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>
              <a:cs typeface="Arial"/>
            </a:endParaRPr>
          </a:p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60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Předávání informace o podezření na porušení rozpočtové kázně na OFS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477169"/>
            <a:ext cx="9622472" cy="5328591"/>
          </a:xfrm>
        </p:spPr>
        <p:txBody>
          <a:bodyPr>
            <a:noAutofit/>
          </a:bodyPr>
          <a:lstStyle/>
          <a:p>
            <a:pPr marL="519098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cs typeface="Arial"/>
              </a:rPr>
              <a:t>Metodika předávání podnětů na OFS:</a:t>
            </a:r>
          </a:p>
          <a:p>
            <a:pPr marL="176198" lvl="3" algn="just">
              <a:lnSpc>
                <a:spcPct val="150000"/>
              </a:lnSpc>
            </a:pPr>
            <a:r>
              <a:rPr lang="cs-CZ" sz="2000" dirty="0">
                <a:cs typeface="Arial"/>
                <a:hlinkClick r:id="rId3"/>
              </a:rPr>
              <a:t>www.mfcr.cz/cs/legislativa/metodiky/2017/metodicky-pokyn-chj-c-4--metodika-predav-30414</a:t>
            </a:r>
            <a:endParaRPr lang="cs-CZ" sz="2000" dirty="0">
              <a:cs typeface="Arial"/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stanovení formy a náležitosti podnětu k zahájení řízení o uložení odvodu za porušení rozpočtové kázně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požadavky na důkazní prostředky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cs typeface="Arial"/>
              </a:rPr>
              <a:t>cíle metodiky: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možnost řešení podnětů bez nutnosti zahájení duplicitní kontroly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znížení administrativní zátěže</a:t>
            </a:r>
          </a:p>
          <a:p>
            <a:pPr marL="703263" lvl="2" indent="-531813">
              <a:lnSpc>
                <a:spcPct val="15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sz="1800" noProof="1"/>
              <a:t>zkrácení doby od zjištění PRKu po odvod veřejných prostředků zpět do veřejného rozpočtu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28600" algn="l"/>
              </a:tabLst>
            </a:pPr>
            <a:endParaRPr lang="cs-CZ" sz="2000" dirty="0"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endParaRPr lang="cs-CZ" sz="2400" dirty="0"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19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4" y="3737005"/>
            <a:ext cx="2060451" cy="293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1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824474"/>
            <a:ext cx="4752528" cy="1107996"/>
          </a:xfrm>
        </p:spPr>
        <p:txBody>
          <a:bodyPr anchor="ctr"/>
          <a:lstStyle/>
          <a:p>
            <a:r>
              <a:rPr lang="cs-CZ" sz="3600" dirty="0">
                <a:solidFill>
                  <a:schemeClr val="tx2"/>
                </a:solidFill>
              </a:rPr>
              <a:t>OTEVŘENÁ DATA</a:t>
            </a:r>
            <a:br>
              <a:rPr lang="cs-CZ" sz="3600" dirty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</a:t>
            </a:fld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366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Zpráva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prováděcí vyhláška č. 416/2004 Sb., kterou se provádí zákon o finanční kontrole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Informační systém MF -  Modul ročních zpráv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správci rozpočtových kapitol, kraje a hlavní město Praha předkládají každý rok zprávy o výsledcích finančních kontrol Ministerstvu financí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organizační složky státu a právnické osoby, které hospodaří s veřejnými prostředky, předkládají zprávy příslušným správcům rozpočtových kapitol. Obce předkládají zprávy krajům a městské části hlavnímu městu Praze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Ministerstvo financí zpracovává souhrnnou roční zprávu o výsledcích finančních kontrol a předkládá jí vládě a Nejvyššímu kontrolnímu úřadu. 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873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Obsah zpráv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výsledky řídicí kontroly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výsledky interního auditu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nejvýznamnější zjištění z vykonaných kontrol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hospodaření a investičních pobídek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a audity prostředků ESIF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kontroly a audity ostatních prostředků ze zahraniční vykonané AO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analýza a hlášení nesrovnalostí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83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/>
            <a:r>
              <a:rPr lang="cs-CZ" sz="3200" b="1" dirty="0">
                <a:solidFill>
                  <a:srgbClr val="0070C0"/>
                </a:solidFill>
                <a:cs typeface="Arial"/>
              </a:rPr>
              <a:t>Zjednodušení zpráv o výsledcích finančních kontrol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477169"/>
            <a:ext cx="9622472" cy="5328591"/>
          </a:xfrm>
        </p:spPr>
        <p:txBody>
          <a:bodyPr>
            <a:noAutofit/>
          </a:bodyPr>
          <a:lstStyle/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zvýšení relevantnosti informací, snížení administrativní zátěže, odstranění duplicitního vykazování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novela vyhlášky č. 416/2004 Sb. – založena na těchto principech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„Jen jednou“</a:t>
            </a:r>
            <a:r>
              <a:rPr lang="cs-CZ" dirty="0"/>
              <a:t> – od orgánů veřejné správy nebudou vyžadované údaje, které jsou poskytovány v rámci sběrů dat na základě jiných právních předpisů. 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Relevantnost požadovaných informací</a:t>
            </a:r>
            <a:r>
              <a:rPr lang="cs-CZ" dirty="0"/>
              <a:t> – pro účely informování výkonné moci o výsledcích finančních kontrol jsou relevantní informace, které lze agregovat a použít pro rozhodování a další legislativní, metodickou nebo koncepční činnost. Aplikací tohoto principu má být předcházeno sběru neúměrného množství údajů, které pro dosažení stanoveného účelu nemají význam, zvyšují administrativní zatížení a odvádí pozornost od relevantních informací. 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b="1" dirty="0"/>
              <a:t>Odůvodněnost požadovaných informací</a:t>
            </a:r>
            <a:r>
              <a:rPr lang="cs-CZ" dirty="0"/>
              <a:t> – subjekty s vykazovací povinností musí vždy vědět, k čemu poskytované údaje budou sloužit a jakým způsobem s nimi bude nakládáno. </a:t>
            </a:r>
          </a:p>
          <a:p>
            <a:pPr marL="176213" indent="0">
              <a:buNone/>
            </a:pPr>
            <a:r>
              <a:rPr lang="cs-CZ" dirty="0"/>
              <a:t>.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77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Souhrnná zpráva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podává informaci o nedostatcích v hospodaření celé veřejné správy – informace pro vládu a veřejnost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výsledky finančních kontrol všech kontrolních orgánů – NKÚ, ÚOHS, MF + AO, OFS – porušení rozpočtové kázně, přezkoumávání hospodaření, poskytovatelé dotací 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7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140" y="1547476"/>
            <a:ext cx="4752528" cy="1661993"/>
          </a:xfrm>
        </p:spPr>
        <p:txBody>
          <a:bodyPr anchor="ctr"/>
          <a:lstStyle/>
          <a:p>
            <a:r>
              <a:rPr lang="cs-CZ" sz="3600" dirty="0">
                <a:solidFill>
                  <a:schemeClr val="tx2"/>
                </a:solidFill>
              </a:rPr>
              <a:t>Přezkoumávání hospodaření</a:t>
            </a:r>
            <a:br>
              <a:rPr lang="cs-CZ" sz="3600" dirty="0">
                <a:solidFill>
                  <a:schemeClr val="tx2"/>
                </a:solidFill>
              </a:rPr>
            </a:br>
            <a:endParaRPr lang="cs-CZ" sz="3600" dirty="0">
              <a:solidFill>
                <a:schemeClr val="tx2"/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24</a:t>
            </a:fld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5234023" y="1280471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552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Legislativní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420/2004 Sb., o přezkoumávání hospodaření územních samosprávných celků a dobrovolných svazků obcí, ve znění pozdějších předpisů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255/2012, o kontrole (kontrolní řád), ve znění pozdějších předpisů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250/2000 Sb., o rozpočtových pravidlech územních rozpočtů, ve znění pozdějších předpisů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248/2000 Sb., o podpoře regionálního rozvoje, ve znění pozdějších předpisů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128/2000 Sb., o obcích (obecní zřízení), ve znění pozdějších předpisů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129/2000 Sb., o krajích (krajské zřízení), ve znění pozdějších předpisů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zákon č. 131/2000 Sb., o hlavním městě Praze, ve znění pozdějších předpisů 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767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institut přezkoumávání hospodaření územních samosprávných celků a dobrovolných svazků obcí představuje specifickou, každý rok se opakující kontrolní činnost</a:t>
            </a:r>
          </a:p>
          <a:p>
            <a:pPr marL="0" lvl="1" indent="0" algn="just">
              <a:lnSpc>
                <a:spcPct val="150000"/>
              </a:lnSpc>
              <a:buNone/>
            </a:pPr>
            <a:r>
              <a:rPr lang="cs-CZ" sz="2000" dirty="0"/>
              <a:t>   Zákon o rozpočtových pravidlech územních rozpočtů - § 17 odst. 4 až 6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zemní samosprávný celek a svazek obcí jsou povinny dát si přezkoumat své hospodaření za uplynulý kalendářní rok. Přezkoumání hospodaření upravuje zvláštní právní předpis.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zpráva o výsledku přezkoumání hospodaření je součástí závěrečného účtu při jeho projednávání v orgánech územního samosprávného celku a svazku obcí.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územní samosprávný celek zveřejní návrh závěrečného účtu včetně zprávy o výsledku přezkoumání hospodaření na svých internetových stránkách a na úřední desce nejméně 15 dnů přede dnem zahájení jeho projednávání na zasedání zastupitelstva územního samosprávného celku</a:t>
            </a: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923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Přezkoumávání hospodaření - cíl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cílem přezkoumávání je </a:t>
            </a:r>
            <a:r>
              <a:rPr lang="cs-CZ" sz="2400" dirty="0"/>
              <a:t>získat informace o tom, zda subjekty, které jsou přezkoumávány, hospodařily v daném roce v souladu s platnými právními předpisy.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Arial"/>
                <a:cs typeface="Arial"/>
              </a:rPr>
              <a:t>poskytování informace voleným představitelům a občanům o stavu hospodaření územního samosprávného celků</a:t>
            </a: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Přezkoumávající orgány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obcí a dobrovolných svazků obcí </a:t>
            </a:r>
            <a:r>
              <a:rPr lang="cs-CZ" sz="2000" dirty="0"/>
              <a:t>vykonává krajský úřad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Magistrátu hlavního města Prahy </a:t>
            </a:r>
            <a:r>
              <a:rPr lang="cs-CZ" sz="2000" dirty="0"/>
              <a:t>vykonává Ministerstvo financí (odbor 17)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městských částí hlavního města Prahy </a:t>
            </a:r>
            <a:r>
              <a:rPr lang="cs-CZ" sz="2000" dirty="0"/>
              <a:t>vykonává Magistrát hlavního města Prahy nebo auditor/auditorská společnost.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přezkoumání hospodaření </a:t>
            </a:r>
            <a:r>
              <a:rPr lang="cs-CZ" sz="2000" b="1" dirty="0"/>
              <a:t>krajů a Regionálních rad regionů soudržnosti </a:t>
            </a:r>
            <a:r>
              <a:rPr lang="cs-CZ" sz="2000" dirty="0"/>
              <a:t>vykonává Ministerstvo financí (odbor 17).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Předmět 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176213" indent="0">
              <a:buNone/>
            </a:pPr>
            <a:r>
              <a:rPr lang="cs-CZ" dirty="0"/>
              <a:t>§ 2 zákona o přezkoumávání hospodaření: </a:t>
            </a:r>
          </a:p>
          <a:p>
            <a:r>
              <a:rPr lang="cs-CZ" sz="1600" dirty="0"/>
              <a:t>plnění příjmů a výdajů rozpočtu včetně peněžních operací, týkajících se rozpočtových prostředků </a:t>
            </a:r>
          </a:p>
          <a:p>
            <a:r>
              <a:rPr lang="cs-CZ" sz="1600" dirty="0"/>
              <a:t>finanční operace, týkající se tvorby a použití peněžních fondů </a:t>
            </a:r>
          </a:p>
          <a:p>
            <a:r>
              <a:rPr lang="cs-CZ" sz="1600" dirty="0"/>
              <a:t>náklady a výnosy podnikatelské činnosti přezkoumávaného subjektu</a:t>
            </a:r>
          </a:p>
          <a:p>
            <a:r>
              <a:rPr lang="cs-CZ" sz="1600" dirty="0"/>
              <a:t>peněžní operace, týkající se sdružených prostředků vynakládaných na základě smlouvy mezi dvěma nebo více přezkoumávanými subjekty, anebo na základě smlouvy s jinými právnickými nebo fyzickými osobami</a:t>
            </a:r>
          </a:p>
          <a:p>
            <a:r>
              <a:rPr lang="cs-CZ" sz="1600" dirty="0"/>
              <a:t>finanční operace, týkající se cizích zdrojů ve smyslu právních předpisů o účetnictví </a:t>
            </a:r>
          </a:p>
          <a:p>
            <a:r>
              <a:rPr lang="cs-CZ" sz="1600" dirty="0"/>
              <a:t>hospodaření a nakládání s prostředky poskytnutými z Národního fondu a s dalšími prostředky ze zahraničí poskytnutými na základě mezinárodních smluv </a:t>
            </a:r>
          </a:p>
          <a:p>
            <a:r>
              <a:rPr lang="cs-CZ" sz="1600" dirty="0"/>
              <a:t>vyúčtování a vypořádání finančních vztahů ke státnímu rozpočtu, k rozpočtům krajů, k rozpočtům obcí, k jiným rozpočtům, ke státním fondům a k dalším osobám</a:t>
            </a:r>
          </a:p>
          <a:p>
            <a:r>
              <a:rPr lang="cs-CZ" sz="1600" dirty="0"/>
              <a:t>nakládání a hospodaření s majetkem ve vlastnictví přezkoumávaného subjektu </a:t>
            </a:r>
          </a:p>
          <a:p>
            <a:r>
              <a:rPr lang="cs-CZ" sz="1600" dirty="0"/>
              <a:t>nakládání a hospodaření s majetkem státu, s nímž hospodaří přezkoumávaný subjekt, </a:t>
            </a:r>
          </a:p>
          <a:p>
            <a:r>
              <a:rPr lang="cs-CZ" sz="1600" dirty="0"/>
              <a:t>zadávání a uskutečňování veřejných zakázek, s výjimkou úkonů a postupů přezkoumaných orgánem dohledu podle zvláštního právního předpisu (jedná se zejména o veřejné zakázky malého rozsahu a veřejné zakázky, které nepřezkoumává Úřad na ochranu hospodářské soutěže)</a:t>
            </a:r>
          </a:p>
          <a:p>
            <a:r>
              <a:rPr lang="cs-CZ" sz="1600" dirty="0"/>
              <a:t>stav pohledávek a závazků a nakládání s nimi </a:t>
            </a:r>
          </a:p>
          <a:p>
            <a:r>
              <a:rPr lang="cs-CZ" sz="1600" dirty="0"/>
              <a:t>ručení za závazky fyzických a právnických osob </a:t>
            </a:r>
          </a:p>
          <a:p>
            <a:r>
              <a:rPr lang="cs-CZ" sz="1600" dirty="0"/>
              <a:t>zastavování movitých a nemovitých věcí ve prospěch třetích osob </a:t>
            </a:r>
          </a:p>
          <a:p>
            <a:r>
              <a:rPr lang="cs-CZ" sz="1600" dirty="0"/>
              <a:t>zřizování věcných břemen k majetku přezkoumávaného subjektu</a:t>
            </a:r>
          </a:p>
          <a:p>
            <a:r>
              <a:rPr lang="cs-CZ" sz="1600" dirty="0"/>
              <a:t>účetnictví vedené přezkoumávaným subjektem</a:t>
            </a:r>
          </a:p>
          <a:p>
            <a:r>
              <a:rPr lang="cs-CZ" sz="1600" dirty="0"/>
              <a:t>ověření poměru dluhu územního celku k průměru jeho příjmů za poslední 4 rozpočtové roky podle právního předpisu upravujícího rozpočtovou odpovědnost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Legislativní základ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  <a:cs typeface="Arial"/>
              </a:rPr>
              <a:t>zákon č. 106/1999 Sb., o svobodném přístupu k informacím, ve znění pozdějších předpisu</a:t>
            </a: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+mj-lt"/>
                <a:cs typeface="Arial"/>
              </a:rPr>
              <a:t>nařízení vlády č. 425/2016 o seznamu informací zveřejňovaných jako otevřená data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347663" lvl="2" algn="just">
              <a:lnSpc>
                <a:spcPct val="150000"/>
              </a:lnSpc>
            </a:pPr>
            <a:r>
              <a:rPr lang="cs-CZ" sz="2000" dirty="0">
                <a:latin typeface="+mj-lt"/>
                <a:cs typeface="Arial"/>
              </a:rPr>
              <a:t> </a:t>
            </a: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27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Hlediska přezkoumávání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/>
              <a:t>předmět přezkoumání se podle ustanovení § 3 zákona o přezkoumávání hospodaření ověřuje z hlediska dodržování povinností stanovených právními předpisy, souladu hospodaření s finančními prostředky ve srovnání s rozpočtem, dodržení účelu poskytnuté dotace nebo návratné finanční výpomoci a podmínek jejich použití, a věcné a formální správnosti dokladů o přezkoumávaných operacích. </a:t>
            </a:r>
            <a:endParaRPr lang="cs-CZ" sz="22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30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Zpráva o výsledku přezkoumávání hospodaření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zpracovává se na základě výsledků jednorázového přezkoumání, anebo na základě zápisů z dílčích přezkoumání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nedílnou součástí závěrečných účtů územních samosprávných celků za kalendářní rok projednávaných v příslušných orgánech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náležitosti zprávy jsou uvedeny § 17 zákon o přezkoumávání hospodaření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zpráva obsahuje zejména popis zjištěných chyb a nedostatků</a:t>
            </a:r>
            <a:r>
              <a:rPr lang="cs-CZ" sz="2000" dirty="0"/>
              <a:t>,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obsahuje také písemné stanovisko přezkoumávaného subjektu k návrhu zprávy o výsledku přezkoumání hospodaření 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zpráva se projednává se starostou/primátorem/hejtmanem/osobou určenou stanovami DSO</a:t>
            </a:r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850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Zvyšování informační hodnoty zprávy 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popis zjištěných skutečností s uvedením nedostatků, označením právních předpisů, které byly porušeny, a podkladů, o které kontrolující svá tvrzení opírají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kvantifikaci – příčina - následek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manažerské shrnutí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použití jazyka dle adresáta zprávy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538163" lvl="1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latin typeface="Arial"/>
              <a:cs typeface="Arial"/>
            </a:endParaRPr>
          </a:p>
          <a:p>
            <a:pPr marL="709613" lvl="2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65162" y="5297075"/>
            <a:ext cx="9506074" cy="1292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!</a:t>
            </a:r>
            <a:r>
              <a:rPr lang="cs-CZ" dirty="0"/>
              <a:t> </a:t>
            </a:r>
            <a:r>
              <a:rPr lang="cs-CZ" b="1" dirty="0"/>
              <a:t>Ve zprávě by neměly být formulace typu:</a:t>
            </a:r>
          </a:p>
          <a:p>
            <a:r>
              <a:rPr lang="cs-CZ" i="1" dirty="0"/>
              <a:t>„Podle našeho názoru…“</a:t>
            </a:r>
          </a:p>
          <a:p>
            <a:r>
              <a:rPr lang="cs-CZ" i="1" dirty="0"/>
              <a:t>„Domníváme se, že…“</a:t>
            </a:r>
          </a:p>
          <a:p>
            <a:r>
              <a:rPr lang="cs-CZ" i="1" dirty="0"/>
              <a:t>„Pravděpodobně, nejspíš, asi mohlo dojít k…“</a:t>
            </a:r>
          </a:p>
        </p:txBody>
      </p:sp>
    </p:spTree>
    <p:extLst>
      <p:ext uri="{BB962C8B-B14F-4D97-AF65-F5344CB8AC3E}">
        <p14:creationId xmlns:p14="http://schemas.microsoft.com/office/powerpoint/2010/main" val="12610170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Informace o výsledcích přezkumu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176213" lvl="1" indent="0" algn="just">
              <a:lnSpc>
                <a:spcPct val="150000"/>
              </a:lnSpc>
              <a:buNone/>
            </a:pPr>
            <a:r>
              <a:rPr lang="cs-CZ" sz="2000" b="1" dirty="0">
                <a:latin typeface="Arial"/>
                <a:cs typeface="Arial"/>
              </a:rPr>
              <a:t>Modul plánování a přezkoumávání – IS MPP</a:t>
            </a: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informace o průběhu a výsledcích provedeného přezkoumávání a informace o nápravných opatřeních a jejich plnění</a:t>
            </a: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/>
                <a:cs typeface="Arial"/>
              </a:rPr>
              <a:t>„</a:t>
            </a:r>
            <a:r>
              <a:rPr lang="cs-CZ" sz="2000" dirty="0" err="1">
                <a:latin typeface="Arial"/>
                <a:cs typeface="Arial"/>
              </a:rPr>
              <a:t>chybovník</a:t>
            </a:r>
            <a:r>
              <a:rPr lang="cs-CZ" sz="2000" dirty="0">
                <a:latin typeface="Arial"/>
                <a:cs typeface="Arial"/>
              </a:rPr>
              <a:t>“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2000" b="1" dirty="0">
                <a:latin typeface="Arial"/>
                <a:cs typeface="Arial"/>
              </a:rPr>
              <a:t>Výsledky přezkoumávání územních samosprávních celků – roční zpráva</a:t>
            </a: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povinnost MF každoročně zpracovat, předložit vládě k projednání a zveřejnit informaci o výsledcích přezkoumávání hospodaření územních samosprávných celků</a:t>
            </a:r>
            <a:endParaRPr lang="cs-CZ" sz="2000" dirty="0">
              <a:cs typeface="Arial"/>
            </a:endParaRPr>
          </a:p>
          <a:p>
            <a:pPr marL="519113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cs typeface="Arial"/>
              </a:rPr>
              <a:t>dostupné na: 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2000" dirty="0">
                <a:cs typeface="Arial"/>
                <a:hlinkClick r:id="rId3"/>
              </a:rPr>
              <a:t>https://www.mfcr.cz/cs/verejny-sektor/uzemni-rozpocty/prezkoumani-hospodareni-uzemnich-celku/vysledky-prezkoumani-hospodareni</a:t>
            </a:r>
            <a:endParaRPr lang="cs-CZ" sz="2000" dirty="0">
              <a:cs typeface="Arial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0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33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Zkoumej přezkum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aplikace Ministerstva financí vytvořenou v rámci projektu Otevřených dat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aplikace vizualizuje výsledky přezkoumávání hospodaření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přístupná z adresy: </a:t>
            </a:r>
            <a:r>
              <a:rPr lang="cs-CZ" sz="2200" dirty="0">
                <a:latin typeface="+mn-lt"/>
                <a:cs typeface="+mn-cs"/>
                <a:hlinkClick r:id="rId3"/>
              </a:rPr>
              <a:t>http://data.mfcr.cz/zkoumejprezkum/</a:t>
            </a:r>
            <a:endParaRPr lang="cs-CZ" sz="2200" dirty="0">
              <a:latin typeface="+mn-lt"/>
              <a:cs typeface="+mn-c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cílem aplikace je občanům aktivně zpřístupnit výsledky přezkoumávání hospodaření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latin typeface="+mn-lt"/>
                <a:cs typeface="+mn-cs"/>
              </a:rPr>
              <a:t>pomocí této aplikace si na mapě lze snadno dohledat, jakých porušení a s jakou závažností se jednotlivé územní samosprávné celky (obce, kraje, dobrovolné svazky obcí) dopustily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+mn-lt"/>
                <a:cs typeface="+mn-cs"/>
              </a:rPr>
              <a:t>a</a:t>
            </a:r>
            <a:r>
              <a:rPr lang="cs-CZ" sz="2000" dirty="0"/>
              <a:t>plikace obsahuje hodnocení závažnosti zjištění a nedostatků – stupnice hodnocení závažnosti podle § 10 odst. 3 zákona o přezkoumávání hospodaření </a:t>
            </a:r>
            <a:endParaRPr lang="cs-CZ" sz="2000" dirty="0">
              <a:latin typeface="+mn-lt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34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604" y="6301705"/>
            <a:ext cx="5668485" cy="68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21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714843"/>
            <a:ext cx="4392488" cy="1477328"/>
          </a:xfrm>
        </p:spPr>
        <p:txBody>
          <a:bodyPr/>
          <a:lstStyle/>
          <a:p>
            <a:r>
              <a:rPr lang="cs-CZ" dirty="0"/>
              <a:t>Děkuji 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12" name="Picture 5" descr="da798697-5dd7-4745-bb1c-17db30e95bd4@mfc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08" y="779866"/>
            <a:ext cx="2122406" cy="7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35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7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2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>
                <a:latin typeface="+mj-lt"/>
              </a:rPr>
              <a:t>otevřená data </a:t>
            </a:r>
            <a:r>
              <a:rPr lang="cs-CZ" sz="2000" dirty="0">
                <a:latin typeface="+mj-lt"/>
              </a:rPr>
              <a:t>jsou informace a data zveřejněná na internetu, která jsou úplná, snadno dostupná, strojově čitelná, používající standardy s volně dostupnou specifikací, zpřístupněná za jasně definovaných podmínek užití dat s minimem omezení a dostupná uživatelům při vynaložení minima možných nákladů. Konkrétně jde o různé statistiky, rozpočty, přehledy, databáze apod.</a:t>
            </a:r>
          </a:p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§3 odstavce 11 zákona o svobodném přístupu k informacím: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i="1" dirty="0"/>
              <a:t>"Otevřenými daty se pro účely tohoto zákona rozumí informace zveřejňované způsobem umožňujícím dálkový přístup v otevřeném a strojově čitelném formátu, jejichž způsob ani účel následného využití není omezen a které jsou evidovány v národním katalogu otevřených dat"</a:t>
            </a:r>
            <a:r>
              <a:rPr lang="cs-CZ" sz="2000" b="1" dirty="0"/>
              <a:t>.</a:t>
            </a:r>
          </a:p>
          <a:p>
            <a:pPr marL="314326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zákonné zakotvení Národního katalogu otevřených dat jako informačního systému veřejné správy</a:t>
            </a:r>
            <a:endParaRPr lang="cs-CZ" sz="2000" b="1" dirty="0">
              <a:latin typeface="+mj-lt"/>
            </a:endParaRP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5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5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8" y="1259383"/>
            <a:ext cx="9887666" cy="576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59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Přínosy otevřených dat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Zvýšení efektivity: </a:t>
            </a:r>
            <a:r>
              <a:rPr lang="cs-CZ" sz="2000" dirty="0"/>
              <a:t>uvolnění dat znamená možnost je sdílet a analyzovat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Podpora ekonomiky</a:t>
            </a:r>
            <a:r>
              <a:rPr lang="cs-CZ" sz="2000" dirty="0"/>
              <a:t>: data jsou zdrojem inovací, podnikatelských příležitostí a pracovních nabídek – lze je využít třeba v dopravě, logistice, zdravotnictví či bankovnictví. Firmy pracují s daty jako se surovinou, vytváří nad nimi aplikace, které generují přidanou hodnotu a zisk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Transparentnost, zefektivnění a kontrola veřejné správy:</a:t>
            </a:r>
            <a:r>
              <a:rPr lang="cs-CZ" sz="2000" dirty="0"/>
              <a:t> zveřejněná data umožňují kontrolu, jak se hospodaří s daněmi nebo jaké jsou náklady organizací, které podporujeme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Zapojení občanů do rozhodování:</a:t>
            </a:r>
            <a:r>
              <a:rPr lang="cs-CZ" sz="2000" dirty="0"/>
              <a:t> občané se mohou díky datům a analýzám kvalifikovaněji podílet na fungování státu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Datová žurnalistika:</a:t>
            </a:r>
            <a:r>
              <a:rPr lang="cs-CZ" sz="2000" dirty="0"/>
              <a:t> otevřená data jsou nezastupitelným zdrojem informací pro novináře 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9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Národní katalog otevřených dat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 dostupný na: </a:t>
            </a:r>
            <a:r>
              <a:rPr lang="cs-CZ" sz="2000" dirty="0">
                <a:hlinkClick r:id="rId3"/>
              </a:rPr>
              <a:t>https://data.gov.cz/</a:t>
            </a:r>
            <a:endParaRPr lang="cs-CZ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cílem je umožnit uživatelům snazší orientaci a vyhledávání v otevřených datech publikovaných veřejnou správou ČR z jednoho místa 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existuje dvojí způsob, jak data prostřednictvím NKOD katalogizovat a publikovat. První možností je přímá katalogizace otevřených dat publikovaných úřadem v NKOD. NKOD v tomto případě může plnit i funkci úložiště otevřených dat. Tato funkce je primárně zamýšlena pro menší úřady (malé obce), které nemusí vynakládat prostředky na budování vlastních úložišť otevřených dat a lokálních katalogů. Druhou možností je zaregistrovat zde lokální katalogy otevřených dat, které provozují jednotlivé úřady. Z těchto lokálních katalogů umí NKOD periodicky automatizovaně stahovat </a:t>
            </a:r>
            <a:r>
              <a:rPr lang="cs-CZ" sz="2000" dirty="0" err="1"/>
              <a:t>metadata</a:t>
            </a:r>
            <a:r>
              <a:rPr lang="cs-CZ" sz="2000" dirty="0"/>
              <a:t> publikovaná příslušným úřadem.</a:t>
            </a:r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7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0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 dostupný na: </a:t>
            </a:r>
            <a:r>
              <a:rPr lang="cs-CZ" sz="2000" dirty="0">
                <a:hlinkClick r:id="rId3"/>
              </a:rPr>
              <a:t>https://data.mfcr.cz/</a:t>
            </a:r>
            <a:endParaRPr lang="cs-CZ" sz="2000" dirty="0"/>
          </a:p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8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0" y="1693193"/>
            <a:ext cx="10058400" cy="563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3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cs typeface="Arial"/>
              </a:rPr>
              <a:t>Otevřená data Ministerstva financí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347663" lvl="2" algn="just">
              <a:lnSpc>
                <a:spcPct val="150000"/>
              </a:lnSpc>
            </a:pPr>
            <a:endParaRPr lang="cs-CZ" sz="2000" dirty="0">
              <a:latin typeface="+mj-lt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  <a:p>
            <a:pPr marL="1166813" lvl="3" indent="-361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1800" dirty="0">
              <a:latin typeface="Arial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80" y="1261145"/>
            <a:ext cx="9145016" cy="576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34654"/>
      </p:ext>
    </p:extLst>
  </p:cSld>
  <p:clrMapOvr>
    <a:masterClrMapping/>
  </p:clrMapOvr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13416</TotalTime>
  <Words>2002</Words>
  <Application>Microsoft Office PowerPoint</Application>
  <PresentationFormat>Vlastní</PresentationFormat>
  <Paragraphs>301</Paragraphs>
  <Slides>35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MF-PowerPoint 01</vt:lpstr>
      <vt:lpstr>Prezentace aplikace PowerPoint</vt:lpstr>
      <vt:lpstr>OTEVŘENÁ DATA </vt:lpstr>
      <vt:lpstr>Legislativní základ</vt:lpstr>
      <vt:lpstr>Otevřená data</vt:lpstr>
      <vt:lpstr>Otevřená data</vt:lpstr>
      <vt:lpstr>Přínosy otevřených dat</vt:lpstr>
      <vt:lpstr>Národní katalog otevřených dat</vt:lpstr>
      <vt:lpstr>Otevřená data Ministerstva financí</vt:lpstr>
      <vt:lpstr>Otevřená data Ministerstva financí</vt:lpstr>
      <vt:lpstr>Rozpočet a jeho kontrola </vt:lpstr>
      <vt:lpstr>Legislativní základ</vt:lpstr>
      <vt:lpstr>Státní pokladna</vt:lpstr>
      <vt:lpstr>Státní pokladna jako integrovaní informační systém (IISSP)</vt:lpstr>
      <vt:lpstr>Monitor státní pokladny</vt:lpstr>
      <vt:lpstr>Monitor státní pokladny</vt:lpstr>
      <vt:lpstr>Monitor státní pokladny</vt:lpstr>
      <vt:lpstr>Finanční kontrola </vt:lpstr>
      <vt:lpstr>Role orgánů finanční správy</vt:lpstr>
      <vt:lpstr>Předávání informace o podezření na porušení rozpočtové kázně na OFS</vt:lpstr>
      <vt:lpstr>Zpráva o výsledcích finančních kontrol</vt:lpstr>
      <vt:lpstr>Obsah zpráv o výsledcích finančních kontrol</vt:lpstr>
      <vt:lpstr>Zjednodušení zpráv o výsledcích finančních kontrol</vt:lpstr>
      <vt:lpstr>Souhrnná zpráva Ministerstva financí</vt:lpstr>
      <vt:lpstr>Přezkoumávání hospodaření </vt:lpstr>
      <vt:lpstr>Legislativní základ</vt:lpstr>
      <vt:lpstr>Přezkoumávání hospodaření</vt:lpstr>
      <vt:lpstr>Přezkoumávání hospodaření - cíl</vt:lpstr>
      <vt:lpstr>Přezkoumávající orgány </vt:lpstr>
      <vt:lpstr>Předmět přezkoumávání hospodaření</vt:lpstr>
      <vt:lpstr>Hlediska přezkoumávání</vt:lpstr>
      <vt:lpstr>Zpráva o výsledku přezkoumávání hospodaření</vt:lpstr>
      <vt:lpstr>Zvyšování informační hodnoty zprávy </vt:lpstr>
      <vt:lpstr>Informace o výsledcích přezkumu</vt:lpstr>
      <vt:lpstr>Zkoumej přezkum</vt:lpstr>
      <vt:lpstr>Děkuji Vám za pozornost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&amp; Eliška</dc:creator>
  <cp:lastModifiedBy>Andrea Vuongová</cp:lastModifiedBy>
  <cp:revision>1408</cp:revision>
  <cp:lastPrinted>2017-05-04T18:45:01Z</cp:lastPrinted>
  <dcterms:created xsi:type="dcterms:W3CDTF">2016-08-25T14:27:15Z</dcterms:created>
  <dcterms:modified xsi:type="dcterms:W3CDTF">2018-12-09T18:56:07Z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