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notesMasterIdLst>
    <p:notesMasterId r:id="rId47"/>
  </p:notesMasterIdLst>
  <p:handoutMasterIdLst>
    <p:handoutMasterId r:id="rId48"/>
  </p:handoutMasterIdLst>
  <p:sldIdLst>
    <p:sldId id="256" r:id="rId2"/>
    <p:sldId id="337" r:id="rId3"/>
    <p:sldId id="336" r:id="rId4"/>
    <p:sldId id="288" r:id="rId5"/>
    <p:sldId id="285" r:id="rId6"/>
    <p:sldId id="296" r:id="rId7"/>
    <p:sldId id="299" r:id="rId8"/>
    <p:sldId id="261" r:id="rId9"/>
    <p:sldId id="294" r:id="rId10"/>
    <p:sldId id="316" r:id="rId11"/>
    <p:sldId id="289" r:id="rId12"/>
    <p:sldId id="313" r:id="rId13"/>
    <p:sldId id="314" r:id="rId14"/>
    <p:sldId id="318" r:id="rId15"/>
    <p:sldId id="317" r:id="rId16"/>
    <p:sldId id="262" r:id="rId17"/>
    <p:sldId id="319" r:id="rId18"/>
    <p:sldId id="264" r:id="rId19"/>
    <p:sldId id="263" r:id="rId20"/>
    <p:sldId id="292" r:id="rId21"/>
    <p:sldId id="293" r:id="rId22"/>
    <p:sldId id="321" r:id="rId23"/>
    <p:sldId id="308" r:id="rId24"/>
    <p:sldId id="322" r:id="rId25"/>
    <p:sldId id="339" r:id="rId26"/>
    <p:sldId id="338" r:id="rId27"/>
    <p:sldId id="340" r:id="rId28"/>
    <p:sldId id="341" r:id="rId29"/>
    <p:sldId id="320" r:id="rId30"/>
    <p:sldId id="295" r:id="rId31"/>
    <p:sldId id="323" r:id="rId32"/>
    <p:sldId id="324" r:id="rId33"/>
    <p:sldId id="325" r:id="rId34"/>
    <p:sldId id="315" r:id="rId35"/>
    <p:sldId id="303" r:id="rId36"/>
    <p:sldId id="334" r:id="rId37"/>
    <p:sldId id="333" r:id="rId38"/>
    <p:sldId id="335" r:id="rId39"/>
    <p:sldId id="326" r:id="rId40"/>
    <p:sldId id="327" r:id="rId41"/>
    <p:sldId id="328" r:id="rId42"/>
    <p:sldId id="329" r:id="rId43"/>
    <p:sldId id="330" r:id="rId44"/>
    <p:sldId id="331" r:id="rId45"/>
    <p:sldId id="278" r:id="rId4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76" autoAdjust="0"/>
    <p:restoredTop sz="93750" autoAdjust="0"/>
  </p:normalViewPr>
  <p:slideViewPr>
    <p:cSldViewPr>
      <p:cViewPr varScale="1">
        <p:scale>
          <a:sx n="109" d="100"/>
          <a:sy n="109" d="100"/>
        </p:scale>
        <p:origin x="-38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2381BDD-EEE4-4644-BE2F-5BC80D6C2039}" type="datetimeFigureOut">
              <a:rPr lang="cs-CZ"/>
              <a:pPr>
                <a:defRPr/>
              </a:pPr>
              <a:t>04/12/18</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8DEE76A-8CDA-4313-ADB8-6A11EE5A3526}" type="slidenum">
              <a:rPr lang="cs-CZ" altLang="cs-CZ"/>
              <a:pPr/>
              <a:t>‹#›</a:t>
            </a:fld>
            <a:endParaRPr lang="cs-CZ" altLang="cs-CZ"/>
          </a:p>
        </p:txBody>
      </p:sp>
    </p:spTree>
    <p:extLst>
      <p:ext uri="{BB962C8B-B14F-4D97-AF65-F5344CB8AC3E}">
        <p14:creationId xmlns:p14="http://schemas.microsoft.com/office/powerpoint/2010/main" val="3992984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461ABF1-09B2-4473-B0E3-B785223DDC2C}" type="datetimeFigureOut">
              <a:rPr lang="en-US"/>
              <a:pPr>
                <a:defRPr/>
              </a:pPr>
              <a:t>04/12/18</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US"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3F0BB4-9AA6-4780-AF41-E9DB5A148911}" type="slidenum">
              <a:rPr lang="en-US" altLang="cs-CZ"/>
              <a:pPr/>
              <a:t>‹#›</a:t>
            </a:fld>
            <a:endParaRPr lang="en-US" altLang="cs-CZ"/>
          </a:p>
        </p:txBody>
      </p:sp>
    </p:spTree>
    <p:extLst>
      <p:ext uri="{BB962C8B-B14F-4D97-AF65-F5344CB8AC3E}">
        <p14:creationId xmlns:p14="http://schemas.microsoft.com/office/powerpoint/2010/main" val="1178089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B3F0BB4-9AA6-4780-AF41-E9DB5A148911}" type="slidenum">
              <a:rPr lang="en-US" altLang="cs-CZ" smtClean="0"/>
              <a:pPr/>
              <a:t>1</a:t>
            </a:fld>
            <a:endParaRPr lang="en-US" altLang="cs-CZ"/>
          </a:p>
        </p:txBody>
      </p:sp>
    </p:spTree>
    <p:extLst>
      <p:ext uri="{BB962C8B-B14F-4D97-AF65-F5344CB8AC3E}">
        <p14:creationId xmlns:p14="http://schemas.microsoft.com/office/powerpoint/2010/main" val="277658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F0BB4-9AA6-4780-AF41-E9DB5A148911}" type="slidenum">
              <a:rPr lang="en-US" altLang="cs-CZ" smtClean="0"/>
              <a:pPr/>
              <a:t>5</a:t>
            </a:fld>
            <a:endParaRPr lang="en-US" altLang="cs-CZ"/>
          </a:p>
        </p:txBody>
      </p:sp>
    </p:spTree>
    <p:extLst>
      <p:ext uri="{BB962C8B-B14F-4D97-AF65-F5344CB8AC3E}">
        <p14:creationId xmlns:p14="http://schemas.microsoft.com/office/powerpoint/2010/main" val="189206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1"/>
      </p:bgRef>
    </p:bg>
    <p:spTree>
      <p:nvGrpSpPr>
        <p:cNvPr id="1" name=""/>
        <p:cNvGrpSpPr/>
        <p:nvPr/>
      </p:nvGrpSpPr>
      <p:grpSpPr>
        <a:xfrm>
          <a:off x="0" y="0"/>
          <a:ext cx="0" cy="0"/>
          <a:chOff x="0" y="0"/>
          <a:chExt cx="0" cy="0"/>
        </a:xfrm>
      </p:grpSpPr>
      <p:sp>
        <p:nvSpPr>
          <p:cNvPr id="12" name="Obdélní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Zaoblený obdélní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p:txBody>
          <a:bodyPr/>
          <a:lstStyle/>
          <a:p>
            <a:pPr>
              <a:defRPr/>
            </a:pPr>
            <a:fld id="{DA962298-55B7-45D1-9262-24F63B6BB662}" type="datetimeFigureOut">
              <a:rPr lang="cs-CZ" smtClean="0"/>
              <a:pPr>
                <a:defRPr/>
              </a:pPr>
              <a:t>04/12/18</a:t>
            </a:fld>
            <a:endParaRPr lang="cs-CZ"/>
          </a:p>
        </p:txBody>
      </p:sp>
      <p:sp>
        <p:nvSpPr>
          <p:cNvPr id="17" name="Zástupný symbol pro zápatí 16"/>
          <p:cNvSpPr>
            <a:spLocks noGrp="1"/>
          </p:cNvSpPr>
          <p:nvPr>
            <p:ph type="ftr" sz="quarter" idx="11"/>
          </p:nvPr>
        </p:nvSpPr>
        <p:spPr/>
        <p:txBody>
          <a:bodyPr/>
          <a:lstStyle/>
          <a:p>
            <a:pPr>
              <a:defRPr/>
            </a:pPr>
            <a:endParaRPr lang="cs-CZ"/>
          </a:p>
        </p:txBody>
      </p:sp>
      <p:sp>
        <p:nvSpPr>
          <p:cNvPr id="29" name="Zástupný symbol pro číslo snímku 28"/>
          <p:cNvSpPr>
            <a:spLocks noGrp="1"/>
          </p:cNvSpPr>
          <p:nvPr>
            <p:ph type="sldNum" sz="quarter" idx="12"/>
          </p:nvPr>
        </p:nvSpPr>
        <p:spPr/>
        <p:txBody>
          <a:bodyPr lIns="0" tIns="0" rIns="0" bIns="0">
            <a:noAutofit/>
          </a:bodyPr>
          <a:lstStyle>
            <a:lvl1pPr>
              <a:defRPr sz="1400">
                <a:solidFill>
                  <a:srgbClr val="FFFFFF"/>
                </a:solidFill>
              </a:defRPr>
            </a:lvl1pPr>
          </a:lstStyle>
          <a:p>
            <a:fld id="{CCD61591-EB3E-4984-A82D-3E894785B6DD}" type="slidenum">
              <a:rPr lang="cs-CZ" altLang="cs-CZ" smtClean="0"/>
              <a:pPr/>
              <a:t>‹#›</a:t>
            </a:fld>
            <a:endParaRPr lang="cs-CZ" altLang="cs-CZ"/>
          </a:p>
        </p:txBody>
      </p:sp>
      <p:sp>
        <p:nvSpPr>
          <p:cNvPr id="7" name="Obdélní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pPr>
              <a:defRPr/>
            </a:pPr>
            <a:fld id="{8D493873-5ABB-444A-BD1D-9754EF78B627}" type="datetimeFigureOut">
              <a:rPr lang="en-US" smtClean="0"/>
              <a:pPr>
                <a:defRPr/>
              </a:pPr>
              <a:t>04/12/18</a:t>
            </a:fld>
            <a:endParaRPr lang="en-US"/>
          </a:p>
        </p:txBody>
      </p:sp>
      <p:sp>
        <p:nvSpPr>
          <p:cNvPr id="5" name="Zástupný symbol pro zápatí 4"/>
          <p:cNvSpPr>
            <a:spLocks noGrp="1"/>
          </p:cNvSpPr>
          <p:nvPr>
            <p:ph type="ftr" sz="quarter" idx="11"/>
          </p:nvPr>
        </p:nvSpPr>
        <p:spPr/>
        <p:txBody>
          <a:bodyPr/>
          <a:lstStyle/>
          <a:p>
            <a:pPr>
              <a:defRPr/>
            </a:pPr>
            <a:endParaRPr lang="en-US"/>
          </a:p>
        </p:txBody>
      </p:sp>
      <p:sp>
        <p:nvSpPr>
          <p:cNvPr id="6" name="Zástupný symbol pro číslo snímku 5"/>
          <p:cNvSpPr>
            <a:spLocks noGrp="1"/>
          </p:cNvSpPr>
          <p:nvPr>
            <p:ph type="sldNum" sz="quarter" idx="12"/>
          </p:nvPr>
        </p:nvSpPr>
        <p:spPr/>
        <p:txBody>
          <a:bodyPr/>
          <a:lstStyle/>
          <a:p>
            <a:fld id="{380ED644-C3CD-44A8-8625-9BCC07BCA38F}" type="slidenum">
              <a:rPr lang="en-US" altLang="cs-CZ" smtClean="0"/>
              <a:pPr/>
              <a:t>‹#›</a:t>
            </a:fld>
            <a:endParaRPr lang="en-US" alt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pPr>
              <a:defRPr/>
            </a:pPr>
            <a:fld id="{B4E8937A-25A7-477B-A295-56828F5EFD50}" type="datetimeFigureOut">
              <a:rPr lang="en-US" smtClean="0"/>
              <a:pPr>
                <a:defRPr/>
              </a:pPr>
              <a:t>04/12/18</a:t>
            </a:fld>
            <a:endParaRPr lang="en-US"/>
          </a:p>
        </p:txBody>
      </p:sp>
      <p:sp>
        <p:nvSpPr>
          <p:cNvPr id="5" name="Zástupný symbol pro zápatí 4"/>
          <p:cNvSpPr>
            <a:spLocks noGrp="1"/>
          </p:cNvSpPr>
          <p:nvPr>
            <p:ph type="ftr" sz="quarter" idx="11"/>
          </p:nvPr>
        </p:nvSpPr>
        <p:spPr/>
        <p:txBody>
          <a:bodyPr/>
          <a:lstStyle/>
          <a:p>
            <a:pPr>
              <a:defRPr/>
            </a:pPr>
            <a:endParaRPr lang="en-US"/>
          </a:p>
        </p:txBody>
      </p:sp>
      <p:sp>
        <p:nvSpPr>
          <p:cNvPr id="6" name="Zástupný symbol pro číslo snímku 5"/>
          <p:cNvSpPr>
            <a:spLocks noGrp="1"/>
          </p:cNvSpPr>
          <p:nvPr>
            <p:ph type="sldNum" sz="quarter" idx="12"/>
          </p:nvPr>
        </p:nvSpPr>
        <p:spPr/>
        <p:txBody>
          <a:bodyPr/>
          <a:lstStyle/>
          <a:p>
            <a:fld id="{3E3A91B2-7070-4B8A-8EE8-9E8DC77CA8A3}" type="slidenum">
              <a:rPr lang="en-US" altLang="cs-CZ" smtClean="0"/>
              <a:pPr/>
              <a:t>‹#›</a:t>
            </a:fld>
            <a:endParaRPr lang="en-US" alt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pPr>
              <a:defRPr/>
            </a:pPr>
            <a:fld id="{111C55E4-44AF-41DB-9324-77FF678DBA25}" type="datetimeFigureOut">
              <a:rPr lang="en-US" smtClean="0"/>
              <a:pPr>
                <a:defRPr/>
              </a:pPr>
              <a:t>04/12/18</a:t>
            </a:fld>
            <a:endParaRPr lang="en-US"/>
          </a:p>
        </p:txBody>
      </p:sp>
      <p:sp>
        <p:nvSpPr>
          <p:cNvPr id="5" name="Zástupný symbol pro zápatí 4"/>
          <p:cNvSpPr>
            <a:spLocks noGrp="1"/>
          </p:cNvSpPr>
          <p:nvPr>
            <p:ph type="ftr" sz="quarter" idx="11"/>
          </p:nvPr>
        </p:nvSpPr>
        <p:spPr/>
        <p:txBody>
          <a:bodyPr/>
          <a:lstStyle/>
          <a:p>
            <a:pPr>
              <a:defRPr/>
            </a:pPr>
            <a:endParaRPr lang="en-US"/>
          </a:p>
        </p:txBody>
      </p:sp>
      <p:sp>
        <p:nvSpPr>
          <p:cNvPr id="6" name="Zástupný symbol pro číslo snímku 5"/>
          <p:cNvSpPr>
            <a:spLocks noGrp="1"/>
          </p:cNvSpPr>
          <p:nvPr>
            <p:ph type="sldNum" sz="quarter" idx="12"/>
          </p:nvPr>
        </p:nvSpPr>
        <p:spPr/>
        <p:txBody>
          <a:bodyPr/>
          <a:lstStyle/>
          <a:p>
            <a:fld id="{B4366759-660E-488D-A452-D9045905A20B}" type="slidenum">
              <a:rPr lang="en-US" altLang="cs-CZ" smtClean="0"/>
              <a:pPr/>
              <a:t>‹#›</a:t>
            </a:fld>
            <a:endParaRPr lang="en-US" altLang="cs-CZ"/>
          </a:p>
        </p:txBody>
      </p:sp>
      <p:sp>
        <p:nvSpPr>
          <p:cNvPr id="8" name="Zástupný symbol pro obsah 7"/>
          <p:cNvSpPr>
            <a:spLocks noGrp="1"/>
          </p:cNvSpPr>
          <p:nvPr>
            <p:ph sz="quarter" idx="1"/>
          </p:nvPr>
        </p:nvSpPr>
        <p:spPr>
          <a:xfrm>
            <a:off x="914400" y="1447800"/>
            <a:ext cx="7772400" cy="4572000"/>
          </a:xfrm>
        </p:spPr>
        <p:txBody>
          <a:bodyPr vert="horz"/>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11" name="Obdélní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Zaoblený obdélní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s-CZ"/>
              <a:t>Kliknutím lze upravit styl.</a:t>
            </a:r>
            <a:endParaRPr kumimoji="0" lang="en-US"/>
          </a:p>
        </p:txBody>
      </p:sp>
      <p:sp>
        <p:nvSpPr>
          <p:cNvPr id="3" name="Zástupný symbol pro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p:txBody>
          <a:bodyPr/>
          <a:lstStyle/>
          <a:p>
            <a:pPr>
              <a:defRPr/>
            </a:pPr>
            <a:fld id="{F228ACD1-A216-42D9-A549-96DA1D97EF0E}" type="datetimeFigureOut">
              <a:rPr lang="en-US" smtClean="0"/>
              <a:pPr>
                <a:defRPr/>
              </a:pPr>
              <a:t>04/12/18</a:t>
            </a:fld>
            <a:endParaRPr lang="en-US"/>
          </a:p>
        </p:txBody>
      </p:sp>
      <p:sp>
        <p:nvSpPr>
          <p:cNvPr id="5" name="Zástupný symbol pro zápatí 4"/>
          <p:cNvSpPr>
            <a:spLocks noGrp="1"/>
          </p:cNvSpPr>
          <p:nvPr>
            <p:ph type="ftr" sz="quarter" idx="11"/>
          </p:nvPr>
        </p:nvSpPr>
        <p:spPr>
          <a:xfrm>
            <a:off x="800100" y="6172200"/>
            <a:ext cx="4000500" cy="457200"/>
          </a:xfrm>
        </p:spPr>
        <p:txBody>
          <a:bodyPr/>
          <a:lstStyle/>
          <a:p>
            <a:pPr>
              <a:defRPr/>
            </a:pPr>
            <a:endParaRPr lang="en-US"/>
          </a:p>
        </p:txBody>
      </p:sp>
      <p:sp>
        <p:nvSpPr>
          <p:cNvPr id="7" name="Obdélní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146304" y="6208776"/>
            <a:ext cx="457200" cy="457200"/>
          </a:xfrm>
        </p:spPr>
        <p:txBody>
          <a:bodyPr/>
          <a:lstStyle/>
          <a:p>
            <a:fld id="{3854DD7E-CA83-4962-8C86-2075AC549D0E}" type="slidenum">
              <a:rPr lang="en-US" altLang="cs-CZ" smtClean="0"/>
              <a:pPr/>
              <a:t>‹#›</a:t>
            </a:fld>
            <a:endParaRPr lang="en-US" alt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p:txBody>
          <a:bodyPr/>
          <a:lstStyle/>
          <a:p>
            <a:pPr>
              <a:defRPr/>
            </a:pPr>
            <a:fld id="{C8F4E1B6-A943-400F-BC6B-20EB492E05F8}" type="datetimeFigureOut">
              <a:rPr lang="en-US" smtClean="0"/>
              <a:pPr>
                <a:defRPr/>
              </a:pPr>
              <a:t>04/12/18</a:t>
            </a:fld>
            <a:endParaRPr lang="en-US"/>
          </a:p>
        </p:txBody>
      </p:sp>
      <p:sp>
        <p:nvSpPr>
          <p:cNvPr id="6" name="Zástupný symbol pro zápatí 5"/>
          <p:cNvSpPr>
            <a:spLocks noGrp="1"/>
          </p:cNvSpPr>
          <p:nvPr>
            <p:ph type="ftr" sz="quarter" idx="11"/>
          </p:nvPr>
        </p:nvSpPr>
        <p:spPr/>
        <p:txBody>
          <a:bodyPr/>
          <a:lstStyle/>
          <a:p>
            <a:pPr>
              <a:defRPr/>
            </a:pPr>
            <a:endParaRPr lang="en-US"/>
          </a:p>
        </p:txBody>
      </p:sp>
      <p:sp>
        <p:nvSpPr>
          <p:cNvPr id="7" name="Zástupný symbol pro číslo snímku 6"/>
          <p:cNvSpPr>
            <a:spLocks noGrp="1"/>
          </p:cNvSpPr>
          <p:nvPr>
            <p:ph type="sldNum" sz="quarter" idx="12"/>
          </p:nvPr>
        </p:nvSpPr>
        <p:spPr/>
        <p:txBody>
          <a:bodyPr/>
          <a:lstStyle/>
          <a:p>
            <a:fld id="{5DD7BE9E-12F3-4BA3-8E72-674ED9DD6021}" type="slidenum">
              <a:rPr lang="en-US" altLang="cs-CZ" smtClean="0"/>
              <a:pPr/>
              <a:t>‹#›</a:t>
            </a:fld>
            <a:endParaRPr lang="en-US" altLang="cs-CZ"/>
          </a:p>
        </p:txBody>
      </p:sp>
      <p:sp>
        <p:nvSpPr>
          <p:cNvPr id="9" name="Zástupný symbol pro obsah 8"/>
          <p:cNvSpPr>
            <a:spLocks noGrp="1"/>
          </p:cNvSpPr>
          <p:nvPr>
            <p:ph sz="quarter" idx="1"/>
          </p:nvPr>
        </p:nvSpPr>
        <p:spPr>
          <a:xfrm>
            <a:off x="914400" y="1447800"/>
            <a:ext cx="3749040" cy="4572000"/>
          </a:xfrm>
        </p:spPr>
        <p:txBody>
          <a:bodyPr vert="horz"/>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933950" y="1447800"/>
            <a:ext cx="3749040" cy="4572000"/>
          </a:xfrm>
        </p:spPr>
        <p:txBody>
          <a:bodyPr vert="horz"/>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a:t>Kliknutím lze upravit styl.</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pPr>
              <a:defRPr/>
            </a:pPr>
            <a:fld id="{7A13B6F3-4B62-4EAF-9CA6-19B4D033F112}" type="datetimeFigureOut">
              <a:rPr lang="en-US" smtClean="0"/>
              <a:pPr>
                <a:defRPr/>
              </a:pPr>
              <a:t>04/12/18</a:t>
            </a:fld>
            <a:endParaRPr lang="en-US"/>
          </a:p>
        </p:txBody>
      </p:sp>
      <p:sp>
        <p:nvSpPr>
          <p:cNvPr id="8" name="Zástupný symbol pro zápatí 7"/>
          <p:cNvSpPr>
            <a:spLocks noGrp="1"/>
          </p:cNvSpPr>
          <p:nvPr>
            <p:ph type="ftr" sz="quarter" idx="11"/>
          </p:nvPr>
        </p:nvSpPr>
        <p:spPr/>
        <p:txBody>
          <a:bodyPr/>
          <a:lstStyle/>
          <a:p>
            <a:pPr>
              <a:defRPr/>
            </a:pPr>
            <a:endParaRPr lang="en-US"/>
          </a:p>
        </p:txBody>
      </p:sp>
      <p:sp>
        <p:nvSpPr>
          <p:cNvPr id="9" name="Zástupný symbol pro číslo snímku 8"/>
          <p:cNvSpPr>
            <a:spLocks noGrp="1"/>
          </p:cNvSpPr>
          <p:nvPr>
            <p:ph type="sldNum" sz="quarter" idx="12"/>
          </p:nvPr>
        </p:nvSpPr>
        <p:spPr/>
        <p:txBody>
          <a:bodyPr/>
          <a:lstStyle/>
          <a:p>
            <a:fld id="{A022BA2B-8972-4325-A23F-E0A862D6DC14}" type="slidenum">
              <a:rPr lang="en-US" altLang="cs-CZ" smtClean="0"/>
              <a:pPr/>
              <a:t>‹#›</a:t>
            </a:fld>
            <a:endParaRPr lang="en-US" altLang="cs-CZ"/>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pPr>
              <a:defRPr/>
            </a:pPr>
            <a:fld id="{D4C45B60-C670-44BF-8FB8-FAAA37E29BC1}" type="datetimeFigureOut">
              <a:rPr lang="en-US" smtClean="0"/>
              <a:pPr>
                <a:defRPr/>
              </a:pPr>
              <a:t>04/12/18</a:t>
            </a:fld>
            <a:endParaRPr lang="en-US"/>
          </a:p>
        </p:txBody>
      </p:sp>
      <p:sp>
        <p:nvSpPr>
          <p:cNvPr id="4" name="Zástupný symbol pro zápatí 3"/>
          <p:cNvSpPr>
            <a:spLocks noGrp="1"/>
          </p:cNvSpPr>
          <p:nvPr>
            <p:ph type="ftr" sz="quarter" idx="11"/>
          </p:nvPr>
        </p:nvSpPr>
        <p:spPr/>
        <p:txBody>
          <a:bodyPr/>
          <a:lstStyle/>
          <a:p>
            <a:pPr>
              <a:defRPr/>
            </a:pPr>
            <a:endParaRPr lang="en-US"/>
          </a:p>
        </p:txBody>
      </p:sp>
      <p:sp>
        <p:nvSpPr>
          <p:cNvPr id="5" name="Zástupný symbol pro číslo snímku 4"/>
          <p:cNvSpPr>
            <a:spLocks noGrp="1"/>
          </p:cNvSpPr>
          <p:nvPr>
            <p:ph type="sldNum" sz="quarter" idx="12"/>
          </p:nvPr>
        </p:nvSpPr>
        <p:spPr/>
        <p:txBody>
          <a:bodyPr/>
          <a:lstStyle/>
          <a:p>
            <a:fld id="{E5E2340C-DB2E-4505-9D56-8DDBE0D5A7CA}" type="slidenum">
              <a:rPr lang="en-US" altLang="cs-CZ" smtClean="0"/>
              <a:pPr/>
              <a:t>‹#›</a:t>
            </a:fld>
            <a:endParaRPr lang="en-US" alt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fld id="{FA51018E-014A-45C5-872E-2C8357ED924D}" type="datetimeFigureOut">
              <a:rPr lang="en-US" smtClean="0"/>
              <a:pPr>
                <a:defRPr/>
              </a:pPr>
              <a:t>04/12/18</a:t>
            </a:fld>
            <a:endParaRPr lang="en-US"/>
          </a:p>
        </p:txBody>
      </p:sp>
      <p:sp>
        <p:nvSpPr>
          <p:cNvPr id="3" name="Zástupný symbol pro zápatí 2"/>
          <p:cNvSpPr>
            <a:spLocks noGrp="1"/>
          </p:cNvSpPr>
          <p:nvPr>
            <p:ph type="ftr" sz="quarter" idx="11"/>
          </p:nvPr>
        </p:nvSpPr>
        <p:spPr/>
        <p:txBody>
          <a:bodyPr/>
          <a:lstStyle/>
          <a:p>
            <a:pPr>
              <a:defRPr/>
            </a:pPr>
            <a:endParaRPr lang="en-US"/>
          </a:p>
        </p:txBody>
      </p:sp>
      <p:sp>
        <p:nvSpPr>
          <p:cNvPr id="4" name="Zástupný symbol pro číslo snímku 3"/>
          <p:cNvSpPr>
            <a:spLocks noGrp="1"/>
          </p:cNvSpPr>
          <p:nvPr>
            <p:ph type="sldNum" sz="quarter" idx="12"/>
          </p:nvPr>
        </p:nvSpPr>
        <p:spPr/>
        <p:txBody>
          <a:bodyPr/>
          <a:lstStyle/>
          <a:p>
            <a:fld id="{78419594-D2E2-425C-BFAD-415AB6FE51BA}" type="slidenum">
              <a:rPr lang="en-US" altLang="cs-CZ" smtClean="0"/>
              <a:pPr/>
              <a:t>‹#›</a:t>
            </a:fld>
            <a:endParaRPr lang="en-US" alt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Zaoblený obdélní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914400" y="273050"/>
            <a:ext cx="7772400" cy="1143000"/>
          </a:xfrm>
        </p:spPr>
        <p:txBody>
          <a:bodyPr anchor="b" anchorCtr="0"/>
          <a:lstStyle>
            <a:lvl1pPr algn="l">
              <a:buNone/>
              <a:defRPr sz="4000" b="0"/>
            </a:lvl1pPr>
          </a:lstStyle>
          <a:p>
            <a:r>
              <a:rPr kumimoji="0" lang="cs-CZ"/>
              <a:t>Kliknutím lze upravit styl.</a:t>
            </a:r>
            <a:endParaRPr kumimoji="0"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pPr>
              <a:defRPr/>
            </a:pPr>
            <a:fld id="{030DF7C8-56B4-414D-8A30-D1082C219293}" type="datetimeFigureOut">
              <a:rPr lang="en-US" smtClean="0"/>
              <a:pPr>
                <a:defRPr/>
              </a:pPr>
              <a:t>04/12/18</a:t>
            </a:fld>
            <a:endParaRPr lang="en-US"/>
          </a:p>
        </p:txBody>
      </p:sp>
      <p:sp>
        <p:nvSpPr>
          <p:cNvPr id="6" name="Zástupný symbol pro zápatí 5"/>
          <p:cNvSpPr>
            <a:spLocks noGrp="1"/>
          </p:cNvSpPr>
          <p:nvPr>
            <p:ph type="ftr" sz="quarter" idx="11"/>
          </p:nvPr>
        </p:nvSpPr>
        <p:spPr/>
        <p:txBody>
          <a:bodyPr/>
          <a:lstStyle/>
          <a:p>
            <a:pPr>
              <a:defRPr/>
            </a:pPr>
            <a:endParaRPr lang="en-US"/>
          </a:p>
        </p:txBody>
      </p:sp>
      <p:sp>
        <p:nvSpPr>
          <p:cNvPr id="7" name="Zástupný symbol pro číslo snímku 6"/>
          <p:cNvSpPr>
            <a:spLocks noGrp="1"/>
          </p:cNvSpPr>
          <p:nvPr>
            <p:ph type="sldNum" sz="quarter" idx="12"/>
          </p:nvPr>
        </p:nvSpPr>
        <p:spPr/>
        <p:txBody>
          <a:bodyPr/>
          <a:lstStyle/>
          <a:p>
            <a:fld id="{E1088BA6-5577-4A23-99C6-9E9AC09A1183}" type="slidenum">
              <a:rPr lang="en-US" altLang="cs-CZ" smtClean="0"/>
              <a:pPr/>
              <a:t>‹#›</a:t>
            </a:fld>
            <a:endParaRPr lang="en-US" altLang="cs-CZ"/>
          </a:p>
        </p:txBody>
      </p:sp>
      <p:sp>
        <p:nvSpPr>
          <p:cNvPr id="11" name="Zástupný symbol pro obsah 10"/>
          <p:cNvSpPr>
            <a:spLocks noGrp="1"/>
          </p:cNvSpPr>
          <p:nvPr>
            <p:ph sz="quarter" idx="1"/>
          </p:nvPr>
        </p:nvSpPr>
        <p:spPr>
          <a:xfrm>
            <a:off x="2971800" y="1600200"/>
            <a:ext cx="5715000" cy="4495800"/>
          </a:xfrm>
        </p:spPr>
        <p:txBody>
          <a:bodyPr vert="horz"/>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s-CZ"/>
              <a:t>Kliknutím lze upravit styl.</a:t>
            </a:r>
            <a:endParaRPr kumimoji="0"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pPr>
              <a:defRPr/>
            </a:pPr>
            <a:fld id="{1DBDE835-1D30-4D4F-8EF3-590A9D8717B6}" type="datetimeFigureOut">
              <a:rPr lang="en-US" smtClean="0"/>
              <a:pPr>
                <a:defRPr/>
              </a:pPr>
              <a:t>04/12/18</a:t>
            </a:fld>
            <a:endParaRPr lang="en-US"/>
          </a:p>
        </p:txBody>
      </p:sp>
      <p:sp>
        <p:nvSpPr>
          <p:cNvPr id="6" name="Zástupný symbol pro zápatí 5"/>
          <p:cNvSpPr>
            <a:spLocks noGrp="1"/>
          </p:cNvSpPr>
          <p:nvPr>
            <p:ph type="ftr" sz="quarter" idx="11"/>
          </p:nvPr>
        </p:nvSpPr>
        <p:spPr>
          <a:xfrm>
            <a:off x="914400" y="6172200"/>
            <a:ext cx="3886200" cy="457200"/>
          </a:xfrm>
        </p:spPr>
        <p:txBody>
          <a:bodyPr/>
          <a:lstStyle/>
          <a:p>
            <a:pPr>
              <a:defRPr/>
            </a:pPr>
            <a:endParaRPr lang="en-US"/>
          </a:p>
        </p:txBody>
      </p:sp>
      <p:sp>
        <p:nvSpPr>
          <p:cNvPr id="7" name="Zástupný symbol pro číslo snímku 6"/>
          <p:cNvSpPr>
            <a:spLocks noGrp="1"/>
          </p:cNvSpPr>
          <p:nvPr>
            <p:ph type="sldNum" sz="quarter" idx="12"/>
          </p:nvPr>
        </p:nvSpPr>
        <p:spPr>
          <a:xfrm>
            <a:off x="146304" y="6208776"/>
            <a:ext cx="457200" cy="457200"/>
          </a:xfrm>
        </p:spPr>
        <p:txBody>
          <a:bodyPr/>
          <a:lstStyle/>
          <a:p>
            <a:fld id="{AD3431EF-75D9-4B4B-BB2A-249AB0C79E69}" type="slidenum">
              <a:rPr lang="en-US" altLang="cs-CZ" smtClean="0"/>
              <a:pPr/>
              <a:t>‹#›</a:t>
            </a:fld>
            <a:endParaRPr lang="en-US" altLang="cs-CZ"/>
          </a:p>
        </p:txBody>
      </p:sp>
      <p:sp>
        <p:nvSpPr>
          <p:cNvPr id="11" name="Obdélní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s-CZ"/>
              <a:t>Kliknutím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Zaoblený obdélní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Zástupný symbol pro nadp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C8D72E66-BC4B-41B5-96C8-F25AE2507AB5}" type="datetimeFigureOut">
              <a:rPr lang="en-US" smtClean="0"/>
              <a:pPr>
                <a:defRPr/>
              </a:pPr>
              <a:t>04/12/18</a:t>
            </a:fld>
            <a:endParaRPr lang="en-US"/>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Zástupný symbol pro číslo snímk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01774CC-1758-4B61-A233-4D1D6D88A009}" type="slidenum">
              <a:rPr lang="en-US" altLang="cs-CZ" smtClean="0"/>
              <a:pPr/>
              <a:t>‹#›</a:t>
            </a:fld>
            <a:endParaRPr lang="en-US" altLang="cs-CZ"/>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hcr.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Podnadpis 2"/>
          <p:cNvSpPr>
            <a:spLocks noGrp="1"/>
          </p:cNvSpPr>
          <p:nvPr>
            <p:ph type="subTitle" idx="1"/>
          </p:nvPr>
        </p:nvSpPr>
        <p:spPr>
          <a:xfrm>
            <a:off x="3354388" y="3540125"/>
            <a:ext cx="5114925" cy="1905000"/>
          </a:xfrm>
        </p:spPr>
        <p:txBody>
          <a:bodyPr>
            <a:normAutofit fontScale="92500" lnSpcReduction="20000"/>
          </a:bodyPr>
          <a:lstStyle/>
          <a:p>
            <a:pPr algn="l" eaLnBrk="1" hangingPunct="1">
              <a:buFont typeface="Arial" panose="020B0604020202020204" pitchFamily="34" charset="0"/>
              <a:buNone/>
            </a:pPr>
            <a:endParaRPr lang="cs-CZ" altLang="cs-CZ" dirty="0"/>
          </a:p>
          <a:p>
            <a:pPr algn="l" eaLnBrk="1" hangingPunct="1">
              <a:buFont typeface="Arial" panose="020B0604020202020204" pitchFamily="34" charset="0"/>
              <a:buNone/>
            </a:pPr>
            <a:endParaRPr lang="cs-CZ" altLang="cs-CZ" dirty="0"/>
          </a:p>
          <a:p>
            <a:pPr algn="l" eaLnBrk="1" hangingPunct="1">
              <a:buFont typeface="Arial" panose="020B0604020202020204" pitchFamily="34" charset="0"/>
              <a:buNone/>
            </a:pPr>
            <a:endParaRPr lang="cs-CZ" altLang="cs-CZ" dirty="0"/>
          </a:p>
          <a:p>
            <a:pPr algn="l" eaLnBrk="1" hangingPunct="1">
              <a:buFont typeface="Arial" panose="020B0604020202020204" pitchFamily="34" charset="0"/>
              <a:buNone/>
            </a:pPr>
            <a:r>
              <a:rPr lang="cs-CZ" altLang="cs-CZ" dirty="0"/>
              <a:t>JUDr. Nataša Chmelíčková</a:t>
            </a:r>
          </a:p>
          <a:p>
            <a:pPr algn="l" eaLnBrk="1" hangingPunct="1">
              <a:buFont typeface="Arial" panose="020B0604020202020204" pitchFamily="34" charset="0"/>
              <a:buNone/>
            </a:pPr>
            <a:r>
              <a:rPr lang="cs-CZ" altLang="cs-CZ" dirty="0"/>
              <a:t>Ministry </a:t>
            </a:r>
            <a:r>
              <a:rPr lang="cs-CZ" altLang="cs-CZ" dirty="0" err="1"/>
              <a:t>of</a:t>
            </a:r>
            <a:r>
              <a:rPr lang="cs-CZ" altLang="cs-CZ" dirty="0"/>
              <a:t> </a:t>
            </a:r>
            <a:r>
              <a:rPr lang="cs-CZ" altLang="cs-CZ" dirty="0" err="1"/>
              <a:t>the</a:t>
            </a:r>
            <a:r>
              <a:rPr lang="cs-CZ" altLang="cs-CZ" dirty="0"/>
              <a:t> </a:t>
            </a:r>
            <a:r>
              <a:rPr lang="cs-CZ" altLang="cs-CZ" dirty="0" err="1"/>
              <a:t>Interior</a:t>
            </a:r>
            <a:endParaRPr lang="cs-CZ" altLang="cs-CZ" dirty="0"/>
          </a:p>
        </p:txBody>
      </p:sp>
      <p:sp>
        <p:nvSpPr>
          <p:cNvPr id="3074" name="Nadpis 1"/>
          <p:cNvSpPr>
            <a:spLocks noGrp="1"/>
          </p:cNvSpPr>
          <p:nvPr>
            <p:ph type="ctrTitle"/>
          </p:nvPr>
        </p:nvSpPr>
        <p:spPr/>
        <p:txBody>
          <a:bodyPr>
            <a:normAutofit fontScale="90000"/>
          </a:bodyPr>
          <a:lstStyle/>
          <a:p>
            <a:pPr eaLnBrk="1" fontAlgn="auto" hangingPunct="1">
              <a:spcAft>
                <a:spcPts val="0"/>
              </a:spcAft>
              <a:defRPr/>
            </a:pPr>
            <a:r>
              <a:rPr lang="cs-CZ" dirty="0"/>
              <a:t>International and </a:t>
            </a:r>
            <a:r>
              <a:rPr lang="cs-CZ" dirty="0" err="1"/>
              <a:t>European</a:t>
            </a:r>
            <a:r>
              <a:rPr lang="cs-CZ" dirty="0"/>
              <a:t> </a:t>
            </a:r>
            <a:r>
              <a:rPr lang="cs-CZ" dirty="0" err="1"/>
              <a:t>Refugee</a:t>
            </a:r>
            <a:r>
              <a:rPr lang="cs-CZ" dirty="0"/>
              <a:t> </a:t>
            </a:r>
            <a:r>
              <a:rPr lang="cs-CZ" dirty="0" err="1"/>
              <a:t>Law</a:t>
            </a:r>
            <a:r>
              <a:rPr lang="cs-CZ" dirty="0"/>
              <a:t/>
            </a:r>
            <a:br>
              <a:rPr lang="cs-CZ" dirty="0"/>
            </a:br>
            <a:r>
              <a:rPr lang="cs-CZ" dirty="0"/>
              <a:t/>
            </a:r>
            <a:br>
              <a:rPr lang="cs-CZ"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Inclusion</a:t>
            </a:r>
            <a:r>
              <a:rPr lang="cs-CZ" dirty="0"/>
              <a:t> </a:t>
            </a:r>
            <a:r>
              <a:rPr lang="cs-CZ" dirty="0" err="1"/>
              <a:t>clause</a:t>
            </a:r>
            <a:endParaRPr lang="cs-CZ" dirty="0"/>
          </a:p>
        </p:txBody>
      </p:sp>
      <p:sp>
        <p:nvSpPr>
          <p:cNvPr id="3" name="Zástupný symbol pro obsah 2"/>
          <p:cNvSpPr>
            <a:spLocks noGrp="1"/>
          </p:cNvSpPr>
          <p:nvPr>
            <p:ph sz="quarter" idx="1"/>
          </p:nvPr>
        </p:nvSpPr>
        <p:spPr/>
        <p:txBody>
          <a:bodyPr/>
          <a:lstStyle/>
          <a:p>
            <a:pPr marL="0" indent="0" algn="just">
              <a:buNone/>
            </a:pPr>
            <a:r>
              <a:rPr lang="en-US" sz="2400" i="1" dirty="0"/>
              <a:t>As a result of events occurring before 1 January 1951 </a:t>
            </a:r>
            <a:r>
              <a:rPr lang="en-US" sz="2400" dirty="0"/>
              <a:t>and owing to </a:t>
            </a:r>
            <a:r>
              <a:rPr lang="en-US" sz="2400" u="sng" dirty="0" err="1"/>
              <a:t>wellfounded</a:t>
            </a:r>
            <a:r>
              <a:rPr lang="cs-CZ" sz="2400" u="sng" dirty="0"/>
              <a:t> </a:t>
            </a:r>
            <a:r>
              <a:rPr lang="en-US" sz="2400" u="sng" dirty="0"/>
              <a:t>fear </a:t>
            </a:r>
            <a:r>
              <a:rPr lang="en-US" sz="2400" dirty="0"/>
              <a:t>of being </a:t>
            </a:r>
            <a:r>
              <a:rPr lang="en-US" sz="2400" u="sng" dirty="0"/>
              <a:t>persecuted</a:t>
            </a:r>
            <a:r>
              <a:rPr lang="en-US" sz="2400" dirty="0"/>
              <a:t> for </a:t>
            </a:r>
            <a:r>
              <a:rPr lang="en-US" sz="2400" u="sng" dirty="0"/>
              <a:t>reasons of race, religion, nationality,</a:t>
            </a:r>
            <a:r>
              <a:rPr lang="cs-CZ" sz="2400" u="sng" dirty="0"/>
              <a:t> </a:t>
            </a:r>
            <a:r>
              <a:rPr lang="en-US" sz="2400" u="sng" dirty="0"/>
              <a:t>membership of a particular social group or political opinion</a:t>
            </a:r>
            <a:r>
              <a:rPr lang="en-US" sz="2400" dirty="0"/>
              <a:t>, is </a:t>
            </a:r>
            <a:r>
              <a:rPr lang="en-US" sz="2400" u="sng" dirty="0"/>
              <a:t>outside</a:t>
            </a:r>
            <a:r>
              <a:rPr lang="cs-CZ" sz="2400" u="sng" dirty="0"/>
              <a:t> </a:t>
            </a:r>
            <a:r>
              <a:rPr lang="en-US" sz="2400" u="sng" dirty="0"/>
              <a:t>the country of his nationality </a:t>
            </a:r>
            <a:r>
              <a:rPr lang="en-US" sz="2400" dirty="0"/>
              <a:t>and is </a:t>
            </a:r>
            <a:r>
              <a:rPr lang="en-US" sz="2400" u="sng" dirty="0"/>
              <a:t>unable or, </a:t>
            </a:r>
            <a:r>
              <a:rPr lang="en-US" sz="2400" dirty="0"/>
              <a:t>owing to such fear</a:t>
            </a:r>
            <a:r>
              <a:rPr lang="en-US" sz="2400" u="sng" dirty="0"/>
              <a:t>,</a:t>
            </a:r>
            <a:r>
              <a:rPr lang="cs-CZ" sz="2400" u="sng" dirty="0"/>
              <a:t> </a:t>
            </a:r>
            <a:r>
              <a:rPr lang="en-US" sz="2400" u="sng" dirty="0"/>
              <a:t>is unwilling </a:t>
            </a:r>
            <a:r>
              <a:rPr lang="en-US" sz="2400" dirty="0"/>
              <a:t>to avail himself of the protection of that country; or who,</a:t>
            </a:r>
            <a:r>
              <a:rPr lang="cs-CZ" sz="2400" dirty="0"/>
              <a:t> </a:t>
            </a:r>
            <a:r>
              <a:rPr lang="en-US" sz="2400" dirty="0"/>
              <a:t>not having a nationality and being outside the country of his former</a:t>
            </a:r>
            <a:r>
              <a:rPr lang="cs-CZ" sz="2400" dirty="0"/>
              <a:t> </a:t>
            </a:r>
            <a:r>
              <a:rPr lang="en-US" sz="2400" dirty="0"/>
              <a:t>habitual residence as a result of such events, is unable or, owing to such</a:t>
            </a:r>
            <a:r>
              <a:rPr lang="cs-CZ" sz="2400" dirty="0"/>
              <a:t> </a:t>
            </a:r>
            <a:r>
              <a:rPr lang="en-US" sz="2400" dirty="0"/>
              <a:t>fear, is unwilling to return to it.</a:t>
            </a:r>
            <a:endParaRPr lang="cs-CZ" sz="2400" dirty="0"/>
          </a:p>
        </p:txBody>
      </p:sp>
    </p:spTree>
    <p:extLst>
      <p:ext uri="{BB962C8B-B14F-4D97-AF65-F5344CB8AC3E}">
        <p14:creationId xmlns:p14="http://schemas.microsoft.com/office/powerpoint/2010/main" val="26053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err="1"/>
              <a:t>Definition</a:t>
            </a:r>
            <a:r>
              <a:rPr lang="cs-CZ" dirty="0"/>
              <a:t> </a:t>
            </a:r>
            <a:r>
              <a:rPr lang="cs-CZ" dirty="0" err="1"/>
              <a:t>of</a:t>
            </a:r>
            <a:r>
              <a:rPr lang="cs-CZ" dirty="0"/>
              <a:t> a </a:t>
            </a:r>
            <a:r>
              <a:rPr lang="cs-CZ" dirty="0" err="1"/>
              <a:t>refugee</a:t>
            </a:r>
            <a:endParaRPr lang="en-US" dirty="0"/>
          </a:p>
        </p:txBody>
      </p:sp>
      <p:sp>
        <p:nvSpPr>
          <p:cNvPr id="14339" name="Zástupný symbol pro obsah 2"/>
          <p:cNvSpPr>
            <a:spLocks noGrp="1"/>
          </p:cNvSpPr>
          <p:nvPr>
            <p:ph sz="quarter" idx="1"/>
          </p:nvPr>
        </p:nvSpPr>
        <p:spPr/>
        <p:txBody>
          <a:bodyPr>
            <a:normAutofit lnSpcReduction="10000"/>
          </a:bodyPr>
          <a:lstStyle/>
          <a:p>
            <a:pPr eaLnBrk="1" hangingPunct="1">
              <a:lnSpc>
                <a:spcPct val="80000"/>
              </a:lnSpc>
            </a:pPr>
            <a:r>
              <a:rPr lang="cs-CZ" altLang="cs-CZ" sz="2400" dirty="0" err="1"/>
              <a:t>is</a:t>
            </a:r>
            <a:r>
              <a:rPr lang="cs-CZ" altLang="cs-CZ" sz="2400" dirty="0"/>
              <a:t> </a:t>
            </a:r>
            <a:r>
              <a:rPr lang="cs-CZ" altLang="cs-CZ" sz="2400" dirty="0" err="1"/>
              <a:t>outside</a:t>
            </a:r>
            <a:r>
              <a:rPr lang="cs-CZ" altLang="cs-CZ" sz="2400" dirty="0"/>
              <a:t> </a:t>
            </a:r>
            <a:r>
              <a:rPr lang="cs-CZ" altLang="cs-CZ" sz="2400" dirty="0" err="1"/>
              <a:t>the</a:t>
            </a:r>
            <a:r>
              <a:rPr lang="cs-CZ" altLang="cs-CZ" sz="2400" dirty="0"/>
              <a:t> country </a:t>
            </a:r>
            <a:r>
              <a:rPr lang="cs-CZ" altLang="cs-CZ" sz="2400" dirty="0" err="1"/>
              <a:t>of</a:t>
            </a:r>
            <a:r>
              <a:rPr lang="cs-CZ" altLang="cs-CZ" sz="2400" dirty="0"/>
              <a:t> his/her </a:t>
            </a:r>
            <a:r>
              <a:rPr lang="cs-CZ" altLang="cs-CZ" sz="2400" dirty="0" err="1"/>
              <a:t>nationality</a:t>
            </a:r>
            <a:r>
              <a:rPr lang="cs-CZ" altLang="cs-CZ" sz="2400" dirty="0"/>
              <a:t>,</a:t>
            </a:r>
          </a:p>
          <a:p>
            <a:pPr eaLnBrk="1" hangingPunct="1">
              <a:lnSpc>
                <a:spcPct val="80000"/>
              </a:lnSpc>
            </a:pPr>
            <a:r>
              <a:rPr lang="cs-CZ" altLang="cs-CZ" sz="2400" dirty="0" err="1"/>
              <a:t>is</a:t>
            </a:r>
            <a:r>
              <a:rPr lang="cs-CZ" altLang="cs-CZ" sz="2400" dirty="0"/>
              <a:t> </a:t>
            </a:r>
            <a:r>
              <a:rPr lang="cs-CZ" altLang="cs-CZ" sz="2400" dirty="0" err="1"/>
              <a:t>owing</a:t>
            </a:r>
            <a:r>
              <a:rPr lang="cs-CZ" altLang="cs-CZ" sz="2400" dirty="0"/>
              <a:t> </a:t>
            </a:r>
            <a:r>
              <a:rPr lang="cs-CZ" altLang="cs-CZ" sz="2400" dirty="0" err="1"/>
              <a:t>well-founded</a:t>
            </a:r>
            <a:r>
              <a:rPr lang="cs-CZ" altLang="cs-CZ" sz="2400" dirty="0"/>
              <a:t> </a:t>
            </a:r>
            <a:r>
              <a:rPr lang="cs-CZ" altLang="cs-CZ" sz="2400" dirty="0" err="1"/>
              <a:t>fear</a:t>
            </a:r>
            <a:endParaRPr lang="cs-CZ" altLang="cs-CZ" sz="2400" dirty="0"/>
          </a:p>
          <a:p>
            <a:pPr eaLnBrk="1" hangingPunct="1">
              <a:lnSpc>
                <a:spcPct val="80000"/>
              </a:lnSpc>
            </a:pPr>
            <a:r>
              <a:rPr lang="cs-CZ" altLang="cs-CZ" sz="2400" dirty="0" err="1"/>
              <a:t>of</a:t>
            </a:r>
            <a:r>
              <a:rPr lang="cs-CZ" altLang="cs-CZ" sz="2400" dirty="0"/>
              <a:t> </a:t>
            </a:r>
            <a:r>
              <a:rPr lang="cs-CZ" altLang="cs-CZ" sz="2400" dirty="0" err="1"/>
              <a:t>being</a:t>
            </a:r>
            <a:r>
              <a:rPr lang="cs-CZ" altLang="cs-CZ" sz="2400" dirty="0"/>
              <a:t> </a:t>
            </a:r>
            <a:r>
              <a:rPr lang="cs-CZ" altLang="cs-CZ" sz="2400" dirty="0" err="1"/>
              <a:t>persecuted</a:t>
            </a:r>
            <a:endParaRPr lang="cs-CZ" altLang="cs-CZ" sz="2400" dirty="0"/>
          </a:p>
          <a:p>
            <a:pPr eaLnBrk="1" hangingPunct="1">
              <a:lnSpc>
                <a:spcPct val="80000"/>
              </a:lnSpc>
            </a:pPr>
            <a:r>
              <a:rPr lang="cs-CZ" altLang="cs-CZ" sz="2400" dirty="0" err="1"/>
              <a:t>for</a:t>
            </a:r>
            <a:r>
              <a:rPr lang="cs-CZ" altLang="cs-CZ" sz="2400" dirty="0"/>
              <a:t> </a:t>
            </a:r>
            <a:r>
              <a:rPr lang="cs-CZ" altLang="cs-CZ" sz="2400" dirty="0" err="1"/>
              <a:t>one</a:t>
            </a:r>
            <a:r>
              <a:rPr lang="cs-CZ" altLang="cs-CZ" sz="2400" dirty="0"/>
              <a:t> </a:t>
            </a:r>
            <a:r>
              <a:rPr lang="cs-CZ" altLang="cs-CZ" sz="2400" dirty="0" err="1"/>
              <a:t>of</a:t>
            </a:r>
            <a:r>
              <a:rPr lang="cs-CZ" altLang="cs-CZ" sz="2400" dirty="0"/>
              <a:t> </a:t>
            </a:r>
            <a:r>
              <a:rPr lang="cs-CZ" altLang="cs-CZ" sz="2400" dirty="0" err="1"/>
              <a:t>the</a:t>
            </a:r>
            <a:r>
              <a:rPr lang="cs-CZ" altLang="cs-CZ" sz="2400" dirty="0"/>
              <a:t> </a:t>
            </a:r>
            <a:r>
              <a:rPr lang="cs-CZ" altLang="cs-CZ" sz="2400" dirty="0" err="1"/>
              <a:t>conventional</a:t>
            </a:r>
            <a:r>
              <a:rPr lang="cs-CZ" altLang="cs-CZ" sz="2400" dirty="0"/>
              <a:t> </a:t>
            </a:r>
            <a:r>
              <a:rPr lang="cs-CZ" altLang="cs-CZ" sz="2400" dirty="0" err="1"/>
              <a:t>reasons</a:t>
            </a:r>
            <a:r>
              <a:rPr lang="cs-CZ" altLang="cs-CZ" sz="2400" dirty="0"/>
              <a:t> (</a:t>
            </a:r>
            <a:r>
              <a:rPr lang="cs-CZ" altLang="cs-CZ" sz="2400" dirty="0" err="1"/>
              <a:t>causal</a:t>
            </a:r>
            <a:r>
              <a:rPr lang="cs-CZ" altLang="cs-CZ" sz="2400" dirty="0"/>
              <a:t> link!):</a:t>
            </a:r>
          </a:p>
          <a:p>
            <a:pPr lvl="1" eaLnBrk="1" hangingPunct="1">
              <a:lnSpc>
                <a:spcPct val="80000"/>
              </a:lnSpc>
            </a:pPr>
            <a:r>
              <a:rPr lang="cs-CZ" altLang="cs-CZ" sz="2400" dirty="0" err="1"/>
              <a:t>race</a:t>
            </a:r>
            <a:r>
              <a:rPr lang="cs-CZ" altLang="cs-CZ" sz="2400" dirty="0"/>
              <a:t>,</a:t>
            </a:r>
          </a:p>
          <a:p>
            <a:pPr lvl="1" eaLnBrk="1" hangingPunct="1">
              <a:lnSpc>
                <a:spcPct val="80000"/>
              </a:lnSpc>
            </a:pPr>
            <a:r>
              <a:rPr lang="cs-CZ" altLang="cs-CZ" sz="2400" dirty="0" err="1"/>
              <a:t>nationality</a:t>
            </a:r>
            <a:r>
              <a:rPr lang="cs-CZ" altLang="cs-CZ" sz="2400" dirty="0"/>
              <a:t>,</a:t>
            </a:r>
          </a:p>
          <a:p>
            <a:pPr lvl="1" eaLnBrk="1" hangingPunct="1">
              <a:lnSpc>
                <a:spcPct val="80000"/>
              </a:lnSpc>
            </a:pPr>
            <a:r>
              <a:rPr lang="cs-CZ" altLang="cs-CZ" sz="2400" dirty="0"/>
              <a:t>religion,</a:t>
            </a:r>
          </a:p>
          <a:p>
            <a:pPr lvl="1" eaLnBrk="1" hangingPunct="1">
              <a:lnSpc>
                <a:spcPct val="80000"/>
              </a:lnSpc>
            </a:pPr>
            <a:r>
              <a:rPr lang="cs-CZ" altLang="cs-CZ" sz="2400" dirty="0" err="1"/>
              <a:t>membership</a:t>
            </a:r>
            <a:r>
              <a:rPr lang="cs-CZ" altLang="cs-CZ" sz="2400" dirty="0"/>
              <a:t> </a:t>
            </a:r>
            <a:r>
              <a:rPr lang="cs-CZ" altLang="cs-CZ" sz="2400" dirty="0" err="1"/>
              <a:t>of</a:t>
            </a:r>
            <a:r>
              <a:rPr lang="cs-CZ" altLang="cs-CZ" sz="2400" dirty="0"/>
              <a:t> a </a:t>
            </a:r>
            <a:r>
              <a:rPr lang="cs-CZ" altLang="cs-CZ" sz="2400" dirty="0" err="1"/>
              <a:t>particular</a:t>
            </a:r>
            <a:r>
              <a:rPr lang="cs-CZ" altLang="cs-CZ" sz="2400" dirty="0"/>
              <a:t> </a:t>
            </a:r>
            <a:r>
              <a:rPr lang="cs-CZ" altLang="cs-CZ" sz="2400" dirty="0" err="1"/>
              <a:t>social</a:t>
            </a:r>
            <a:r>
              <a:rPr lang="cs-CZ" altLang="cs-CZ" sz="2400" dirty="0"/>
              <a:t> </a:t>
            </a:r>
            <a:r>
              <a:rPr lang="cs-CZ" altLang="cs-CZ" sz="2400" dirty="0" err="1"/>
              <a:t>group</a:t>
            </a:r>
            <a:r>
              <a:rPr lang="cs-CZ" altLang="cs-CZ" sz="2400" dirty="0"/>
              <a:t>,</a:t>
            </a:r>
          </a:p>
          <a:p>
            <a:pPr lvl="1" eaLnBrk="1" hangingPunct="1">
              <a:lnSpc>
                <a:spcPct val="80000"/>
              </a:lnSpc>
            </a:pPr>
            <a:r>
              <a:rPr lang="cs-CZ" altLang="cs-CZ" sz="2400" dirty="0" err="1"/>
              <a:t>political</a:t>
            </a:r>
            <a:r>
              <a:rPr lang="cs-CZ" altLang="cs-CZ" sz="2400" dirty="0"/>
              <a:t> </a:t>
            </a:r>
            <a:r>
              <a:rPr lang="cs-CZ" altLang="cs-CZ" sz="2400" dirty="0" err="1"/>
              <a:t>opinion</a:t>
            </a:r>
            <a:endParaRPr lang="cs-CZ" altLang="cs-CZ" sz="2400" dirty="0"/>
          </a:p>
          <a:p>
            <a:pPr eaLnBrk="1" hangingPunct="1">
              <a:lnSpc>
                <a:spcPct val="80000"/>
              </a:lnSpc>
              <a:buFont typeface="Wingdings 2" panose="05020102010507070707" pitchFamily="18" charset="2"/>
              <a:buNone/>
            </a:pPr>
            <a:r>
              <a:rPr lang="cs-CZ" altLang="cs-CZ" sz="2400" dirty="0"/>
              <a:t>(</a:t>
            </a:r>
            <a:r>
              <a:rPr lang="cs-CZ" altLang="cs-CZ" sz="2400" dirty="0" err="1"/>
              <a:t>one</a:t>
            </a:r>
            <a:r>
              <a:rPr lang="cs-CZ" altLang="cs-CZ" sz="2400" dirty="0"/>
              <a:t> </a:t>
            </a:r>
            <a:r>
              <a:rPr lang="cs-CZ" altLang="cs-CZ" sz="2400" dirty="0" err="1"/>
              <a:t>is</a:t>
            </a:r>
            <a:r>
              <a:rPr lang="cs-CZ" altLang="cs-CZ" sz="2400" dirty="0"/>
              <a:t> </a:t>
            </a:r>
            <a:r>
              <a:rPr lang="cs-CZ" altLang="cs-CZ" sz="2400" dirty="0" err="1"/>
              <a:t>enough</a:t>
            </a:r>
            <a:r>
              <a:rPr lang="cs-CZ" altLang="cs-CZ" sz="2400" dirty="0"/>
              <a:t>!).</a:t>
            </a:r>
          </a:p>
          <a:p>
            <a:pPr eaLnBrk="1" hangingPunct="1">
              <a:lnSpc>
                <a:spcPct val="80000"/>
              </a:lnSpc>
              <a:buFont typeface="Wingdings 2" panose="05020102010507070707" pitchFamily="18" charset="2"/>
              <a:buNone/>
            </a:pPr>
            <a:r>
              <a:rPr lang="cs-CZ" altLang="cs-CZ" sz="2400" dirty="0"/>
              <a:t>A </a:t>
            </a:r>
            <a:r>
              <a:rPr lang="cs-CZ" altLang="cs-CZ" sz="2400" dirty="0" err="1"/>
              <a:t>refugee</a:t>
            </a:r>
            <a:r>
              <a:rPr lang="cs-CZ" altLang="cs-CZ" sz="2400" dirty="0"/>
              <a:t> </a:t>
            </a:r>
            <a:r>
              <a:rPr lang="cs-CZ" altLang="cs-CZ" sz="2400" dirty="0" err="1"/>
              <a:t>must</a:t>
            </a:r>
            <a:r>
              <a:rPr lang="cs-CZ" altLang="cs-CZ" sz="2400" dirty="0"/>
              <a:t> </a:t>
            </a:r>
            <a:r>
              <a:rPr lang="cs-CZ" altLang="cs-CZ" sz="2400" dirty="0" err="1"/>
              <a:t>be</a:t>
            </a:r>
            <a:r>
              <a:rPr lang="cs-CZ" altLang="cs-CZ" sz="2400" dirty="0"/>
              <a:t>:</a:t>
            </a:r>
          </a:p>
          <a:p>
            <a:pPr eaLnBrk="1" hangingPunct="1">
              <a:lnSpc>
                <a:spcPct val="80000"/>
              </a:lnSpc>
            </a:pPr>
            <a:r>
              <a:rPr lang="cs-CZ" altLang="cs-CZ" sz="2400" dirty="0" err="1"/>
              <a:t>unwilling</a:t>
            </a:r>
            <a:r>
              <a:rPr lang="cs-CZ" altLang="cs-CZ" sz="2400" dirty="0"/>
              <a:t> </a:t>
            </a:r>
            <a:r>
              <a:rPr lang="cs-CZ" altLang="cs-CZ" sz="2400" dirty="0" err="1"/>
              <a:t>or</a:t>
            </a:r>
            <a:r>
              <a:rPr lang="cs-CZ" altLang="cs-CZ" sz="2400" dirty="0"/>
              <a:t> </a:t>
            </a:r>
            <a:r>
              <a:rPr lang="cs-CZ" altLang="cs-CZ" sz="2400" dirty="0" err="1"/>
              <a:t>unable</a:t>
            </a:r>
            <a:r>
              <a:rPr lang="cs-CZ" altLang="cs-CZ" sz="2400" dirty="0"/>
              <a:t> to </a:t>
            </a:r>
            <a:r>
              <a:rPr lang="cs-CZ" altLang="cs-CZ" sz="2400" dirty="0" err="1"/>
              <a:t>avail</a:t>
            </a:r>
            <a:r>
              <a:rPr lang="cs-CZ" altLang="cs-CZ" sz="2400" dirty="0"/>
              <a:t> </a:t>
            </a:r>
            <a:r>
              <a:rPr lang="cs-CZ" altLang="cs-CZ" sz="2400" dirty="0" err="1"/>
              <a:t>himself</a:t>
            </a:r>
            <a:r>
              <a:rPr lang="cs-CZ" altLang="cs-CZ" sz="2400" dirty="0"/>
              <a:t>/</a:t>
            </a:r>
            <a:r>
              <a:rPr lang="cs-CZ" altLang="cs-CZ" sz="2400" dirty="0" err="1"/>
              <a:t>herself</a:t>
            </a:r>
            <a:r>
              <a:rPr lang="cs-CZ" altLang="cs-CZ" sz="2400" dirty="0"/>
              <a:t> </a:t>
            </a:r>
            <a:r>
              <a:rPr lang="cs-CZ" altLang="cs-CZ" sz="2400" dirty="0" err="1"/>
              <a:t>of</a:t>
            </a:r>
            <a:r>
              <a:rPr lang="cs-CZ" altLang="cs-CZ" sz="2400" dirty="0"/>
              <a:t> </a:t>
            </a:r>
            <a:r>
              <a:rPr lang="cs-CZ" altLang="cs-CZ" sz="2400" dirty="0" err="1"/>
              <a:t>the</a:t>
            </a:r>
            <a:r>
              <a:rPr lang="cs-CZ" altLang="cs-CZ" sz="2400" dirty="0"/>
              <a:t> </a:t>
            </a:r>
            <a:r>
              <a:rPr lang="cs-CZ" altLang="cs-CZ" sz="2400" dirty="0" err="1"/>
              <a:t>protection</a:t>
            </a:r>
            <a:r>
              <a:rPr lang="cs-CZ" altLang="cs-CZ" sz="2400" dirty="0"/>
              <a:t> </a:t>
            </a:r>
            <a:r>
              <a:rPr lang="cs-CZ" altLang="cs-CZ" sz="2400" dirty="0" err="1"/>
              <a:t>of</a:t>
            </a:r>
            <a:r>
              <a:rPr lang="cs-CZ" altLang="cs-CZ" sz="2400" dirty="0"/>
              <a:t> </a:t>
            </a:r>
            <a:r>
              <a:rPr lang="cs-CZ" altLang="cs-CZ" sz="2400" dirty="0" err="1"/>
              <a:t>the</a:t>
            </a:r>
            <a:r>
              <a:rPr lang="cs-CZ" altLang="cs-CZ" sz="2400" dirty="0"/>
              <a:t> country</a:t>
            </a:r>
          </a:p>
          <a:p>
            <a:pPr eaLnBrk="1" hangingPunct="1">
              <a:lnSpc>
                <a:spcPct val="80000"/>
              </a:lnSpc>
            </a:pPr>
            <a:endParaRPr lang="cs-CZ" altLang="cs-CZ" sz="1800" dirty="0"/>
          </a:p>
          <a:p>
            <a:pPr eaLnBrk="1" hangingPunct="1"/>
            <a:endParaRPr lang="en-US" alt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Persecution</a:t>
            </a:r>
            <a:endParaRPr lang="cs-CZ" dirty="0"/>
          </a:p>
        </p:txBody>
      </p:sp>
      <p:sp>
        <p:nvSpPr>
          <p:cNvPr id="3" name="Zástupný symbol pro obsah 2"/>
          <p:cNvSpPr>
            <a:spLocks noGrp="1"/>
          </p:cNvSpPr>
          <p:nvPr>
            <p:ph sz="quarter" idx="1"/>
          </p:nvPr>
        </p:nvSpPr>
        <p:spPr/>
        <p:txBody>
          <a:bodyPr/>
          <a:lstStyle/>
          <a:p>
            <a:r>
              <a:rPr lang="es-ES" altLang="cs-CZ" sz="2800" dirty="0"/>
              <a:t>Act causes severe harm to a fundamental human right </a:t>
            </a:r>
            <a:r>
              <a:rPr lang="cs-CZ" altLang="cs-CZ" sz="2800" dirty="0"/>
              <a:t>(</a:t>
            </a:r>
            <a:r>
              <a:rPr lang="es-ES" altLang="cs-CZ" sz="2800" dirty="0"/>
              <a:t>right to life, liberty</a:t>
            </a:r>
            <a:r>
              <a:rPr lang="cs-CZ" altLang="cs-CZ" sz="2800" dirty="0"/>
              <a:t>, </a:t>
            </a:r>
            <a:r>
              <a:rPr lang="es-ES" altLang="cs-CZ" sz="2800" dirty="0"/>
              <a:t>physical integrity</a:t>
            </a:r>
            <a:r>
              <a:rPr lang="cs-CZ" altLang="cs-CZ" sz="2800" dirty="0"/>
              <a:t>)</a:t>
            </a:r>
            <a:r>
              <a:rPr lang="es-ES" altLang="cs-CZ" sz="2800" dirty="0"/>
              <a:t>. </a:t>
            </a:r>
          </a:p>
          <a:p>
            <a:r>
              <a:rPr lang="es-ES" altLang="cs-CZ" sz="2800" dirty="0"/>
              <a:t>Persecution could result from: </a:t>
            </a:r>
          </a:p>
          <a:p>
            <a:pPr lvl="1">
              <a:buFontTx/>
              <a:buChar char="•"/>
            </a:pPr>
            <a:r>
              <a:rPr lang="es-ES" altLang="cs-CZ" sz="2500" dirty="0"/>
              <a:t>direct involvement of </a:t>
            </a:r>
            <a:r>
              <a:rPr lang="cs-CZ" altLang="cs-CZ" sz="2500" dirty="0"/>
              <a:t>s</a:t>
            </a:r>
            <a:r>
              <a:rPr lang="es-ES" altLang="cs-CZ" sz="2500" dirty="0"/>
              <a:t>tate actors </a:t>
            </a:r>
            <a:endParaRPr lang="cs-CZ" altLang="cs-CZ" sz="2500" dirty="0"/>
          </a:p>
          <a:p>
            <a:pPr lvl="1">
              <a:buFontTx/>
              <a:buChar char="•"/>
            </a:pPr>
            <a:r>
              <a:rPr lang="es-ES" altLang="cs-CZ" sz="2500" dirty="0"/>
              <a:t>actors beyond the control of the </a:t>
            </a:r>
            <a:r>
              <a:rPr lang="cs-CZ" altLang="cs-CZ" sz="2500" dirty="0"/>
              <a:t>s</a:t>
            </a:r>
            <a:r>
              <a:rPr lang="es-ES" altLang="cs-CZ" sz="2500" dirty="0"/>
              <a:t>tate </a:t>
            </a:r>
            <a:endParaRPr lang="cs-CZ" altLang="cs-CZ" sz="2500" dirty="0"/>
          </a:p>
          <a:p>
            <a:pPr lvl="1">
              <a:buFontTx/>
              <a:buChar char="•"/>
            </a:pPr>
            <a:r>
              <a:rPr lang="es-ES" altLang="cs-CZ" sz="2500" dirty="0"/>
              <a:t>non-</a:t>
            </a:r>
            <a:r>
              <a:rPr lang="cs-CZ" altLang="cs-CZ" sz="2500" dirty="0"/>
              <a:t>s</a:t>
            </a:r>
            <a:r>
              <a:rPr lang="es-ES" altLang="cs-CZ" sz="2500" dirty="0"/>
              <a:t>tate actors tolerated by the </a:t>
            </a:r>
            <a:r>
              <a:rPr lang="cs-CZ" altLang="cs-CZ" sz="2500" dirty="0"/>
              <a:t>s</a:t>
            </a:r>
            <a:r>
              <a:rPr lang="es-ES" altLang="cs-CZ" sz="2500" dirty="0"/>
              <a:t>tate</a:t>
            </a:r>
            <a:endParaRPr lang="cs-CZ" altLang="cs-CZ" sz="2500" dirty="0"/>
          </a:p>
          <a:p>
            <a:pPr lvl="1">
              <a:buFontTx/>
              <a:buChar char="•"/>
            </a:pPr>
            <a:r>
              <a:rPr lang="cs-CZ" altLang="cs-CZ" sz="2500" dirty="0"/>
              <a:t>non-</a:t>
            </a:r>
            <a:r>
              <a:rPr lang="cs-CZ" altLang="cs-CZ" sz="2500" dirty="0" err="1"/>
              <a:t>state</a:t>
            </a:r>
            <a:r>
              <a:rPr lang="cs-CZ" altLang="cs-CZ" sz="2500" dirty="0"/>
              <a:t> </a:t>
            </a:r>
            <a:r>
              <a:rPr lang="cs-CZ" altLang="cs-CZ" sz="2500" dirty="0" err="1"/>
              <a:t>actors</a:t>
            </a:r>
            <a:r>
              <a:rPr lang="cs-CZ" altLang="cs-CZ" sz="2500" dirty="0"/>
              <a:t> </a:t>
            </a:r>
            <a:r>
              <a:rPr lang="cs-CZ" altLang="cs-CZ" sz="2500" dirty="0" err="1"/>
              <a:t>that</a:t>
            </a:r>
            <a:r>
              <a:rPr lang="cs-CZ" altLang="cs-CZ" sz="2500" dirty="0"/>
              <a:t> </a:t>
            </a:r>
            <a:r>
              <a:rPr lang="cs-CZ" altLang="cs-CZ" sz="2500" dirty="0" err="1"/>
              <a:t>state</a:t>
            </a:r>
            <a:r>
              <a:rPr lang="cs-CZ" altLang="cs-CZ" sz="2500" dirty="0"/>
              <a:t> </a:t>
            </a:r>
            <a:r>
              <a:rPr lang="cs-CZ" altLang="cs-CZ" sz="2500" dirty="0" err="1"/>
              <a:t>is</a:t>
            </a:r>
            <a:r>
              <a:rPr lang="cs-CZ" altLang="cs-CZ" sz="2500" dirty="0"/>
              <a:t> not </a:t>
            </a:r>
            <a:r>
              <a:rPr lang="cs-CZ" altLang="cs-CZ" sz="2500" dirty="0" err="1"/>
              <a:t>able</a:t>
            </a:r>
            <a:r>
              <a:rPr lang="cs-CZ" altLang="cs-CZ" sz="2500" dirty="0"/>
              <a:t> to </a:t>
            </a:r>
            <a:r>
              <a:rPr lang="cs-CZ" dirty="0" err="1"/>
              <a:t>prevent</a:t>
            </a:r>
            <a:r>
              <a:rPr lang="cs-CZ" dirty="0"/>
              <a:t> </a:t>
            </a:r>
            <a:r>
              <a:rPr lang="cs-CZ" dirty="0" err="1"/>
              <a:t>from</a:t>
            </a:r>
            <a:r>
              <a:rPr lang="cs-CZ" dirty="0"/>
              <a:t> </a:t>
            </a:r>
            <a:r>
              <a:rPr lang="cs-CZ" dirty="0" err="1"/>
              <a:t>doing</a:t>
            </a:r>
            <a:r>
              <a:rPr lang="cs-CZ" dirty="0"/>
              <a:t> so</a:t>
            </a:r>
          </a:p>
        </p:txBody>
      </p:sp>
    </p:spTree>
    <p:extLst>
      <p:ext uri="{BB962C8B-B14F-4D97-AF65-F5344CB8AC3E}">
        <p14:creationId xmlns:p14="http://schemas.microsoft.com/office/powerpoint/2010/main" val="312138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0" indent="0" eaLnBrk="1" hangingPunct="1">
              <a:lnSpc>
                <a:spcPct val="80000"/>
              </a:lnSpc>
            </a:pPr>
            <a:r>
              <a:rPr lang="cs-CZ" altLang="cs-CZ" dirty="0" err="1"/>
              <a:t>E</a:t>
            </a:r>
            <a:r>
              <a:rPr lang="cs-CZ" altLang="cs-CZ" sz="4000" dirty="0" err="1"/>
              <a:t>xclusion</a:t>
            </a:r>
            <a:r>
              <a:rPr lang="cs-CZ" altLang="cs-CZ" sz="4000" dirty="0"/>
              <a:t> </a:t>
            </a:r>
            <a:r>
              <a:rPr lang="cs-CZ" altLang="cs-CZ" sz="4000" dirty="0" err="1"/>
              <a:t>clauses</a:t>
            </a:r>
            <a:endParaRPr lang="cs-CZ" dirty="0"/>
          </a:p>
        </p:txBody>
      </p:sp>
      <p:sp>
        <p:nvSpPr>
          <p:cNvPr id="3" name="Zástupný symbol pro obsah 2"/>
          <p:cNvSpPr>
            <a:spLocks noGrp="1"/>
          </p:cNvSpPr>
          <p:nvPr>
            <p:ph sz="quarter" idx="1"/>
          </p:nvPr>
        </p:nvSpPr>
        <p:spPr/>
        <p:txBody>
          <a:bodyPr/>
          <a:lstStyle/>
          <a:p>
            <a:r>
              <a:rPr lang="es-MX" altLang="cs-CZ" sz="2400" dirty="0"/>
              <a:t>Art 1(D) – persons receiving protection from other parts of the UN (e.g. Palestinians within UNR</a:t>
            </a:r>
            <a:r>
              <a:rPr lang="cs-CZ" altLang="cs-CZ" sz="2400" dirty="0"/>
              <a:t>W</a:t>
            </a:r>
            <a:r>
              <a:rPr lang="es-MX" altLang="cs-CZ" sz="2400" dirty="0"/>
              <a:t>A) </a:t>
            </a:r>
          </a:p>
          <a:p>
            <a:r>
              <a:rPr lang="es-MX" altLang="cs-CZ" sz="2400" dirty="0"/>
              <a:t>Art 1(E) – persons who have been assimilated  into the countries where they live – same rights and obligations as nationals</a:t>
            </a:r>
          </a:p>
          <a:p>
            <a:r>
              <a:rPr lang="es-MX" altLang="cs-CZ" sz="2400" dirty="0"/>
              <a:t>Art 1(F) – persons who do not </a:t>
            </a:r>
            <a:r>
              <a:rPr lang="es-MX" altLang="cs-CZ" sz="2400" u="sng" dirty="0"/>
              <a:t>deserve</a:t>
            </a:r>
            <a:r>
              <a:rPr lang="es-MX" altLang="cs-CZ" sz="2400" dirty="0"/>
              <a:t> protection </a:t>
            </a:r>
            <a:endParaRPr lang="en-US" altLang="cs-CZ" sz="2400" dirty="0"/>
          </a:p>
        </p:txBody>
      </p:sp>
    </p:spTree>
    <p:extLst>
      <p:ext uri="{BB962C8B-B14F-4D97-AF65-F5344CB8AC3E}">
        <p14:creationId xmlns:p14="http://schemas.microsoft.com/office/powerpoint/2010/main" val="195087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 clause – art. 1 (F)</a:t>
            </a:r>
          </a:p>
        </p:txBody>
      </p:sp>
      <p:sp>
        <p:nvSpPr>
          <p:cNvPr id="3" name="Content Placeholder 2"/>
          <p:cNvSpPr>
            <a:spLocks noGrp="1"/>
          </p:cNvSpPr>
          <p:nvPr>
            <p:ph sz="quarter" idx="1"/>
          </p:nvPr>
        </p:nvSpPr>
        <p:spPr/>
        <p:txBody>
          <a:bodyPr>
            <a:normAutofit fontScale="92500"/>
          </a:bodyPr>
          <a:lstStyle/>
          <a:p>
            <a:r>
              <a:rPr lang="en-US" dirty="0"/>
              <a:t>F. The provisions of this Convention shall not apply to any person with respect to whom there are serious reasons for considering that:</a:t>
            </a:r>
          </a:p>
          <a:p>
            <a:pPr marL="0" indent="0">
              <a:buNone/>
            </a:pPr>
            <a:r>
              <a:rPr lang="en-US" dirty="0"/>
              <a:t>(a) He has committed a crime against peace, a war crime, or a crime against humanity, as defined in the international instruments drawn up to make provision in respect of such crimes;</a:t>
            </a:r>
          </a:p>
          <a:p>
            <a:pPr marL="0" indent="0">
              <a:buNone/>
            </a:pPr>
            <a:r>
              <a:rPr lang="en-US" dirty="0"/>
              <a:t>(b) He has committed a serious non-political crime </a:t>
            </a:r>
            <a:r>
              <a:rPr lang="en-US" b="1" dirty="0"/>
              <a:t>outside the country of refuge </a:t>
            </a:r>
            <a:r>
              <a:rPr lang="en-US" dirty="0"/>
              <a:t>prior to his admission to that country as a refugee;</a:t>
            </a:r>
          </a:p>
          <a:p>
            <a:pPr marL="0" indent="0">
              <a:buNone/>
            </a:pPr>
            <a:r>
              <a:rPr lang="en-US" dirty="0"/>
              <a:t>(c) He has been guilty of acts contrary to the purposes and principles of the United Nations.</a:t>
            </a:r>
          </a:p>
          <a:p>
            <a:endParaRPr lang="en-US" dirty="0"/>
          </a:p>
        </p:txBody>
      </p:sp>
    </p:spTree>
    <p:extLst>
      <p:ext uri="{BB962C8B-B14F-4D97-AF65-F5344CB8AC3E}">
        <p14:creationId xmlns:p14="http://schemas.microsoft.com/office/powerpoint/2010/main" val="135951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Cessation clause – art. 1 (C)</a:t>
            </a:r>
          </a:p>
        </p:txBody>
      </p:sp>
      <p:sp>
        <p:nvSpPr>
          <p:cNvPr id="3" name="Content Placeholder 2"/>
          <p:cNvSpPr>
            <a:spLocks noGrp="1"/>
          </p:cNvSpPr>
          <p:nvPr>
            <p:ph sz="quarter" idx="1"/>
          </p:nvPr>
        </p:nvSpPr>
        <p:spPr/>
        <p:txBody>
          <a:bodyPr>
            <a:normAutofit fontScale="85000" lnSpcReduction="20000"/>
          </a:bodyPr>
          <a:lstStyle/>
          <a:p>
            <a:r>
              <a:rPr lang="en-US" dirty="0"/>
              <a:t>C. This Convention </a:t>
            </a:r>
            <a:r>
              <a:rPr lang="en-US" u="sng" dirty="0"/>
              <a:t>shall cease to apply </a:t>
            </a:r>
            <a:r>
              <a:rPr lang="en-US" dirty="0"/>
              <a:t>to any person falling under the terms of section A if:</a:t>
            </a:r>
          </a:p>
          <a:p>
            <a:pPr marL="0" indent="0">
              <a:buNone/>
            </a:pPr>
            <a:r>
              <a:rPr lang="en-US" dirty="0"/>
              <a:t>(1) He has voluntarily re-availed himself of the protection of the country of his nationality; or</a:t>
            </a:r>
          </a:p>
          <a:p>
            <a:pPr marL="0" indent="0">
              <a:buNone/>
            </a:pPr>
            <a:r>
              <a:rPr lang="en-US" dirty="0"/>
              <a:t>(2) Having lost his nationality, he has voluntarily reacquired it; or</a:t>
            </a:r>
          </a:p>
          <a:p>
            <a:pPr marL="0" indent="0">
              <a:buNone/>
            </a:pPr>
            <a:r>
              <a:rPr lang="en-US" dirty="0"/>
              <a:t>(3) He has acquired a new nationality, and enjoys the protection of the country of his new nationality; or</a:t>
            </a:r>
          </a:p>
          <a:p>
            <a:pPr marL="0" indent="0">
              <a:buNone/>
            </a:pPr>
            <a:r>
              <a:rPr lang="en-US" dirty="0"/>
              <a:t>(4) He has voluntarily re-established himself in the country which he left or outside which he remained owing to fear of persecution; or</a:t>
            </a:r>
          </a:p>
          <a:p>
            <a:pPr marL="0" indent="0">
              <a:buNone/>
            </a:pPr>
            <a:r>
              <a:rPr lang="en-US" dirty="0"/>
              <a:t>(5) He can no longer, because the circumstances in connection with which he has been recognized as a refugee have ceased to exist, continue to refuse to avail himself of the protection of the country of his nationality;</a:t>
            </a:r>
          </a:p>
          <a:p>
            <a:pPr marL="0" indent="0">
              <a:buNone/>
            </a:pPr>
            <a:r>
              <a:rPr lang="en-US" dirty="0"/>
              <a:t/>
            </a:r>
            <a:br>
              <a:rPr lang="en-US" dirty="0"/>
            </a:br>
            <a:endParaRPr lang="en-US" dirty="0"/>
          </a:p>
        </p:txBody>
      </p:sp>
    </p:spTree>
    <p:extLst>
      <p:ext uri="{BB962C8B-B14F-4D97-AF65-F5344CB8AC3E}">
        <p14:creationId xmlns:p14="http://schemas.microsoft.com/office/powerpoint/2010/main" val="11608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pPr eaLnBrk="1" fontAlgn="auto" hangingPunct="1">
              <a:spcAft>
                <a:spcPts val="0"/>
              </a:spcAft>
              <a:defRPr/>
            </a:pPr>
            <a:r>
              <a:rPr lang="cs-CZ"/>
              <a:t>Rights in the convention</a:t>
            </a:r>
            <a:endParaRPr lang="en-US"/>
          </a:p>
        </p:txBody>
      </p:sp>
      <p:sp>
        <p:nvSpPr>
          <p:cNvPr id="17411" name="Zástupný symbol pro obsah 2"/>
          <p:cNvSpPr>
            <a:spLocks noGrp="1"/>
          </p:cNvSpPr>
          <p:nvPr>
            <p:ph sz="quarter" idx="1"/>
          </p:nvPr>
        </p:nvSpPr>
        <p:spPr/>
        <p:txBody>
          <a:bodyPr/>
          <a:lstStyle/>
          <a:p>
            <a:pPr eaLnBrk="1" hangingPunct="1"/>
            <a:r>
              <a:rPr lang="cs-CZ" altLang="cs-CZ" dirty="0" err="1"/>
              <a:t>Right</a:t>
            </a:r>
            <a:r>
              <a:rPr lang="cs-CZ" altLang="cs-CZ" dirty="0"/>
              <a:t> </a:t>
            </a:r>
            <a:r>
              <a:rPr lang="cs-CZ" altLang="cs-CZ" dirty="0" err="1"/>
              <a:t>of</a:t>
            </a:r>
            <a:r>
              <a:rPr lang="cs-CZ" altLang="cs-CZ" dirty="0"/>
              <a:t> </a:t>
            </a:r>
            <a:r>
              <a:rPr lang="cs-CZ" altLang="cs-CZ" dirty="0" err="1"/>
              <a:t>access</a:t>
            </a:r>
            <a:r>
              <a:rPr lang="cs-CZ" altLang="cs-CZ" dirty="0"/>
              <a:t> to </a:t>
            </a:r>
            <a:r>
              <a:rPr lang="cs-CZ" altLang="cs-CZ" dirty="0" err="1"/>
              <a:t>courts</a:t>
            </a:r>
            <a:endParaRPr lang="cs-CZ" altLang="cs-CZ" dirty="0"/>
          </a:p>
          <a:p>
            <a:pPr eaLnBrk="1" hangingPunct="1"/>
            <a:r>
              <a:rPr lang="cs-CZ" altLang="cs-CZ" dirty="0" err="1"/>
              <a:t>Right</a:t>
            </a:r>
            <a:r>
              <a:rPr lang="cs-CZ" altLang="cs-CZ" dirty="0"/>
              <a:t> to </a:t>
            </a:r>
            <a:r>
              <a:rPr lang="cs-CZ" altLang="cs-CZ" dirty="0" err="1"/>
              <a:t>employment</a:t>
            </a:r>
            <a:endParaRPr lang="cs-CZ" altLang="cs-CZ" dirty="0"/>
          </a:p>
          <a:p>
            <a:pPr eaLnBrk="1" hangingPunct="1"/>
            <a:r>
              <a:rPr lang="cs-CZ" altLang="cs-CZ" dirty="0" err="1"/>
              <a:t>Right</a:t>
            </a:r>
            <a:r>
              <a:rPr lang="cs-CZ" altLang="cs-CZ" dirty="0"/>
              <a:t> to </a:t>
            </a:r>
            <a:r>
              <a:rPr lang="cs-CZ" altLang="cs-CZ" dirty="0" err="1"/>
              <a:t>self-employment</a:t>
            </a:r>
            <a:endParaRPr lang="cs-CZ" altLang="cs-CZ" dirty="0"/>
          </a:p>
          <a:p>
            <a:pPr eaLnBrk="1" hangingPunct="1"/>
            <a:r>
              <a:rPr lang="cs-CZ" altLang="cs-CZ" dirty="0" err="1"/>
              <a:t>Right</a:t>
            </a:r>
            <a:r>
              <a:rPr lang="cs-CZ" altLang="cs-CZ" dirty="0"/>
              <a:t> to </a:t>
            </a:r>
            <a:r>
              <a:rPr lang="cs-CZ" altLang="cs-CZ" dirty="0" err="1"/>
              <a:t>education</a:t>
            </a:r>
            <a:r>
              <a:rPr lang="cs-CZ" altLang="cs-CZ" dirty="0"/>
              <a:t> </a:t>
            </a:r>
          </a:p>
          <a:p>
            <a:pPr eaLnBrk="1" hangingPunct="1"/>
            <a:r>
              <a:rPr lang="cs-CZ" altLang="cs-CZ" dirty="0" err="1"/>
              <a:t>Right</a:t>
            </a:r>
            <a:r>
              <a:rPr lang="cs-CZ" altLang="cs-CZ" dirty="0"/>
              <a:t> to </a:t>
            </a:r>
            <a:r>
              <a:rPr lang="cs-CZ" altLang="cs-CZ" dirty="0" err="1"/>
              <a:t>obtain</a:t>
            </a:r>
            <a:r>
              <a:rPr lang="cs-CZ" altLang="cs-CZ" dirty="0"/>
              <a:t> a </a:t>
            </a:r>
            <a:r>
              <a:rPr lang="cs-CZ" altLang="cs-CZ" dirty="0" err="1"/>
              <a:t>travel</a:t>
            </a:r>
            <a:r>
              <a:rPr lang="cs-CZ" altLang="cs-CZ" dirty="0"/>
              <a:t> </a:t>
            </a:r>
          </a:p>
          <a:p>
            <a:pPr marL="0" indent="0" eaLnBrk="1" hangingPunct="1">
              <a:buNone/>
            </a:pPr>
            <a:r>
              <a:rPr lang="cs-CZ" altLang="cs-CZ" dirty="0"/>
              <a:t>   </a:t>
            </a:r>
            <a:r>
              <a:rPr lang="cs-CZ" altLang="cs-CZ" dirty="0" err="1"/>
              <a:t>document</a:t>
            </a:r>
            <a:endParaRPr lang="cs-CZ" altLang="cs-CZ" dirty="0"/>
          </a:p>
          <a:p>
            <a:pPr marL="0" indent="0" eaLnBrk="1" hangingPunct="1">
              <a:buNone/>
            </a:pPr>
            <a:r>
              <a:rPr lang="cs-CZ" altLang="cs-CZ" dirty="0"/>
              <a:t>…</a:t>
            </a:r>
          </a:p>
          <a:p>
            <a:pPr eaLnBrk="1" hangingPunct="1">
              <a:buFont typeface="Wingdings 2" panose="05020102010507070707" pitchFamily="18" charset="2"/>
              <a:buNone/>
            </a:pPr>
            <a:endParaRPr lang="cs-CZ" altLang="cs-CZ" dirty="0"/>
          </a:p>
          <a:p>
            <a:pPr eaLnBrk="1" hangingPunct="1"/>
            <a:endParaRPr lang="en-US" altLang="cs-CZ" dirty="0"/>
          </a:p>
        </p:txBody>
      </p:sp>
      <p:pic>
        <p:nvPicPr>
          <p:cNvPr id="4" name="Zástupný symbol pro obsah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932040" y="1988840"/>
            <a:ext cx="3744416" cy="46142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in the Convention - example</a:t>
            </a:r>
          </a:p>
        </p:txBody>
      </p:sp>
      <p:sp>
        <p:nvSpPr>
          <p:cNvPr id="3" name="Content Placeholder 2"/>
          <p:cNvSpPr>
            <a:spLocks noGrp="1"/>
          </p:cNvSpPr>
          <p:nvPr>
            <p:ph sz="quarter" idx="1"/>
          </p:nvPr>
        </p:nvSpPr>
        <p:spPr/>
        <p:txBody>
          <a:bodyPr>
            <a:normAutofit lnSpcReduction="10000"/>
          </a:bodyPr>
          <a:lstStyle/>
          <a:p>
            <a:r>
              <a:rPr lang="en-US" b="1" dirty="0"/>
              <a:t>Article 22 - Public education</a:t>
            </a:r>
            <a:endParaRPr lang="en-US" dirty="0"/>
          </a:p>
          <a:p>
            <a:r>
              <a:rPr lang="en-US" dirty="0"/>
              <a:t>1. The Contracting States shall accord to refugees the same treatment as is accorded to nationals with respect to elementary education.</a:t>
            </a:r>
          </a:p>
          <a:p>
            <a:r>
              <a:rPr lang="en-US" dirty="0"/>
              <a:t>2. The Contracting States shall accord to refugees treatment as </a:t>
            </a:r>
            <a:r>
              <a:rPr lang="en-US" dirty="0" err="1"/>
              <a:t>favourable</a:t>
            </a:r>
            <a:r>
              <a:rPr lang="en-US" dirty="0"/>
              <a:t> as possible, and, in any event, not less </a:t>
            </a:r>
            <a:r>
              <a:rPr lang="en-US" dirty="0" err="1"/>
              <a:t>favourable</a:t>
            </a:r>
            <a:r>
              <a:rPr lang="en-US" dirty="0"/>
              <a:t> than that accorded to aliens generally in the same circumstances, with respect to education other than elementary education and, in particular, as regards access to studies, the recognition of foreign school certificates, diplomas and degrees, the remission of fees and charges and the award of scholarships.</a:t>
            </a:r>
          </a:p>
          <a:p>
            <a:pPr marL="0" indent="0">
              <a:buNone/>
            </a:pPr>
            <a:endParaRPr lang="en-US" dirty="0"/>
          </a:p>
        </p:txBody>
      </p:sp>
    </p:spTree>
    <p:extLst>
      <p:ext uri="{BB962C8B-B14F-4D97-AF65-F5344CB8AC3E}">
        <p14:creationId xmlns:p14="http://schemas.microsoft.com/office/powerpoint/2010/main" val="1431419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fontAlgn="auto" hangingPunct="1">
              <a:spcAft>
                <a:spcPts val="0"/>
              </a:spcAft>
              <a:defRPr/>
            </a:pPr>
            <a:r>
              <a:rPr lang="cs-CZ" dirty="0"/>
              <a:t>Non-</a:t>
            </a:r>
            <a:r>
              <a:rPr lang="cs-CZ" dirty="0" err="1"/>
              <a:t>refoulement</a:t>
            </a:r>
            <a:r>
              <a:rPr lang="cs-CZ" dirty="0"/>
              <a:t> – art.33</a:t>
            </a:r>
            <a:endParaRPr lang="en-US" dirty="0"/>
          </a:p>
        </p:txBody>
      </p:sp>
      <p:sp>
        <p:nvSpPr>
          <p:cNvPr id="19459" name="Zástupný symbol pro obsah 2"/>
          <p:cNvSpPr>
            <a:spLocks noGrp="1"/>
          </p:cNvSpPr>
          <p:nvPr>
            <p:ph sz="quarter" idx="1"/>
          </p:nvPr>
        </p:nvSpPr>
        <p:spPr/>
        <p:txBody>
          <a:bodyPr>
            <a:normAutofit/>
          </a:bodyPr>
          <a:lstStyle/>
          <a:p>
            <a:pPr eaLnBrk="1" hangingPunct="1"/>
            <a:r>
              <a:rPr lang="cs-CZ" altLang="cs-CZ" sz="2400" dirty="0"/>
              <a:t>Par. 1 </a:t>
            </a:r>
            <a:r>
              <a:rPr lang="en-US" altLang="cs-CZ" sz="2400" i="1" dirty="0"/>
              <a:t>No Contracting State shall expel or return (“</a:t>
            </a:r>
            <a:r>
              <a:rPr lang="en-US" altLang="cs-CZ" sz="2400" i="1" dirty="0" err="1"/>
              <a:t>refouler</a:t>
            </a:r>
            <a:r>
              <a:rPr lang="en-US" altLang="cs-CZ" sz="2400" i="1" dirty="0"/>
              <a:t>”) a refugee in any</a:t>
            </a:r>
            <a:r>
              <a:rPr lang="cs-CZ" altLang="cs-CZ" sz="2400" i="1" dirty="0"/>
              <a:t> </a:t>
            </a:r>
            <a:r>
              <a:rPr lang="en-US" altLang="cs-CZ" sz="2400" i="1" dirty="0"/>
              <a:t>manner whatsoever to the frontiers of territories where his life or freedom</a:t>
            </a:r>
            <a:r>
              <a:rPr lang="cs-CZ" altLang="cs-CZ" sz="2400" i="1" dirty="0"/>
              <a:t> w</a:t>
            </a:r>
            <a:r>
              <a:rPr lang="en-US" altLang="cs-CZ" sz="2400" i="1" dirty="0" err="1"/>
              <a:t>ould</a:t>
            </a:r>
            <a:r>
              <a:rPr lang="en-US" altLang="cs-CZ" sz="2400" i="1" dirty="0"/>
              <a:t> be threatened on account of his race, religion, nationality, membership</a:t>
            </a:r>
            <a:r>
              <a:rPr lang="cs-CZ" altLang="cs-CZ" sz="2400" i="1" dirty="0"/>
              <a:t> </a:t>
            </a:r>
            <a:r>
              <a:rPr lang="en-US" altLang="cs-CZ" sz="2400" i="1" dirty="0"/>
              <a:t>of a particular social group or political opinion</a:t>
            </a:r>
            <a:r>
              <a:rPr lang="en-US" altLang="cs-CZ" sz="2400" dirty="0"/>
              <a:t>.</a:t>
            </a:r>
            <a:r>
              <a:rPr lang="cs-CZ" altLang="cs-CZ" sz="2400" dirty="0"/>
              <a:t>“</a:t>
            </a:r>
          </a:p>
          <a:p>
            <a:r>
              <a:rPr lang="cs-CZ" altLang="cs-CZ" sz="2400" dirty="0"/>
              <a:t>Par. 2 </a:t>
            </a:r>
            <a:r>
              <a:rPr lang="en-US" sz="2400" i="1" dirty="0"/>
              <a:t>The benefit of the present provision may not, however, be claimed by</a:t>
            </a:r>
            <a:r>
              <a:rPr lang="cs-CZ" sz="2400" i="1" dirty="0"/>
              <a:t> </a:t>
            </a:r>
            <a:r>
              <a:rPr lang="en-US" sz="2400" i="1" dirty="0"/>
              <a:t>a refugee whom there are reasonable grounds for regarding as a danger to</a:t>
            </a:r>
            <a:r>
              <a:rPr lang="cs-CZ" sz="2400" i="1" dirty="0"/>
              <a:t> </a:t>
            </a:r>
            <a:r>
              <a:rPr lang="en-US" sz="2400" i="1" dirty="0"/>
              <a:t>the security of the country in which he is, or who, having been convicted by</a:t>
            </a:r>
            <a:r>
              <a:rPr lang="cs-CZ" sz="2400" i="1" dirty="0"/>
              <a:t> </a:t>
            </a:r>
            <a:r>
              <a:rPr lang="en-US" sz="2400" i="1" dirty="0"/>
              <a:t>a final judgment of a particularly serious crime, constitutes a danger to the</a:t>
            </a:r>
            <a:r>
              <a:rPr lang="cs-CZ" sz="2400" i="1" dirty="0"/>
              <a:t> </a:t>
            </a:r>
            <a:r>
              <a:rPr lang="cs-CZ" sz="2400" i="1" dirty="0" err="1"/>
              <a:t>community</a:t>
            </a:r>
            <a:r>
              <a:rPr lang="cs-CZ" sz="2400" i="1" dirty="0"/>
              <a:t> </a:t>
            </a:r>
            <a:r>
              <a:rPr lang="cs-CZ" sz="2400" i="1" dirty="0" err="1"/>
              <a:t>of</a:t>
            </a:r>
            <a:r>
              <a:rPr lang="cs-CZ" sz="2400" i="1" dirty="0"/>
              <a:t> </a:t>
            </a:r>
            <a:r>
              <a:rPr lang="cs-CZ" sz="2400" i="1" dirty="0" err="1"/>
              <a:t>that</a:t>
            </a:r>
            <a:r>
              <a:rPr lang="cs-CZ" sz="2400" i="1" dirty="0"/>
              <a:t> country.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normAutofit fontScale="90000"/>
          </a:bodyPr>
          <a:lstStyle/>
          <a:p>
            <a:pPr eaLnBrk="1" fontAlgn="auto" hangingPunct="1">
              <a:spcAft>
                <a:spcPts val="0"/>
              </a:spcAft>
              <a:defRPr/>
            </a:pPr>
            <a:r>
              <a:rPr lang="cs-CZ" dirty="0" err="1"/>
              <a:t>What</a:t>
            </a:r>
            <a:r>
              <a:rPr lang="cs-CZ" dirty="0"/>
              <a:t> </a:t>
            </a:r>
            <a:r>
              <a:rPr lang="cs-CZ" dirty="0" err="1"/>
              <a:t>the</a:t>
            </a:r>
            <a:r>
              <a:rPr lang="cs-CZ" dirty="0"/>
              <a:t> </a:t>
            </a:r>
            <a:r>
              <a:rPr lang="cs-CZ" dirty="0" err="1"/>
              <a:t>Convention</a:t>
            </a:r>
            <a:r>
              <a:rPr lang="cs-CZ" dirty="0"/>
              <a:t> </a:t>
            </a:r>
            <a:r>
              <a:rPr lang="cs-CZ" dirty="0" err="1"/>
              <a:t>does</a:t>
            </a:r>
            <a:r>
              <a:rPr lang="cs-CZ" dirty="0"/>
              <a:t> not </a:t>
            </a:r>
            <a:r>
              <a:rPr lang="cs-CZ" dirty="0" err="1"/>
              <a:t>contain</a:t>
            </a:r>
            <a:endParaRPr lang="en-US" dirty="0"/>
          </a:p>
        </p:txBody>
      </p:sp>
      <p:sp>
        <p:nvSpPr>
          <p:cNvPr id="18435" name="Zástupný symbol pro obsah 2"/>
          <p:cNvSpPr>
            <a:spLocks noGrp="1"/>
          </p:cNvSpPr>
          <p:nvPr>
            <p:ph sz="quarter" idx="1"/>
          </p:nvPr>
        </p:nvSpPr>
        <p:spPr/>
        <p:txBody>
          <a:bodyPr/>
          <a:lstStyle/>
          <a:p>
            <a:pPr eaLnBrk="1" hangingPunct="1"/>
            <a:r>
              <a:rPr lang="cs-CZ" altLang="cs-CZ" dirty="0"/>
              <a:t>No </a:t>
            </a:r>
            <a:r>
              <a:rPr lang="cs-CZ" altLang="cs-CZ" dirty="0" err="1"/>
              <a:t>procedural</a:t>
            </a:r>
            <a:r>
              <a:rPr lang="cs-CZ" altLang="cs-CZ" dirty="0"/>
              <a:t> </a:t>
            </a:r>
            <a:r>
              <a:rPr lang="cs-CZ" altLang="cs-CZ" dirty="0" err="1"/>
              <a:t>provisions</a:t>
            </a:r>
            <a:r>
              <a:rPr lang="cs-CZ" altLang="cs-CZ" dirty="0"/>
              <a:t> – </a:t>
            </a:r>
            <a:r>
              <a:rPr lang="cs-CZ" altLang="cs-CZ" dirty="0" err="1"/>
              <a:t>only</a:t>
            </a:r>
            <a:r>
              <a:rPr lang="cs-CZ" altLang="cs-CZ" dirty="0"/>
              <a:t> </a:t>
            </a:r>
            <a:r>
              <a:rPr lang="cs-CZ" altLang="cs-CZ" dirty="0" err="1"/>
              <a:t>says</a:t>
            </a:r>
            <a:r>
              <a:rPr lang="cs-CZ" altLang="cs-CZ" dirty="0"/>
              <a:t> „</a:t>
            </a:r>
            <a:r>
              <a:rPr lang="cs-CZ" altLang="cs-CZ" dirty="0" err="1"/>
              <a:t>who</a:t>
            </a:r>
            <a:r>
              <a:rPr lang="cs-CZ" altLang="cs-CZ" dirty="0"/>
              <a:t> </a:t>
            </a:r>
            <a:r>
              <a:rPr lang="cs-CZ" altLang="cs-CZ" dirty="0" err="1"/>
              <a:t>is</a:t>
            </a:r>
            <a:r>
              <a:rPr lang="cs-CZ" altLang="cs-CZ" dirty="0"/>
              <a:t> a </a:t>
            </a:r>
            <a:r>
              <a:rPr lang="cs-CZ" altLang="cs-CZ" dirty="0" err="1"/>
              <a:t>refugee</a:t>
            </a:r>
            <a:r>
              <a:rPr lang="cs-CZ" altLang="cs-CZ" dirty="0"/>
              <a:t>“</a:t>
            </a:r>
          </a:p>
          <a:p>
            <a:pPr eaLnBrk="1" hangingPunct="1"/>
            <a:r>
              <a:rPr lang="cs-CZ" altLang="cs-CZ" dirty="0"/>
              <a:t>No </a:t>
            </a:r>
            <a:r>
              <a:rPr lang="cs-CZ" altLang="cs-CZ" dirty="0" err="1"/>
              <a:t>explanation</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terms</a:t>
            </a:r>
            <a:r>
              <a:rPr lang="cs-CZ" altLang="cs-CZ" dirty="0"/>
              <a:t> </a:t>
            </a:r>
          </a:p>
          <a:p>
            <a:pPr eaLnBrk="1" hangingPunct="1"/>
            <a:r>
              <a:rPr lang="cs-CZ" altLang="cs-CZ" dirty="0"/>
              <a:t>No controlling </a:t>
            </a:r>
            <a:r>
              <a:rPr lang="cs-CZ" altLang="cs-CZ" dirty="0" err="1"/>
              <a:t>mechanims</a:t>
            </a:r>
            <a:endParaRPr lang="cs-CZ" altLang="cs-CZ" dirty="0"/>
          </a:p>
          <a:p>
            <a:pPr eaLnBrk="1" hangingPunct="1"/>
            <a:r>
              <a:rPr lang="cs-CZ" altLang="cs-CZ" dirty="0"/>
              <a:t>No </a:t>
            </a:r>
            <a:r>
              <a:rPr lang="cs-CZ" altLang="cs-CZ" dirty="0" err="1"/>
              <a:t>crisis</a:t>
            </a:r>
            <a:r>
              <a:rPr lang="cs-CZ" altLang="cs-CZ" dirty="0"/>
              <a:t> </a:t>
            </a:r>
            <a:r>
              <a:rPr lang="cs-CZ" altLang="cs-CZ" dirty="0" err="1"/>
              <a:t>mechanisms</a:t>
            </a:r>
            <a:endParaRPr lang="cs-CZ" altLang="cs-CZ" dirty="0"/>
          </a:p>
          <a:p>
            <a:pPr eaLnBrk="1" hangingPunct="1"/>
            <a:r>
              <a:rPr lang="cs-CZ" altLang="cs-CZ" dirty="0" err="1"/>
              <a:t>Covers</a:t>
            </a:r>
            <a:r>
              <a:rPr lang="cs-CZ" altLang="cs-CZ" dirty="0"/>
              <a:t> </a:t>
            </a:r>
            <a:r>
              <a:rPr lang="cs-CZ" altLang="cs-CZ" dirty="0" err="1"/>
              <a:t>only</a:t>
            </a:r>
            <a:r>
              <a:rPr lang="cs-CZ" altLang="cs-CZ" dirty="0"/>
              <a:t> </a:t>
            </a:r>
            <a:r>
              <a:rPr lang="cs-CZ" altLang="cs-CZ" dirty="0" err="1"/>
              <a:t>refugees</a:t>
            </a:r>
            <a:r>
              <a:rPr lang="cs-CZ" altLang="cs-CZ" dirty="0"/>
              <a:t> (x EU </a:t>
            </a:r>
            <a:r>
              <a:rPr lang="cs-CZ" altLang="cs-CZ" dirty="0" err="1"/>
              <a:t>law</a:t>
            </a:r>
            <a:r>
              <a:rPr lang="cs-CZ" altLang="cs-CZ" dirty="0"/>
              <a:t>) – no </a:t>
            </a:r>
            <a:r>
              <a:rPr lang="cs-CZ" altLang="cs-CZ" dirty="0" err="1"/>
              <a:t>other</a:t>
            </a:r>
            <a:r>
              <a:rPr lang="cs-CZ" altLang="cs-CZ" dirty="0"/>
              <a:t> </a:t>
            </a:r>
            <a:r>
              <a:rPr lang="cs-CZ" altLang="cs-CZ" dirty="0" err="1"/>
              <a:t>statuses</a:t>
            </a:r>
            <a:endParaRPr lang="cs-CZ" altLang="cs-CZ" dirty="0"/>
          </a:p>
          <a:p>
            <a:pPr eaLnBrk="1" hangingPunct="1"/>
            <a:endParaRPr lang="cs-CZ" altLang="cs-CZ" dirty="0"/>
          </a:p>
          <a:p>
            <a:pPr marL="0" indent="0" eaLnBrk="1" hangingPunct="1">
              <a:buNone/>
            </a:pPr>
            <a:endParaRPr lang="cs-CZ" altLang="cs-CZ" dirty="0"/>
          </a:p>
          <a:p>
            <a:pPr eaLnBrk="1" hangingPunct="1"/>
            <a:endParaRPr lang="en-US" alt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AD46DBB-F97A-8B4F-91F7-934368BCBA16}"/>
              </a:ext>
            </a:extLst>
          </p:cNvPr>
          <p:cNvSpPr>
            <a:spLocks noGrp="1"/>
          </p:cNvSpPr>
          <p:nvPr>
            <p:ph type="title"/>
          </p:nvPr>
        </p:nvSpPr>
        <p:spPr/>
        <p:txBody>
          <a:bodyPr/>
          <a:lstStyle/>
          <a:p>
            <a:r>
              <a:rPr lang="cs-CZ" dirty="0" err="1"/>
              <a:t>Topics</a:t>
            </a:r>
            <a:endParaRPr lang="cs-CZ" dirty="0"/>
          </a:p>
        </p:txBody>
      </p:sp>
      <p:sp>
        <p:nvSpPr>
          <p:cNvPr id="3" name="Zástupný symbol pro obsah 2">
            <a:extLst>
              <a:ext uri="{FF2B5EF4-FFF2-40B4-BE49-F238E27FC236}">
                <a16:creationId xmlns:a16="http://schemas.microsoft.com/office/drawing/2014/main" xmlns="" id="{345A8B42-4FB4-A84A-89EE-333FC5B82E98}"/>
              </a:ext>
            </a:extLst>
          </p:cNvPr>
          <p:cNvSpPr>
            <a:spLocks noGrp="1"/>
          </p:cNvSpPr>
          <p:nvPr>
            <p:ph sz="quarter" idx="1"/>
          </p:nvPr>
        </p:nvSpPr>
        <p:spPr/>
        <p:txBody>
          <a:bodyPr/>
          <a:lstStyle/>
          <a:p>
            <a:r>
              <a:rPr lang="cs-CZ" dirty="0" err="1"/>
              <a:t>Historical</a:t>
            </a:r>
            <a:r>
              <a:rPr lang="cs-CZ" dirty="0"/>
              <a:t> </a:t>
            </a:r>
            <a:r>
              <a:rPr lang="cs-CZ" dirty="0" err="1"/>
              <a:t>development</a:t>
            </a:r>
            <a:endParaRPr lang="cs-CZ" dirty="0"/>
          </a:p>
          <a:p>
            <a:r>
              <a:rPr lang="cs-CZ" dirty="0" err="1"/>
              <a:t>Convention</a:t>
            </a:r>
            <a:r>
              <a:rPr lang="cs-CZ" dirty="0"/>
              <a:t> </a:t>
            </a:r>
            <a:r>
              <a:rPr lang="cs-CZ" dirty="0" err="1"/>
              <a:t>Relating</a:t>
            </a:r>
            <a:r>
              <a:rPr lang="cs-CZ" dirty="0"/>
              <a:t> to </a:t>
            </a:r>
            <a:r>
              <a:rPr lang="cs-CZ" dirty="0" err="1"/>
              <a:t>the</a:t>
            </a:r>
            <a:r>
              <a:rPr lang="cs-CZ" dirty="0"/>
              <a:t> Status </a:t>
            </a:r>
            <a:r>
              <a:rPr lang="cs-CZ" dirty="0" err="1"/>
              <a:t>of</a:t>
            </a:r>
            <a:r>
              <a:rPr lang="cs-CZ" dirty="0"/>
              <a:t> </a:t>
            </a:r>
            <a:r>
              <a:rPr lang="cs-CZ" dirty="0" err="1"/>
              <a:t>Refugees</a:t>
            </a:r>
            <a:endParaRPr lang="cs-CZ" dirty="0"/>
          </a:p>
          <a:p>
            <a:r>
              <a:rPr lang="cs-CZ" dirty="0" err="1"/>
              <a:t>Other</a:t>
            </a:r>
            <a:r>
              <a:rPr lang="cs-CZ" dirty="0"/>
              <a:t> </a:t>
            </a:r>
            <a:r>
              <a:rPr lang="cs-CZ" dirty="0" err="1"/>
              <a:t>regional</a:t>
            </a:r>
            <a:r>
              <a:rPr lang="cs-CZ" dirty="0"/>
              <a:t> </a:t>
            </a:r>
            <a:r>
              <a:rPr lang="cs-CZ" dirty="0" err="1"/>
              <a:t>instruments</a:t>
            </a:r>
            <a:endParaRPr lang="cs-CZ" dirty="0"/>
          </a:p>
          <a:p>
            <a:r>
              <a:rPr lang="cs-CZ" dirty="0"/>
              <a:t>EU </a:t>
            </a:r>
            <a:r>
              <a:rPr lang="cs-CZ" dirty="0" err="1"/>
              <a:t>law</a:t>
            </a:r>
            <a:endParaRPr lang="cs-CZ" dirty="0"/>
          </a:p>
          <a:p>
            <a:r>
              <a:rPr lang="cs-CZ" dirty="0" err="1"/>
              <a:t>European</a:t>
            </a:r>
            <a:r>
              <a:rPr lang="cs-CZ" dirty="0"/>
              <a:t> </a:t>
            </a:r>
            <a:r>
              <a:rPr lang="cs-CZ" dirty="0" err="1"/>
              <a:t>law</a:t>
            </a:r>
            <a:endParaRPr lang="cs-CZ" dirty="0"/>
          </a:p>
          <a:p>
            <a:endParaRPr lang="cs-CZ" dirty="0"/>
          </a:p>
          <a:p>
            <a:r>
              <a:rPr lang="cs-CZ"/>
              <a:t>Discussion</a:t>
            </a:r>
            <a:endParaRPr lang="cs-CZ" dirty="0"/>
          </a:p>
          <a:p>
            <a:endParaRPr lang="cs-CZ" dirty="0"/>
          </a:p>
        </p:txBody>
      </p:sp>
    </p:spTree>
    <p:extLst>
      <p:ext uri="{BB962C8B-B14F-4D97-AF65-F5344CB8AC3E}">
        <p14:creationId xmlns:p14="http://schemas.microsoft.com/office/powerpoint/2010/main" val="356087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eaLnBrk="1" fontAlgn="auto" hangingPunct="1">
              <a:spcAft>
                <a:spcPts val="0"/>
              </a:spcAft>
              <a:defRPr/>
            </a:pPr>
            <a:r>
              <a:rPr lang="cs-CZ" dirty="0" err="1"/>
              <a:t>Regional</a:t>
            </a:r>
            <a:r>
              <a:rPr lang="cs-CZ" dirty="0"/>
              <a:t> </a:t>
            </a:r>
            <a:r>
              <a:rPr lang="cs-CZ" dirty="0" err="1"/>
              <a:t>instruments</a:t>
            </a:r>
            <a:r>
              <a:rPr lang="cs-CZ" dirty="0"/>
              <a:t> </a:t>
            </a:r>
            <a:r>
              <a:rPr lang="cs-CZ" dirty="0" err="1"/>
              <a:t>for</a:t>
            </a:r>
            <a:r>
              <a:rPr lang="cs-CZ" dirty="0"/>
              <a:t> </a:t>
            </a:r>
            <a:r>
              <a:rPr lang="cs-CZ" dirty="0" err="1"/>
              <a:t>refugees</a:t>
            </a:r>
            <a:endParaRPr lang="en-US" dirty="0"/>
          </a:p>
        </p:txBody>
      </p:sp>
      <p:sp>
        <p:nvSpPr>
          <p:cNvPr id="22531" name="Zástupný symbol pro obsah 2"/>
          <p:cNvSpPr>
            <a:spLocks noGrp="1"/>
          </p:cNvSpPr>
          <p:nvPr>
            <p:ph sz="quarter" idx="1"/>
          </p:nvPr>
        </p:nvSpPr>
        <p:spPr/>
        <p:txBody>
          <a:bodyPr>
            <a:normAutofit fontScale="92500" lnSpcReduction="20000"/>
          </a:bodyPr>
          <a:lstStyle/>
          <a:p>
            <a:r>
              <a:rPr lang="cs-CZ" altLang="cs-CZ" dirty="0" err="1"/>
              <a:t>Organization</a:t>
            </a:r>
            <a:r>
              <a:rPr lang="cs-CZ" altLang="cs-CZ" dirty="0"/>
              <a:t> </a:t>
            </a:r>
            <a:r>
              <a:rPr lang="cs-CZ" altLang="cs-CZ" dirty="0" err="1"/>
              <a:t>of</a:t>
            </a:r>
            <a:r>
              <a:rPr lang="cs-CZ" altLang="cs-CZ" dirty="0"/>
              <a:t> </a:t>
            </a:r>
            <a:r>
              <a:rPr lang="cs-CZ" altLang="cs-CZ" dirty="0" err="1"/>
              <a:t>African</a:t>
            </a:r>
            <a:r>
              <a:rPr lang="cs-CZ" altLang="cs-CZ" dirty="0"/>
              <a:t> Unity </a:t>
            </a:r>
            <a:r>
              <a:rPr lang="cs-CZ" altLang="cs-CZ" dirty="0" err="1"/>
              <a:t>Convention</a:t>
            </a:r>
            <a:r>
              <a:rPr lang="cs-CZ" altLang="cs-CZ" dirty="0"/>
              <a:t> </a:t>
            </a:r>
            <a:r>
              <a:rPr lang="cs-CZ" altLang="cs-CZ" dirty="0" err="1"/>
              <a:t>Governing</a:t>
            </a:r>
            <a:r>
              <a:rPr lang="cs-CZ" altLang="cs-CZ" dirty="0"/>
              <a:t> </a:t>
            </a:r>
            <a:r>
              <a:rPr lang="cs-CZ" altLang="cs-CZ" dirty="0" err="1"/>
              <a:t>the</a:t>
            </a:r>
            <a:r>
              <a:rPr lang="cs-CZ" altLang="cs-CZ" dirty="0"/>
              <a:t> </a:t>
            </a:r>
            <a:r>
              <a:rPr lang="cs-CZ" altLang="cs-CZ" dirty="0" err="1"/>
              <a:t>Specific</a:t>
            </a:r>
            <a:r>
              <a:rPr lang="cs-CZ" altLang="cs-CZ" dirty="0"/>
              <a:t> </a:t>
            </a:r>
            <a:r>
              <a:rPr lang="cs-CZ" altLang="cs-CZ" dirty="0" err="1"/>
              <a:t>Aspects</a:t>
            </a:r>
            <a:r>
              <a:rPr lang="cs-CZ" altLang="cs-CZ" dirty="0"/>
              <a:t> </a:t>
            </a:r>
            <a:r>
              <a:rPr lang="cs-CZ" altLang="cs-CZ" dirty="0" err="1"/>
              <a:t>of</a:t>
            </a:r>
            <a:r>
              <a:rPr lang="cs-CZ" altLang="cs-CZ" dirty="0"/>
              <a:t> </a:t>
            </a:r>
            <a:r>
              <a:rPr lang="cs-CZ" altLang="cs-CZ" dirty="0" err="1"/>
              <a:t>Refugee</a:t>
            </a:r>
            <a:r>
              <a:rPr lang="cs-CZ" altLang="cs-CZ" dirty="0"/>
              <a:t> </a:t>
            </a:r>
            <a:r>
              <a:rPr lang="cs-CZ" altLang="cs-CZ" dirty="0" err="1"/>
              <a:t>Problems</a:t>
            </a:r>
            <a:r>
              <a:rPr lang="cs-CZ" altLang="cs-CZ" dirty="0"/>
              <a:t> in </a:t>
            </a:r>
            <a:r>
              <a:rPr lang="cs-CZ" altLang="cs-CZ" dirty="0" err="1"/>
              <a:t>Africa</a:t>
            </a:r>
            <a:r>
              <a:rPr lang="cs-CZ" altLang="cs-CZ" dirty="0"/>
              <a:t> (</a:t>
            </a:r>
            <a:r>
              <a:rPr lang="cs-CZ" dirty="0" err="1"/>
              <a:t>regional</a:t>
            </a:r>
            <a:r>
              <a:rPr lang="cs-CZ" dirty="0"/>
              <a:t> </a:t>
            </a:r>
            <a:r>
              <a:rPr lang="cs-CZ" dirty="0" err="1"/>
              <a:t>legal</a:t>
            </a:r>
            <a:r>
              <a:rPr lang="cs-CZ" dirty="0"/>
              <a:t> instrument </a:t>
            </a:r>
            <a:r>
              <a:rPr lang="cs-CZ" dirty="0" err="1"/>
              <a:t>governing</a:t>
            </a:r>
            <a:r>
              <a:rPr lang="cs-CZ" dirty="0"/>
              <a:t> </a:t>
            </a:r>
            <a:r>
              <a:rPr lang="cs-CZ" dirty="0" err="1"/>
              <a:t>refugee</a:t>
            </a:r>
            <a:r>
              <a:rPr lang="cs-CZ" dirty="0"/>
              <a:t> </a:t>
            </a:r>
            <a:r>
              <a:rPr lang="cs-CZ" dirty="0" err="1"/>
              <a:t>protection</a:t>
            </a:r>
            <a:r>
              <a:rPr lang="cs-CZ" dirty="0"/>
              <a:t> in </a:t>
            </a:r>
            <a:r>
              <a:rPr lang="cs-CZ" dirty="0" err="1"/>
              <a:t>Africa</a:t>
            </a:r>
            <a:r>
              <a:rPr lang="cs-CZ" dirty="0"/>
              <a:t>)</a:t>
            </a:r>
            <a:r>
              <a:rPr lang="cs-CZ" altLang="cs-CZ" dirty="0"/>
              <a:t>1969</a:t>
            </a:r>
          </a:p>
          <a:p>
            <a:pPr eaLnBrk="1" hangingPunct="1"/>
            <a:endParaRPr lang="cs-CZ" altLang="cs-CZ" dirty="0"/>
          </a:p>
          <a:p>
            <a:pPr eaLnBrk="1" hangingPunct="1"/>
            <a:r>
              <a:rPr lang="cs-CZ" altLang="cs-CZ" dirty="0" err="1"/>
              <a:t>Cartagena</a:t>
            </a:r>
            <a:r>
              <a:rPr lang="cs-CZ" altLang="cs-CZ" dirty="0"/>
              <a:t> </a:t>
            </a:r>
            <a:r>
              <a:rPr lang="cs-CZ" altLang="cs-CZ" dirty="0" err="1"/>
              <a:t>Declaration</a:t>
            </a:r>
            <a:r>
              <a:rPr lang="cs-CZ" altLang="cs-CZ" dirty="0"/>
              <a:t> on </a:t>
            </a:r>
            <a:r>
              <a:rPr lang="cs-CZ" altLang="cs-CZ" dirty="0" err="1"/>
              <a:t>Refugees</a:t>
            </a:r>
            <a:r>
              <a:rPr lang="cs-CZ" altLang="cs-CZ" dirty="0"/>
              <a:t>  (non-</a:t>
            </a:r>
            <a:r>
              <a:rPr lang="cs-CZ" altLang="cs-CZ" dirty="0" err="1"/>
              <a:t>binding</a:t>
            </a:r>
            <a:r>
              <a:rPr lang="cs-CZ" altLang="cs-CZ" dirty="0"/>
              <a:t>)  1984</a:t>
            </a:r>
          </a:p>
          <a:p>
            <a:pPr eaLnBrk="1" hangingPunct="1"/>
            <a:endParaRPr lang="cs-CZ" altLang="cs-CZ" dirty="0"/>
          </a:p>
          <a:p>
            <a:pPr eaLnBrk="1" hangingPunct="1"/>
            <a:r>
              <a:rPr lang="cs-CZ" altLang="cs-CZ" dirty="0"/>
              <a:t>EU </a:t>
            </a:r>
            <a:r>
              <a:rPr lang="cs-CZ" altLang="cs-CZ" dirty="0" err="1"/>
              <a:t>law</a:t>
            </a:r>
            <a:r>
              <a:rPr lang="cs-CZ" altLang="cs-CZ" dirty="0"/>
              <a:t> – </a:t>
            </a:r>
            <a:r>
              <a:rPr lang="cs-CZ" altLang="cs-CZ" dirty="0" err="1"/>
              <a:t>directives</a:t>
            </a:r>
            <a:r>
              <a:rPr lang="cs-CZ" altLang="cs-CZ" dirty="0"/>
              <a:t>, </a:t>
            </a:r>
            <a:r>
              <a:rPr lang="cs-CZ" altLang="cs-CZ" dirty="0" err="1"/>
              <a:t>regulations</a:t>
            </a:r>
            <a:endParaRPr lang="cs-CZ" altLang="cs-CZ" dirty="0"/>
          </a:p>
          <a:p>
            <a:pPr eaLnBrk="1" hangingPunct="1"/>
            <a:endParaRPr lang="cs-CZ" altLang="cs-CZ" dirty="0"/>
          </a:p>
          <a:p>
            <a:r>
              <a:rPr lang="cs-CZ" altLang="cs-CZ" dirty="0" err="1"/>
              <a:t>Asia</a:t>
            </a:r>
            <a:r>
              <a:rPr lang="cs-CZ" altLang="cs-CZ" dirty="0"/>
              <a:t> (Bangkok </a:t>
            </a:r>
            <a:r>
              <a:rPr lang="cs-CZ" altLang="cs-CZ" dirty="0" err="1"/>
              <a:t>principles</a:t>
            </a:r>
            <a:r>
              <a:rPr lang="cs-CZ" altLang="cs-CZ" dirty="0"/>
              <a:t> </a:t>
            </a:r>
            <a:r>
              <a:rPr lang="cs-CZ" dirty="0"/>
              <a:t>on Status and </a:t>
            </a:r>
            <a:r>
              <a:rPr lang="cs-CZ" dirty="0" err="1"/>
              <a:t>Treatment</a:t>
            </a:r>
            <a:r>
              <a:rPr lang="cs-CZ" dirty="0"/>
              <a:t> </a:t>
            </a:r>
            <a:r>
              <a:rPr lang="cs-CZ" dirty="0" err="1"/>
              <a:t>of</a:t>
            </a:r>
            <a:r>
              <a:rPr lang="cs-CZ" dirty="0"/>
              <a:t> </a:t>
            </a:r>
            <a:r>
              <a:rPr lang="cs-CZ" dirty="0" err="1"/>
              <a:t>Refugees</a:t>
            </a:r>
            <a:r>
              <a:rPr lang="cs-CZ" altLang="cs-CZ" dirty="0"/>
              <a:t> 1966)</a:t>
            </a:r>
          </a:p>
          <a:p>
            <a:pPr marL="0" indent="0" eaLnBrk="1" hangingPunct="1">
              <a:buNone/>
            </a:pPr>
            <a:endParaRPr lang="cs-CZ" altLang="cs-CZ" dirty="0"/>
          </a:p>
          <a:p>
            <a:pPr marL="0" indent="0" eaLnBrk="1" hangingPunct="1">
              <a:buNone/>
            </a:pPr>
            <a:r>
              <a:rPr lang="cs-CZ" altLang="cs-CZ" dirty="0" err="1"/>
              <a:t>Asylum</a:t>
            </a:r>
            <a:r>
              <a:rPr lang="cs-CZ" altLang="cs-CZ" dirty="0"/>
              <a:t> not </a:t>
            </a:r>
            <a:r>
              <a:rPr lang="cs-CZ" altLang="cs-CZ" dirty="0" err="1"/>
              <a:t>covered</a:t>
            </a:r>
            <a:r>
              <a:rPr lang="cs-CZ" altLang="cs-CZ" dirty="0"/>
              <a:t> by </a:t>
            </a:r>
            <a:r>
              <a:rPr lang="cs-CZ" altLang="cs-CZ" dirty="0" err="1"/>
              <a:t>European</a:t>
            </a:r>
            <a:r>
              <a:rPr lang="cs-CZ" altLang="cs-CZ" dirty="0"/>
              <a:t> </a:t>
            </a:r>
            <a:r>
              <a:rPr lang="cs-CZ" altLang="cs-CZ" dirty="0" err="1"/>
              <a:t>Convention</a:t>
            </a:r>
            <a:r>
              <a:rPr lang="cs-CZ" altLang="cs-CZ" dirty="0"/>
              <a:t> on </a:t>
            </a:r>
            <a:r>
              <a:rPr lang="cs-CZ" altLang="cs-CZ" dirty="0" err="1"/>
              <a:t>Human</a:t>
            </a:r>
            <a:r>
              <a:rPr lang="cs-CZ" altLang="cs-CZ" dirty="0"/>
              <a:t> </a:t>
            </a:r>
            <a:r>
              <a:rPr lang="cs-CZ" altLang="cs-CZ" dirty="0" err="1"/>
              <a:t>Rights</a:t>
            </a:r>
            <a:r>
              <a:rPr lang="cs-CZ" altLang="cs-CZ" dirty="0"/>
              <a:t> nor by ICCPR.</a:t>
            </a:r>
          </a:p>
          <a:p>
            <a:pPr eaLnBrk="1" hangingPunct="1"/>
            <a:endParaRPr lang="en-US" alt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err="1"/>
              <a:t>European</a:t>
            </a:r>
            <a:r>
              <a:rPr lang="cs-CZ" dirty="0"/>
              <a:t> region</a:t>
            </a:r>
            <a:endParaRPr lang="en-US" dirty="0"/>
          </a:p>
        </p:txBody>
      </p:sp>
      <p:sp>
        <p:nvSpPr>
          <p:cNvPr id="26627" name="Zástupný symbol pro obsah 2"/>
          <p:cNvSpPr>
            <a:spLocks noGrp="1"/>
          </p:cNvSpPr>
          <p:nvPr>
            <p:ph sz="quarter" idx="1"/>
          </p:nvPr>
        </p:nvSpPr>
        <p:spPr/>
        <p:txBody>
          <a:bodyPr/>
          <a:lstStyle/>
          <a:p>
            <a:pPr eaLnBrk="1" hangingPunct="1">
              <a:buFont typeface="Wingdings 2" panose="05020102010507070707" pitchFamily="18" charset="2"/>
              <a:buNone/>
            </a:pPr>
            <a:r>
              <a:rPr lang="cs-CZ" altLang="cs-CZ" dirty="0"/>
              <a:t>1. </a:t>
            </a:r>
            <a:r>
              <a:rPr lang="cs-CZ" altLang="cs-CZ" dirty="0" err="1"/>
              <a:t>Council</a:t>
            </a:r>
            <a:r>
              <a:rPr lang="cs-CZ" altLang="cs-CZ" dirty="0"/>
              <a:t> </a:t>
            </a:r>
            <a:r>
              <a:rPr lang="cs-CZ" altLang="cs-CZ" dirty="0" err="1"/>
              <a:t>of</a:t>
            </a:r>
            <a:r>
              <a:rPr lang="cs-CZ" altLang="cs-CZ" dirty="0"/>
              <a:t> </a:t>
            </a:r>
            <a:r>
              <a:rPr lang="cs-CZ" altLang="cs-CZ" dirty="0" err="1"/>
              <a:t>Europe</a:t>
            </a:r>
            <a:endParaRPr lang="cs-CZ" altLang="cs-CZ" dirty="0"/>
          </a:p>
          <a:p>
            <a:pPr lvl="1" eaLnBrk="1" hangingPunct="1">
              <a:buFont typeface="Arial" panose="020B0604020202020204" pitchFamily="34" charset="0"/>
              <a:buChar char="–"/>
            </a:pPr>
            <a:r>
              <a:rPr lang="cs-CZ" altLang="cs-CZ" sz="2600" dirty="0" err="1"/>
              <a:t>European</a:t>
            </a:r>
            <a:r>
              <a:rPr lang="cs-CZ" altLang="cs-CZ" sz="2600" dirty="0"/>
              <a:t> </a:t>
            </a:r>
            <a:r>
              <a:rPr lang="cs-CZ" altLang="cs-CZ" sz="2600" dirty="0" err="1"/>
              <a:t>Convention</a:t>
            </a:r>
            <a:r>
              <a:rPr lang="cs-CZ" altLang="cs-CZ" sz="2600" dirty="0"/>
              <a:t> </a:t>
            </a:r>
            <a:r>
              <a:rPr lang="cs-CZ" altLang="cs-CZ" sz="2600" dirty="0" err="1"/>
              <a:t>of</a:t>
            </a:r>
            <a:r>
              <a:rPr lang="cs-CZ" altLang="cs-CZ" sz="2600" dirty="0"/>
              <a:t> </a:t>
            </a:r>
            <a:r>
              <a:rPr lang="cs-CZ" altLang="cs-CZ" sz="2600" dirty="0" err="1"/>
              <a:t>Human</a:t>
            </a:r>
            <a:r>
              <a:rPr lang="cs-CZ" altLang="cs-CZ" sz="2600" dirty="0"/>
              <a:t> </a:t>
            </a:r>
            <a:r>
              <a:rPr lang="cs-CZ" altLang="cs-CZ" sz="2600" dirty="0" err="1"/>
              <a:t>Rights</a:t>
            </a:r>
            <a:endParaRPr lang="cs-CZ" altLang="cs-CZ" sz="2600" dirty="0"/>
          </a:p>
          <a:p>
            <a:pPr marL="320040" lvl="1" indent="0" eaLnBrk="1" hangingPunct="1">
              <a:buNone/>
            </a:pPr>
            <a:r>
              <a:rPr lang="cs-CZ" altLang="cs-CZ" sz="2600" dirty="0" err="1"/>
              <a:t>European</a:t>
            </a:r>
            <a:r>
              <a:rPr lang="cs-CZ" altLang="cs-CZ" sz="2600" dirty="0"/>
              <a:t> </a:t>
            </a:r>
            <a:r>
              <a:rPr lang="cs-CZ" altLang="cs-CZ" sz="2600" dirty="0" err="1"/>
              <a:t>Court</a:t>
            </a:r>
            <a:r>
              <a:rPr lang="cs-CZ" altLang="cs-CZ" sz="2600" dirty="0"/>
              <a:t> </a:t>
            </a:r>
            <a:r>
              <a:rPr lang="cs-CZ" altLang="cs-CZ" sz="2600" dirty="0" err="1"/>
              <a:t>of</a:t>
            </a:r>
            <a:r>
              <a:rPr lang="cs-CZ" altLang="cs-CZ" sz="2600" dirty="0"/>
              <a:t> </a:t>
            </a:r>
            <a:r>
              <a:rPr lang="cs-CZ" altLang="cs-CZ" sz="2600" dirty="0" err="1"/>
              <a:t>Human</a:t>
            </a:r>
            <a:r>
              <a:rPr lang="cs-CZ" altLang="cs-CZ" sz="2600" dirty="0"/>
              <a:t> </a:t>
            </a:r>
            <a:r>
              <a:rPr lang="cs-CZ" altLang="cs-CZ" sz="2600" dirty="0" err="1"/>
              <a:t>Rights</a:t>
            </a:r>
            <a:endParaRPr lang="cs-CZ" altLang="cs-CZ" sz="2600" dirty="0"/>
          </a:p>
          <a:p>
            <a:pPr eaLnBrk="1" hangingPunct="1">
              <a:buFont typeface="Wingdings 2" panose="05020102010507070707" pitchFamily="18" charset="2"/>
              <a:buNone/>
            </a:pPr>
            <a:r>
              <a:rPr lang="cs-CZ" altLang="cs-CZ" dirty="0"/>
              <a:t>	</a:t>
            </a:r>
          </a:p>
          <a:p>
            <a:pPr eaLnBrk="1" hangingPunct="1">
              <a:buFont typeface="Wingdings 2" panose="05020102010507070707" pitchFamily="18" charset="2"/>
              <a:buNone/>
            </a:pPr>
            <a:r>
              <a:rPr lang="cs-CZ" altLang="cs-CZ" dirty="0"/>
              <a:t>2. </a:t>
            </a:r>
            <a:r>
              <a:rPr lang="cs-CZ" altLang="cs-CZ" dirty="0" err="1"/>
              <a:t>European</a:t>
            </a:r>
            <a:r>
              <a:rPr lang="cs-CZ" altLang="cs-CZ" dirty="0"/>
              <a:t> Union</a:t>
            </a:r>
          </a:p>
          <a:p>
            <a:pPr lvl="1" eaLnBrk="1" hangingPunct="1">
              <a:buFont typeface="Wingdings 2" panose="05020102010507070707" pitchFamily="18" charset="2"/>
              <a:buNone/>
            </a:pPr>
            <a:r>
              <a:rPr lang="cs-CZ" altLang="cs-CZ" dirty="0"/>
              <a:t>- </a:t>
            </a:r>
            <a:r>
              <a:rPr lang="cs-CZ" altLang="cs-CZ" dirty="0" err="1"/>
              <a:t>Court</a:t>
            </a:r>
            <a:r>
              <a:rPr lang="cs-CZ" altLang="cs-CZ" dirty="0"/>
              <a:t> </a:t>
            </a:r>
            <a:r>
              <a:rPr lang="cs-CZ" altLang="cs-CZ" dirty="0" err="1"/>
              <a:t>of</a:t>
            </a:r>
            <a:r>
              <a:rPr lang="cs-CZ" altLang="cs-CZ" dirty="0"/>
              <a:t> Justice </a:t>
            </a:r>
            <a:r>
              <a:rPr lang="cs-CZ" altLang="cs-CZ" dirty="0" err="1"/>
              <a:t>of</a:t>
            </a:r>
            <a:r>
              <a:rPr lang="cs-CZ" altLang="cs-CZ" dirty="0"/>
              <a:t> </a:t>
            </a:r>
            <a:r>
              <a:rPr lang="cs-CZ" altLang="cs-CZ" dirty="0" err="1"/>
              <a:t>the</a:t>
            </a:r>
            <a:r>
              <a:rPr lang="cs-CZ" altLang="cs-CZ" dirty="0"/>
              <a:t> EU</a:t>
            </a:r>
          </a:p>
          <a:p>
            <a:pPr eaLnBrk="1" hangingPunct="1"/>
            <a:endParaRPr lang="en-US" alt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European Union</a:t>
            </a:r>
          </a:p>
        </p:txBody>
      </p:sp>
      <p:sp>
        <p:nvSpPr>
          <p:cNvPr id="3" name="Content Placeholder 2"/>
          <p:cNvSpPr>
            <a:spLocks noGrp="1"/>
          </p:cNvSpPr>
          <p:nvPr>
            <p:ph sz="quarter" idx="1"/>
          </p:nvPr>
        </p:nvSpPr>
        <p:spPr/>
        <p:txBody>
          <a:bodyPr/>
          <a:lstStyle/>
          <a:p>
            <a:r>
              <a:rPr lang="en-US" dirty="0"/>
              <a:t>28 member states (some of them – Eurozone, some MS + other states – Schengen states)</a:t>
            </a:r>
          </a:p>
          <a:p>
            <a:r>
              <a:rPr lang="en-US" dirty="0"/>
              <a:t>Key players:</a:t>
            </a:r>
          </a:p>
          <a:p>
            <a:pPr>
              <a:buFontTx/>
              <a:buChar char="-"/>
            </a:pPr>
            <a:r>
              <a:rPr lang="en-US" dirty="0"/>
              <a:t>European Commission</a:t>
            </a:r>
          </a:p>
          <a:p>
            <a:pPr>
              <a:buFontTx/>
              <a:buChar char="-"/>
            </a:pPr>
            <a:r>
              <a:rPr lang="en-US" dirty="0"/>
              <a:t>Council of the EU</a:t>
            </a:r>
          </a:p>
          <a:p>
            <a:pPr>
              <a:buFontTx/>
              <a:buChar char="-"/>
            </a:pPr>
            <a:r>
              <a:rPr lang="en-US" dirty="0"/>
              <a:t>European Parliament</a:t>
            </a:r>
          </a:p>
        </p:txBody>
      </p:sp>
    </p:spTree>
    <p:extLst>
      <p:ext uri="{BB962C8B-B14F-4D97-AF65-F5344CB8AC3E}">
        <p14:creationId xmlns:p14="http://schemas.microsoft.com/office/powerpoint/2010/main" val="110993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cs-CZ" dirty="0"/>
              <a:t>EU Charter </a:t>
            </a:r>
            <a:r>
              <a:rPr lang="cs-CZ" dirty="0" err="1"/>
              <a:t>of</a:t>
            </a:r>
            <a:r>
              <a:rPr lang="cs-CZ" dirty="0"/>
              <a:t> </a:t>
            </a:r>
            <a:r>
              <a:rPr lang="cs-CZ" dirty="0" err="1"/>
              <a:t>Fundamental</a:t>
            </a:r>
            <a:r>
              <a:rPr lang="cs-CZ" dirty="0"/>
              <a:t> </a:t>
            </a:r>
            <a:r>
              <a:rPr lang="cs-CZ" dirty="0" err="1"/>
              <a:t>Rights</a:t>
            </a:r>
            <a:endParaRPr lang="en-US" dirty="0"/>
          </a:p>
        </p:txBody>
      </p:sp>
      <p:sp>
        <p:nvSpPr>
          <p:cNvPr id="28675" name="Zástupný symbol pro obsah 2"/>
          <p:cNvSpPr>
            <a:spLocks noGrp="1"/>
          </p:cNvSpPr>
          <p:nvPr>
            <p:ph sz="quarter" idx="1"/>
          </p:nvPr>
        </p:nvSpPr>
        <p:spPr/>
        <p:txBody>
          <a:bodyPr/>
          <a:lstStyle/>
          <a:p>
            <a:r>
              <a:rPr lang="cs-CZ" altLang="cs-CZ"/>
              <a:t>Right (?) to asylum</a:t>
            </a:r>
          </a:p>
          <a:p>
            <a:pPr lvl="1"/>
            <a:r>
              <a:rPr lang="cs-CZ" altLang="cs-CZ"/>
              <a:t>Art. 18 „</a:t>
            </a:r>
            <a:r>
              <a:rPr lang="en-US" altLang="cs-CZ"/>
              <a:t>The right to asylum shall be guaranteed with due respect for the rules of the Geneva Convention of 28 July 1951 and the Protocol of 31 January 1967 relating to the status of refugees and in accordance with the Treaty establishing the European Community.</a:t>
            </a:r>
            <a:r>
              <a:rPr lang="cs-CZ" altLang="cs-CZ"/>
              <a:t>“</a:t>
            </a:r>
          </a:p>
          <a:p>
            <a:pPr>
              <a:buFont typeface="Wingdings 2" panose="05020102010507070707" pitchFamily="18" charset="2"/>
              <a:buNone/>
            </a:pPr>
            <a:endParaRPr lang="cs-CZ" altLang="cs-CZ"/>
          </a:p>
          <a:p>
            <a:pPr>
              <a:buFont typeface="Wingdings 2" panose="05020102010507070707" pitchFamily="18" charset="2"/>
              <a:buNone/>
            </a:pPr>
            <a:endParaRPr lang="en-US" alt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space</a:t>
            </a:r>
          </a:p>
        </p:txBody>
      </p:sp>
      <p:sp>
        <p:nvSpPr>
          <p:cNvPr id="3" name="Content Placeholder 2"/>
          <p:cNvSpPr>
            <a:spLocks noGrp="1"/>
          </p:cNvSpPr>
          <p:nvPr>
            <p:ph sz="quarter" idx="1"/>
          </p:nvPr>
        </p:nvSpPr>
        <p:spPr/>
        <p:txBody>
          <a:bodyPr/>
          <a:lstStyle/>
          <a:p>
            <a:pPr lvl="1">
              <a:buFont typeface="Arial" panose="020B0604020202020204" pitchFamily="34" charset="0"/>
              <a:buChar char="–"/>
            </a:pPr>
            <a:r>
              <a:rPr lang="cs-CZ" altLang="cs-CZ" sz="2600" dirty="0" err="1"/>
              <a:t>Regulations</a:t>
            </a:r>
            <a:r>
              <a:rPr lang="cs-CZ" altLang="cs-CZ" sz="2600" dirty="0"/>
              <a:t> – </a:t>
            </a:r>
            <a:r>
              <a:rPr lang="cs-CZ" altLang="cs-CZ" sz="2600" dirty="0" err="1"/>
              <a:t>directly</a:t>
            </a:r>
            <a:r>
              <a:rPr lang="cs-CZ" altLang="cs-CZ" sz="2600" dirty="0"/>
              <a:t> </a:t>
            </a:r>
            <a:r>
              <a:rPr lang="cs-CZ" altLang="cs-CZ" sz="2600" dirty="0" err="1"/>
              <a:t>applicable</a:t>
            </a:r>
            <a:endParaRPr lang="cs-CZ" altLang="cs-CZ" sz="2600" dirty="0"/>
          </a:p>
          <a:p>
            <a:pPr lvl="1">
              <a:buFont typeface="Arial" panose="020B0604020202020204" pitchFamily="34" charset="0"/>
              <a:buChar char="–"/>
            </a:pPr>
            <a:r>
              <a:rPr lang="cs-CZ" altLang="cs-CZ" sz="2600" dirty="0" err="1"/>
              <a:t>Directives</a:t>
            </a:r>
            <a:r>
              <a:rPr lang="cs-CZ" altLang="cs-CZ" sz="2600" dirty="0"/>
              <a:t> – „show </a:t>
            </a:r>
            <a:r>
              <a:rPr lang="cs-CZ" altLang="cs-CZ" sz="2600" dirty="0" err="1"/>
              <a:t>directions</a:t>
            </a:r>
            <a:r>
              <a:rPr lang="cs-CZ" altLang="cs-CZ" sz="2600" dirty="0"/>
              <a:t>“ </a:t>
            </a:r>
            <a:r>
              <a:rPr lang="cs-CZ" altLang="cs-CZ" sz="2600" dirty="0" err="1"/>
              <a:t>for</a:t>
            </a:r>
            <a:r>
              <a:rPr lang="cs-CZ" altLang="cs-CZ" sz="2600" dirty="0"/>
              <a:t> </a:t>
            </a:r>
            <a:r>
              <a:rPr lang="cs-CZ" altLang="cs-CZ" sz="2600" dirty="0" err="1"/>
              <a:t>national</a:t>
            </a:r>
            <a:r>
              <a:rPr lang="cs-CZ" altLang="cs-CZ" sz="2600" dirty="0"/>
              <a:t> </a:t>
            </a:r>
            <a:r>
              <a:rPr lang="cs-CZ" altLang="cs-CZ" sz="2600" dirty="0" err="1"/>
              <a:t>laws</a:t>
            </a:r>
            <a:r>
              <a:rPr lang="cs-CZ" altLang="cs-CZ" sz="2600" dirty="0"/>
              <a:t> - </a:t>
            </a:r>
            <a:r>
              <a:rPr lang="cs-CZ" altLang="cs-CZ" sz="2600" dirty="0" err="1"/>
              <a:t>transposition</a:t>
            </a:r>
            <a:endParaRPr lang="cs-CZ" altLang="cs-CZ" sz="2600" dirty="0"/>
          </a:p>
          <a:p>
            <a:pPr lvl="1">
              <a:buFont typeface="Arial" panose="020B0604020202020204" pitchFamily="34" charset="0"/>
              <a:buChar char="–"/>
            </a:pPr>
            <a:r>
              <a:rPr lang="cs-CZ" altLang="cs-CZ" sz="2600" dirty="0" err="1"/>
              <a:t>Decisions</a:t>
            </a:r>
            <a:r>
              <a:rPr lang="cs-CZ" altLang="cs-CZ" sz="2600" dirty="0"/>
              <a:t> – ad hoc </a:t>
            </a:r>
            <a:r>
              <a:rPr lang="cs-CZ" altLang="cs-CZ" sz="2600" dirty="0" err="1"/>
              <a:t>situations</a:t>
            </a:r>
            <a:r>
              <a:rPr lang="cs-CZ" altLang="cs-CZ" sz="2600" dirty="0"/>
              <a:t>, </a:t>
            </a:r>
            <a:r>
              <a:rPr lang="cs-CZ" altLang="cs-CZ" sz="2600" dirty="0" err="1"/>
              <a:t>directly</a:t>
            </a:r>
            <a:r>
              <a:rPr lang="cs-CZ" altLang="cs-CZ" sz="2600" dirty="0"/>
              <a:t> </a:t>
            </a:r>
            <a:r>
              <a:rPr lang="cs-CZ" altLang="cs-CZ" sz="2600" dirty="0" err="1"/>
              <a:t>applicable</a:t>
            </a:r>
            <a:endParaRPr lang="cs-CZ" altLang="cs-CZ" sz="2600" dirty="0"/>
          </a:p>
          <a:p>
            <a:pPr marL="320040" lvl="1" indent="0">
              <a:buNone/>
            </a:pPr>
            <a:endParaRPr lang="cs-CZ" altLang="cs-CZ" sz="2600" dirty="0"/>
          </a:p>
          <a:p>
            <a:pPr marL="320040" lvl="1" indent="0">
              <a:buNone/>
            </a:pPr>
            <a:r>
              <a:rPr lang="cs-CZ" altLang="cs-CZ" sz="2600" dirty="0" err="1"/>
              <a:t>European</a:t>
            </a:r>
            <a:r>
              <a:rPr lang="cs-CZ" altLang="cs-CZ" sz="2600" dirty="0"/>
              <a:t> </a:t>
            </a:r>
            <a:r>
              <a:rPr lang="cs-CZ" altLang="cs-CZ" sz="2600" dirty="0" err="1"/>
              <a:t>Commission</a:t>
            </a:r>
            <a:r>
              <a:rPr lang="cs-CZ" altLang="cs-CZ" sz="2600" dirty="0"/>
              <a:t> – </a:t>
            </a:r>
            <a:r>
              <a:rPr lang="cs-CZ" altLang="cs-CZ" sz="2600" dirty="0" err="1"/>
              <a:t>prepares</a:t>
            </a:r>
            <a:r>
              <a:rPr lang="cs-CZ" altLang="cs-CZ" sz="2600" dirty="0"/>
              <a:t> and </a:t>
            </a:r>
            <a:r>
              <a:rPr lang="cs-CZ" altLang="cs-CZ" sz="2600" dirty="0" err="1"/>
              <a:t>submits</a:t>
            </a:r>
            <a:r>
              <a:rPr lang="cs-CZ" altLang="cs-CZ" sz="2600" dirty="0"/>
              <a:t> </a:t>
            </a:r>
            <a:r>
              <a:rPr lang="cs-CZ" altLang="cs-CZ" sz="2600" dirty="0" err="1"/>
              <a:t>proposals</a:t>
            </a:r>
            <a:endParaRPr lang="cs-CZ" altLang="cs-CZ" sz="2600" dirty="0"/>
          </a:p>
          <a:p>
            <a:pPr marL="320040" lvl="1" indent="0">
              <a:buNone/>
            </a:pPr>
            <a:r>
              <a:rPr lang="cs-CZ" altLang="cs-CZ" sz="2600" dirty="0" err="1"/>
              <a:t>Council</a:t>
            </a:r>
            <a:r>
              <a:rPr lang="cs-CZ" altLang="cs-CZ" sz="2600" dirty="0"/>
              <a:t> </a:t>
            </a:r>
            <a:r>
              <a:rPr lang="cs-CZ" altLang="cs-CZ" sz="2600" dirty="0" err="1"/>
              <a:t>of</a:t>
            </a:r>
            <a:r>
              <a:rPr lang="cs-CZ" altLang="cs-CZ" sz="2600" dirty="0"/>
              <a:t> </a:t>
            </a:r>
            <a:r>
              <a:rPr lang="cs-CZ" altLang="cs-CZ" sz="2600" dirty="0" err="1"/>
              <a:t>the</a:t>
            </a:r>
            <a:r>
              <a:rPr lang="cs-CZ" altLang="cs-CZ" sz="2600" dirty="0"/>
              <a:t> EU and </a:t>
            </a:r>
            <a:r>
              <a:rPr lang="cs-CZ" altLang="cs-CZ" sz="2600" dirty="0" err="1"/>
              <a:t>European</a:t>
            </a:r>
            <a:r>
              <a:rPr lang="cs-CZ" altLang="cs-CZ" sz="2600" dirty="0"/>
              <a:t> </a:t>
            </a:r>
            <a:r>
              <a:rPr lang="cs-CZ" altLang="cs-CZ" sz="2600" dirty="0" err="1"/>
              <a:t>Parliament</a:t>
            </a:r>
            <a:r>
              <a:rPr lang="cs-CZ" altLang="cs-CZ" sz="2600" dirty="0"/>
              <a:t> – co-</a:t>
            </a:r>
            <a:r>
              <a:rPr lang="cs-CZ" altLang="cs-CZ" sz="2600" dirty="0" err="1"/>
              <a:t>decision</a:t>
            </a:r>
            <a:r>
              <a:rPr lang="cs-CZ" altLang="cs-CZ" sz="2600" dirty="0"/>
              <a:t> </a:t>
            </a:r>
            <a:r>
              <a:rPr lang="cs-CZ" altLang="cs-CZ" sz="2600" dirty="0" err="1"/>
              <a:t>process</a:t>
            </a:r>
            <a:endParaRPr lang="cs-CZ" altLang="cs-CZ" sz="2600" dirty="0"/>
          </a:p>
          <a:p>
            <a:pPr marL="0" indent="0">
              <a:buNone/>
            </a:pPr>
            <a:endParaRPr lang="en-US" dirty="0"/>
          </a:p>
        </p:txBody>
      </p:sp>
    </p:spTree>
    <p:extLst>
      <p:ext uri="{BB962C8B-B14F-4D97-AF65-F5344CB8AC3E}">
        <p14:creationId xmlns:p14="http://schemas.microsoft.com/office/powerpoint/2010/main" val="96617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74066BA-5564-2840-8292-0FA498F8D6BB}"/>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xmlns="" id="{783E755F-CC00-9E42-866A-7D4C777A635D}"/>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7108"/>
          <a:stretch/>
        </p:blipFill>
        <p:spPr>
          <a:xfrm>
            <a:off x="1416224" y="1417638"/>
            <a:ext cx="6768752" cy="4246984"/>
          </a:xfrm>
        </p:spPr>
      </p:pic>
    </p:spTree>
    <p:extLst>
      <p:ext uri="{BB962C8B-B14F-4D97-AF65-F5344CB8AC3E}">
        <p14:creationId xmlns:p14="http://schemas.microsoft.com/office/powerpoint/2010/main" val="2557750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94DAD26-6341-9B49-AAD1-6E8091DD09DA}"/>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xmlns="" id="{3E3082A2-579A-9E43-B0A0-CE64B4F0E71A}"/>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a:stretch/>
        </p:blipFill>
        <p:spPr>
          <a:xfrm rot="5400000">
            <a:off x="1632012" y="838362"/>
            <a:ext cx="6096000" cy="4968552"/>
          </a:xfrm>
        </p:spPr>
      </p:pic>
    </p:spTree>
    <p:extLst>
      <p:ext uri="{BB962C8B-B14F-4D97-AF65-F5344CB8AC3E}">
        <p14:creationId xmlns:p14="http://schemas.microsoft.com/office/powerpoint/2010/main" val="3329847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498BEE8-E339-A449-B1BB-5C7F7A7D568B}"/>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xmlns="" id="{6030C237-3F29-D34F-90F6-357FE1A969A0}"/>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5710" r="10919"/>
          <a:stretch/>
        </p:blipFill>
        <p:spPr>
          <a:xfrm rot="5400000">
            <a:off x="1928292" y="957382"/>
            <a:ext cx="5256584" cy="5009728"/>
          </a:xfrm>
        </p:spPr>
      </p:pic>
    </p:spTree>
    <p:extLst>
      <p:ext uri="{BB962C8B-B14F-4D97-AF65-F5344CB8AC3E}">
        <p14:creationId xmlns:p14="http://schemas.microsoft.com/office/powerpoint/2010/main" val="2739104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FA9E9F2-15EA-B54E-AE4B-F7B1D3395345}"/>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xmlns="" id="{E6061EB8-5C3C-E746-A1F0-E661CC528388}"/>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22211"/>
          <a:stretch/>
        </p:blipFill>
        <p:spPr>
          <a:xfrm>
            <a:off x="1547664" y="2132856"/>
            <a:ext cx="6264696" cy="3240360"/>
          </a:xfrm>
        </p:spPr>
      </p:pic>
    </p:spTree>
    <p:extLst>
      <p:ext uri="{BB962C8B-B14F-4D97-AF65-F5344CB8AC3E}">
        <p14:creationId xmlns:p14="http://schemas.microsoft.com/office/powerpoint/2010/main" val="3705358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European Asylum System</a:t>
            </a:r>
          </a:p>
        </p:txBody>
      </p:sp>
      <p:sp>
        <p:nvSpPr>
          <p:cNvPr id="3" name="Content Placeholder 2"/>
          <p:cNvSpPr>
            <a:spLocks noGrp="1"/>
          </p:cNvSpPr>
          <p:nvPr>
            <p:ph sz="quarter" idx="1"/>
          </p:nvPr>
        </p:nvSpPr>
        <p:spPr/>
        <p:txBody>
          <a:bodyPr/>
          <a:lstStyle/>
          <a:p>
            <a:r>
              <a:rPr lang="en-US" dirty="0"/>
              <a:t>Aim: unified asylum procedure, assessment of the claims, unified standards for asylum seekers, unified statuses and rights attached to them</a:t>
            </a:r>
          </a:p>
          <a:p>
            <a:r>
              <a:rPr lang="en-US" dirty="0"/>
              <a:t>1999 – 2013: 2 phases: minimum standards, common rules</a:t>
            </a:r>
          </a:p>
          <a:p>
            <a:r>
              <a:rPr lang="en-US" b="1" dirty="0"/>
              <a:t>International protection: asylum </a:t>
            </a:r>
            <a:r>
              <a:rPr lang="en-US" dirty="0"/>
              <a:t>(Geneva Convention) and </a:t>
            </a:r>
            <a:r>
              <a:rPr lang="en-US" b="1" dirty="0"/>
              <a:t>subsidiary protection </a:t>
            </a:r>
            <a:r>
              <a:rPr lang="en-US" dirty="0"/>
              <a:t>(inspiration art.3 ECHR?)</a:t>
            </a:r>
            <a:endParaRPr lang="en-US" b="1" dirty="0"/>
          </a:p>
          <a:p>
            <a:r>
              <a:rPr lang="en-US" dirty="0"/>
              <a:t>2015-2016 migration crisis – new challenges</a:t>
            </a:r>
          </a:p>
        </p:txBody>
      </p:sp>
    </p:spTree>
    <p:extLst>
      <p:ext uri="{BB962C8B-B14F-4D97-AF65-F5344CB8AC3E}">
        <p14:creationId xmlns:p14="http://schemas.microsoft.com/office/powerpoint/2010/main" val="33358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latin typeface="Serifa BT" pitchFamily="18" charset="0"/>
              </a:rPr>
              <a:t>State</a:t>
            </a:r>
            <a:r>
              <a:rPr lang="cs-CZ" dirty="0">
                <a:latin typeface="Serifa BT" pitchFamily="18" charset="0"/>
              </a:rPr>
              <a:t> as a sovereign in </a:t>
            </a:r>
            <a:r>
              <a:rPr lang="cs-CZ" dirty="0" err="1">
                <a:latin typeface="Serifa BT" pitchFamily="18" charset="0"/>
              </a:rPr>
              <a:t>international</a:t>
            </a:r>
            <a:r>
              <a:rPr lang="cs-CZ" dirty="0">
                <a:latin typeface="Serifa BT" pitchFamily="18" charset="0"/>
              </a:rPr>
              <a:t> </a:t>
            </a:r>
            <a:r>
              <a:rPr lang="cs-CZ" dirty="0" err="1">
                <a:latin typeface="Serifa BT" pitchFamily="18" charset="0"/>
              </a:rPr>
              <a:t>law</a:t>
            </a:r>
            <a:r>
              <a:rPr lang="cs-CZ" dirty="0"/>
              <a:t/>
            </a:r>
            <a:br>
              <a:rPr lang="cs-CZ" dirty="0"/>
            </a:br>
            <a:endParaRPr lang="cs-CZ" dirty="0"/>
          </a:p>
        </p:txBody>
      </p:sp>
      <p:sp>
        <p:nvSpPr>
          <p:cNvPr id="3" name="Zástupný symbol pro obsah 2"/>
          <p:cNvSpPr>
            <a:spLocks noGrp="1"/>
          </p:cNvSpPr>
          <p:nvPr>
            <p:ph sz="quarter" idx="1"/>
          </p:nvPr>
        </p:nvSpPr>
        <p:spPr/>
        <p:txBody>
          <a:bodyPr/>
          <a:lstStyle/>
          <a:p>
            <a:pPr>
              <a:buFont typeface="Wingdings 2"/>
              <a:buChar char=""/>
              <a:defRPr/>
            </a:pPr>
            <a:r>
              <a:rPr lang="cs-CZ" dirty="0" err="1">
                <a:latin typeface="Serifa BT" pitchFamily="18" charset="0"/>
              </a:rPr>
              <a:t>State</a:t>
            </a:r>
            <a:r>
              <a:rPr lang="cs-CZ" dirty="0">
                <a:latin typeface="Serifa BT" pitchFamily="18" charset="0"/>
              </a:rPr>
              <a:t> - a sovereign in </a:t>
            </a:r>
            <a:r>
              <a:rPr lang="cs-CZ" dirty="0" err="1">
                <a:latin typeface="Serifa BT" pitchFamily="18" charset="0"/>
              </a:rPr>
              <a:t>int.law</a:t>
            </a:r>
            <a:r>
              <a:rPr lang="cs-CZ" dirty="0">
                <a:latin typeface="Serifa BT" pitchFamily="18" charset="0"/>
              </a:rPr>
              <a:t>,</a:t>
            </a:r>
          </a:p>
          <a:p>
            <a:pPr>
              <a:buFont typeface="Wingdings 2"/>
              <a:buChar char=""/>
              <a:defRPr/>
            </a:pPr>
            <a:r>
              <a:rPr lang="cs-CZ" dirty="0" err="1">
                <a:latin typeface="Serifa BT" pitchFamily="18" charset="0"/>
              </a:rPr>
              <a:t>Territory</a:t>
            </a:r>
            <a:r>
              <a:rPr lang="cs-CZ" dirty="0">
                <a:latin typeface="Serifa BT" pitchFamily="18" charset="0"/>
              </a:rPr>
              <a:t> </a:t>
            </a:r>
            <a:r>
              <a:rPr lang="cs-CZ" dirty="0" err="1">
                <a:latin typeface="Serifa BT" pitchFamily="18" charset="0"/>
              </a:rPr>
              <a:t>delimited</a:t>
            </a:r>
            <a:r>
              <a:rPr lang="cs-CZ" dirty="0">
                <a:latin typeface="Serifa BT" pitchFamily="18" charset="0"/>
              </a:rPr>
              <a:t> by </a:t>
            </a:r>
            <a:r>
              <a:rPr lang="cs-CZ" dirty="0" err="1">
                <a:latin typeface="Serifa BT" pitchFamily="18" charset="0"/>
              </a:rPr>
              <a:t>borders</a:t>
            </a:r>
            <a:r>
              <a:rPr lang="cs-CZ" dirty="0">
                <a:latin typeface="Serifa BT" pitchFamily="18" charset="0"/>
              </a:rPr>
              <a:t>,</a:t>
            </a:r>
          </a:p>
          <a:p>
            <a:pPr>
              <a:buFont typeface="Wingdings 2"/>
              <a:buChar char=""/>
              <a:defRPr/>
            </a:pPr>
            <a:r>
              <a:rPr lang="cs-CZ" dirty="0" err="1">
                <a:latin typeface="Serifa BT" pitchFamily="18" charset="0"/>
              </a:rPr>
              <a:t>States</a:t>
            </a:r>
            <a:r>
              <a:rPr lang="cs-CZ" dirty="0">
                <a:latin typeface="Serifa BT" pitchFamily="18" charset="0"/>
              </a:rPr>
              <a:t> </a:t>
            </a:r>
            <a:r>
              <a:rPr lang="cs-CZ" dirty="0" err="1">
                <a:latin typeface="Serifa BT" pitchFamily="18" charset="0"/>
              </a:rPr>
              <a:t>have</a:t>
            </a:r>
            <a:r>
              <a:rPr lang="cs-CZ" dirty="0">
                <a:latin typeface="Serifa BT" pitchFamily="18" charset="0"/>
              </a:rPr>
              <a:t> a bond </a:t>
            </a:r>
            <a:r>
              <a:rPr lang="cs-CZ" dirty="0" err="1">
                <a:latin typeface="Serifa BT" pitchFamily="18" charset="0"/>
              </a:rPr>
              <a:t>with</a:t>
            </a:r>
            <a:r>
              <a:rPr lang="cs-CZ" dirty="0">
                <a:latin typeface="Serifa BT" pitchFamily="18" charset="0"/>
              </a:rPr>
              <a:t> a </a:t>
            </a:r>
            <a:r>
              <a:rPr lang="cs-CZ" dirty="0" err="1">
                <a:latin typeface="Serifa BT" pitchFamily="18" charset="0"/>
              </a:rPr>
              <a:t>group</a:t>
            </a:r>
            <a:r>
              <a:rPr lang="cs-CZ" dirty="0">
                <a:latin typeface="Serifa BT" pitchFamily="18" charset="0"/>
              </a:rPr>
              <a:t> </a:t>
            </a:r>
            <a:r>
              <a:rPr lang="cs-CZ" dirty="0" err="1">
                <a:latin typeface="Serifa BT" pitchFamily="18" charset="0"/>
              </a:rPr>
              <a:t>of</a:t>
            </a:r>
            <a:r>
              <a:rPr lang="cs-CZ" dirty="0">
                <a:latin typeface="Serifa BT" pitchFamily="18" charset="0"/>
              </a:rPr>
              <a:t> </a:t>
            </a:r>
            <a:r>
              <a:rPr lang="cs-CZ" dirty="0" err="1">
                <a:latin typeface="Serifa BT" pitchFamily="18" charset="0"/>
              </a:rPr>
              <a:t>persons</a:t>
            </a:r>
            <a:r>
              <a:rPr lang="cs-CZ" dirty="0">
                <a:latin typeface="Serifa BT" pitchFamily="18" charset="0"/>
              </a:rPr>
              <a:t> –</a:t>
            </a:r>
            <a:r>
              <a:rPr lang="cs-CZ" dirty="0" err="1">
                <a:latin typeface="Serifa BT" pitchFamily="18" charset="0"/>
              </a:rPr>
              <a:t>citizens</a:t>
            </a:r>
            <a:endParaRPr lang="cs-CZ" dirty="0">
              <a:latin typeface="Serifa BT" pitchFamily="18" charset="0"/>
            </a:endParaRPr>
          </a:p>
          <a:p>
            <a:pPr>
              <a:buFont typeface="Wingdings 2"/>
              <a:buChar char=""/>
              <a:defRPr/>
            </a:pPr>
            <a:r>
              <a:rPr lang="cs-CZ" dirty="0" err="1">
                <a:latin typeface="Serifa BT" pitchFamily="18" charset="0"/>
              </a:rPr>
              <a:t>Citizens</a:t>
            </a:r>
            <a:r>
              <a:rPr lang="cs-CZ" dirty="0">
                <a:latin typeface="Serifa BT" pitchFamily="18" charset="0"/>
              </a:rPr>
              <a:t> </a:t>
            </a:r>
            <a:r>
              <a:rPr lang="cs-CZ" dirty="0" err="1">
                <a:latin typeface="Serifa BT" pitchFamily="18" charset="0"/>
              </a:rPr>
              <a:t>entitled</a:t>
            </a:r>
            <a:r>
              <a:rPr lang="cs-CZ" dirty="0">
                <a:latin typeface="Serifa BT" pitchFamily="18" charset="0"/>
              </a:rPr>
              <a:t> to enter </a:t>
            </a:r>
            <a:r>
              <a:rPr lang="cs-CZ" dirty="0" err="1">
                <a:latin typeface="Serifa BT" pitchFamily="18" charset="0"/>
              </a:rPr>
              <a:t>territory</a:t>
            </a:r>
            <a:r>
              <a:rPr lang="cs-CZ" dirty="0">
                <a:latin typeface="Serifa BT" pitchFamily="18" charset="0"/>
              </a:rPr>
              <a:t> </a:t>
            </a:r>
            <a:r>
              <a:rPr lang="cs-CZ" dirty="0" err="1">
                <a:latin typeface="Serifa BT" pitchFamily="18" charset="0"/>
              </a:rPr>
              <a:t>of</a:t>
            </a:r>
            <a:r>
              <a:rPr lang="cs-CZ" dirty="0">
                <a:latin typeface="Serifa BT" pitchFamily="18" charset="0"/>
              </a:rPr>
              <a:t> </a:t>
            </a:r>
            <a:r>
              <a:rPr lang="cs-CZ" dirty="0" err="1">
                <a:latin typeface="Serifa BT" pitchFamily="18" charset="0"/>
              </a:rPr>
              <a:t>their</a:t>
            </a:r>
            <a:r>
              <a:rPr lang="cs-CZ" dirty="0">
                <a:latin typeface="Serifa BT" pitchFamily="18" charset="0"/>
              </a:rPr>
              <a:t> </a:t>
            </a:r>
            <a:r>
              <a:rPr lang="cs-CZ" dirty="0" err="1">
                <a:latin typeface="Serifa BT" pitchFamily="18" charset="0"/>
              </a:rPr>
              <a:t>states</a:t>
            </a:r>
            <a:r>
              <a:rPr lang="cs-CZ" dirty="0">
                <a:latin typeface="Serifa BT" pitchFamily="18" charset="0"/>
              </a:rPr>
              <a:t> and </a:t>
            </a:r>
            <a:r>
              <a:rPr lang="cs-CZ" dirty="0" err="1">
                <a:latin typeface="Serifa BT" pitchFamily="18" charset="0"/>
              </a:rPr>
              <a:t>reside</a:t>
            </a:r>
            <a:r>
              <a:rPr lang="cs-CZ" dirty="0">
                <a:latin typeface="Serifa BT" pitchFamily="18" charset="0"/>
              </a:rPr>
              <a:t> </a:t>
            </a:r>
            <a:r>
              <a:rPr lang="cs-CZ" dirty="0" err="1">
                <a:latin typeface="Serifa BT" pitchFamily="18" charset="0"/>
              </a:rPr>
              <a:t>there</a:t>
            </a:r>
            <a:r>
              <a:rPr lang="cs-CZ" dirty="0">
                <a:latin typeface="Serifa BT" pitchFamily="18" charset="0"/>
              </a:rPr>
              <a:t>. </a:t>
            </a:r>
            <a:r>
              <a:rPr lang="cs-CZ" dirty="0" err="1">
                <a:latin typeface="Serifa BT" pitchFamily="18" charset="0"/>
              </a:rPr>
              <a:t>Foreigners</a:t>
            </a:r>
            <a:r>
              <a:rPr lang="cs-CZ" dirty="0">
                <a:latin typeface="Serifa BT" pitchFamily="18" charset="0"/>
              </a:rPr>
              <a:t> – no </a:t>
            </a:r>
            <a:r>
              <a:rPr lang="cs-CZ" dirty="0" err="1">
                <a:latin typeface="Serifa BT" pitchFamily="18" charset="0"/>
              </a:rPr>
              <a:t>right</a:t>
            </a:r>
            <a:r>
              <a:rPr lang="cs-CZ" dirty="0">
                <a:latin typeface="Serifa BT" pitchFamily="18" charset="0"/>
              </a:rPr>
              <a:t> to enter </a:t>
            </a:r>
            <a:r>
              <a:rPr lang="cs-CZ" dirty="0" err="1">
                <a:latin typeface="Serifa BT" pitchFamily="18" charset="0"/>
              </a:rPr>
              <a:t>under</a:t>
            </a:r>
            <a:r>
              <a:rPr lang="cs-CZ" dirty="0">
                <a:latin typeface="Serifa BT" pitchFamily="18" charset="0"/>
              </a:rPr>
              <a:t> </a:t>
            </a:r>
            <a:r>
              <a:rPr lang="cs-CZ" dirty="0" err="1">
                <a:latin typeface="Serifa BT" pitchFamily="18" charset="0"/>
              </a:rPr>
              <a:t>int.law</a:t>
            </a:r>
            <a:r>
              <a:rPr lang="cs-CZ" dirty="0">
                <a:latin typeface="Serifa BT" pitchFamily="18" charset="0"/>
              </a:rPr>
              <a:t>, </a:t>
            </a:r>
            <a:r>
              <a:rPr lang="cs-CZ" dirty="0" err="1">
                <a:solidFill>
                  <a:srgbClr val="FF0000"/>
                </a:solidFill>
                <a:latin typeface="Serifa BT" pitchFamily="18" charset="0"/>
              </a:rPr>
              <a:t>unless</a:t>
            </a:r>
            <a:r>
              <a:rPr lang="cs-CZ" dirty="0">
                <a:solidFill>
                  <a:srgbClr val="FF0000"/>
                </a:solidFill>
                <a:latin typeface="Serifa BT" pitchFamily="18" charset="0"/>
              </a:rPr>
              <a:t> </a:t>
            </a:r>
            <a:r>
              <a:rPr lang="cs-CZ" dirty="0" err="1">
                <a:solidFill>
                  <a:srgbClr val="FF0000"/>
                </a:solidFill>
                <a:latin typeface="Serifa BT" pitchFamily="18" charset="0"/>
              </a:rPr>
              <a:t>otherwise</a:t>
            </a:r>
            <a:r>
              <a:rPr lang="cs-CZ" dirty="0">
                <a:solidFill>
                  <a:srgbClr val="FF0000"/>
                </a:solidFill>
                <a:latin typeface="Serifa BT" pitchFamily="18" charset="0"/>
              </a:rPr>
              <a:t> in </a:t>
            </a:r>
            <a:r>
              <a:rPr lang="cs-CZ" dirty="0" err="1">
                <a:solidFill>
                  <a:srgbClr val="FF0000"/>
                </a:solidFill>
                <a:latin typeface="Serifa BT" pitchFamily="18" charset="0"/>
              </a:rPr>
              <a:t>conventions</a:t>
            </a:r>
            <a:r>
              <a:rPr lang="cs-CZ" dirty="0">
                <a:solidFill>
                  <a:srgbClr val="FF0000"/>
                </a:solidFill>
                <a:latin typeface="Serifa BT" pitchFamily="18" charset="0"/>
              </a:rPr>
              <a:t>!</a:t>
            </a:r>
          </a:p>
          <a:p>
            <a:pPr>
              <a:buFont typeface="Wingdings 2"/>
              <a:buChar char=""/>
              <a:defRPr/>
            </a:pPr>
            <a:r>
              <a:rPr lang="cs-CZ" dirty="0" err="1">
                <a:latin typeface="Serifa BT" pitchFamily="18" charset="0"/>
              </a:rPr>
              <a:t>Entitlement</a:t>
            </a:r>
            <a:r>
              <a:rPr lang="cs-CZ" dirty="0">
                <a:latin typeface="Serifa BT" pitchFamily="18" charset="0"/>
              </a:rPr>
              <a:t> to </a:t>
            </a:r>
            <a:r>
              <a:rPr lang="cs-CZ" dirty="0" err="1">
                <a:latin typeface="Serifa BT" pitchFamily="18" charset="0"/>
              </a:rPr>
              <a:t>control</a:t>
            </a:r>
            <a:r>
              <a:rPr lang="cs-CZ" dirty="0">
                <a:latin typeface="Serifa BT" pitchFamily="18" charset="0"/>
              </a:rPr>
              <a:t> </a:t>
            </a:r>
            <a:r>
              <a:rPr lang="cs-CZ" dirty="0" err="1">
                <a:latin typeface="Serifa BT" pitchFamily="18" charset="0"/>
              </a:rPr>
              <a:t>immigration</a:t>
            </a:r>
            <a:endParaRPr lang="cs-CZ" dirty="0">
              <a:latin typeface="Serifa BT" pitchFamily="18" charset="0"/>
            </a:endParaRPr>
          </a:p>
          <a:p>
            <a:pPr>
              <a:buFont typeface="Wingdings 2"/>
              <a:buChar char=""/>
              <a:defRPr/>
            </a:pPr>
            <a:r>
              <a:rPr lang="cs-CZ" dirty="0" err="1">
                <a:latin typeface="Serifa BT" pitchFamily="18" charset="0"/>
              </a:rPr>
              <a:t>Migration</a:t>
            </a:r>
            <a:r>
              <a:rPr lang="cs-CZ" dirty="0">
                <a:latin typeface="Serifa BT" pitchFamily="18" charset="0"/>
              </a:rPr>
              <a:t> – a person </a:t>
            </a:r>
            <a:r>
              <a:rPr lang="cs-CZ" dirty="0" err="1">
                <a:latin typeface="Serifa BT" pitchFamily="18" charset="0"/>
              </a:rPr>
              <a:t>establishes</a:t>
            </a:r>
            <a:r>
              <a:rPr lang="cs-CZ" dirty="0">
                <a:latin typeface="Serifa BT" pitchFamily="18" charset="0"/>
              </a:rPr>
              <a:t> a </a:t>
            </a:r>
            <a:r>
              <a:rPr lang="cs-CZ" dirty="0" err="1">
                <a:latin typeface="Serifa BT" pitchFamily="18" charset="0"/>
              </a:rPr>
              <a:t>new</a:t>
            </a:r>
            <a:r>
              <a:rPr lang="cs-CZ" dirty="0">
                <a:latin typeface="Serifa BT" pitchFamily="18" charset="0"/>
              </a:rPr>
              <a:t> residence in a country </a:t>
            </a:r>
            <a:r>
              <a:rPr lang="cs-CZ" dirty="0" err="1">
                <a:latin typeface="Serifa BT" pitchFamily="18" charset="0"/>
              </a:rPr>
              <a:t>of</a:t>
            </a:r>
            <a:r>
              <a:rPr lang="cs-CZ" dirty="0">
                <a:latin typeface="Serifa BT" pitchFamily="18" charset="0"/>
              </a:rPr>
              <a:t> </a:t>
            </a:r>
            <a:r>
              <a:rPr lang="cs-CZ" dirty="0" err="1">
                <a:latin typeface="Serifa BT" pitchFamily="18" charset="0"/>
              </a:rPr>
              <a:t>which</a:t>
            </a:r>
            <a:r>
              <a:rPr lang="cs-CZ" dirty="0">
                <a:latin typeface="Serifa BT" pitchFamily="18" charset="0"/>
              </a:rPr>
              <a:t> he/</a:t>
            </a:r>
            <a:r>
              <a:rPr lang="cs-CZ" dirty="0" err="1">
                <a:latin typeface="Serifa BT" pitchFamily="18" charset="0"/>
              </a:rPr>
              <a:t>she</a:t>
            </a:r>
            <a:r>
              <a:rPr lang="cs-CZ" dirty="0">
                <a:latin typeface="Serifa BT" pitchFamily="18" charset="0"/>
              </a:rPr>
              <a:t> </a:t>
            </a:r>
            <a:r>
              <a:rPr lang="cs-CZ" dirty="0" err="1">
                <a:latin typeface="Serifa BT" pitchFamily="18" charset="0"/>
              </a:rPr>
              <a:t>is</a:t>
            </a:r>
            <a:r>
              <a:rPr lang="cs-CZ" dirty="0">
                <a:latin typeface="Serifa BT" pitchFamily="18" charset="0"/>
              </a:rPr>
              <a:t> not a </a:t>
            </a:r>
            <a:r>
              <a:rPr lang="cs-CZ" dirty="0" err="1">
                <a:latin typeface="Serifa BT" pitchFamily="18" charset="0"/>
              </a:rPr>
              <a:t>citizen</a:t>
            </a:r>
            <a:r>
              <a:rPr lang="cs-CZ" dirty="0">
                <a:latin typeface="Serifa BT" pitchFamily="18" charset="0"/>
              </a:rPr>
              <a:t>.</a:t>
            </a:r>
          </a:p>
          <a:p>
            <a:endParaRPr lang="cs-CZ" dirty="0"/>
          </a:p>
        </p:txBody>
      </p:sp>
    </p:spTree>
    <p:extLst>
      <p:ext uri="{BB962C8B-B14F-4D97-AF65-F5344CB8AC3E}">
        <p14:creationId xmlns:p14="http://schemas.microsoft.com/office/powerpoint/2010/main" val="2281994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EU </a:t>
            </a:r>
            <a:r>
              <a:rPr lang="cs-CZ" dirty="0" err="1"/>
              <a:t>law</a:t>
            </a:r>
            <a:endParaRPr lang="en-US" dirty="0"/>
          </a:p>
        </p:txBody>
      </p:sp>
      <p:sp>
        <p:nvSpPr>
          <p:cNvPr id="3" name="Zástupný symbol pro obsah 2"/>
          <p:cNvSpPr>
            <a:spLocks noGrp="1"/>
          </p:cNvSpPr>
          <p:nvPr>
            <p:ph sz="quarter" idx="1"/>
          </p:nvPr>
        </p:nvSpPr>
        <p:spPr/>
        <p:txBody>
          <a:bodyPr>
            <a:normAutofit fontScale="85000" lnSpcReduction="10000"/>
          </a:bodyPr>
          <a:lstStyle/>
          <a:p>
            <a:r>
              <a:rPr lang="cs-CZ" dirty="0" err="1"/>
              <a:t>Common</a:t>
            </a:r>
            <a:r>
              <a:rPr lang="cs-CZ" dirty="0"/>
              <a:t> </a:t>
            </a:r>
            <a:r>
              <a:rPr lang="cs-CZ" dirty="0" err="1"/>
              <a:t>European</a:t>
            </a:r>
            <a:r>
              <a:rPr lang="cs-CZ" dirty="0"/>
              <a:t> </a:t>
            </a:r>
            <a:r>
              <a:rPr lang="cs-CZ" dirty="0" err="1"/>
              <a:t>Asylum</a:t>
            </a:r>
            <a:r>
              <a:rPr lang="cs-CZ" dirty="0"/>
              <a:t> </a:t>
            </a:r>
            <a:r>
              <a:rPr lang="cs-CZ" dirty="0" err="1"/>
              <a:t>System</a:t>
            </a:r>
            <a:endParaRPr lang="cs-CZ" dirty="0"/>
          </a:p>
          <a:p>
            <a:r>
              <a:rPr lang="cs-CZ" dirty="0"/>
              <a:t>„</a:t>
            </a:r>
            <a:r>
              <a:rPr lang="cs-CZ" dirty="0" err="1"/>
              <a:t>Qualification</a:t>
            </a:r>
            <a:r>
              <a:rPr lang="cs-CZ" dirty="0"/>
              <a:t>“ </a:t>
            </a:r>
            <a:r>
              <a:rPr lang="cs-CZ" dirty="0" err="1"/>
              <a:t>directive</a:t>
            </a:r>
            <a:r>
              <a:rPr lang="cs-CZ" dirty="0"/>
              <a:t> - </a:t>
            </a:r>
            <a:r>
              <a:rPr lang="cs-CZ" dirty="0" err="1"/>
              <a:t>Council</a:t>
            </a:r>
            <a:r>
              <a:rPr lang="cs-CZ" dirty="0"/>
              <a:t> and </a:t>
            </a:r>
            <a:r>
              <a:rPr lang="cs-CZ" dirty="0" err="1"/>
              <a:t>European</a:t>
            </a:r>
            <a:r>
              <a:rPr lang="cs-CZ" dirty="0"/>
              <a:t> </a:t>
            </a:r>
            <a:r>
              <a:rPr lang="cs-CZ" dirty="0" err="1"/>
              <a:t>Parliament</a:t>
            </a:r>
            <a:r>
              <a:rPr lang="cs-CZ" dirty="0"/>
              <a:t> </a:t>
            </a:r>
            <a:r>
              <a:rPr lang="cs-CZ" dirty="0" err="1"/>
              <a:t>Directive</a:t>
            </a:r>
            <a:r>
              <a:rPr lang="cs-CZ" dirty="0"/>
              <a:t> 2011/95/EU  </a:t>
            </a:r>
            <a:r>
              <a:rPr lang="en-US" b="1" dirty="0"/>
              <a:t>on standards for the qualification of third-country nationals or stateless persons as beneficiaries of international protection, for a uniform status for refugees or for persons eligible for subsidiary protection, and for the content of the protection granted </a:t>
            </a:r>
            <a:endParaRPr lang="en-US" dirty="0"/>
          </a:p>
          <a:p>
            <a:pPr marL="274320" indent="-274320" eaLnBrk="1" fontAlgn="auto" hangingPunct="1">
              <a:spcAft>
                <a:spcPts val="0"/>
              </a:spcAft>
              <a:buFont typeface="Arial" pitchFamily="34" charset="0"/>
              <a:buChar char="•"/>
              <a:defRPr/>
            </a:pPr>
            <a:r>
              <a:rPr lang="cs-CZ" dirty="0" err="1"/>
              <a:t>definitions</a:t>
            </a:r>
            <a:r>
              <a:rPr lang="cs-CZ" dirty="0"/>
              <a:t> - </a:t>
            </a:r>
            <a:r>
              <a:rPr lang="cs-CZ" dirty="0" err="1"/>
              <a:t>race</a:t>
            </a:r>
            <a:r>
              <a:rPr lang="cs-CZ" dirty="0"/>
              <a:t>, religion, </a:t>
            </a:r>
            <a:r>
              <a:rPr lang="cs-CZ" dirty="0" err="1"/>
              <a:t>nationality</a:t>
            </a:r>
            <a:r>
              <a:rPr lang="cs-CZ" dirty="0"/>
              <a:t>, </a:t>
            </a:r>
            <a:r>
              <a:rPr lang="cs-CZ" dirty="0" err="1"/>
              <a:t>political</a:t>
            </a:r>
            <a:r>
              <a:rPr lang="cs-CZ" dirty="0"/>
              <a:t> </a:t>
            </a:r>
            <a:r>
              <a:rPr lang="cs-CZ" dirty="0" err="1"/>
              <a:t>opinion</a:t>
            </a:r>
            <a:r>
              <a:rPr lang="cs-CZ" dirty="0"/>
              <a:t>, </a:t>
            </a:r>
            <a:r>
              <a:rPr lang="cs-CZ" dirty="0" err="1"/>
              <a:t>social</a:t>
            </a:r>
            <a:r>
              <a:rPr lang="cs-CZ" dirty="0"/>
              <a:t> </a:t>
            </a:r>
            <a:r>
              <a:rPr lang="cs-CZ" dirty="0" err="1"/>
              <a:t>group</a:t>
            </a:r>
            <a:r>
              <a:rPr lang="cs-CZ" dirty="0"/>
              <a:t>, </a:t>
            </a:r>
            <a:r>
              <a:rPr lang="cs-CZ" dirty="0" err="1"/>
              <a:t>acts</a:t>
            </a:r>
            <a:r>
              <a:rPr lang="cs-CZ" dirty="0"/>
              <a:t> </a:t>
            </a:r>
            <a:r>
              <a:rPr lang="cs-CZ" dirty="0" err="1"/>
              <a:t>of</a:t>
            </a:r>
            <a:r>
              <a:rPr lang="cs-CZ" dirty="0"/>
              <a:t> </a:t>
            </a:r>
            <a:r>
              <a:rPr lang="cs-CZ" dirty="0" err="1"/>
              <a:t>persecution</a:t>
            </a:r>
            <a:r>
              <a:rPr lang="cs-CZ" dirty="0"/>
              <a:t>, </a:t>
            </a:r>
            <a:r>
              <a:rPr lang="cs-CZ" dirty="0" err="1"/>
              <a:t>actors</a:t>
            </a:r>
            <a:r>
              <a:rPr lang="cs-CZ" dirty="0"/>
              <a:t> </a:t>
            </a:r>
            <a:r>
              <a:rPr lang="cs-CZ" dirty="0" err="1"/>
              <a:t>of</a:t>
            </a:r>
            <a:r>
              <a:rPr lang="cs-CZ" dirty="0"/>
              <a:t> </a:t>
            </a:r>
            <a:r>
              <a:rPr lang="cs-CZ" dirty="0" err="1"/>
              <a:t>persecution</a:t>
            </a:r>
            <a:r>
              <a:rPr lang="cs-CZ" dirty="0"/>
              <a:t> and </a:t>
            </a:r>
            <a:r>
              <a:rPr lang="cs-CZ" dirty="0" err="1"/>
              <a:t>protection</a:t>
            </a:r>
            <a:r>
              <a:rPr lang="cs-CZ" dirty="0"/>
              <a:t>...</a:t>
            </a:r>
          </a:p>
          <a:p>
            <a:pPr marL="274320" indent="-274320" eaLnBrk="1" fontAlgn="auto" hangingPunct="1">
              <a:spcAft>
                <a:spcPts val="0"/>
              </a:spcAft>
              <a:buFont typeface="Arial" pitchFamily="34" charset="0"/>
              <a:buChar char="•"/>
              <a:defRPr/>
            </a:pPr>
            <a:r>
              <a:rPr lang="cs-CZ" dirty="0"/>
              <a:t>„</a:t>
            </a:r>
            <a:r>
              <a:rPr lang="cs-CZ" dirty="0" err="1"/>
              <a:t>Procedural</a:t>
            </a:r>
            <a:r>
              <a:rPr lang="cs-CZ" dirty="0"/>
              <a:t>“ </a:t>
            </a:r>
            <a:r>
              <a:rPr lang="cs-CZ" dirty="0" err="1"/>
              <a:t>directive</a:t>
            </a:r>
            <a:r>
              <a:rPr lang="cs-CZ" dirty="0"/>
              <a:t> (2013/32/EU)</a:t>
            </a:r>
          </a:p>
          <a:p>
            <a:pPr marL="274320" indent="-274320" eaLnBrk="1" fontAlgn="auto" hangingPunct="1">
              <a:spcAft>
                <a:spcPts val="0"/>
              </a:spcAft>
              <a:buFont typeface="Wingdings 2"/>
              <a:buChar char=""/>
              <a:defRPr/>
            </a:pPr>
            <a:r>
              <a:rPr lang="cs-CZ" dirty="0"/>
              <a:t>„</a:t>
            </a:r>
            <a:r>
              <a:rPr lang="cs-CZ" dirty="0" err="1"/>
              <a:t>Reception</a:t>
            </a:r>
            <a:r>
              <a:rPr lang="cs-CZ" dirty="0"/>
              <a:t> </a:t>
            </a:r>
            <a:r>
              <a:rPr lang="cs-CZ" dirty="0" err="1"/>
              <a:t>conditions</a:t>
            </a:r>
            <a:r>
              <a:rPr lang="cs-CZ" dirty="0"/>
              <a:t> </a:t>
            </a:r>
            <a:r>
              <a:rPr lang="cs-CZ" dirty="0" err="1"/>
              <a:t>directive</a:t>
            </a:r>
            <a:r>
              <a:rPr lang="cs-CZ" dirty="0"/>
              <a:t>  (2013/33/EU)</a:t>
            </a:r>
          </a:p>
          <a:p>
            <a:pPr marL="274320" indent="-274320" eaLnBrk="1" fontAlgn="auto" hangingPunct="1">
              <a:spcAft>
                <a:spcPts val="0"/>
              </a:spcAft>
              <a:buFont typeface="Wingdings 2"/>
              <a:buChar char=""/>
              <a:defRPr/>
            </a:pPr>
            <a:r>
              <a:rPr lang="cs-CZ" dirty="0"/>
              <a:t>Dublin </a:t>
            </a:r>
            <a:r>
              <a:rPr lang="cs-CZ" dirty="0" err="1"/>
              <a:t>Regulation</a:t>
            </a:r>
            <a:r>
              <a:rPr lang="cs-CZ" dirty="0"/>
              <a:t> – </a:t>
            </a:r>
            <a:r>
              <a:rPr lang="cs-CZ" dirty="0" err="1"/>
              <a:t>Council</a:t>
            </a:r>
            <a:r>
              <a:rPr lang="cs-CZ" dirty="0"/>
              <a:t> </a:t>
            </a:r>
            <a:r>
              <a:rPr lang="cs-CZ" dirty="0" err="1"/>
              <a:t>Regulation</a:t>
            </a:r>
            <a:r>
              <a:rPr lang="cs-CZ" dirty="0"/>
              <a:t> No. 604/2013, – </a:t>
            </a:r>
            <a:r>
              <a:rPr lang="cs-CZ" dirty="0" err="1"/>
              <a:t>says</a:t>
            </a:r>
            <a:r>
              <a:rPr lang="cs-CZ" dirty="0"/>
              <a:t> </a:t>
            </a:r>
            <a:r>
              <a:rPr lang="cs-CZ" dirty="0" err="1"/>
              <a:t>which</a:t>
            </a:r>
            <a:r>
              <a:rPr lang="cs-CZ" dirty="0"/>
              <a:t> country </a:t>
            </a:r>
            <a:r>
              <a:rPr lang="cs-CZ" dirty="0" err="1"/>
              <a:t>is</a:t>
            </a:r>
            <a:r>
              <a:rPr lang="cs-CZ" dirty="0"/>
              <a:t> </a:t>
            </a:r>
            <a:r>
              <a:rPr lang="cs-CZ" dirty="0" err="1"/>
              <a:t>responsible</a:t>
            </a:r>
            <a:r>
              <a:rPr lang="cs-CZ" dirty="0"/>
              <a:t> </a:t>
            </a:r>
            <a:r>
              <a:rPr lang="cs-CZ" dirty="0" err="1"/>
              <a:t>for</a:t>
            </a:r>
            <a:r>
              <a:rPr lang="cs-CZ" dirty="0"/>
              <a:t> </a:t>
            </a:r>
            <a:r>
              <a:rPr lang="cs-CZ" dirty="0" err="1"/>
              <a:t>determining</a:t>
            </a:r>
            <a:r>
              <a:rPr lang="cs-CZ" dirty="0"/>
              <a:t> </a:t>
            </a:r>
            <a:r>
              <a:rPr lang="cs-CZ" dirty="0" err="1"/>
              <a:t>the</a:t>
            </a:r>
            <a:r>
              <a:rPr lang="cs-CZ" dirty="0"/>
              <a:t> </a:t>
            </a:r>
            <a:r>
              <a:rPr lang="cs-CZ" dirty="0" err="1"/>
              <a:t>claim</a:t>
            </a:r>
            <a:r>
              <a:rPr lang="cs-CZ" dirty="0"/>
              <a: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QD – definition of persecution</a:t>
            </a:r>
          </a:p>
        </p:txBody>
      </p:sp>
      <p:sp>
        <p:nvSpPr>
          <p:cNvPr id="3" name="Content Placeholder 2"/>
          <p:cNvSpPr>
            <a:spLocks noGrp="1"/>
          </p:cNvSpPr>
          <p:nvPr>
            <p:ph sz="quarter" idx="1"/>
          </p:nvPr>
        </p:nvSpPr>
        <p:spPr/>
        <p:txBody>
          <a:bodyPr>
            <a:normAutofit fontScale="92500"/>
          </a:bodyPr>
          <a:lstStyle/>
          <a:p>
            <a:r>
              <a:rPr lang="en-US" dirty="0"/>
              <a:t>Acts of persecution</a:t>
            </a:r>
          </a:p>
          <a:p>
            <a:pPr marL="0" indent="0">
              <a:buNone/>
            </a:pPr>
            <a:r>
              <a:rPr lang="en-US" dirty="0"/>
              <a:t> 1. In order to be regarded as an act of persecution within the meaning of Article 1(A) of the Geneva Convention, an act must: </a:t>
            </a:r>
          </a:p>
          <a:p>
            <a:pPr marL="514350" indent="-514350">
              <a:buAutoNum type="alphaLcParenBoth"/>
            </a:pPr>
            <a:r>
              <a:rPr lang="en-US" dirty="0"/>
              <a:t>be sufficiently serious by its nature or repetition as to constitute a severe violation of basic human rights, in particular the rights from which derogation cannot be made under Article 15(2) of the European Convention for the Protection of Human Rights and Fundamental Freedoms; or </a:t>
            </a:r>
          </a:p>
          <a:p>
            <a:pPr marL="514350" indent="-514350">
              <a:buAutoNum type="alphaLcParenBoth"/>
            </a:pPr>
            <a:r>
              <a:rPr lang="en-US" dirty="0"/>
              <a:t>be an accumulation of various measures, including violations of human rights which is sufficiently severe as to affect an individual in a similar manner as mentioned in point (a).</a:t>
            </a:r>
          </a:p>
        </p:txBody>
      </p:sp>
    </p:spTree>
    <p:extLst>
      <p:ext uri="{BB962C8B-B14F-4D97-AF65-F5344CB8AC3E}">
        <p14:creationId xmlns:p14="http://schemas.microsoft.com/office/powerpoint/2010/main" val="1852803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r>
              <a:rPr lang="en-US" dirty="0"/>
              <a:t>2. Acts of persecution as qualified in paragraph 1 can, inter alia, take the form of: </a:t>
            </a:r>
          </a:p>
          <a:p>
            <a:r>
              <a:rPr lang="en-US" dirty="0"/>
              <a:t>(a) acts of physical or mental violence, including acts of sexual violence; </a:t>
            </a:r>
          </a:p>
          <a:p>
            <a:r>
              <a:rPr lang="en-US" dirty="0"/>
              <a:t>(b) legal, administrative, police, and/or judicial measures which are in themselves discriminatory or which are implemented in a discriminatory manner;</a:t>
            </a:r>
          </a:p>
          <a:p>
            <a:r>
              <a:rPr lang="en-US" dirty="0"/>
              <a:t> (c) prosecution or punishment which is disproportionate or discriminatory; </a:t>
            </a:r>
          </a:p>
          <a:p>
            <a:r>
              <a:rPr lang="en-US" dirty="0"/>
              <a:t>(d) denial of judicial redress resulting in a disproportionate or discriminatory punishment; </a:t>
            </a:r>
          </a:p>
          <a:p>
            <a:r>
              <a:rPr lang="en-US" dirty="0"/>
              <a:t>(e) prosecution or punishment for refusal to perform military service in a conflict, where performing military service would include crimes or acts falling within the scope of the grounds for exclusion as set out in Article 12(2);</a:t>
            </a:r>
          </a:p>
          <a:p>
            <a:r>
              <a:rPr lang="en-US" dirty="0"/>
              <a:t>(f) acts of a gender-specific or child-specific nature.</a:t>
            </a:r>
          </a:p>
        </p:txBody>
      </p:sp>
    </p:spTree>
    <p:extLst>
      <p:ext uri="{BB962C8B-B14F-4D97-AF65-F5344CB8AC3E}">
        <p14:creationId xmlns:p14="http://schemas.microsoft.com/office/powerpoint/2010/main" val="189409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a:t>Reasons for persecution </a:t>
            </a:r>
          </a:p>
          <a:p>
            <a:r>
              <a:rPr lang="en-US" dirty="0"/>
              <a:t>1. Member States shall take the following elements into account when assessing the reasons for persecution: </a:t>
            </a:r>
          </a:p>
          <a:p>
            <a:r>
              <a:rPr lang="en-US" dirty="0"/>
              <a:t>(a) the concept of </a:t>
            </a:r>
            <a:r>
              <a:rPr lang="en-US" b="1" dirty="0"/>
              <a:t>race</a:t>
            </a:r>
            <a:r>
              <a:rPr lang="en-US" dirty="0"/>
              <a:t> shall, in particular, include considerations of </a:t>
            </a:r>
            <a:r>
              <a:rPr lang="en-US" dirty="0" err="1"/>
              <a:t>colour</a:t>
            </a:r>
            <a:r>
              <a:rPr lang="en-US" dirty="0"/>
              <a:t>, descent, or membership of a particular ethnic group; </a:t>
            </a:r>
          </a:p>
          <a:p>
            <a:r>
              <a:rPr lang="en-US" dirty="0"/>
              <a:t>(b) the concept of </a:t>
            </a:r>
            <a:r>
              <a:rPr lang="en-US" b="1" dirty="0"/>
              <a:t>religion</a:t>
            </a:r>
            <a:r>
              <a:rPr lang="en-US" dirty="0"/>
              <a:t> shall in particular include the holding of theistic, non-theistic and atheistic beliefs, the participation in, or abstention from, formal worship in private or in public, either alone or in community with others, other religious acts or expressions of view, or forms of personal or communal conduct based on or mandated by any religious belief;</a:t>
            </a:r>
          </a:p>
          <a:p>
            <a:r>
              <a:rPr lang="is-IS" dirty="0"/>
              <a:t>….</a:t>
            </a:r>
            <a:endParaRPr lang="en-US" dirty="0"/>
          </a:p>
        </p:txBody>
      </p:sp>
    </p:spTree>
    <p:extLst>
      <p:ext uri="{BB962C8B-B14F-4D97-AF65-F5344CB8AC3E}">
        <p14:creationId xmlns:p14="http://schemas.microsoft.com/office/powerpoint/2010/main" val="541279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9391"/>
            <a:ext cx="7239000" cy="864095"/>
          </a:xfrm>
        </p:spPr>
        <p:txBody>
          <a:bodyPr/>
          <a:lstStyle/>
          <a:p>
            <a:r>
              <a:rPr lang="cs-CZ" dirty="0" err="1"/>
              <a:t>Asylum</a:t>
            </a:r>
            <a:r>
              <a:rPr lang="cs-CZ" dirty="0"/>
              <a:t> </a:t>
            </a:r>
            <a:r>
              <a:rPr lang="cs-CZ" dirty="0" err="1"/>
              <a:t>procedures</a:t>
            </a:r>
            <a:r>
              <a:rPr lang="cs-CZ" dirty="0"/>
              <a:t> </a:t>
            </a:r>
            <a:r>
              <a:rPr lang="cs-CZ" dirty="0" err="1"/>
              <a:t>directive</a:t>
            </a:r>
            <a:endParaRPr lang="cs-CZ" dirty="0"/>
          </a:p>
        </p:txBody>
      </p:sp>
      <p:sp>
        <p:nvSpPr>
          <p:cNvPr id="3" name="Zástupný symbol pro obsah 2"/>
          <p:cNvSpPr>
            <a:spLocks noGrp="1"/>
          </p:cNvSpPr>
          <p:nvPr>
            <p:ph sz="quarter" idx="1"/>
          </p:nvPr>
        </p:nvSpPr>
        <p:spPr>
          <a:xfrm>
            <a:off x="457200" y="1052736"/>
            <a:ext cx="7239000" cy="5403627"/>
          </a:xfrm>
        </p:spPr>
        <p:txBody>
          <a:bodyPr>
            <a:normAutofit/>
          </a:bodyPr>
          <a:lstStyle/>
          <a:p>
            <a:pPr marL="0" indent="0">
              <a:buNone/>
            </a:pPr>
            <a:r>
              <a:rPr lang="en-US" dirty="0"/>
              <a:t>Procedural rules for asylum procedure at first and second instance.</a:t>
            </a:r>
          </a:p>
          <a:p>
            <a:pPr marL="0" indent="0">
              <a:buNone/>
            </a:pPr>
            <a:r>
              <a:rPr lang="en-US" dirty="0"/>
              <a:t>May – shall provisions</a:t>
            </a:r>
          </a:p>
          <a:p>
            <a:r>
              <a:rPr lang="en-US" dirty="0"/>
              <a:t>an interview before an impartial officer, a formal written decision, appeal procedure</a:t>
            </a:r>
            <a:r>
              <a:rPr lang="cs-CZ" dirty="0"/>
              <a:t>,</a:t>
            </a:r>
          </a:p>
          <a:p>
            <a:r>
              <a:rPr lang="cs-CZ" dirty="0" err="1"/>
              <a:t>rights</a:t>
            </a:r>
            <a:r>
              <a:rPr lang="cs-CZ" dirty="0"/>
              <a:t> </a:t>
            </a:r>
            <a:r>
              <a:rPr lang="cs-CZ" dirty="0" err="1"/>
              <a:t>for</a:t>
            </a:r>
            <a:r>
              <a:rPr lang="cs-CZ" dirty="0"/>
              <a:t> </a:t>
            </a:r>
            <a:r>
              <a:rPr lang="cs-CZ" dirty="0" err="1"/>
              <a:t>vulnerable</a:t>
            </a:r>
            <a:r>
              <a:rPr lang="cs-CZ" dirty="0"/>
              <a:t> </a:t>
            </a:r>
            <a:r>
              <a:rPr lang="cs-CZ" dirty="0" err="1"/>
              <a:t>groups</a:t>
            </a:r>
            <a:endParaRPr lang="cs-CZ" dirty="0"/>
          </a:p>
          <a:p>
            <a:r>
              <a:rPr lang="cs-CZ" dirty="0" err="1"/>
              <a:t>right</a:t>
            </a:r>
            <a:r>
              <a:rPr lang="cs-CZ" dirty="0"/>
              <a:t> to </a:t>
            </a:r>
            <a:r>
              <a:rPr lang="cs-CZ" dirty="0" err="1"/>
              <a:t>remain</a:t>
            </a:r>
            <a:r>
              <a:rPr lang="cs-CZ" dirty="0"/>
              <a:t> in </a:t>
            </a:r>
            <a:r>
              <a:rPr lang="cs-CZ" dirty="0" err="1"/>
              <a:t>the</a:t>
            </a:r>
            <a:r>
              <a:rPr lang="cs-CZ" dirty="0"/>
              <a:t> </a:t>
            </a:r>
            <a:r>
              <a:rPr lang="cs-CZ" dirty="0" err="1"/>
              <a:t>state</a:t>
            </a:r>
            <a:r>
              <a:rPr lang="cs-CZ" dirty="0"/>
              <a:t> </a:t>
            </a:r>
            <a:r>
              <a:rPr lang="cs-CZ" dirty="0" err="1"/>
              <a:t>pending</a:t>
            </a:r>
            <a:r>
              <a:rPr lang="cs-CZ" dirty="0"/>
              <a:t> </a:t>
            </a:r>
            <a:r>
              <a:rPr lang="cs-CZ" dirty="0" err="1"/>
              <a:t>examination</a:t>
            </a:r>
            <a:endParaRPr lang="cs-CZ" dirty="0"/>
          </a:p>
          <a:p>
            <a:r>
              <a:rPr lang="cs-CZ" dirty="0" err="1"/>
              <a:t>guarantees</a:t>
            </a:r>
            <a:r>
              <a:rPr lang="cs-CZ" dirty="0"/>
              <a:t> </a:t>
            </a:r>
            <a:r>
              <a:rPr lang="cs-CZ" dirty="0" err="1"/>
              <a:t>for</a:t>
            </a:r>
            <a:r>
              <a:rPr lang="cs-CZ" dirty="0"/>
              <a:t> </a:t>
            </a:r>
            <a:r>
              <a:rPr lang="cs-CZ" dirty="0" err="1"/>
              <a:t>applicants</a:t>
            </a:r>
            <a:r>
              <a:rPr lang="cs-CZ" dirty="0"/>
              <a:t> (to </a:t>
            </a:r>
            <a:r>
              <a:rPr lang="cs-CZ" dirty="0" err="1"/>
              <a:t>be</a:t>
            </a:r>
            <a:r>
              <a:rPr lang="cs-CZ" dirty="0"/>
              <a:t> </a:t>
            </a:r>
            <a:r>
              <a:rPr lang="cs-CZ" dirty="0" err="1"/>
              <a:t>informed</a:t>
            </a:r>
            <a:r>
              <a:rPr lang="cs-CZ" dirty="0"/>
              <a:t>, to </a:t>
            </a:r>
            <a:r>
              <a:rPr lang="cs-CZ" dirty="0" err="1"/>
              <a:t>have</a:t>
            </a:r>
            <a:r>
              <a:rPr lang="cs-CZ" dirty="0"/>
              <a:t> </a:t>
            </a:r>
            <a:r>
              <a:rPr lang="cs-CZ" dirty="0" err="1"/>
              <a:t>an</a:t>
            </a:r>
            <a:r>
              <a:rPr lang="cs-CZ" dirty="0"/>
              <a:t> </a:t>
            </a:r>
            <a:r>
              <a:rPr lang="cs-CZ" dirty="0" err="1"/>
              <a:t>interpreter</a:t>
            </a:r>
            <a:r>
              <a:rPr lang="cs-CZ" dirty="0"/>
              <a:t>, </a:t>
            </a:r>
            <a:r>
              <a:rPr lang="cs-CZ" dirty="0" err="1"/>
              <a:t>right</a:t>
            </a:r>
            <a:r>
              <a:rPr lang="cs-CZ" dirty="0"/>
              <a:t> to </a:t>
            </a:r>
            <a:r>
              <a:rPr lang="cs-CZ" dirty="0" err="1"/>
              <a:t>communicate</a:t>
            </a:r>
            <a:r>
              <a:rPr lang="cs-CZ" dirty="0"/>
              <a:t> </a:t>
            </a:r>
            <a:r>
              <a:rPr lang="cs-CZ" dirty="0" err="1"/>
              <a:t>with</a:t>
            </a:r>
            <a:r>
              <a:rPr lang="cs-CZ" dirty="0"/>
              <a:t> </a:t>
            </a:r>
            <a:r>
              <a:rPr lang="cs-CZ" dirty="0" err="1"/>
              <a:t>the</a:t>
            </a:r>
            <a:r>
              <a:rPr lang="cs-CZ" dirty="0"/>
              <a:t> UNHCR)</a:t>
            </a:r>
          </a:p>
          <a:p>
            <a:r>
              <a:rPr lang="cs-CZ" dirty="0" err="1"/>
              <a:t>some</a:t>
            </a:r>
            <a:r>
              <a:rPr lang="cs-CZ" dirty="0"/>
              <a:t> </a:t>
            </a:r>
            <a:r>
              <a:rPr lang="cs-CZ" dirty="0" err="1"/>
              <a:t>guarantees</a:t>
            </a:r>
            <a:r>
              <a:rPr lang="cs-CZ" dirty="0"/>
              <a:t> </a:t>
            </a:r>
            <a:r>
              <a:rPr lang="cs-CZ" dirty="0" err="1"/>
              <a:t>for</a:t>
            </a:r>
            <a:r>
              <a:rPr lang="cs-CZ" dirty="0"/>
              <a:t> free </a:t>
            </a:r>
            <a:r>
              <a:rPr lang="cs-CZ" dirty="0" err="1"/>
              <a:t>legal</a:t>
            </a:r>
            <a:r>
              <a:rPr lang="cs-CZ" dirty="0"/>
              <a:t> </a:t>
            </a:r>
            <a:r>
              <a:rPr lang="cs-CZ" dirty="0" err="1"/>
              <a:t>aid</a:t>
            </a:r>
            <a:endParaRPr lang="cs-CZ" dirty="0"/>
          </a:p>
          <a:p>
            <a:r>
              <a:rPr lang="cs-CZ" dirty="0"/>
              <a:t>not </a:t>
            </a:r>
            <a:r>
              <a:rPr lang="cs-CZ" dirty="0" err="1"/>
              <a:t>be</a:t>
            </a:r>
            <a:r>
              <a:rPr lang="cs-CZ" dirty="0"/>
              <a:t> hold in </a:t>
            </a:r>
            <a:r>
              <a:rPr lang="cs-CZ" dirty="0" err="1"/>
              <a:t>detention</a:t>
            </a:r>
            <a:r>
              <a:rPr lang="cs-CZ" dirty="0"/>
              <a:t> </a:t>
            </a:r>
            <a:r>
              <a:rPr lang="cs-CZ" dirty="0" err="1"/>
              <a:t>for</a:t>
            </a:r>
            <a:r>
              <a:rPr lang="cs-CZ" dirty="0"/>
              <a:t> </a:t>
            </a:r>
            <a:r>
              <a:rPr lang="cs-CZ" dirty="0" err="1"/>
              <a:t>the</a:t>
            </a:r>
            <a:r>
              <a:rPr lang="cs-CZ" dirty="0"/>
              <a:t> sole </a:t>
            </a:r>
            <a:r>
              <a:rPr lang="cs-CZ" dirty="0" err="1"/>
              <a:t>reason</a:t>
            </a:r>
            <a:r>
              <a:rPr lang="cs-CZ" dirty="0"/>
              <a:t> </a:t>
            </a:r>
            <a:r>
              <a:rPr lang="cs-CZ" dirty="0" err="1"/>
              <a:t>of</a:t>
            </a:r>
            <a:r>
              <a:rPr lang="cs-CZ" dirty="0"/>
              <a:t> </a:t>
            </a:r>
            <a:r>
              <a:rPr lang="cs-CZ" dirty="0" err="1"/>
              <a:t>being</a:t>
            </a:r>
            <a:r>
              <a:rPr lang="cs-CZ" dirty="0"/>
              <a:t> </a:t>
            </a:r>
            <a:r>
              <a:rPr lang="cs-CZ" dirty="0" err="1"/>
              <a:t>an</a:t>
            </a:r>
            <a:r>
              <a:rPr lang="cs-CZ" dirty="0"/>
              <a:t> </a:t>
            </a:r>
            <a:r>
              <a:rPr lang="cs-CZ" dirty="0" err="1"/>
              <a:t>asylum</a:t>
            </a:r>
            <a:r>
              <a:rPr lang="cs-CZ" dirty="0"/>
              <a:t> </a:t>
            </a:r>
            <a:r>
              <a:rPr lang="cs-CZ" dirty="0" err="1"/>
              <a:t>seeker</a:t>
            </a:r>
            <a:endParaRPr lang="cs-CZ" dirty="0"/>
          </a:p>
        </p:txBody>
      </p:sp>
    </p:spTree>
    <p:extLst>
      <p:ext uri="{BB962C8B-B14F-4D97-AF65-F5344CB8AC3E}">
        <p14:creationId xmlns:p14="http://schemas.microsoft.com/office/powerpoint/2010/main" val="1098075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eaLnBrk="1" fontAlgn="auto" hangingPunct="1">
              <a:spcAft>
                <a:spcPts val="0"/>
              </a:spcAft>
              <a:defRPr/>
            </a:pPr>
            <a:r>
              <a:rPr lang="cs-CZ" dirty="0" err="1"/>
              <a:t>Reception</a:t>
            </a:r>
            <a:r>
              <a:rPr lang="cs-CZ" dirty="0"/>
              <a:t> </a:t>
            </a:r>
            <a:r>
              <a:rPr lang="cs-CZ" dirty="0" err="1"/>
              <a:t>Conditions</a:t>
            </a:r>
            <a:r>
              <a:rPr lang="cs-CZ" dirty="0"/>
              <a:t> </a:t>
            </a:r>
            <a:r>
              <a:rPr lang="cs-CZ" dirty="0" err="1"/>
              <a:t>Directive</a:t>
            </a:r>
            <a:endParaRPr lang="en-US" dirty="0"/>
          </a:p>
        </p:txBody>
      </p:sp>
      <p:sp>
        <p:nvSpPr>
          <p:cNvPr id="34819" name="Zástupný symbol pro obsah 6"/>
          <p:cNvSpPr>
            <a:spLocks noGrp="1"/>
          </p:cNvSpPr>
          <p:nvPr>
            <p:ph sz="quarter" idx="1"/>
          </p:nvPr>
        </p:nvSpPr>
        <p:spPr/>
        <p:txBody>
          <a:bodyPr/>
          <a:lstStyle/>
          <a:p>
            <a:pPr eaLnBrk="1" hangingPunct="1"/>
            <a:r>
              <a:rPr lang="en-US" altLang="cs-CZ" dirty="0"/>
              <a:t>Material conditions for asylum seekers – access to </a:t>
            </a:r>
            <a:r>
              <a:rPr lang="en-US" altLang="cs-CZ" dirty="0" err="1"/>
              <a:t>accomodation</a:t>
            </a:r>
            <a:r>
              <a:rPr lang="en-US" altLang="cs-CZ" dirty="0"/>
              <a:t>, health care, education, </a:t>
            </a:r>
            <a:r>
              <a:rPr lang="en-US" altLang="cs-CZ" dirty="0" err="1"/>
              <a:t>labour</a:t>
            </a:r>
            <a:r>
              <a:rPr lang="en-US" altLang="cs-CZ" dirty="0"/>
              <a:t> market</a:t>
            </a:r>
          </a:p>
          <a:p>
            <a:pPr eaLnBrk="1" hangingPunct="1"/>
            <a:r>
              <a:rPr lang="en-US" altLang="cs-CZ" dirty="0"/>
              <a:t>Regulates detention! – identity verification, cooperation in the asylum procedure, risk to public order…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European region</a:t>
            </a:r>
          </a:p>
        </p:txBody>
      </p:sp>
      <p:sp>
        <p:nvSpPr>
          <p:cNvPr id="3" name="Title 2"/>
          <p:cNvSpPr>
            <a:spLocks noGrp="1"/>
          </p:cNvSpPr>
          <p:nvPr>
            <p:ph type="ctrTitle"/>
          </p:nvPr>
        </p:nvSpPr>
        <p:spPr/>
        <p:txBody>
          <a:bodyPr/>
          <a:lstStyle/>
          <a:p>
            <a:r>
              <a:rPr lang="en-US" dirty="0"/>
              <a:t>Expulsion and detention</a:t>
            </a:r>
          </a:p>
        </p:txBody>
      </p:sp>
    </p:spTree>
    <p:extLst>
      <p:ext uri="{BB962C8B-B14F-4D97-AF65-F5344CB8AC3E}">
        <p14:creationId xmlns:p14="http://schemas.microsoft.com/office/powerpoint/2010/main" val="1577718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eaLnBrk="1" hangingPunct="1"/>
            <a:r>
              <a:rPr lang="cs-CZ" altLang="cs-CZ">
                <a:ln>
                  <a:noFill/>
                </a:ln>
              </a:rPr>
              <a:t>State sovereignity </a:t>
            </a:r>
          </a:p>
        </p:txBody>
      </p:sp>
      <p:sp>
        <p:nvSpPr>
          <p:cNvPr id="17411" name="Zástupný symbol pro obsah 2"/>
          <p:cNvSpPr>
            <a:spLocks noGrp="1"/>
          </p:cNvSpPr>
          <p:nvPr>
            <p:ph idx="1"/>
          </p:nvPr>
        </p:nvSpPr>
        <p:spPr/>
        <p:txBody>
          <a:bodyPr/>
          <a:lstStyle/>
          <a:p>
            <a:pPr marL="0" indent="0">
              <a:buFont typeface="Wingdings" charset="2"/>
              <a:buChar char="ü"/>
              <a:tabLst>
                <a:tab pos="333375" algn="l"/>
              </a:tabLst>
            </a:pPr>
            <a:r>
              <a:rPr lang="cs-CZ" altLang="cs-CZ"/>
              <a:t>State has the power to regulate</a:t>
            </a:r>
            <a:r>
              <a:rPr lang="en-GB" altLang="cs-CZ"/>
              <a:t> </a:t>
            </a:r>
            <a:endParaRPr lang="cs-CZ" altLang="cs-CZ"/>
          </a:p>
          <a:p>
            <a:pPr marL="342900" lvl="1" indent="0">
              <a:buFont typeface="Wingdings" charset="2"/>
              <a:buChar char="ü"/>
              <a:tabLst>
                <a:tab pos="333375" algn="l"/>
              </a:tabLst>
            </a:pPr>
            <a:r>
              <a:rPr lang="en-GB" altLang="cs-CZ"/>
              <a:t>Admission of non-nationals</a:t>
            </a:r>
            <a:r>
              <a:rPr lang="cs-CZ" altLang="cs-CZ"/>
              <a:t> (+ b</a:t>
            </a:r>
            <a:r>
              <a:rPr lang="en-GB" altLang="cs-CZ"/>
              <a:t>order </a:t>
            </a:r>
            <a:r>
              <a:rPr lang="cs-CZ" altLang="cs-CZ"/>
              <a:t>c</a:t>
            </a:r>
            <a:r>
              <a:rPr lang="en-GB" altLang="cs-CZ"/>
              <a:t>ontrol</a:t>
            </a:r>
            <a:r>
              <a:rPr lang="cs-CZ" altLang="cs-CZ"/>
              <a:t>)</a:t>
            </a:r>
            <a:endParaRPr lang="en-GB" altLang="cs-CZ"/>
          </a:p>
          <a:p>
            <a:pPr marL="342900" lvl="1" indent="0">
              <a:buFont typeface="Wingdings" charset="2"/>
              <a:buChar char="ü"/>
              <a:tabLst>
                <a:tab pos="333375" algn="l"/>
              </a:tabLst>
            </a:pPr>
            <a:r>
              <a:rPr lang="cs-CZ" altLang="cs-CZ"/>
              <a:t> </a:t>
            </a:r>
            <a:r>
              <a:rPr lang="en-GB" altLang="cs-CZ"/>
              <a:t>Residence of non-nationals</a:t>
            </a:r>
            <a:endParaRPr lang="cs-CZ" altLang="cs-CZ"/>
          </a:p>
          <a:p>
            <a:pPr marL="342900" lvl="1" indent="0">
              <a:buFont typeface="Wingdings" charset="2"/>
              <a:buChar char="ü"/>
              <a:tabLst>
                <a:tab pos="333375" algn="l"/>
              </a:tabLst>
            </a:pPr>
            <a:r>
              <a:rPr lang="cs-CZ" altLang="cs-CZ"/>
              <a:t> </a:t>
            </a:r>
            <a:r>
              <a:rPr lang="en-GB" altLang="cs-CZ"/>
              <a:t>Nat</a:t>
            </a:r>
            <a:r>
              <a:rPr lang="cs-CZ" altLang="cs-CZ"/>
              <a:t>uralization </a:t>
            </a:r>
            <a:r>
              <a:rPr lang="en-GB" altLang="cs-CZ"/>
              <a:t>of non-nationals</a:t>
            </a:r>
          </a:p>
          <a:p>
            <a:pPr marL="342900" lvl="1" indent="0">
              <a:buFont typeface="Wingdings" charset="2"/>
              <a:buChar char="ü"/>
              <a:tabLst>
                <a:tab pos="333375" algn="l"/>
              </a:tabLst>
            </a:pPr>
            <a:r>
              <a:rPr lang="cs-CZ" altLang="cs-CZ"/>
              <a:t> </a:t>
            </a:r>
            <a:r>
              <a:rPr lang="en-GB" altLang="cs-CZ"/>
              <a:t>Expulsion of non-nationals</a:t>
            </a:r>
          </a:p>
          <a:p>
            <a:pPr marL="342900" lvl="1" indent="0">
              <a:buFont typeface="Wingdings" charset="2"/>
              <a:buChar char="ü"/>
              <a:tabLst>
                <a:tab pos="333375" algn="l"/>
              </a:tabLst>
            </a:pPr>
            <a:r>
              <a:rPr lang="cs-CZ" altLang="cs-CZ"/>
              <a:t> </a:t>
            </a:r>
            <a:r>
              <a:rPr lang="en-GB" altLang="cs-CZ"/>
              <a:t>Detention of non-nationals</a:t>
            </a:r>
          </a:p>
        </p:txBody>
      </p:sp>
    </p:spTree>
    <p:extLst>
      <p:ext uri="{BB962C8B-B14F-4D97-AF65-F5344CB8AC3E}">
        <p14:creationId xmlns:p14="http://schemas.microsoft.com/office/powerpoint/2010/main" val="1021432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pPr eaLnBrk="1" hangingPunct="1"/>
            <a:r>
              <a:rPr lang="cs-CZ" altLang="cs-CZ">
                <a:ln>
                  <a:noFill/>
                </a:ln>
              </a:rPr>
              <a:t>State sovereignity </a:t>
            </a:r>
          </a:p>
        </p:txBody>
      </p:sp>
      <p:sp>
        <p:nvSpPr>
          <p:cNvPr id="3" name="Zástupný symbol pro obsah 2"/>
          <p:cNvSpPr>
            <a:spLocks noGrp="1"/>
          </p:cNvSpPr>
          <p:nvPr>
            <p:ph idx="1"/>
          </p:nvPr>
        </p:nvSpPr>
        <p:spPr/>
        <p:txBody>
          <a:bodyPr rtlCol="0">
            <a:normAutofit/>
          </a:bodyPr>
          <a:lstStyle/>
          <a:p>
            <a:pPr eaLnBrk="1" fontAlgn="auto" hangingPunct="1">
              <a:buFont typeface="Arial"/>
              <a:buChar char="•"/>
              <a:defRPr/>
            </a:pPr>
            <a:r>
              <a:rPr lang="cs-CZ" dirty="0" err="1">
                <a:solidFill>
                  <a:schemeClr val="tx1">
                    <a:lumMod val="85000"/>
                    <a:lumOff val="15000"/>
                  </a:schemeClr>
                </a:solidFill>
              </a:rPr>
              <a:t>towards</a:t>
            </a:r>
            <a:r>
              <a:rPr lang="cs-CZ" dirty="0">
                <a:solidFill>
                  <a:schemeClr val="tx1">
                    <a:lumMod val="85000"/>
                    <a:lumOff val="15000"/>
                  </a:schemeClr>
                </a:solidFill>
              </a:rPr>
              <a:t> </a:t>
            </a:r>
            <a:r>
              <a:rPr lang="cs-CZ" dirty="0" err="1">
                <a:solidFill>
                  <a:schemeClr val="tx1">
                    <a:lumMod val="85000"/>
                    <a:lumOff val="15000"/>
                  </a:schemeClr>
                </a:solidFill>
              </a:rPr>
              <a:t>migration</a:t>
            </a:r>
            <a:r>
              <a:rPr lang="cs-CZ" dirty="0">
                <a:solidFill>
                  <a:schemeClr val="tx1">
                    <a:lumMod val="85000"/>
                    <a:lumOff val="15000"/>
                  </a:schemeClr>
                </a:solidFill>
              </a:rPr>
              <a:t> </a:t>
            </a:r>
            <a:r>
              <a:rPr lang="cs-CZ" dirty="0" err="1">
                <a:solidFill>
                  <a:schemeClr val="tx1">
                    <a:lumMod val="85000"/>
                    <a:lumOff val="15000"/>
                  </a:schemeClr>
                </a:solidFill>
              </a:rPr>
              <a:t>is</a:t>
            </a:r>
            <a:r>
              <a:rPr lang="cs-CZ" dirty="0">
                <a:solidFill>
                  <a:schemeClr val="tx1">
                    <a:lumMod val="85000"/>
                    <a:lumOff val="15000"/>
                  </a:schemeClr>
                </a:solidFill>
              </a:rPr>
              <a:t> limited</a:t>
            </a:r>
          </a:p>
          <a:p>
            <a:pPr lvl="1" eaLnBrk="1" fontAlgn="auto" hangingPunct="1">
              <a:buFont typeface="Arial"/>
              <a:buChar char="•"/>
              <a:defRPr/>
            </a:pPr>
            <a:r>
              <a:rPr lang="cs-CZ" dirty="0">
                <a:solidFill>
                  <a:schemeClr val="tx1">
                    <a:lumMod val="85000"/>
                    <a:lumOff val="15000"/>
                  </a:schemeClr>
                </a:solidFill>
              </a:rPr>
              <a:t>by </a:t>
            </a:r>
            <a:r>
              <a:rPr lang="cs-CZ" dirty="0" err="1">
                <a:solidFill>
                  <a:schemeClr val="tx1">
                    <a:lumMod val="85000"/>
                    <a:lumOff val="15000"/>
                  </a:schemeClr>
                </a:solidFill>
              </a:rPr>
              <a:t>customary</a:t>
            </a:r>
            <a:r>
              <a:rPr lang="cs-CZ" dirty="0">
                <a:solidFill>
                  <a:schemeClr val="tx1">
                    <a:lumMod val="85000"/>
                    <a:lumOff val="15000"/>
                  </a:schemeClr>
                </a:solidFill>
              </a:rPr>
              <a:t> </a:t>
            </a:r>
            <a:r>
              <a:rPr lang="cs-CZ" dirty="0" err="1">
                <a:solidFill>
                  <a:schemeClr val="tx1">
                    <a:lumMod val="85000"/>
                    <a:lumOff val="15000"/>
                  </a:schemeClr>
                </a:solidFill>
              </a:rPr>
              <a:t>international</a:t>
            </a:r>
            <a:r>
              <a:rPr lang="cs-CZ" dirty="0">
                <a:solidFill>
                  <a:schemeClr val="tx1">
                    <a:lumMod val="85000"/>
                    <a:lumOff val="15000"/>
                  </a:schemeClr>
                </a:solidFill>
              </a:rPr>
              <a:t> </a:t>
            </a:r>
            <a:r>
              <a:rPr lang="cs-CZ" dirty="0" err="1">
                <a:solidFill>
                  <a:schemeClr val="tx1">
                    <a:lumMod val="85000"/>
                    <a:lumOff val="15000"/>
                  </a:schemeClr>
                </a:solidFill>
              </a:rPr>
              <a:t>law</a:t>
            </a:r>
            <a:r>
              <a:rPr lang="cs-CZ" dirty="0">
                <a:solidFill>
                  <a:schemeClr val="tx1">
                    <a:lumMod val="85000"/>
                    <a:lumOff val="15000"/>
                  </a:schemeClr>
                </a:solidFill>
              </a:rPr>
              <a:t>, by </a:t>
            </a:r>
            <a:r>
              <a:rPr lang="cs-CZ" dirty="0" err="1">
                <a:solidFill>
                  <a:schemeClr val="tx1">
                    <a:lumMod val="85000"/>
                    <a:lumOff val="15000"/>
                  </a:schemeClr>
                </a:solidFill>
              </a:rPr>
              <a:t>treaties</a:t>
            </a:r>
            <a:endParaRPr lang="cs-CZ" dirty="0">
              <a:solidFill>
                <a:schemeClr val="tx1">
                  <a:lumMod val="85000"/>
                  <a:lumOff val="15000"/>
                </a:schemeClr>
              </a:solidFill>
            </a:endParaRPr>
          </a:p>
          <a:p>
            <a:pPr lvl="1" eaLnBrk="1" fontAlgn="auto" hangingPunct="1">
              <a:buFont typeface="Arial"/>
              <a:buChar char="•"/>
              <a:defRPr/>
            </a:pPr>
            <a:endParaRPr lang="cs-CZ" dirty="0">
              <a:solidFill>
                <a:schemeClr val="tx1">
                  <a:lumMod val="85000"/>
                  <a:lumOff val="15000"/>
                </a:schemeClr>
              </a:solidFill>
            </a:endParaRPr>
          </a:p>
          <a:p>
            <a:pPr lvl="1" eaLnBrk="1" fontAlgn="auto" hangingPunct="1">
              <a:buFont typeface="Arial"/>
              <a:buChar char="•"/>
              <a:defRPr/>
            </a:pPr>
            <a:r>
              <a:rPr lang="cs-CZ" dirty="0">
                <a:solidFill>
                  <a:schemeClr val="tx1">
                    <a:lumMod val="85000"/>
                    <a:lumOff val="15000"/>
                  </a:schemeClr>
                </a:solidFill>
              </a:rPr>
              <a:t>……</a:t>
            </a:r>
            <a:r>
              <a:rPr lang="cs-CZ" dirty="0" err="1">
                <a:solidFill>
                  <a:schemeClr val="tx1">
                    <a:lumMod val="85000"/>
                    <a:lumOff val="15000"/>
                  </a:schemeClr>
                </a:solidFill>
              </a:rPr>
              <a:t>mainly</a:t>
            </a:r>
            <a:r>
              <a:rPr lang="cs-CZ" dirty="0">
                <a:solidFill>
                  <a:schemeClr val="tx1">
                    <a:lumMod val="85000"/>
                    <a:lumOff val="15000"/>
                  </a:schemeClr>
                </a:solidFill>
              </a:rPr>
              <a:t> </a:t>
            </a:r>
            <a:r>
              <a:rPr lang="cs-CZ" dirty="0" err="1">
                <a:solidFill>
                  <a:schemeClr val="tx1">
                    <a:lumMod val="85000"/>
                    <a:lumOff val="15000"/>
                  </a:schemeClr>
                </a:solidFill>
              </a:rPr>
              <a:t>human</a:t>
            </a:r>
            <a:r>
              <a:rPr lang="cs-CZ" dirty="0">
                <a:solidFill>
                  <a:schemeClr val="tx1">
                    <a:lumMod val="85000"/>
                    <a:lumOff val="15000"/>
                  </a:schemeClr>
                </a:solidFill>
              </a:rPr>
              <a:t> </a:t>
            </a:r>
            <a:r>
              <a:rPr lang="cs-CZ" dirty="0" err="1">
                <a:solidFill>
                  <a:schemeClr val="tx1">
                    <a:lumMod val="85000"/>
                    <a:lumOff val="15000"/>
                  </a:schemeClr>
                </a:solidFill>
              </a:rPr>
              <a:t>rights</a:t>
            </a:r>
            <a:r>
              <a:rPr lang="cs-CZ" dirty="0">
                <a:solidFill>
                  <a:schemeClr val="tx1">
                    <a:lumMod val="85000"/>
                    <a:lumOff val="15000"/>
                  </a:schemeClr>
                </a:solidFill>
              </a:rPr>
              <a:t> </a:t>
            </a:r>
            <a:r>
              <a:rPr lang="cs-CZ" dirty="0" err="1">
                <a:solidFill>
                  <a:schemeClr val="tx1">
                    <a:lumMod val="85000"/>
                    <a:lumOff val="15000"/>
                  </a:schemeClr>
                </a:solidFill>
              </a:rPr>
              <a:t>obligations</a:t>
            </a:r>
            <a:endParaRPr lang="cs-CZ" dirty="0">
              <a:solidFill>
                <a:schemeClr val="tx1">
                  <a:lumMod val="85000"/>
                  <a:lumOff val="15000"/>
                </a:schemeClr>
              </a:solidFill>
            </a:endParaRPr>
          </a:p>
          <a:p>
            <a:pPr marL="342900" lvl="1" indent="0">
              <a:buNone/>
              <a:defRPr/>
            </a:pPr>
            <a:endParaRPr lang="cs-CZ" dirty="0">
              <a:solidFill>
                <a:schemeClr val="tx1">
                  <a:lumMod val="85000"/>
                  <a:lumOff val="15000"/>
                </a:schemeClr>
              </a:solidFill>
            </a:endParaRPr>
          </a:p>
          <a:p>
            <a:pPr lvl="1" eaLnBrk="1" fontAlgn="auto" hangingPunct="1">
              <a:buFont typeface="Arial"/>
              <a:buChar char="•"/>
              <a:defRPr/>
            </a:pPr>
            <a:endParaRPr lang="cs-CZ" dirty="0">
              <a:solidFill>
                <a:schemeClr val="tx1">
                  <a:lumMod val="85000"/>
                  <a:lumOff val="15000"/>
                </a:schemeClr>
              </a:solidFill>
            </a:endParaRPr>
          </a:p>
        </p:txBody>
      </p:sp>
    </p:spTree>
    <p:extLst>
      <p:ext uri="{BB962C8B-B14F-4D97-AF65-F5344CB8AC3E}">
        <p14:creationId xmlns:p14="http://schemas.microsoft.com/office/powerpoint/2010/main" val="2086888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Expulsion of foreign nationals in European region</a:t>
            </a:r>
          </a:p>
        </p:txBody>
      </p:sp>
      <p:sp>
        <p:nvSpPr>
          <p:cNvPr id="3" name="Content Placeholder 2"/>
          <p:cNvSpPr>
            <a:spLocks noGrp="1"/>
          </p:cNvSpPr>
          <p:nvPr>
            <p:ph sz="quarter" idx="1"/>
          </p:nvPr>
        </p:nvSpPr>
        <p:spPr/>
        <p:txBody>
          <a:bodyPr>
            <a:normAutofit fontScale="92500" lnSpcReduction="10000"/>
          </a:bodyPr>
          <a:lstStyle/>
          <a:p>
            <a:r>
              <a:rPr lang="en-US" b="1" dirty="0"/>
              <a:t>European Convention on Human Rights</a:t>
            </a:r>
          </a:p>
          <a:p>
            <a:r>
              <a:rPr lang="en-US" sz="1900" dirty="0"/>
              <a:t>EU law – Return Directive 2008/115/EC</a:t>
            </a:r>
          </a:p>
          <a:p>
            <a:pPr marL="0" indent="0">
              <a:buNone/>
            </a:pPr>
            <a:endParaRPr lang="en-US" dirty="0"/>
          </a:p>
          <a:p>
            <a:pPr marL="0" indent="0" algn="ctr">
              <a:buNone/>
            </a:pPr>
            <a:r>
              <a:rPr lang="en-US" b="1" dirty="0"/>
              <a:t>Art. 3</a:t>
            </a:r>
          </a:p>
          <a:p>
            <a:pPr marL="0" indent="0" algn="ctr">
              <a:buNone/>
            </a:pPr>
            <a:r>
              <a:rPr lang="en-US" b="1" dirty="0"/>
              <a:t>Prohibition of torture </a:t>
            </a:r>
          </a:p>
          <a:p>
            <a:pPr marL="0" indent="0">
              <a:buNone/>
            </a:pPr>
            <a:endParaRPr lang="en-US" dirty="0"/>
          </a:p>
          <a:p>
            <a:pPr marL="0" indent="0" algn="ctr">
              <a:buNone/>
            </a:pPr>
            <a:r>
              <a:rPr lang="en-US" dirty="0"/>
              <a:t>No one shall be subjected to torture or to inhuman or degrading treatment or punishment.</a:t>
            </a:r>
          </a:p>
          <a:p>
            <a:pPr marL="0" indent="0">
              <a:buNone/>
            </a:pPr>
            <a:endParaRPr lang="en-US" dirty="0"/>
          </a:p>
          <a:p>
            <a:pPr marL="0" indent="0">
              <a:buNone/>
            </a:pPr>
            <a:r>
              <a:rPr lang="en-US" i="1" dirty="0"/>
              <a:t>Where is “expulsion”? – </a:t>
            </a:r>
            <a:r>
              <a:rPr lang="en-US" b="1" dirty="0"/>
              <a:t>dynamic interpretation </a:t>
            </a:r>
            <a:r>
              <a:rPr lang="en-US" dirty="0"/>
              <a:t>of the Convention by the European Courts of Human Rights</a:t>
            </a:r>
            <a:endParaRPr lang="en-US" i="1" dirty="0"/>
          </a:p>
        </p:txBody>
      </p:sp>
    </p:spTree>
    <p:extLst>
      <p:ext uri="{BB962C8B-B14F-4D97-AF65-F5344CB8AC3E}">
        <p14:creationId xmlns:p14="http://schemas.microsoft.com/office/powerpoint/2010/main" val="119891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International </a:t>
            </a:r>
            <a:r>
              <a:rPr lang="cs-CZ" dirty="0" err="1"/>
              <a:t>refugee</a:t>
            </a:r>
            <a:r>
              <a:rPr lang="cs-CZ" dirty="0"/>
              <a:t> </a:t>
            </a:r>
            <a:r>
              <a:rPr lang="cs-CZ" dirty="0" err="1"/>
              <a:t>law</a:t>
            </a:r>
            <a:r>
              <a:rPr lang="cs-CZ" dirty="0"/>
              <a:t> - </a:t>
            </a:r>
            <a:r>
              <a:rPr lang="cs-CZ" dirty="0" err="1"/>
              <a:t>history</a:t>
            </a:r>
            <a:endParaRPr lang="en-US" dirty="0"/>
          </a:p>
        </p:txBody>
      </p:sp>
      <p:sp>
        <p:nvSpPr>
          <p:cNvPr id="9219" name="Zástupný symbol pro obsah 2"/>
          <p:cNvSpPr>
            <a:spLocks noGrp="1"/>
          </p:cNvSpPr>
          <p:nvPr>
            <p:ph sz="quarter" idx="1"/>
          </p:nvPr>
        </p:nvSpPr>
        <p:spPr/>
        <p:txBody>
          <a:bodyPr/>
          <a:lstStyle/>
          <a:p>
            <a:pPr marL="0" indent="0" eaLnBrk="1" hangingPunct="1">
              <a:buNone/>
            </a:pPr>
            <a:endParaRPr lang="cs-CZ" altLang="cs-CZ" dirty="0"/>
          </a:p>
          <a:p>
            <a:pPr lvl="1" eaLnBrk="1" hangingPunct="1"/>
            <a:r>
              <a:rPr lang="cs-CZ" altLang="cs-CZ" dirty="0" err="1"/>
              <a:t>Russian</a:t>
            </a:r>
            <a:r>
              <a:rPr lang="cs-CZ" altLang="cs-CZ" dirty="0"/>
              <a:t> </a:t>
            </a:r>
            <a:r>
              <a:rPr lang="cs-CZ" altLang="cs-CZ" dirty="0" err="1"/>
              <a:t>Refugees</a:t>
            </a:r>
            <a:r>
              <a:rPr lang="cs-CZ" altLang="cs-CZ" dirty="0"/>
              <a:t> – </a:t>
            </a:r>
            <a:r>
              <a:rPr lang="cs-CZ" altLang="cs-CZ" dirty="0" err="1"/>
              <a:t>after</a:t>
            </a:r>
            <a:r>
              <a:rPr lang="cs-CZ" altLang="cs-CZ" dirty="0"/>
              <a:t> </a:t>
            </a:r>
            <a:r>
              <a:rPr lang="cs-CZ" altLang="cs-CZ" dirty="0" err="1"/>
              <a:t>Russian</a:t>
            </a:r>
            <a:r>
              <a:rPr lang="cs-CZ" altLang="cs-CZ" dirty="0"/>
              <a:t> </a:t>
            </a:r>
            <a:r>
              <a:rPr lang="cs-CZ" altLang="cs-CZ" dirty="0" err="1"/>
              <a:t>revolution</a:t>
            </a:r>
            <a:r>
              <a:rPr lang="cs-CZ" altLang="cs-CZ" dirty="0"/>
              <a:t> 1917</a:t>
            </a:r>
          </a:p>
          <a:p>
            <a:pPr lvl="2" eaLnBrk="1" hangingPunct="1"/>
            <a:r>
              <a:rPr lang="cs-CZ" altLang="cs-CZ" sz="1700" dirty="0" err="1"/>
              <a:t>any</a:t>
            </a:r>
            <a:r>
              <a:rPr lang="cs-CZ" altLang="cs-CZ" sz="1700" dirty="0"/>
              <a:t> person </a:t>
            </a:r>
            <a:r>
              <a:rPr lang="cs-CZ" altLang="cs-CZ" sz="1700" dirty="0" err="1"/>
              <a:t>of</a:t>
            </a:r>
            <a:r>
              <a:rPr lang="cs-CZ" altLang="cs-CZ" sz="1700" dirty="0"/>
              <a:t> </a:t>
            </a:r>
            <a:r>
              <a:rPr lang="cs-CZ" altLang="cs-CZ" sz="1700" dirty="0" err="1"/>
              <a:t>Russian</a:t>
            </a:r>
            <a:r>
              <a:rPr lang="cs-CZ" altLang="cs-CZ" sz="1700" dirty="0"/>
              <a:t> </a:t>
            </a:r>
            <a:r>
              <a:rPr lang="cs-CZ" altLang="cs-CZ" sz="1700" dirty="0" err="1"/>
              <a:t>origin</a:t>
            </a:r>
            <a:r>
              <a:rPr lang="cs-CZ" altLang="cs-CZ" sz="1700" dirty="0"/>
              <a:t> </a:t>
            </a:r>
            <a:r>
              <a:rPr lang="cs-CZ" altLang="cs-CZ" sz="1700" dirty="0" err="1"/>
              <a:t>who</a:t>
            </a:r>
            <a:r>
              <a:rPr lang="cs-CZ" altLang="cs-CZ" sz="1700" dirty="0"/>
              <a:t> </a:t>
            </a:r>
            <a:r>
              <a:rPr lang="cs-CZ" altLang="cs-CZ" sz="1700" dirty="0" err="1"/>
              <a:t>does</a:t>
            </a:r>
            <a:r>
              <a:rPr lang="cs-CZ" altLang="cs-CZ" sz="1700" dirty="0"/>
              <a:t> not </a:t>
            </a:r>
            <a:r>
              <a:rPr lang="cs-CZ" altLang="cs-CZ" sz="1700" dirty="0" err="1"/>
              <a:t>enjoy</a:t>
            </a:r>
            <a:r>
              <a:rPr lang="cs-CZ" altLang="cs-CZ" sz="1700" dirty="0"/>
              <a:t> </a:t>
            </a:r>
            <a:r>
              <a:rPr lang="cs-CZ" altLang="cs-CZ" sz="1700" dirty="0" err="1"/>
              <a:t>the</a:t>
            </a:r>
            <a:r>
              <a:rPr lang="cs-CZ" altLang="cs-CZ" sz="1700" dirty="0"/>
              <a:t> </a:t>
            </a:r>
            <a:r>
              <a:rPr lang="cs-CZ" altLang="cs-CZ" sz="1700" dirty="0" err="1"/>
              <a:t>protection</a:t>
            </a:r>
            <a:r>
              <a:rPr lang="cs-CZ" altLang="cs-CZ" sz="1700" dirty="0"/>
              <a:t> </a:t>
            </a:r>
            <a:r>
              <a:rPr lang="cs-CZ" altLang="cs-CZ" sz="1700" dirty="0" err="1"/>
              <a:t>of</a:t>
            </a:r>
            <a:r>
              <a:rPr lang="cs-CZ" altLang="cs-CZ" sz="1700" dirty="0"/>
              <a:t> </a:t>
            </a:r>
            <a:r>
              <a:rPr lang="cs-CZ" altLang="cs-CZ" sz="1700" dirty="0" err="1"/>
              <a:t>the</a:t>
            </a:r>
            <a:r>
              <a:rPr lang="cs-CZ" altLang="cs-CZ" sz="1700" dirty="0"/>
              <a:t> </a:t>
            </a:r>
            <a:r>
              <a:rPr lang="cs-CZ" altLang="cs-CZ" sz="1700" dirty="0" err="1"/>
              <a:t>government</a:t>
            </a:r>
            <a:r>
              <a:rPr lang="cs-CZ" altLang="cs-CZ" sz="1700" dirty="0"/>
              <a:t> </a:t>
            </a:r>
            <a:r>
              <a:rPr lang="cs-CZ" altLang="cs-CZ" sz="1700" dirty="0" err="1"/>
              <a:t>of</a:t>
            </a:r>
            <a:r>
              <a:rPr lang="cs-CZ" altLang="cs-CZ" sz="1700" dirty="0"/>
              <a:t> </a:t>
            </a:r>
            <a:r>
              <a:rPr lang="cs-CZ" altLang="cs-CZ" sz="1700" dirty="0" err="1"/>
              <a:t>the</a:t>
            </a:r>
            <a:r>
              <a:rPr lang="cs-CZ" altLang="cs-CZ" sz="1700" dirty="0"/>
              <a:t> Union </a:t>
            </a:r>
            <a:r>
              <a:rPr lang="cs-CZ" altLang="cs-CZ" sz="1700" dirty="0" err="1"/>
              <a:t>of</a:t>
            </a:r>
            <a:r>
              <a:rPr lang="cs-CZ" altLang="cs-CZ" sz="1700" dirty="0"/>
              <a:t> </a:t>
            </a:r>
            <a:r>
              <a:rPr lang="cs-CZ" altLang="cs-CZ" sz="1700" dirty="0" err="1"/>
              <a:t>Soviet</a:t>
            </a:r>
            <a:r>
              <a:rPr lang="cs-CZ" altLang="cs-CZ" sz="1700" dirty="0"/>
              <a:t> </a:t>
            </a:r>
            <a:r>
              <a:rPr lang="cs-CZ" altLang="cs-CZ" sz="1700" dirty="0" err="1"/>
              <a:t>Socialist</a:t>
            </a:r>
            <a:r>
              <a:rPr lang="cs-CZ" altLang="cs-CZ" sz="1700" dirty="0"/>
              <a:t> Republic and </a:t>
            </a:r>
            <a:r>
              <a:rPr lang="cs-CZ" altLang="cs-CZ" sz="1700" dirty="0" err="1"/>
              <a:t>who</a:t>
            </a:r>
            <a:r>
              <a:rPr lang="cs-CZ" altLang="cs-CZ" sz="1700" dirty="0"/>
              <a:t> has not </a:t>
            </a:r>
            <a:r>
              <a:rPr lang="cs-CZ" altLang="cs-CZ" sz="1700" dirty="0" err="1"/>
              <a:t>acquired</a:t>
            </a:r>
            <a:r>
              <a:rPr lang="cs-CZ" altLang="cs-CZ" sz="1700" dirty="0"/>
              <a:t> </a:t>
            </a:r>
            <a:r>
              <a:rPr lang="cs-CZ" altLang="cs-CZ" sz="1700" dirty="0" err="1"/>
              <a:t>any</a:t>
            </a:r>
            <a:r>
              <a:rPr lang="cs-CZ" altLang="cs-CZ" sz="1700" dirty="0"/>
              <a:t> </a:t>
            </a:r>
            <a:r>
              <a:rPr lang="cs-CZ" altLang="cs-CZ" sz="1700" dirty="0" err="1"/>
              <a:t>other</a:t>
            </a:r>
            <a:r>
              <a:rPr lang="cs-CZ" altLang="cs-CZ" sz="1700" dirty="0"/>
              <a:t> </a:t>
            </a:r>
            <a:r>
              <a:rPr lang="cs-CZ" altLang="cs-CZ" sz="1700" dirty="0" err="1"/>
              <a:t>nationality</a:t>
            </a:r>
            <a:endParaRPr lang="cs-CZ" altLang="cs-CZ" dirty="0"/>
          </a:p>
          <a:p>
            <a:pPr lvl="1" eaLnBrk="1" hangingPunct="1"/>
            <a:r>
              <a:rPr lang="cs-CZ" altLang="cs-CZ" dirty="0" err="1"/>
              <a:t>Armenian</a:t>
            </a:r>
            <a:r>
              <a:rPr lang="cs-CZ" altLang="cs-CZ" dirty="0"/>
              <a:t> </a:t>
            </a:r>
            <a:r>
              <a:rPr lang="cs-CZ" altLang="cs-CZ" dirty="0" err="1"/>
              <a:t>Refugees</a:t>
            </a:r>
            <a:endParaRPr lang="cs-CZ" altLang="cs-CZ" dirty="0"/>
          </a:p>
          <a:p>
            <a:pPr lvl="2" eaLnBrk="1" hangingPunct="1"/>
            <a:r>
              <a:rPr lang="cs-CZ" altLang="cs-CZ" dirty="0"/>
              <a:t>1920‘s – identity </a:t>
            </a:r>
            <a:r>
              <a:rPr lang="cs-CZ" altLang="cs-CZ" dirty="0" err="1"/>
              <a:t>documents</a:t>
            </a:r>
            <a:endParaRPr lang="cs-CZ" altLang="cs-CZ" dirty="0"/>
          </a:p>
          <a:p>
            <a:pPr lvl="2" eaLnBrk="1" hangingPunct="1"/>
            <a:endParaRPr lang="cs-CZ" altLang="cs-CZ" dirty="0"/>
          </a:p>
          <a:p>
            <a:pPr lvl="1" eaLnBrk="1" hangingPunct="1"/>
            <a:r>
              <a:rPr lang="cs-CZ" altLang="cs-CZ" dirty="0" err="1"/>
              <a:t>Convention</a:t>
            </a:r>
            <a:r>
              <a:rPr lang="cs-CZ" altLang="cs-CZ" dirty="0"/>
              <a:t> </a:t>
            </a:r>
            <a:r>
              <a:rPr lang="cs-CZ" altLang="cs-CZ" dirty="0" err="1"/>
              <a:t>Relating</a:t>
            </a:r>
            <a:r>
              <a:rPr lang="cs-CZ" altLang="cs-CZ" dirty="0"/>
              <a:t> to </a:t>
            </a:r>
            <a:r>
              <a:rPr lang="cs-CZ" altLang="cs-CZ" dirty="0" err="1"/>
              <a:t>the</a:t>
            </a:r>
            <a:r>
              <a:rPr lang="cs-CZ" altLang="cs-CZ" dirty="0"/>
              <a:t> Status </a:t>
            </a:r>
            <a:r>
              <a:rPr lang="cs-CZ" altLang="cs-CZ" dirty="0" err="1"/>
              <a:t>of</a:t>
            </a:r>
            <a:r>
              <a:rPr lang="cs-CZ" altLang="cs-CZ" dirty="0"/>
              <a:t> </a:t>
            </a:r>
            <a:r>
              <a:rPr lang="cs-CZ" altLang="cs-CZ" dirty="0" err="1"/>
              <a:t>Refugees</a:t>
            </a:r>
            <a:r>
              <a:rPr lang="cs-CZ" altLang="cs-CZ" dirty="0"/>
              <a:t>  (1933)</a:t>
            </a:r>
          </a:p>
          <a:p>
            <a:pPr marL="320040" lvl="1" indent="0" eaLnBrk="1" hangingPunct="1">
              <a:buNone/>
            </a:pPr>
            <a:endParaRPr lang="cs-CZ" altLang="cs-CZ" dirty="0"/>
          </a:p>
          <a:p>
            <a:pPr lvl="1" eaLnBrk="1" hangingPunct="1"/>
            <a:r>
              <a:rPr lang="cs-CZ" altLang="cs-CZ" dirty="0"/>
              <a:t>AD HOC </a:t>
            </a:r>
            <a:r>
              <a:rPr lang="cs-CZ" altLang="cs-CZ" dirty="0" err="1"/>
              <a:t>responses</a:t>
            </a:r>
            <a:r>
              <a:rPr lang="cs-CZ" altLang="cs-CZ" dirty="0"/>
              <a:t> ( 30s - </a:t>
            </a:r>
            <a:r>
              <a:rPr lang="cs-CZ" altLang="cs-CZ" dirty="0" err="1"/>
              <a:t>German</a:t>
            </a:r>
            <a:r>
              <a:rPr lang="cs-CZ" altLang="cs-CZ" dirty="0"/>
              <a:t> </a:t>
            </a:r>
            <a:r>
              <a:rPr lang="cs-CZ" altLang="cs-CZ" dirty="0" err="1"/>
              <a:t>refugees</a:t>
            </a:r>
            <a:r>
              <a:rPr lang="cs-CZ" altLang="cs-CZ" dirty="0"/>
              <a:t>)</a:t>
            </a:r>
            <a:endParaRPr lang="en-US" alt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expulsion?</a:t>
            </a:r>
          </a:p>
        </p:txBody>
      </p:sp>
      <p:sp>
        <p:nvSpPr>
          <p:cNvPr id="3" name="Content Placeholder 2"/>
          <p:cNvSpPr>
            <a:spLocks noGrp="1"/>
          </p:cNvSpPr>
          <p:nvPr>
            <p:ph sz="quarter" idx="1"/>
          </p:nvPr>
        </p:nvSpPr>
        <p:spPr/>
        <p:txBody>
          <a:bodyPr>
            <a:normAutofit lnSpcReduction="10000"/>
          </a:bodyPr>
          <a:lstStyle/>
          <a:p>
            <a:r>
              <a:rPr lang="en-US" dirty="0"/>
              <a:t>Art. 3 – originally only territorial application –the sate cannot be liable for another state</a:t>
            </a:r>
            <a:r>
              <a:rPr lang="cs-CZ" dirty="0"/>
              <a:t>‘s </a:t>
            </a:r>
            <a:r>
              <a:rPr lang="cs-CZ" dirty="0" err="1"/>
              <a:t>behaviour</a:t>
            </a:r>
            <a:endParaRPr lang="en-US" dirty="0"/>
          </a:p>
          <a:p>
            <a:r>
              <a:rPr lang="en-US" dirty="0"/>
              <a:t>Expulsion is extradition – </a:t>
            </a:r>
            <a:r>
              <a:rPr lang="en-US" dirty="0" err="1"/>
              <a:t>Soering</a:t>
            </a:r>
            <a:r>
              <a:rPr lang="en-US" dirty="0"/>
              <a:t> case (1988) !</a:t>
            </a:r>
          </a:p>
          <a:p>
            <a:r>
              <a:rPr lang="en-US" dirty="0"/>
              <a:t>Expulsion as a criminal sanction</a:t>
            </a:r>
          </a:p>
          <a:p>
            <a:r>
              <a:rPr lang="en-US" dirty="0"/>
              <a:t>Expulsion as an administrative sanction (breach of immigration rules)</a:t>
            </a:r>
          </a:p>
          <a:p>
            <a:r>
              <a:rPr lang="en-US" dirty="0"/>
              <a:t>Expulsion is any kind of transfer</a:t>
            </a:r>
          </a:p>
          <a:p>
            <a:pPr marL="0" indent="0">
              <a:buNone/>
            </a:pPr>
            <a:endParaRPr lang="en-US" dirty="0"/>
          </a:p>
          <a:p>
            <a:pPr marL="0" indent="0">
              <a:buNone/>
            </a:pPr>
            <a:r>
              <a:rPr lang="en-US" b="1" dirty="0"/>
              <a:t>Case-law: </a:t>
            </a:r>
            <a:r>
              <a:rPr lang="en-US" dirty="0"/>
              <a:t>complex cases – more articles in play (art.5 – detention, art.8 – right to family life, art.13 – right to effective remedy)</a:t>
            </a:r>
          </a:p>
        </p:txBody>
      </p:sp>
    </p:spTree>
    <p:extLst>
      <p:ext uri="{BB962C8B-B14F-4D97-AF65-F5344CB8AC3E}">
        <p14:creationId xmlns:p14="http://schemas.microsoft.com/office/powerpoint/2010/main" val="73831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3 - nature</a:t>
            </a:r>
          </a:p>
        </p:txBody>
      </p:sp>
      <p:sp>
        <p:nvSpPr>
          <p:cNvPr id="3" name="Content Placeholder 2"/>
          <p:cNvSpPr>
            <a:spLocks noGrp="1"/>
          </p:cNvSpPr>
          <p:nvPr>
            <p:ph sz="quarter" idx="1"/>
          </p:nvPr>
        </p:nvSpPr>
        <p:spPr/>
        <p:txBody>
          <a:bodyPr>
            <a:normAutofit fontScale="92500" lnSpcReduction="20000"/>
          </a:bodyPr>
          <a:lstStyle/>
          <a:p>
            <a:r>
              <a:rPr lang="en-US" dirty="0"/>
              <a:t>along with Article 2, the right to life, one of the most fundamental rights protected by the Convention, whose core purpose is to protect a person’s dignity and physical integrity</a:t>
            </a:r>
          </a:p>
          <a:p>
            <a:r>
              <a:rPr lang="en-US" dirty="0"/>
              <a:t>unlike some of the other articles of the Convention, Article 3 is stated in absolute and unqualified terms –it is not permissible under any circumstances  to engage in torture, inhuman or degrading treatment or punishment. There is therefore no room for limitations by law on the provision.</a:t>
            </a:r>
          </a:p>
          <a:p>
            <a:r>
              <a:rPr lang="en-US" dirty="0"/>
              <a:t>The unconditional terms of Article 3 also mean that there can never, under the Convention or under international law, be a justification for acts which breach the article.  - not even in case of a fight against terrorism.</a:t>
            </a:r>
          </a:p>
          <a:p>
            <a:r>
              <a:rPr lang="en-US" dirty="0"/>
              <a:t>ABSOLUTE SAFETY NET – non- </a:t>
            </a:r>
            <a:r>
              <a:rPr lang="en-US" dirty="0" err="1"/>
              <a:t>refoulement</a:t>
            </a:r>
            <a:r>
              <a:rPr lang="en-US" dirty="0"/>
              <a:t> principle</a:t>
            </a:r>
          </a:p>
        </p:txBody>
      </p:sp>
    </p:spTree>
    <p:extLst>
      <p:ext uri="{BB962C8B-B14F-4D97-AF65-F5344CB8AC3E}">
        <p14:creationId xmlns:p14="http://schemas.microsoft.com/office/powerpoint/2010/main" val="1286598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a:t>ARTICLE 15 Derogation in time of emergency </a:t>
            </a:r>
          </a:p>
          <a:p>
            <a:r>
              <a:rPr lang="en-US" dirty="0"/>
              <a:t>1. In time of war or other public emergency threatening the life of the nation any High Contracting Party may take measures derogating from its obligations under this Convention to the extent strictly required by the exigencies of the situation, provided that such measures are not inconsistent with its other obligations under international law. </a:t>
            </a:r>
          </a:p>
          <a:p>
            <a:r>
              <a:rPr lang="en-US" b="1" dirty="0"/>
              <a:t>2. No derogation from Article 2, except in respect of deaths resulting from lawful acts of war, </a:t>
            </a:r>
            <a:r>
              <a:rPr lang="en-US" b="1" u="sng" dirty="0"/>
              <a:t>or from Articles 3</a:t>
            </a:r>
            <a:r>
              <a:rPr lang="en-US" b="1" dirty="0"/>
              <a:t>, 4 (paragraph 1) and 7 shall be made under this provision.</a:t>
            </a:r>
          </a:p>
        </p:txBody>
      </p:sp>
    </p:spTree>
    <p:extLst>
      <p:ext uri="{BB962C8B-B14F-4D97-AF65-F5344CB8AC3E}">
        <p14:creationId xmlns:p14="http://schemas.microsoft.com/office/powerpoint/2010/main" val="158303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Deprivation of liberty in the European region</a:t>
            </a:r>
          </a:p>
        </p:txBody>
      </p:sp>
      <p:sp>
        <p:nvSpPr>
          <p:cNvPr id="3" name="Content Placeholder 2"/>
          <p:cNvSpPr>
            <a:spLocks noGrp="1"/>
          </p:cNvSpPr>
          <p:nvPr>
            <p:ph sz="quarter" idx="1"/>
          </p:nvPr>
        </p:nvSpPr>
        <p:spPr/>
        <p:txBody>
          <a:bodyPr>
            <a:normAutofit fontScale="92500" lnSpcReduction="20000"/>
          </a:bodyPr>
          <a:lstStyle/>
          <a:p>
            <a:r>
              <a:rPr lang="en-US" b="1" dirty="0"/>
              <a:t>European Convention on Human Rights</a:t>
            </a:r>
          </a:p>
          <a:p>
            <a:r>
              <a:rPr lang="en-US" sz="1800" dirty="0"/>
              <a:t>EU law – Return Directive 2008/115/EC </a:t>
            </a:r>
          </a:p>
          <a:p>
            <a:pPr marL="0" indent="0">
              <a:buNone/>
            </a:pPr>
            <a:endParaRPr lang="en-US" sz="1800" dirty="0"/>
          </a:p>
          <a:p>
            <a:pPr>
              <a:buFontTx/>
              <a:buChar char="-"/>
            </a:pPr>
            <a:r>
              <a:rPr lang="en-US" sz="2400" dirty="0"/>
              <a:t>Deprivation of liberty as a result of </a:t>
            </a:r>
            <a:r>
              <a:rPr lang="en-US" sz="2400" b="1" dirty="0"/>
              <a:t>criminal activity </a:t>
            </a:r>
            <a:r>
              <a:rPr lang="en-US" sz="2400" dirty="0"/>
              <a:t>or as a result of </a:t>
            </a:r>
            <a:r>
              <a:rPr lang="en-US" sz="2400" b="1" dirty="0"/>
              <a:t>administrative offence</a:t>
            </a:r>
            <a:r>
              <a:rPr lang="en-US" sz="2400" dirty="0"/>
              <a:t> (breach of immigration rules)</a:t>
            </a:r>
          </a:p>
          <a:p>
            <a:pPr marL="0" indent="0">
              <a:buNone/>
            </a:pPr>
            <a:r>
              <a:rPr lang="en-US" sz="2400" dirty="0"/>
              <a:t>Art. 5 Right to liberty and security </a:t>
            </a:r>
          </a:p>
          <a:p>
            <a:pPr marL="457200" indent="-457200">
              <a:buAutoNum type="arabicPeriod"/>
            </a:pPr>
            <a:r>
              <a:rPr lang="en-US" sz="2400" dirty="0"/>
              <a:t>Everyone has the right to liberty and security of person. No one shall be deprived of his liberty save in the following cases and in accordance with a procedure prescribed by law: </a:t>
            </a:r>
          </a:p>
          <a:p>
            <a:pPr marL="0" indent="0">
              <a:buNone/>
            </a:pPr>
            <a:r>
              <a:rPr lang="en-US" sz="2400" dirty="0"/>
              <a:t>a)     the lawful detention of a person after conviction by a competent court;</a:t>
            </a:r>
          </a:p>
          <a:p>
            <a:pPr marL="0" indent="0">
              <a:buNone/>
            </a:pPr>
            <a:r>
              <a:rPr lang="en-US" sz="2400" dirty="0"/>
              <a:t>f)     </a:t>
            </a:r>
            <a:r>
              <a:rPr lang="en-US" sz="2400" b="1" dirty="0"/>
              <a:t>the lawful arrest or detention of a person to prevent his effecting an </a:t>
            </a:r>
            <a:r>
              <a:rPr lang="en-US" sz="2400" b="1" dirty="0" err="1"/>
              <a:t>unauthorised</a:t>
            </a:r>
            <a:r>
              <a:rPr lang="en-US" sz="2400" b="1" dirty="0"/>
              <a:t> entry into the country or of a person against whom action is being taken with a view to deportation or extradition.</a:t>
            </a:r>
          </a:p>
          <a:p>
            <a:endParaRPr lang="en-US" dirty="0"/>
          </a:p>
        </p:txBody>
      </p:sp>
    </p:spTree>
    <p:extLst>
      <p:ext uri="{BB962C8B-B14F-4D97-AF65-F5344CB8AC3E}">
        <p14:creationId xmlns:p14="http://schemas.microsoft.com/office/powerpoint/2010/main" val="1865036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5 - guarantees</a:t>
            </a:r>
          </a:p>
        </p:txBody>
      </p:sp>
      <p:sp>
        <p:nvSpPr>
          <p:cNvPr id="3" name="Content Placeholder 2"/>
          <p:cNvSpPr>
            <a:spLocks noGrp="1"/>
          </p:cNvSpPr>
          <p:nvPr>
            <p:ph sz="quarter" idx="1"/>
          </p:nvPr>
        </p:nvSpPr>
        <p:spPr/>
        <p:txBody>
          <a:bodyPr>
            <a:normAutofit lnSpcReduction="10000"/>
          </a:bodyPr>
          <a:lstStyle/>
          <a:p>
            <a:r>
              <a:rPr lang="en-US" dirty="0"/>
              <a:t>2. Everyone who is arrested shall be informed promptly, in a language which he understands, of the reasons for his arrest and of any charge against him. </a:t>
            </a:r>
          </a:p>
          <a:p>
            <a:r>
              <a:rPr lang="en-US" dirty="0"/>
              <a:t>4. Everyone who is deprived of his liberty by arrest or detention shall be entitled to take proceedings by which the lawfulness of his detention shall be decided </a:t>
            </a:r>
            <a:r>
              <a:rPr lang="en-US" b="1" dirty="0"/>
              <a:t>speedily by a court and his release ordered if the detention is not lawful</a:t>
            </a:r>
            <a:r>
              <a:rPr lang="en-US" dirty="0"/>
              <a:t>.</a:t>
            </a:r>
          </a:p>
          <a:p>
            <a:r>
              <a:rPr lang="en-US" dirty="0"/>
              <a:t> 5. Everyone who has been the victim of arrest or detention in contravention of the provisions of this Article shall have an enforceable right to compensation.</a:t>
            </a:r>
          </a:p>
        </p:txBody>
      </p:sp>
    </p:spTree>
    <p:extLst>
      <p:ext uri="{BB962C8B-B14F-4D97-AF65-F5344CB8AC3E}">
        <p14:creationId xmlns:p14="http://schemas.microsoft.com/office/powerpoint/2010/main" val="981303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pPr eaLnBrk="1" fontAlgn="auto" hangingPunct="1">
              <a:spcAft>
                <a:spcPts val="0"/>
              </a:spcAft>
              <a:defRPr/>
            </a:pPr>
            <a:r>
              <a:rPr lang="cs-CZ"/>
              <a:t> </a:t>
            </a:r>
            <a:endParaRPr lang="en-US"/>
          </a:p>
        </p:txBody>
      </p:sp>
      <p:sp>
        <p:nvSpPr>
          <p:cNvPr id="44035" name="Zástupný symbol pro obsah 2"/>
          <p:cNvSpPr>
            <a:spLocks noGrp="1"/>
          </p:cNvSpPr>
          <p:nvPr>
            <p:ph sz="quarter" idx="1"/>
          </p:nvPr>
        </p:nvSpPr>
        <p:spPr/>
        <p:txBody>
          <a:bodyPr/>
          <a:lstStyle/>
          <a:p>
            <a:pPr eaLnBrk="1" hangingPunct="1"/>
            <a:endParaRPr lang="cs-CZ" altLang="cs-CZ" dirty="0"/>
          </a:p>
          <a:p>
            <a:pPr eaLnBrk="1" hangingPunct="1">
              <a:buFont typeface="Wingdings 2" panose="05020102010507070707" pitchFamily="18" charset="2"/>
              <a:buNone/>
            </a:pPr>
            <a:endParaRPr lang="cs-CZ" altLang="cs-CZ" dirty="0"/>
          </a:p>
          <a:p>
            <a:pPr eaLnBrk="1" hangingPunct="1">
              <a:buFont typeface="Wingdings 2" panose="05020102010507070707" pitchFamily="18" charset="2"/>
              <a:buNone/>
            </a:pPr>
            <a:endParaRPr lang="cs-CZ" altLang="cs-CZ" dirty="0"/>
          </a:p>
          <a:p>
            <a:pPr eaLnBrk="1" hangingPunct="1">
              <a:buFont typeface="Wingdings 2" panose="05020102010507070707" pitchFamily="18" charset="2"/>
              <a:buNone/>
            </a:pPr>
            <a:endParaRPr lang="cs-CZ" altLang="cs-CZ" dirty="0"/>
          </a:p>
          <a:p>
            <a:pPr algn="ctr" eaLnBrk="1" hangingPunct="1">
              <a:buFont typeface="Wingdings 2" panose="05020102010507070707" pitchFamily="18" charset="2"/>
              <a:buNone/>
            </a:pPr>
            <a:r>
              <a:rPr lang="cs-CZ" altLang="cs-CZ" dirty="0" err="1"/>
              <a:t>Thank</a:t>
            </a:r>
            <a:r>
              <a:rPr lang="cs-CZ" altLang="cs-CZ" dirty="0"/>
              <a:t> </a:t>
            </a:r>
            <a:r>
              <a:rPr lang="cs-CZ" altLang="cs-CZ" dirty="0" err="1"/>
              <a:t>you</a:t>
            </a:r>
            <a:r>
              <a:rPr lang="cs-CZ" altLang="cs-CZ" dirty="0"/>
              <a:t> </a:t>
            </a:r>
            <a:r>
              <a:rPr lang="cs-CZ" altLang="cs-CZ" dirty="0" err="1"/>
              <a:t>for</a:t>
            </a:r>
            <a:r>
              <a:rPr lang="cs-CZ" altLang="cs-CZ" dirty="0"/>
              <a:t> </a:t>
            </a:r>
            <a:r>
              <a:rPr lang="cs-CZ" altLang="cs-CZ" dirty="0" err="1"/>
              <a:t>your</a:t>
            </a:r>
            <a:r>
              <a:rPr lang="cs-CZ" altLang="cs-CZ" dirty="0"/>
              <a:t> </a:t>
            </a:r>
            <a:r>
              <a:rPr lang="cs-CZ" altLang="cs-CZ" dirty="0" err="1"/>
              <a:t>attention</a:t>
            </a:r>
            <a:r>
              <a:rPr lang="cs-CZ" altLang="cs-CZ" dirty="0"/>
              <a:t>!</a:t>
            </a:r>
          </a:p>
          <a:p>
            <a:pPr algn="ctr" eaLnBrk="1" hangingPunct="1">
              <a:buFont typeface="Wingdings 2" panose="05020102010507070707" pitchFamily="18" charset="2"/>
              <a:buNone/>
            </a:pPr>
            <a:endParaRPr lang="cs-CZ" altLang="cs-CZ" dirty="0"/>
          </a:p>
          <a:p>
            <a:pPr algn="ctr" eaLnBrk="1" hangingPunct="1">
              <a:buFont typeface="Wingdings 2" panose="05020102010507070707" pitchFamily="18" charset="2"/>
              <a:buNone/>
            </a:pPr>
            <a:r>
              <a:rPr lang="cs-CZ" altLang="cs-CZ" dirty="0" err="1"/>
              <a:t>Have</a:t>
            </a:r>
            <a:r>
              <a:rPr lang="cs-CZ" altLang="cs-CZ" dirty="0"/>
              <a:t> a nice </a:t>
            </a:r>
            <a:r>
              <a:rPr lang="cs-CZ" altLang="cs-CZ" dirty="0" err="1"/>
              <a:t>stay</a:t>
            </a:r>
            <a:r>
              <a:rPr lang="cs-CZ" altLang="cs-CZ" dirty="0"/>
              <a:t> in </a:t>
            </a:r>
            <a:r>
              <a:rPr lang="cs-CZ" altLang="cs-CZ" dirty="0" err="1"/>
              <a:t>the</a:t>
            </a:r>
            <a:r>
              <a:rPr lang="cs-CZ" altLang="cs-CZ" dirty="0"/>
              <a:t> Czech Republic!</a:t>
            </a:r>
          </a:p>
          <a:p>
            <a:pPr algn="ctr" eaLnBrk="1" hangingPunct="1">
              <a:buFont typeface="Wingdings 2" panose="05020102010507070707" pitchFamily="18" charset="2"/>
              <a:buNone/>
            </a:pPr>
            <a:r>
              <a:rPr lang="cs-CZ" altLang="cs-CZ" dirty="0"/>
              <a:t>Taste as many </a:t>
            </a:r>
            <a:r>
              <a:rPr lang="cs-CZ" altLang="cs-CZ" dirty="0" err="1"/>
              <a:t>beers</a:t>
            </a:r>
            <a:r>
              <a:rPr lang="cs-CZ" altLang="cs-CZ" dirty="0"/>
              <a:t> as </a:t>
            </a:r>
            <a:r>
              <a:rPr lang="cs-CZ" altLang="cs-CZ" dirty="0" err="1"/>
              <a:t>possible</a:t>
            </a:r>
            <a:r>
              <a:rPr lang="cs-CZ" altLang="cs-CZ" dirty="0"/>
              <a:t>! </a:t>
            </a:r>
            <a:r>
              <a:rPr lang="cs-CZ" altLang="cs-CZ"/>
              <a:t>:o)</a:t>
            </a:r>
            <a:endParaRPr lang="en-US" alt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457200" y="320040"/>
            <a:ext cx="7239000" cy="732696"/>
          </a:xfrm>
        </p:spPr>
        <p:txBody>
          <a:bodyPr>
            <a:normAutofit/>
          </a:bodyPr>
          <a:lstStyle/>
          <a:p>
            <a:pPr eaLnBrk="1" fontAlgn="auto" hangingPunct="1">
              <a:spcAft>
                <a:spcPts val="0"/>
              </a:spcAft>
              <a:defRPr/>
            </a:pPr>
            <a:r>
              <a:rPr lang="cs-CZ" sz="3200" dirty="0"/>
              <a:t>International </a:t>
            </a:r>
            <a:r>
              <a:rPr lang="cs-CZ" sz="3200" dirty="0" err="1"/>
              <a:t>refugee</a:t>
            </a:r>
            <a:r>
              <a:rPr lang="cs-CZ" sz="3200" dirty="0"/>
              <a:t> </a:t>
            </a:r>
            <a:r>
              <a:rPr lang="cs-CZ" sz="3200" dirty="0" err="1"/>
              <a:t>law</a:t>
            </a:r>
            <a:r>
              <a:rPr lang="cs-CZ" sz="3200" dirty="0"/>
              <a:t> – </a:t>
            </a:r>
            <a:r>
              <a:rPr lang="cs-CZ" sz="3200" dirty="0" err="1"/>
              <a:t>current</a:t>
            </a:r>
            <a:r>
              <a:rPr lang="cs-CZ" sz="3200" dirty="0"/>
              <a:t> </a:t>
            </a:r>
            <a:r>
              <a:rPr lang="cs-CZ" sz="3200" dirty="0" err="1"/>
              <a:t>law</a:t>
            </a:r>
            <a:endParaRPr lang="en-US" sz="3200" dirty="0"/>
          </a:p>
        </p:txBody>
      </p:sp>
      <p:sp>
        <p:nvSpPr>
          <p:cNvPr id="10243" name="Zástupný symbol pro obsah 2"/>
          <p:cNvSpPr>
            <a:spLocks noGrp="1"/>
          </p:cNvSpPr>
          <p:nvPr>
            <p:ph sz="quarter" idx="1"/>
          </p:nvPr>
        </p:nvSpPr>
        <p:spPr>
          <a:xfrm>
            <a:off x="457200" y="1268760"/>
            <a:ext cx="7239000" cy="5187603"/>
          </a:xfrm>
        </p:spPr>
        <p:txBody>
          <a:bodyPr>
            <a:normAutofit lnSpcReduction="10000"/>
          </a:bodyPr>
          <a:lstStyle/>
          <a:p>
            <a:pPr eaLnBrk="1" hangingPunct="1"/>
            <a:r>
              <a:rPr lang="cs-CZ" altLang="cs-CZ" dirty="0"/>
              <a:t>International </a:t>
            </a:r>
            <a:r>
              <a:rPr lang="cs-CZ" altLang="cs-CZ" dirty="0" err="1"/>
              <a:t>instruments</a:t>
            </a:r>
            <a:r>
              <a:rPr lang="cs-CZ" altLang="cs-CZ" dirty="0"/>
              <a:t>:</a:t>
            </a:r>
          </a:p>
          <a:p>
            <a:pPr lvl="1" eaLnBrk="1" hangingPunct="1"/>
            <a:r>
              <a:rPr lang="cs-CZ" altLang="cs-CZ" dirty="0"/>
              <a:t>(</a:t>
            </a:r>
            <a:r>
              <a:rPr lang="cs-CZ" altLang="cs-CZ" dirty="0" err="1"/>
              <a:t>Geneva</a:t>
            </a:r>
            <a:r>
              <a:rPr lang="cs-CZ" altLang="cs-CZ" dirty="0"/>
              <a:t>) </a:t>
            </a:r>
            <a:r>
              <a:rPr lang="cs-CZ" altLang="cs-CZ" dirty="0" err="1"/>
              <a:t>Convention</a:t>
            </a:r>
            <a:r>
              <a:rPr lang="cs-CZ" altLang="cs-CZ" dirty="0"/>
              <a:t> </a:t>
            </a:r>
            <a:r>
              <a:rPr lang="cs-CZ" altLang="cs-CZ" dirty="0" err="1"/>
              <a:t>Relating</a:t>
            </a:r>
            <a:r>
              <a:rPr lang="cs-CZ" altLang="cs-CZ" dirty="0"/>
              <a:t> to </a:t>
            </a:r>
            <a:r>
              <a:rPr lang="cs-CZ" altLang="cs-CZ" dirty="0" err="1"/>
              <a:t>the</a:t>
            </a:r>
            <a:r>
              <a:rPr lang="cs-CZ" altLang="cs-CZ" dirty="0"/>
              <a:t> Status </a:t>
            </a:r>
            <a:r>
              <a:rPr lang="cs-CZ" altLang="cs-CZ" dirty="0" err="1"/>
              <a:t>of</a:t>
            </a:r>
            <a:r>
              <a:rPr lang="cs-CZ" altLang="cs-CZ" dirty="0"/>
              <a:t> </a:t>
            </a:r>
            <a:r>
              <a:rPr lang="cs-CZ" altLang="cs-CZ" dirty="0" err="1"/>
              <a:t>Refugees</a:t>
            </a:r>
            <a:r>
              <a:rPr lang="cs-CZ" altLang="cs-CZ" dirty="0"/>
              <a:t> (1951) </a:t>
            </a:r>
          </a:p>
          <a:p>
            <a:pPr lvl="1" eaLnBrk="1" hangingPunct="1"/>
            <a:r>
              <a:rPr lang="cs-CZ" altLang="cs-CZ" dirty="0" err="1"/>
              <a:t>Protocol</a:t>
            </a:r>
            <a:r>
              <a:rPr lang="cs-CZ" altLang="cs-CZ" dirty="0"/>
              <a:t> </a:t>
            </a:r>
            <a:r>
              <a:rPr lang="cs-CZ" altLang="cs-CZ" dirty="0" err="1"/>
              <a:t>Relating</a:t>
            </a:r>
            <a:r>
              <a:rPr lang="cs-CZ" altLang="cs-CZ" dirty="0"/>
              <a:t> to </a:t>
            </a:r>
            <a:r>
              <a:rPr lang="cs-CZ" altLang="cs-CZ" dirty="0" err="1"/>
              <a:t>the</a:t>
            </a:r>
            <a:r>
              <a:rPr lang="cs-CZ" altLang="cs-CZ" dirty="0"/>
              <a:t> Status </a:t>
            </a:r>
            <a:r>
              <a:rPr lang="cs-CZ" altLang="cs-CZ" dirty="0" err="1"/>
              <a:t>of</a:t>
            </a:r>
            <a:r>
              <a:rPr lang="cs-CZ" altLang="cs-CZ" dirty="0"/>
              <a:t> </a:t>
            </a:r>
            <a:r>
              <a:rPr lang="cs-CZ" altLang="cs-CZ" dirty="0" err="1"/>
              <a:t>Refugees</a:t>
            </a:r>
            <a:r>
              <a:rPr lang="cs-CZ" altLang="cs-CZ" dirty="0"/>
              <a:t> (1967)</a:t>
            </a:r>
          </a:p>
          <a:p>
            <a:pPr lvl="1" eaLnBrk="1" hangingPunct="1"/>
            <a:r>
              <a:rPr lang="cs-CZ" altLang="cs-CZ" dirty="0"/>
              <a:t>(</a:t>
            </a:r>
            <a:r>
              <a:rPr lang="cs-CZ" altLang="cs-CZ" dirty="0" err="1"/>
              <a:t>UNHCR´s</a:t>
            </a:r>
            <a:r>
              <a:rPr lang="cs-CZ" altLang="cs-CZ" dirty="0"/>
              <a:t> Status)</a:t>
            </a:r>
          </a:p>
          <a:p>
            <a:pPr marL="292100" lvl="1" indent="0" eaLnBrk="1" hangingPunct="1">
              <a:buNone/>
            </a:pPr>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err="1"/>
              <a:t>Regional</a:t>
            </a:r>
            <a:r>
              <a:rPr lang="cs-CZ" altLang="cs-CZ" dirty="0"/>
              <a:t> </a:t>
            </a:r>
            <a:r>
              <a:rPr lang="cs-CZ" altLang="cs-CZ" dirty="0" err="1"/>
              <a:t>instruments</a:t>
            </a:r>
            <a:endParaRPr lang="cs-CZ" altLang="cs-CZ"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3140968"/>
            <a:ext cx="60960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eaLnBrk="1" fontAlgn="auto" hangingPunct="1">
              <a:spcAft>
                <a:spcPts val="0"/>
              </a:spcAft>
              <a:defRPr/>
            </a:pPr>
            <a:r>
              <a:rPr lang="cs-CZ" dirty="0" err="1"/>
              <a:t>Parties</a:t>
            </a:r>
            <a:r>
              <a:rPr lang="cs-CZ" dirty="0"/>
              <a:t> to </a:t>
            </a:r>
            <a:r>
              <a:rPr lang="cs-CZ" dirty="0" err="1"/>
              <a:t>Geneva</a:t>
            </a:r>
            <a:r>
              <a:rPr lang="cs-CZ" dirty="0"/>
              <a:t> </a:t>
            </a:r>
            <a:r>
              <a:rPr lang="cs-CZ" dirty="0" err="1"/>
              <a:t>convention</a:t>
            </a:r>
            <a:endParaRPr lang="en-US" dirty="0"/>
          </a:p>
        </p:txBody>
      </p:sp>
      <p:pic>
        <p:nvPicPr>
          <p:cNvPr id="12291"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1432066" y="1447800"/>
            <a:ext cx="6737068" cy="4572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a:t>UNHCR</a:t>
            </a:r>
            <a:endParaRPr lang="en-US" dirty="0"/>
          </a:p>
        </p:txBody>
      </p:sp>
      <p:sp>
        <p:nvSpPr>
          <p:cNvPr id="21507" name="Zástupný symbol pro obsah 2"/>
          <p:cNvSpPr>
            <a:spLocks noGrp="1"/>
          </p:cNvSpPr>
          <p:nvPr>
            <p:ph sz="quarter" idx="1"/>
          </p:nvPr>
        </p:nvSpPr>
        <p:spPr/>
        <p:txBody>
          <a:bodyPr>
            <a:normAutofit lnSpcReduction="10000"/>
          </a:bodyPr>
          <a:lstStyle/>
          <a:p>
            <a:pPr eaLnBrk="1" hangingPunct="1"/>
            <a:r>
              <a:rPr lang="cs-CZ" altLang="cs-CZ" dirty="0">
                <a:hlinkClick r:id="rId2"/>
              </a:rPr>
              <a:t>www.unhcr.org</a:t>
            </a:r>
            <a:endParaRPr lang="cs-CZ" altLang="cs-CZ" dirty="0"/>
          </a:p>
          <a:p>
            <a:pPr eaLnBrk="1" hangingPunct="1"/>
            <a:r>
              <a:rPr lang="cs-CZ" altLang="cs-CZ" dirty="0"/>
              <a:t>United </a:t>
            </a:r>
            <a:r>
              <a:rPr lang="cs-CZ" altLang="cs-CZ" dirty="0" err="1"/>
              <a:t>Nations</a:t>
            </a:r>
            <a:r>
              <a:rPr lang="cs-CZ" altLang="cs-CZ" dirty="0"/>
              <a:t> </a:t>
            </a:r>
            <a:r>
              <a:rPr lang="cs-CZ" altLang="cs-CZ" dirty="0" err="1"/>
              <a:t>High</a:t>
            </a:r>
            <a:r>
              <a:rPr lang="cs-CZ" altLang="cs-CZ" dirty="0"/>
              <a:t> </a:t>
            </a:r>
            <a:r>
              <a:rPr lang="cs-CZ" altLang="cs-CZ" dirty="0" err="1"/>
              <a:t>Commissioner</a:t>
            </a:r>
            <a:r>
              <a:rPr lang="cs-CZ" altLang="cs-CZ" dirty="0"/>
              <a:t> </a:t>
            </a:r>
            <a:r>
              <a:rPr lang="cs-CZ" altLang="cs-CZ" dirty="0" err="1"/>
              <a:t>for</a:t>
            </a:r>
            <a:r>
              <a:rPr lang="cs-CZ" altLang="cs-CZ" dirty="0"/>
              <a:t> </a:t>
            </a:r>
            <a:r>
              <a:rPr lang="cs-CZ" altLang="cs-CZ" dirty="0" err="1"/>
              <a:t>Refugees</a:t>
            </a:r>
            <a:endParaRPr lang="cs-CZ" altLang="cs-CZ" dirty="0"/>
          </a:p>
          <a:p>
            <a:pPr eaLnBrk="1" hangingPunct="1"/>
            <a:r>
              <a:rPr lang="en-US" altLang="cs-CZ" dirty="0"/>
              <a:t>mandated to lead and co-ordinate international action to protect refugees and resolve refugee problems worldwide</a:t>
            </a:r>
            <a:endParaRPr lang="cs-CZ" altLang="cs-CZ" dirty="0"/>
          </a:p>
          <a:p>
            <a:pPr eaLnBrk="1" hangingPunct="1"/>
            <a:r>
              <a:rPr lang="cs-CZ" altLang="cs-CZ" dirty="0" err="1"/>
              <a:t>Established</a:t>
            </a:r>
            <a:r>
              <a:rPr lang="cs-CZ" altLang="cs-CZ" dirty="0"/>
              <a:t> as </a:t>
            </a:r>
            <a:r>
              <a:rPr lang="cs-CZ" altLang="cs-CZ" dirty="0" err="1"/>
              <a:t>an</a:t>
            </a:r>
            <a:r>
              <a:rPr lang="cs-CZ" altLang="cs-CZ" dirty="0"/>
              <a:t> ad hoc body in 1950 </a:t>
            </a:r>
            <a:r>
              <a:rPr lang="cs-CZ" altLang="cs-CZ" dirty="0" err="1"/>
              <a:t>with</a:t>
            </a:r>
            <a:r>
              <a:rPr lang="cs-CZ" altLang="cs-CZ" dirty="0"/>
              <a:t> a 3 </a:t>
            </a:r>
            <a:r>
              <a:rPr lang="cs-CZ" altLang="cs-CZ" dirty="0" err="1"/>
              <a:t>year</a:t>
            </a:r>
            <a:r>
              <a:rPr lang="cs-CZ" altLang="cs-CZ" dirty="0"/>
              <a:t> </a:t>
            </a:r>
            <a:r>
              <a:rPr lang="cs-CZ" altLang="cs-CZ" dirty="0" err="1"/>
              <a:t>mandate</a:t>
            </a:r>
            <a:r>
              <a:rPr lang="cs-CZ" altLang="cs-CZ" dirty="0"/>
              <a:t> – </a:t>
            </a:r>
            <a:r>
              <a:rPr lang="cs-CZ" altLang="cs-CZ" dirty="0" err="1"/>
              <a:t>consequently</a:t>
            </a:r>
            <a:r>
              <a:rPr lang="cs-CZ" altLang="cs-CZ" dirty="0"/>
              <a:t> </a:t>
            </a:r>
            <a:r>
              <a:rPr lang="cs-CZ" altLang="cs-CZ" dirty="0" err="1"/>
              <a:t>prolonged</a:t>
            </a:r>
            <a:r>
              <a:rPr lang="cs-CZ" altLang="cs-CZ" dirty="0"/>
              <a:t> </a:t>
            </a:r>
            <a:r>
              <a:rPr lang="cs-CZ" altLang="cs-CZ" dirty="0" err="1"/>
              <a:t>until</a:t>
            </a:r>
            <a:r>
              <a:rPr lang="cs-CZ" altLang="cs-CZ" dirty="0"/>
              <a:t> 2003 – </a:t>
            </a:r>
            <a:r>
              <a:rPr lang="cs-CZ" altLang="cs-CZ" dirty="0" err="1"/>
              <a:t>now</a:t>
            </a:r>
            <a:r>
              <a:rPr lang="cs-CZ" altLang="cs-CZ" dirty="0"/>
              <a:t> </a:t>
            </a:r>
            <a:r>
              <a:rPr lang="cs-CZ" altLang="cs-CZ" dirty="0" err="1"/>
              <a:t>indefinite</a:t>
            </a:r>
            <a:r>
              <a:rPr lang="cs-CZ" altLang="cs-CZ" dirty="0"/>
              <a:t>?</a:t>
            </a:r>
          </a:p>
          <a:p>
            <a:pPr marL="0" indent="0" eaLnBrk="1" hangingPunct="1">
              <a:buNone/>
            </a:pPr>
            <a:r>
              <a:rPr lang="cs-CZ" altLang="cs-CZ" b="1" dirty="0"/>
              <a:t>--</a:t>
            </a:r>
            <a:r>
              <a:rPr lang="cs-CZ" altLang="cs-CZ" b="1" dirty="0" err="1"/>
              <a:t>Durable</a:t>
            </a:r>
            <a:r>
              <a:rPr lang="cs-CZ" altLang="cs-CZ" b="1" dirty="0"/>
              <a:t> </a:t>
            </a:r>
            <a:r>
              <a:rPr lang="cs-CZ" altLang="cs-CZ" b="1" dirty="0" err="1"/>
              <a:t>solutions</a:t>
            </a:r>
            <a:r>
              <a:rPr lang="cs-CZ" altLang="cs-CZ" b="1" dirty="0"/>
              <a:t>: return, </a:t>
            </a:r>
            <a:r>
              <a:rPr lang="cs-CZ" altLang="cs-CZ" b="1" dirty="0" err="1"/>
              <a:t>ressetlement</a:t>
            </a:r>
            <a:r>
              <a:rPr lang="cs-CZ" altLang="cs-CZ" b="1" dirty="0"/>
              <a:t>, </a:t>
            </a:r>
            <a:r>
              <a:rPr lang="cs-CZ" altLang="cs-CZ" b="1" dirty="0" err="1"/>
              <a:t>local</a:t>
            </a:r>
            <a:r>
              <a:rPr lang="cs-CZ" altLang="cs-CZ" b="1" dirty="0"/>
              <a:t> </a:t>
            </a:r>
            <a:r>
              <a:rPr lang="cs-CZ" altLang="cs-CZ" b="1" dirty="0" err="1"/>
              <a:t>integration</a:t>
            </a:r>
            <a:endParaRPr lang="cs-CZ" altLang="cs-CZ" b="1" dirty="0"/>
          </a:p>
          <a:p>
            <a:pPr eaLnBrk="1" hangingPunct="1"/>
            <a:r>
              <a:rPr lang="cs-CZ" dirty="0"/>
              <a:t>As </a:t>
            </a:r>
            <a:r>
              <a:rPr lang="cs-CZ" dirty="0" err="1"/>
              <a:t>of</a:t>
            </a:r>
            <a:r>
              <a:rPr lang="cs-CZ" dirty="0"/>
              <a:t> 31 May 2018, UNHCR </a:t>
            </a:r>
            <a:r>
              <a:rPr lang="cs-CZ" dirty="0" err="1"/>
              <a:t>employs</a:t>
            </a:r>
            <a:r>
              <a:rPr lang="cs-CZ" dirty="0"/>
              <a:t> 11,517 </a:t>
            </a:r>
            <a:r>
              <a:rPr lang="cs-CZ" dirty="0" err="1"/>
              <a:t>staff</a:t>
            </a:r>
            <a:r>
              <a:rPr lang="cs-CZ" dirty="0"/>
              <a:t> </a:t>
            </a:r>
            <a:r>
              <a:rPr lang="cs-CZ" dirty="0" err="1"/>
              <a:t>members</a:t>
            </a:r>
            <a:r>
              <a:rPr lang="cs-CZ" dirty="0"/>
              <a:t>, </a:t>
            </a:r>
            <a:r>
              <a:rPr lang="cs-CZ" dirty="0" err="1"/>
              <a:t>of</a:t>
            </a:r>
            <a:r>
              <a:rPr lang="cs-CZ" dirty="0"/>
              <a:t> </a:t>
            </a:r>
            <a:r>
              <a:rPr lang="cs-CZ" dirty="0" err="1"/>
              <a:t>whom</a:t>
            </a:r>
            <a:r>
              <a:rPr lang="cs-CZ" dirty="0"/>
              <a:t> </a:t>
            </a:r>
            <a:r>
              <a:rPr lang="cs-CZ" dirty="0" err="1"/>
              <a:t>around</a:t>
            </a:r>
            <a:r>
              <a:rPr lang="cs-CZ" dirty="0"/>
              <a:t> 87 per cent are </a:t>
            </a:r>
            <a:r>
              <a:rPr lang="cs-CZ" dirty="0" err="1"/>
              <a:t>based</a:t>
            </a:r>
            <a:r>
              <a:rPr lang="cs-CZ" dirty="0"/>
              <a:t> in </a:t>
            </a:r>
            <a:r>
              <a:rPr lang="cs-CZ" dirty="0" err="1"/>
              <a:t>the</a:t>
            </a:r>
            <a:r>
              <a:rPr lang="cs-CZ" dirty="0"/>
              <a:t> </a:t>
            </a:r>
            <a:r>
              <a:rPr lang="cs-CZ" dirty="0" err="1"/>
              <a:t>field</a:t>
            </a:r>
            <a:r>
              <a:rPr lang="cs-CZ" dirty="0"/>
              <a:t>.</a:t>
            </a:r>
          </a:p>
          <a:p>
            <a:r>
              <a:rPr lang="cs-CZ" dirty="0"/>
              <a:t>UNHCR </a:t>
            </a:r>
            <a:r>
              <a:rPr lang="cs-CZ" dirty="0" err="1"/>
              <a:t>works</a:t>
            </a:r>
            <a:r>
              <a:rPr lang="cs-CZ" dirty="0"/>
              <a:t> in 128 </a:t>
            </a:r>
            <a:r>
              <a:rPr lang="cs-CZ" dirty="0" err="1"/>
              <a:t>countries</a:t>
            </a:r>
            <a:endParaRPr lang="en-US" altLang="cs-CZ" dirty="0"/>
          </a:p>
        </p:txBody>
      </p:sp>
    </p:spTree>
    <p:extLst>
      <p:ext uri="{BB962C8B-B14F-4D97-AF65-F5344CB8AC3E}">
        <p14:creationId xmlns:p14="http://schemas.microsoft.com/office/powerpoint/2010/main" val="74095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pPr eaLnBrk="1" fontAlgn="auto" hangingPunct="1">
              <a:spcAft>
                <a:spcPts val="0"/>
              </a:spcAft>
              <a:defRPr/>
            </a:pPr>
            <a:r>
              <a:rPr lang="cs-CZ" dirty="0" err="1"/>
              <a:t>Definition</a:t>
            </a:r>
            <a:r>
              <a:rPr lang="cs-CZ" dirty="0"/>
              <a:t> </a:t>
            </a:r>
            <a:r>
              <a:rPr lang="cs-CZ" dirty="0" err="1"/>
              <a:t>of</a:t>
            </a:r>
            <a:r>
              <a:rPr lang="cs-CZ" dirty="0"/>
              <a:t> a </a:t>
            </a:r>
            <a:r>
              <a:rPr lang="cs-CZ" dirty="0" err="1"/>
              <a:t>refugee</a:t>
            </a:r>
            <a:endParaRPr lang="en-US" dirty="0"/>
          </a:p>
        </p:txBody>
      </p:sp>
      <p:sp>
        <p:nvSpPr>
          <p:cNvPr id="11267" name="Zástupný symbol pro obsah 2"/>
          <p:cNvSpPr>
            <a:spLocks noGrp="1"/>
          </p:cNvSpPr>
          <p:nvPr>
            <p:ph sz="quarter" idx="1"/>
          </p:nvPr>
        </p:nvSpPr>
        <p:spPr/>
        <p:txBody>
          <a:bodyPr rtlCol="0">
            <a:normAutofit/>
          </a:bodyPr>
          <a:lstStyle/>
          <a:p>
            <a:pPr marL="274320" indent="-274320" eaLnBrk="1" fontAlgn="auto" hangingPunct="1">
              <a:spcAft>
                <a:spcPts val="0"/>
              </a:spcAft>
              <a:buFont typeface="Wingdings 2" panose="05020102010507070707" pitchFamily="18" charset="2"/>
              <a:buNone/>
              <a:defRPr/>
            </a:pPr>
            <a:r>
              <a:rPr lang="cs-CZ" dirty="0" err="1"/>
              <a:t>Art</a:t>
            </a:r>
            <a:r>
              <a:rPr lang="cs-CZ" dirty="0"/>
              <a:t>. 1A - </a:t>
            </a:r>
            <a:r>
              <a:rPr lang="cs-CZ" dirty="0" err="1"/>
              <a:t>inclusion</a:t>
            </a:r>
            <a:r>
              <a:rPr lang="cs-CZ" dirty="0"/>
              <a:t> </a:t>
            </a:r>
            <a:r>
              <a:rPr lang="cs-CZ" dirty="0" err="1"/>
              <a:t>clause</a:t>
            </a:r>
            <a:r>
              <a:rPr lang="cs-CZ" dirty="0"/>
              <a:t>: </a:t>
            </a:r>
            <a:r>
              <a:rPr lang="cs-CZ" dirty="0" err="1"/>
              <a:t>Who</a:t>
            </a:r>
            <a:r>
              <a:rPr lang="cs-CZ" dirty="0"/>
              <a:t> </a:t>
            </a:r>
            <a:r>
              <a:rPr lang="cs-CZ" dirty="0" err="1"/>
              <a:t>is</a:t>
            </a:r>
            <a:r>
              <a:rPr lang="cs-CZ" dirty="0"/>
              <a:t> a </a:t>
            </a:r>
            <a:r>
              <a:rPr lang="cs-CZ" dirty="0" err="1"/>
              <a:t>refugee</a:t>
            </a:r>
            <a:endParaRPr lang="cs-CZ" dirty="0"/>
          </a:p>
          <a:p>
            <a:pPr marL="274320" indent="-274320" eaLnBrk="1" fontAlgn="auto" hangingPunct="1">
              <a:spcAft>
                <a:spcPts val="0"/>
              </a:spcAft>
              <a:buFont typeface="Wingdings 2" panose="05020102010507070707" pitchFamily="18" charset="2"/>
              <a:buNone/>
              <a:defRPr/>
            </a:pPr>
            <a:endParaRPr lang="cs-CZ" dirty="0"/>
          </a:p>
          <a:p>
            <a:pPr marL="274320" indent="-274320" eaLnBrk="1" fontAlgn="auto" hangingPunct="1">
              <a:spcAft>
                <a:spcPts val="0"/>
              </a:spcAft>
              <a:buFont typeface="Wingdings 2" panose="05020102010507070707" pitchFamily="18" charset="2"/>
              <a:buNone/>
              <a:defRPr/>
            </a:pPr>
            <a:r>
              <a:rPr lang="cs-CZ" dirty="0" err="1"/>
              <a:t>Art</a:t>
            </a:r>
            <a:r>
              <a:rPr lang="cs-CZ" dirty="0"/>
              <a:t>. 1C – </a:t>
            </a:r>
            <a:r>
              <a:rPr lang="cs-CZ" dirty="0" err="1"/>
              <a:t>cessation</a:t>
            </a:r>
            <a:r>
              <a:rPr lang="cs-CZ" dirty="0"/>
              <a:t> </a:t>
            </a:r>
            <a:r>
              <a:rPr lang="cs-CZ" dirty="0" err="1"/>
              <a:t>clause</a:t>
            </a:r>
            <a:r>
              <a:rPr lang="cs-CZ" dirty="0"/>
              <a:t>: </a:t>
            </a:r>
            <a:r>
              <a:rPr lang="cs-CZ" dirty="0" err="1"/>
              <a:t>Who</a:t>
            </a:r>
            <a:r>
              <a:rPr lang="cs-CZ" dirty="0"/>
              <a:t> </a:t>
            </a:r>
            <a:r>
              <a:rPr lang="cs-CZ" dirty="0" err="1"/>
              <a:t>is</a:t>
            </a:r>
            <a:r>
              <a:rPr lang="cs-CZ" dirty="0"/>
              <a:t> no </a:t>
            </a:r>
            <a:r>
              <a:rPr lang="cs-CZ" dirty="0" err="1"/>
              <a:t>longer</a:t>
            </a:r>
            <a:r>
              <a:rPr lang="cs-CZ" dirty="0"/>
              <a:t> a </a:t>
            </a:r>
            <a:r>
              <a:rPr lang="cs-CZ" dirty="0" err="1"/>
              <a:t>refugee</a:t>
            </a:r>
            <a:endParaRPr lang="cs-CZ" dirty="0"/>
          </a:p>
          <a:p>
            <a:pPr marL="274320" indent="-274320" eaLnBrk="1" fontAlgn="auto" hangingPunct="1">
              <a:spcAft>
                <a:spcPts val="0"/>
              </a:spcAft>
              <a:buFont typeface="Wingdings 2" panose="05020102010507070707" pitchFamily="18" charset="2"/>
              <a:buNone/>
              <a:defRPr/>
            </a:pPr>
            <a:endParaRPr lang="cs-CZ" dirty="0"/>
          </a:p>
          <a:p>
            <a:pPr marL="274320" indent="-274320" eaLnBrk="1" fontAlgn="auto" hangingPunct="1">
              <a:spcAft>
                <a:spcPts val="0"/>
              </a:spcAft>
              <a:buFont typeface="Wingdings 2" panose="05020102010507070707" pitchFamily="18" charset="2"/>
              <a:buNone/>
              <a:defRPr/>
            </a:pPr>
            <a:r>
              <a:rPr lang="cs-CZ" dirty="0"/>
              <a:t>Art. 1D,1E, 1F – </a:t>
            </a:r>
            <a:r>
              <a:rPr lang="cs-CZ" dirty="0" err="1"/>
              <a:t>exclusion</a:t>
            </a:r>
            <a:r>
              <a:rPr lang="cs-CZ" dirty="0"/>
              <a:t> </a:t>
            </a:r>
            <a:r>
              <a:rPr lang="cs-CZ" dirty="0" err="1"/>
              <a:t>clauses</a:t>
            </a:r>
            <a:r>
              <a:rPr lang="cs-CZ" dirty="0"/>
              <a:t>: </a:t>
            </a:r>
            <a:r>
              <a:rPr lang="cs-CZ" dirty="0" err="1"/>
              <a:t>Who</a:t>
            </a:r>
            <a:r>
              <a:rPr lang="cs-CZ" dirty="0"/>
              <a:t> </a:t>
            </a:r>
            <a:r>
              <a:rPr lang="cs-CZ" dirty="0" err="1"/>
              <a:t>does</a:t>
            </a:r>
            <a:r>
              <a:rPr lang="cs-CZ" dirty="0"/>
              <a:t> not </a:t>
            </a:r>
            <a:r>
              <a:rPr lang="cs-CZ" dirty="0" err="1"/>
              <a:t>need</a:t>
            </a:r>
            <a:r>
              <a:rPr lang="cs-CZ" dirty="0"/>
              <a:t> </a:t>
            </a:r>
            <a:r>
              <a:rPr lang="cs-CZ" dirty="0" err="1"/>
              <a:t>the</a:t>
            </a:r>
            <a:r>
              <a:rPr lang="cs-CZ" dirty="0"/>
              <a:t> </a:t>
            </a:r>
            <a:r>
              <a:rPr lang="cs-CZ" dirty="0" err="1"/>
              <a:t>protection</a:t>
            </a:r>
            <a:r>
              <a:rPr lang="cs-CZ" dirty="0"/>
              <a:t> </a:t>
            </a:r>
            <a:r>
              <a:rPr lang="cs-CZ" dirty="0" err="1"/>
              <a:t>or</a:t>
            </a:r>
            <a:r>
              <a:rPr lang="cs-CZ" dirty="0"/>
              <a:t> </a:t>
            </a:r>
            <a:r>
              <a:rPr lang="cs-CZ" dirty="0" err="1"/>
              <a:t>who</a:t>
            </a:r>
            <a:r>
              <a:rPr lang="cs-CZ" dirty="0"/>
              <a:t> </a:t>
            </a:r>
            <a:r>
              <a:rPr lang="cs-CZ" dirty="0" err="1"/>
              <a:t>does</a:t>
            </a:r>
            <a:r>
              <a:rPr lang="cs-CZ" dirty="0"/>
              <a:t> not </a:t>
            </a:r>
            <a:r>
              <a:rPr lang="cs-CZ" dirty="0" err="1"/>
              <a:t>deserve</a:t>
            </a:r>
            <a:r>
              <a:rPr lang="cs-CZ" dirty="0"/>
              <a:t> to </a:t>
            </a:r>
            <a:r>
              <a:rPr lang="cs-CZ" dirty="0" err="1"/>
              <a:t>be</a:t>
            </a:r>
            <a:r>
              <a:rPr lang="cs-CZ" dirty="0"/>
              <a:t> </a:t>
            </a:r>
            <a:r>
              <a:rPr lang="cs-CZ" dirty="0" err="1"/>
              <a:t>treated</a:t>
            </a:r>
            <a:r>
              <a:rPr lang="cs-CZ" dirty="0"/>
              <a:t> as a </a:t>
            </a:r>
            <a:r>
              <a:rPr lang="cs-CZ" dirty="0" err="1"/>
              <a:t>refugee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err="1"/>
              <a:t>Main</a:t>
            </a:r>
            <a:r>
              <a:rPr lang="cs-CZ" dirty="0"/>
              <a:t> </a:t>
            </a:r>
            <a:r>
              <a:rPr lang="cs-CZ" dirty="0" err="1"/>
              <a:t>source</a:t>
            </a:r>
            <a:r>
              <a:rPr lang="cs-CZ" dirty="0"/>
              <a:t> </a:t>
            </a:r>
            <a:r>
              <a:rPr lang="cs-CZ" dirty="0" err="1"/>
              <a:t>countries</a:t>
            </a:r>
            <a:endParaRPr lang="en-US" dirty="0"/>
          </a:p>
        </p:txBody>
      </p:sp>
      <p:pic>
        <p:nvPicPr>
          <p:cNvPr id="4" name="Zástupný symbol pro obsah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43608" y="1447800"/>
            <a:ext cx="7272808" cy="486152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1415</TotalTime>
  <Words>2937</Words>
  <Application>Microsoft Macintosh PowerPoint</Application>
  <PresentationFormat>On-screen Show (4:3)</PresentationFormat>
  <Paragraphs>258</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Jmění</vt:lpstr>
      <vt:lpstr>International and European Refugee Law  </vt:lpstr>
      <vt:lpstr>Topics</vt:lpstr>
      <vt:lpstr>State as a sovereign in international law </vt:lpstr>
      <vt:lpstr>International refugee law - history</vt:lpstr>
      <vt:lpstr>International refugee law – current law</vt:lpstr>
      <vt:lpstr>Parties to Geneva convention</vt:lpstr>
      <vt:lpstr>UNHCR</vt:lpstr>
      <vt:lpstr>Definition of a refugee</vt:lpstr>
      <vt:lpstr>Main source countries</vt:lpstr>
      <vt:lpstr>Inclusion clause</vt:lpstr>
      <vt:lpstr>Definition of a refugee</vt:lpstr>
      <vt:lpstr>Persecution</vt:lpstr>
      <vt:lpstr>Exclusion clauses</vt:lpstr>
      <vt:lpstr>Exclusion clause – art. 1 (F)</vt:lpstr>
      <vt:lpstr>Cessation clause – art. 1 (C)</vt:lpstr>
      <vt:lpstr>Rights in the convention</vt:lpstr>
      <vt:lpstr>Rights in the Convention - example</vt:lpstr>
      <vt:lpstr>Non-refoulement – art.33</vt:lpstr>
      <vt:lpstr>What the Convention does not contain</vt:lpstr>
      <vt:lpstr>Regional instruments for refugees</vt:lpstr>
      <vt:lpstr>European region</vt:lpstr>
      <vt:lpstr>European Union</vt:lpstr>
      <vt:lpstr>EU Charter of Fundamental Rights</vt:lpstr>
      <vt:lpstr>Legal space</vt:lpstr>
      <vt:lpstr>PowerPoint Presentation</vt:lpstr>
      <vt:lpstr>PowerPoint Presentation</vt:lpstr>
      <vt:lpstr>PowerPoint Presentation</vt:lpstr>
      <vt:lpstr>PowerPoint Presentation</vt:lpstr>
      <vt:lpstr>Common European Asylum System</vt:lpstr>
      <vt:lpstr>EU law</vt:lpstr>
      <vt:lpstr>QD – definition of persecution</vt:lpstr>
      <vt:lpstr>PowerPoint Presentation</vt:lpstr>
      <vt:lpstr>PowerPoint Presentation</vt:lpstr>
      <vt:lpstr>Asylum procedures directive</vt:lpstr>
      <vt:lpstr>Reception Conditions Directive</vt:lpstr>
      <vt:lpstr>Expulsion and detention</vt:lpstr>
      <vt:lpstr>State sovereignity </vt:lpstr>
      <vt:lpstr>State sovereignity </vt:lpstr>
      <vt:lpstr>Expulsion of foreign nationals in European region</vt:lpstr>
      <vt:lpstr>What is expulsion?</vt:lpstr>
      <vt:lpstr>Article 3 - nature</vt:lpstr>
      <vt:lpstr>PowerPoint Presentation</vt:lpstr>
      <vt:lpstr>Deprivation of liberty in the European region</vt:lpstr>
      <vt:lpstr>Article 5 - guarantees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Refugee Protection in the Context of the Czech Republic</dc:title>
  <dc:creator>Věra</dc:creator>
  <cp:lastModifiedBy>Katerina Novotna</cp:lastModifiedBy>
  <cp:revision>120</cp:revision>
  <cp:lastPrinted>2012-03-28T07:45:37Z</cp:lastPrinted>
  <dcterms:created xsi:type="dcterms:W3CDTF">2010-10-23T22:17:42Z</dcterms:created>
  <dcterms:modified xsi:type="dcterms:W3CDTF">2018-12-03T23:22:07Z</dcterms:modified>
</cp:coreProperties>
</file>