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4" r:id="rId1"/>
  </p:sldMasterIdLst>
  <p:notesMasterIdLst>
    <p:notesMasterId r:id="rId81"/>
  </p:notesMasterIdLst>
  <p:handoutMasterIdLst>
    <p:handoutMasterId r:id="rId82"/>
  </p:handoutMasterIdLst>
  <p:sldIdLst>
    <p:sldId id="787" r:id="rId2"/>
    <p:sldId id="785" r:id="rId3"/>
    <p:sldId id="647" r:id="rId4"/>
    <p:sldId id="788" r:id="rId5"/>
    <p:sldId id="649" r:id="rId6"/>
    <p:sldId id="650" r:id="rId7"/>
    <p:sldId id="751" r:id="rId8"/>
    <p:sldId id="789" r:id="rId9"/>
    <p:sldId id="790" r:id="rId10"/>
    <p:sldId id="791" r:id="rId11"/>
    <p:sldId id="792" r:id="rId12"/>
    <p:sldId id="793" r:id="rId13"/>
    <p:sldId id="794" r:id="rId14"/>
    <p:sldId id="797" r:id="rId15"/>
    <p:sldId id="799" r:id="rId16"/>
    <p:sldId id="800" r:id="rId17"/>
    <p:sldId id="801" r:id="rId18"/>
    <p:sldId id="802" r:id="rId19"/>
    <p:sldId id="803" r:id="rId20"/>
    <p:sldId id="806" r:id="rId21"/>
    <p:sldId id="807" r:id="rId22"/>
    <p:sldId id="811" r:id="rId23"/>
    <p:sldId id="808" r:id="rId24"/>
    <p:sldId id="809" r:id="rId25"/>
    <p:sldId id="810" r:id="rId26"/>
    <p:sldId id="812" r:id="rId27"/>
    <p:sldId id="795" r:id="rId28"/>
    <p:sldId id="796" r:id="rId29"/>
    <p:sldId id="674" r:id="rId30"/>
    <p:sldId id="815" r:id="rId31"/>
    <p:sldId id="675" r:id="rId32"/>
    <p:sldId id="680" r:id="rId33"/>
    <p:sldId id="677" r:id="rId34"/>
    <p:sldId id="676" r:id="rId35"/>
    <p:sldId id="679" r:id="rId36"/>
    <p:sldId id="681" r:id="rId37"/>
    <p:sldId id="682" r:id="rId38"/>
    <p:sldId id="683" r:id="rId39"/>
    <p:sldId id="685" r:id="rId40"/>
    <p:sldId id="686" r:id="rId41"/>
    <p:sldId id="688" r:id="rId42"/>
    <p:sldId id="691" r:id="rId43"/>
    <p:sldId id="722" r:id="rId44"/>
    <p:sldId id="723" r:id="rId45"/>
    <p:sldId id="724" r:id="rId46"/>
    <p:sldId id="725" r:id="rId47"/>
    <p:sldId id="776" r:id="rId48"/>
    <p:sldId id="768" r:id="rId49"/>
    <p:sldId id="694" r:id="rId50"/>
    <p:sldId id="716" r:id="rId51"/>
    <p:sldId id="692" r:id="rId52"/>
    <p:sldId id="717" r:id="rId53"/>
    <p:sldId id="718" r:id="rId54"/>
    <p:sldId id="697" r:id="rId55"/>
    <p:sldId id="786" r:id="rId56"/>
    <p:sldId id="713" r:id="rId57"/>
    <p:sldId id="771" r:id="rId58"/>
    <p:sldId id="704" r:id="rId59"/>
    <p:sldId id="773" r:id="rId60"/>
    <p:sldId id="772" r:id="rId61"/>
    <p:sldId id="746" r:id="rId62"/>
    <p:sldId id="734" r:id="rId63"/>
    <p:sldId id="748" r:id="rId64"/>
    <p:sldId id="749" r:id="rId65"/>
    <p:sldId id="777" r:id="rId66"/>
    <p:sldId id="729" r:id="rId67"/>
    <p:sldId id="714" r:id="rId68"/>
    <p:sldId id="721" r:id="rId69"/>
    <p:sldId id="720" r:id="rId70"/>
    <p:sldId id="726" r:id="rId71"/>
    <p:sldId id="730" r:id="rId72"/>
    <p:sldId id="727" r:id="rId73"/>
    <p:sldId id="731" r:id="rId74"/>
    <p:sldId id="707" r:id="rId75"/>
    <p:sldId id="744" r:id="rId76"/>
    <p:sldId id="813" r:id="rId77"/>
    <p:sldId id="769" r:id="rId78"/>
    <p:sldId id="770" r:id="rId79"/>
    <p:sldId id="709" r:id="rId80"/>
  </p:sldIdLst>
  <p:sldSz cx="9906000" cy="6858000" type="A4"/>
  <p:notesSz cx="6858000" cy="9144000"/>
  <p:defaultTextStyle>
    <a:defPPr>
      <a:defRPr lang="en-US"/>
    </a:defPPr>
    <a:lvl1pPr algn="l" rtl="0" fontAlgn="base">
      <a:spcBef>
        <a:spcPct val="0"/>
      </a:spcBef>
      <a:spcAft>
        <a:spcPct val="0"/>
      </a:spcAft>
      <a:defRPr kern="1200">
        <a:solidFill>
          <a:schemeClr val="tx1"/>
        </a:solidFill>
        <a:latin typeface="Verdana"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clrMode="bw"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1434" autoAdjust="0"/>
  </p:normalViewPr>
  <p:slideViewPr>
    <p:cSldViewPr>
      <p:cViewPr varScale="1">
        <p:scale>
          <a:sx n="88" d="100"/>
          <a:sy n="88" d="100"/>
        </p:scale>
        <p:origin x="444" y="78"/>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2150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2150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2150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3201DC28-19E4-4541-9A7A-DB1FC17004B7}" type="slidenum">
              <a:rPr lang="en-US"/>
              <a:pPr>
                <a:defRPr/>
              </a:pPr>
              <a:t>‹#›</a:t>
            </a:fld>
            <a:endParaRPr lang="en-US"/>
          </a:p>
        </p:txBody>
      </p:sp>
    </p:spTree>
    <p:extLst>
      <p:ext uri="{BB962C8B-B14F-4D97-AF65-F5344CB8AC3E}">
        <p14:creationId xmlns:p14="http://schemas.microsoft.com/office/powerpoint/2010/main" val="4230622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a:t>Klepnutím lze upravit styly předlohy textu.</a:t>
            </a:r>
          </a:p>
          <a:p>
            <a:pPr lvl="1"/>
            <a:r>
              <a:rPr lang="en-US" noProof="0"/>
              <a:t>Druhá úroveň</a:t>
            </a:r>
          </a:p>
          <a:p>
            <a:pPr lvl="2"/>
            <a:r>
              <a:rPr lang="en-US" noProof="0"/>
              <a:t>Třetí úroveň</a:t>
            </a:r>
          </a:p>
          <a:p>
            <a:pPr lvl="3"/>
            <a:r>
              <a:rPr lang="en-US" noProof="0"/>
              <a:t>Čtvrtá úroveň</a:t>
            </a:r>
          </a:p>
          <a:p>
            <a:pPr lvl="4"/>
            <a:r>
              <a:rPr lang="en-US" noProof="0"/>
              <a:t>Pátá úroveň</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1727DFFB-CF30-A24F-8C86-0EF5DF4662FB}" type="slidenum">
              <a:rPr lang="en-US"/>
              <a:pPr>
                <a:defRPr/>
              </a:pPr>
              <a:t>‹#›</a:t>
            </a:fld>
            <a:endParaRPr lang="en-US"/>
          </a:p>
        </p:txBody>
      </p:sp>
    </p:spTree>
    <p:extLst>
      <p:ext uri="{BB962C8B-B14F-4D97-AF65-F5344CB8AC3E}">
        <p14:creationId xmlns:p14="http://schemas.microsoft.com/office/powerpoint/2010/main" val="22957753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CB7DB99-FC0D-F042-812E-B5C8494990C4}" type="slidenum">
              <a:rPr lang="en-US"/>
              <a:pPr>
                <a:defRPr/>
              </a:pPr>
              <a:t>2</a:t>
            </a:fld>
            <a:endParaRPr lang="en-US"/>
          </a:p>
        </p:txBody>
      </p:sp>
      <p:sp>
        <p:nvSpPr>
          <p:cNvPr id="2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4579" name="Rectangle 3"/>
          <p:cNvSpPr>
            <a:spLocks noGrp="1" noChangeArrowheads="1"/>
          </p:cNvSpPr>
          <p:nvPr>
            <p:ph type="body" idx="1"/>
          </p:nvPr>
        </p:nvSpPr>
        <p:spPr/>
        <p:txBody>
          <a:bodyPr/>
          <a:lstStyle/>
          <a:p>
            <a:pPr eaLnBrk="1" hangingPunct="1">
              <a:defRPr/>
            </a:pPr>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https://</a:t>
            </a:r>
            <a:r>
              <a:rPr lang="en-US" dirty="0" err="1"/>
              <a:t>www.google.cz</a:t>
            </a:r>
            <a:r>
              <a:rPr lang="en-US" dirty="0"/>
              <a:t>/</a:t>
            </a:r>
            <a:r>
              <a:rPr lang="en-US" dirty="0" err="1"/>
              <a:t>search?q</a:t>
            </a:r>
            <a:r>
              <a:rPr lang="en-US" dirty="0"/>
              <a:t>=</a:t>
            </a:r>
            <a:r>
              <a:rPr lang="en-US" dirty="0" err="1"/>
              <a:t>notebook&amp;source</a:t>
            </a:r>
            <a:r>
              <a:rPr lang="en-US" dirty="0"/>
              <a:t>=</a:t>
            </a:r>
            <a:r>
              <a:rPr lang="en-US" dirty="0" err="1"/>
              <a:t>lnms&amp;tbm</a:t>
            </a:r>
            <a:r>
              <a:rPr lang="en-US" dirty="0"/>
              <a:t>=</a:t>
            </a:r>
            <a:r>
              <a:rPr lang="en-US" dirty="0" err="1"/>
              <a:t>isch&amp;sa</a:t>
            </a:r>
            <a:r>
              <a:rPr lang="en-US" dirty="0"/>
              <a:t>=</a:t>
            </a:r>
            <a:r>
              <a:rPr lang="en-US" dirty="0" err="1"/>
              <a:t>X&amp;ei</a:t>
            </a:r>
            <a:r>
              <a:rPr lang="en-US" dirty="0"/>
              <a:t>=1zx7U9aALuyI7Aa674CoCw&amp;ved=0CAYQ_AUoAQ&amp;biw=1440&amp;bih=707#facrc=0%3Bnotebook%20apple&amp;imgrc=_</a:t>
            </a:r>
          </a:p>
          <a:p>
            <a:pPr>
              <a:defRPr/>
            </a:pPr>
            <a:endParaRPr lang="en-US" dirty="0"/>
          </a:p>
        </p:txBody>
      </p:sp>
      <p:sp>
        <p:nvSpPr>
          <p:cNvPr id="4" name="Slide Number Placeholder 3"/>
          <p:cNvSpPr>
            <a:spLocks noGrp="1"/>
          </p:cNvSpPr>
          <p:nvPr>
            <p:ph type="sldNum" sz="quarter" idx="5"/>
          </p:nvPr>
        </p:nvSpPr>
        <p:spPr/>
        <p:txBody>
          <a:bodyPr/>
          <a:lstStyle/>
          <a:p>
            <a:pPr>
              <a:defRPr/>
            </a:pPr>
            <a:fld id="{E7C1DCA8-4511-4F49-8338-6418751D6BDE}" type="slidenum">
              <a:rPr lang="en-US" smtClean="0"/>
              <a:pPr>
                <a:defRPr/>
              </a:pPr>
              <a:t>52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https://</a:t>
            </a:r>
            <a:r>
              <a:rPr lang="en-US" dirty="0" err="1"/>
              <a:t>www.google.cz</a:t>
            </a:r>
            <a:r>
              <a:rPr lang="en-US" dirty="0"/>
              <a:t>/</a:t>
            </a:r>
            <a:r>
              <a:rPr lang="en-US" dirty="0" err="1"/>
              <a:t>search?q</a:t>
            </a:r>
            <a:r>
              <a:rPr lang="en-US" dirty="0"/>
              <a:t>=</a:t>
            </a:r>
            <a:r>
              <a:rPr lang="en-US" dirty="0" err="1"/>
              <a:t>notebook&amp;source</a:t>
            </a:r>
            <a:r>
              <a:rPr lang="en-US" dirty="0"/>
              <a:t>=</a:t>
            </a:r>
            <a:r>
              <a:rPr lang="en-US" dirty="0" err="1"/>
              <a:t>lnms&amp;tbm</a:t>
            </a:r>
            <a:r>
              <a:rPr lang="en-US" dirty="0"/>
              <a:t>=</a:t>
            </a:r>
            <a:r>
              <a:rPr lang="en-US" dirty="0" err="1"/>
              <a:t>isch&amp;sa</a:t>
            </a:r>
            <a:r>
              <a:rPr lang="en-US" dirty="0"/>
              <a:t>=</a:t>
            </a:r>
            <a:r>
              <a:rPr lang="en-US" dirty="0" err="1"/>
              <a:t>X&amp;ei</a:t>
            </a:r>
            <a:r>
              <a:rPr lang="en-US" dirty="0"/>
              <a:t>=1zx7U9aALuyI7Aa674CoCw&amp;ved=0CAYQ_AUoAQ&amp;biw=1440&amp;bih=707#facrc=0%3Bnotebook%20apple&amp;imgrc=_</a:t>
            </a:r>
          </a:p>
          <a:p>
            <a:pPr>
              <a:defRPr/>
            </a:pPr>
            <a:endParaRPr lang="en-US" dirty="0"/>
          </a:p>
        </p:txBody>
      </p:sp>
      <p:sp>
        <p:nvSpPr>
          <p:cNvPr id="4" name="Slide Number Placeholder 3"/>
          <p:cNvSpPr>
            <a:spLocks noGrp="1"/>
          </p:cNvSpPr>
          <p:nvPr>
            <p:ph type="sldNum" sz="quarter" idx="5"/>
          </p:nvPr>
        </p:nvSpPr>
        <p:spPr/>
        <p:txBody>
          <a:bodyPr/>
          <a:lstStyle/>
          <a:p>
            <a:pPr>
              <a:defRPr/>
            </a:pPr>
            <a:fld id="{961CB8D2-13DA-C14C-9587-18BCD57DA641}" type="slidenum">
              <a:rPr lang="en-US" smtClean="0"/>
              <a:pPr>
                <a:defRPr/>
              </a:pPr>
              <a:t>53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Now I am working on research – </a:t>
            </a:r>
            <a:r>
              <a:rPr lang="en-US" dirty="0" err="1"/>
              <a:t>electrotechnical</a:t>
            </a:r>
            <a:r>
              <a:rPr lang="en-US" dirty="0"/>
              <a:t> companies and know their supply, strategy, services,….</a:t>
            </a:r>
          </a:p>
        </p:txBody>
      </p:sp>
      <p:sp>
        <p:nvSpPr>
          <p:cNvPr id="4" name="Slide Number Placeholder 3"/>
          <p:cNvSpPr>
            <a:spLocks noGrp="1"/>
          </p:cNvSpPr>
          <p:nvPr>
            <p:ph type="sldNum" sz="quarter" idx="5"/>
          </p:nvPr>
        </p:nvSpPr>
        <p:spPr/>
        <p:txBody>
          <a:bodyPr/>
          <a:lstStyle/>
          <a:p>
            <a:pPr>
              <a:defRPr/>
            </a:pPr>
            <a:fld id="{8A14BECC-D595-5846-AB54-3CD9F4775835}" type="slidenum">
              <a:rPr lang="en-US" smtClean="0"/>
              <a:pPr>
                <a:defRPr/>
              </a:pPr>
              <a:t>58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Aston Business School, PP, SSC Conference 2014 – Daniela </a:t>
            </a:r>
            <a:r>
              <a:rPr lang="en-US" dirty="0" err="1"/>
              <a:t>Buschak</a:t>
            </a:r>
            <a:endParaRPr lang="en-US" dirty="0"/>
          </a:p>
        </p:txBody>
      </p:sp>
      <p:sp>
        <p:nvSpPr>
          <p:cNvPr id="4" name="Slide Number Placeholder 3"/>
          <p:cNvSpPr>
            <a:spLocks noGrp="1"/>
          </p:cNvSpPr>
          <p:nvPr>
            <p:ph type="sldNum" sz="quarter" idx="5"/>
          </p:nvPr>
        </p:nvSpPr>
        <p:spPr/>
        <p:txBody>
          <a:bodyPr/>
          <a:lstStyle/>
          <a:p>
            <a:pPr>
              <a:defRPr/>
            </a:pPr>
            <a:fld id="{9477F719-2BEA-3849-95A6-ED05E5CB9BC8}" type="slidenum">
              <a:rPr lang="en-US" smtClean="0"/>
              <a:pPr>
                <a:defRPr/>
              </a:pPr>
              <a:t>59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Aston Business School, PP, SSC Conference 2014 – Daniela </a:t>
            </a:r>
            <a:r>
              <a:rPr lang="en-US" dirty="0" err="1"/>
              <a:t>Buschak</a:t>
            </a:r>
            <a:endParaRPr lang="en-US" dirty="0"/>
          </a:p>
        </p:txBody>
      </p:sp>
      <p:sp>
        <p:nvSpPr>
          <p:cNvPr id="4" name="Slide Number Placeholder 3"/>
          <p:cNvSpPr>
            <a:spLocks noGrp="1"/>
          </p:cNvSpPr>
          <p:nvPr>
            <p:ph type="sldNum" sz="quarter" idx="5"/>
          </p:nvPr>
        </p:nvSpPr>
        <p:spPr/>
        <p:txBody>
          <a:bodyPr/>
          <a:lstStyle/>
          <a:p>
            <a:pPr>
              <a:defRPr/>
            </a:pPr>
            <a:fld id="{BC771848-C447-BE48-B188-F9F6E78CCF8E}" type="slidenum">
              <a:rPr lang="en-US" smtClean="0"/>
              <a:pPr>
                <a:defRPr/>
              </a:pPr>
              <a:t>60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Now I am working on research – </a:t>
            </a:r>
            <a:r>
              <a:rPr lang="en-US" dirty="0" err="1"/>
              <a:t>electrotechnical</a:t>
            </a:r>
            <a:r>
              <a:rPr lang="en-US" dirty="0"/>
              <a:t> companies and know their supply, strategy, services,….</a:t>
            </a:r>
          </a:p>
        </p:txBody>
      </p:sp>
      <p:sp>
        <p:nvSpPr>
          <p:cNvPr id="4" name="Slide Number Placeholder 3"/>
          <p:cNvSpPr>
            <a:spLocks noGrp="1"/>
          </p:cNvSpPr>
          <p:nvPr>
            <p:ph type="sldNum" sz="quarter" idx="5"/>
          </p:nvPr>
        </p:nvSpPr>
        <p:spPr/>
        <p:txBody>
          <a:bodyPr/>
          <a:lstStyle/>
          <a:p>
            <a:pPr>
              <a:defRPr/>
            </a:pPr>
            <a:fld id="{C2FF2755-433A-6642-BB15-730D26BF4669}" type="slidenum">
              <a:rPr lang="en-US" smtClean="0"/>
              <a:pPr>
                <a:defRPr/>
              </a:pPr>
              <a:t>62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Fischer, T., </a:t>
            </a:r>
            <a:r>
              <a:rPr lang="en-US" dirty="0" err="1"/>
              <a:t>Gebauer</a:t>
            </a:r>
            <a:r>
              <a:rPr lang="en-US" dirty="0"/>
              <a:t>, H. and </a:t>
            </a:r>
            <a:r>
              <a:rPr lang="en-US" dirty="0" err="1"/>
              <a:t>Fleisch</a:t>
            </a:r>
            <a:r>
              <a:rPr lang="en-US" dirty="0"/>
              <a:t>, E. (2012) </a:t>
            </a:r>
            <a:r>
              <a:rPr lang="en-US" i="1" dirty="0"/>
              <a:t>Service business development: strategies for value creation in manufacturing firms</a:t>
            </a:r>
            <a:r>
              <a:rPr lang="en-US" dirty="0"/>
              <a:t>. Cambridge:  Cambridge University Press.</a:t>
            </a:r>
          </a:p>
          <a:p>
            <a:pPr>
              <a:defRPr/>
            </a:pPr>
            <a:endParaRPr lang="en-US" dirty="0"/>
          </a:p>
        </p:txBody>
      </p:sp>
      <p:sp>
        <p:nvSpPr>
          <p:cNvPr id="4" name="Slide Number Placeholder 3"/>
          <p:cNvSpPr>
            <a:spLocks noGrp="1"/>
          </p:cNvSpPr>
          <p:nvPr>
            <p:ph type="sldNum" sz="quarter" idx="5"/>
          </p:nvPr>
        </p:nvSpPr>
        <p:spPr/>
        <p:txBody>
          <a:bodyPr/>
          <a:lstStyle/>
          <a:p>
            <a:pPr>
              <a:defRPr/>
            </a:pPr>
            <a:fld id="{045833DB-3407-B840-8FA0-A64A038E353E}" type="slidenum">
              <a:rPr lang="en-US" smtClean="0"/>
              <a:pPr>
                <a:defRPr/>
              </a:pPr>
              <a:t>63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Fischer, T., </a:t>
            </a:r>
            <a:r>
              <a:rPr lang="en-US" dirty="0" err="1"/>
              <a:t>Gebauer</a:t>
            </a:r>
            <a:r>
              <a:rPr lang="en-US" dirty="0"/>
              <a:t>, H. and </a:t>
            </a:r>
            <a:r>
              <a:rPr lang="en-US" dirty="0" err="1"/>
              <a:t>Fleisch</a:t>
            </a:r>
            <a:r>
              <a:rPr lang="en-US" dirty="0"/>
              <a:t>, E. (2012) </a:t>
            </a:r>
            <a:r>
              <a:rPr lang="en-US" i="1" dirty="0"/>
              <a:t>Service business development: strategies for value creation in manufacturing firms</a:t>
            </a:r>
            <a:r>
              <a:rPr lang="en-US" dirty="0"/>
              <a:t>. Cambridge:  Cambridge University Press.</a:t>
            </a:r>
          </a:p>
          <a:p>
            <a:pPr>
              <a:defRPr/>
            </a:pPr>
            <a:endParaRPr lang="en-US" dirty="0"/>
          </a:p>
        </p:txBody>
      </p:sp>
      <p:sp>
        <p:nvSpPr>
          <p:cNvPr id="4" name="Slide Number Placeholder 3"/>
          <p:cNvSpPr>
            <a:spLocks noGrp="1"/>
          </p:cNvSpPr>
          <p:nvPr>
            <p:ph type="sldNum" sz="quarter" idx="5"/>
          </p:nvPr>
        </p:nvSpPr>
        <p:spPr/>
        <p:txBody>
          <a:bodyPr/>
          <a:lstStyle/>
          <a:p>
            <a:pPr>
              <a:defRPr/>
            </a:pPr>
            <a:fld id="{7D9EDFB5-4E03-9D48-8732-B7213F4092F3}" type="slidenum">
              <a:rPr lang="en-US" smtClean="0"/>
              <a:pPr>
                <a:defRPr/>
              </a:pPr>
              <a:t>64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http://</a:t>
            </a:r>
            <a:r>
              <a:rPr lang="en-US" dirty="0" err="1"/>
              <a:t>www.tescan.com</a:t>
            </a:r>
            <a:r>
              <a:rPr lang="en-US" dirty="0"/>
              <a:t>/en-us/</a:t>
            </a:r>
          </a:p>
        </p:txBody>
      </p:sp>
      <p:sp>
        <p:nvSpPr>
          <p:cNvPr id="4" name="Slide Number Placeholder 3"/>
          <p:cNvSpPr>
            <a:spLocks noGrp="1"/>
          </p:cNvSpPr>
          <p:nvPr>
            <p:ph type="sldNum" sz="quarter" idx="5"/>
          </p:nvPr>
        </p:nvSpPr>
        <p:spPr/>
        <p:txBody>
          <a:bodyPr/>
          <a:lstStyle/>
          <a:p>
            <a:pPr>
              <a:defRPr/>
            </a:pPr>
            <a:fld id="{F044DA33-CB76-2849-AFB4-72B0AFFCEA0E}" type="slidenum">
              <a:rPr lang="en-US" smtClean="0"/>
              <a:pPr>
                <a:defRPr/>
              </a:pPr>
              <a:t>70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http://</a:t>
            </a:r>
            <a:r>
              <a:rPr lang="en-US" dirty="0" err="1"/>
              <a:t>www.tescan.com</a:t>
            </a:r>
            <a:r>
              <a:rPr lang="en-US" dirty="0"/>
              <a:t>/en-us/</a:t>
            </a:r>
          </a:p>
        </p:txBody>
      </p:sp>
      <p:sp>
        <p:nvSpPr>
          <p:cNvPr id="4" name="Slide Number Placeholder 3"/>
          <p:cNvSpPr>
            <a:spLocks noGrp="1"/>
          </p:cNvSpPr>
          <p:nvPr>
            <p:ph type="sldNum" sz="quarter" idx="5"/>
          </p:nvPr>
        </p:nvSpPr>
        <p:spPr/>
        <p:txBody>
          <a:bodyPr/>
          <a:lstStyle/>
          <a:p>
            <a:pPr>
              <a:defRPr/>
            </a:pPr>
            <a:fld id="{49E773B7-6792-964C-93D5-75D70003C9F5}" type="slidenum">
              <a:rPr lang="en-US" smtClean="0"/>
              <a:pPr>
                <a:defRPr/>
              </a:pPr>
              <a:t>71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BAE8837-5BE8-2F4E-B826-A16475C51599}" type="slidenum">
              <a:rPr lang="en-US"/>
              <a:pPr>
                <a:defRPr/>
              </a:pPr>
              <a:t>4</a:t>
            </a:fld>
            <a:endParaRPr lang="en-US"/>
          </a:p>
        </p:txBody>
      </p:sp>
      <p:sp>
        <p:nvSpPr>
          <p:cNvPr id="5122" name="Rectangle 2"/>
          <p:cNvSpPr>
            <a:spLocks noGrp="1" noRot="1" noChangeAspect="1" noChangeArrowheads="1" noTextEdit="1"/>
          </p:cNvSpPr>
          <p:nvPr>
            <p:ph type="sldImg"/>
          </p:nvPr>
        </p:nvSpPr>
        <p:spPr>
          <a:xfrm>
            <a:off x="955675" y="687388"/>
            <a:ext cx="4946650" cy="3425825"/>
          </a:xfrm>
          <a:ln/>
          <a:extLst>
            <a:ext uri="{FAA26D3D-D897-4be2-8F04-BA451C77F1D7}">
              <ma14:placeholderFlag xmlns:ma14="http://schemas.microsoft.com/office/mac/drawingml/2011/main" xmlns="" val="1"/>
            </a:ext>
          </a:extLst>
        </p:spPr>
      </p:sp>
      <p:sp>
        <p:nvSpPr>
          <p:cNvPr id="5123" name="Rectangle 3"/>
          <p:cNvSpPr>
            <a:spLocks noGrp="1" noChangeArrowheads="1"/>
          </p:cNvSpPr>
          <p:nvPr>
            <p:ph type="body" idx="1"/>
          </p:nvPr>
        </p:nvSpPr>
        <p:spPr>
          <a:xfrm>
            <a:off x="914400" y="4343400"/>
            <a:ext cx="5029200" cy="4114800"/>
          </a:xfrm>
        </p:spPr>
        <p:txBody>
          <a:bodyPr/>
          <a:lstStyle/>
          <a:p>
            <a:pPr eaLnBrk="1" hangingPunct="1">
              <a:defRPr/>
            </a:pPr>
            <a:endParaRPr lang="cs-CZ">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CB7DB99-FC0D-F042-812E-B5C8494990C4}" type="slidenum">
              <a:rPr lang="en-US"/>
              <a:pPr>
                <a:defRPr/>
              </a:pPr>
              <a:t>76</a:t>
            </a:fld>
            <a:endParaRPr lang="en-US"/>
          </a:p>
        </p:txBody>
      </p:sp>
      <p:sp>
        <p:nvSpPr>
          <p:cNvPr id="2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4579" name="Rectangle 3"/>
          <p:cNvSpPr>
            <a:spLocks noGrp="1" noChangeArrowheads="1"/>
          </p:cNvSpPr>
          <p:nvPr>
            <p:ph type="body" idx="1"/>
          </p:nvPr>
        </p:nvSpPr>
        <p:spPr/>
        <p:txBody>
          <a:bodyPr/>
          <a:lstStyle/>
          <a:p>
            <a:pPr eaLnBrk="1" hangingPunct="1">
              <a:defRPr/>
            </a:pPr>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2BA9779-991D-2341-89AB-54351973CD36}" type="slidenum">
              <a:rPr lang="en-US"/>
              <a:pPr>
                <a:defRPr/>
              </a:pPr>
              <a:t>7</a:t>
            </a:fld>
            <a:endParaRPr lang="en-US"/>
          </a:p>
        </p:txBody>
      </p:sp>
      <p:sp>
        <p:nvSpPr>
          <p:cNvPr id="12290" name="Rectangle 2"/>
          <p:cNvSpPr>
            <a:spLocks noGrp="1" noRot="1" noChangeAspect="1" noChangeArrowheads="1" noTextEdit="1"/>
          </p:cNvSpPr>
          <p:nvPr>
            <p:ph type="sldImg"/>
          </p:nvPr>
        </p:nvSpPr>
        <p:spPr>
          <a:xfrm>
            <a:off x="955675" y="687388"/>
            <a:ext cx="4946650" cy="3425825"/>
          </a:xfrm>
          <a:ln/>
          <a:extLst>
            <a:ext uri="{FAA26D3D-D897-4be2-8F04-BA451C77F1D7}">
              <ma14:placeholderFlag xmlns:ma14="http://schemas.microsoft.com/office/mac/drawingml/2011/main" xmlns="" val="1"/>
            </a:ext>
          </a:extLst>
        </p:spPr>
      </p:sp>
      <p:sp>
        <p:nvSpPr>
          <p:cNvPr id="12291" name="Rectangle 3"/>
          <p:cNvSpPr>
            <a:spLocks noGrp="1" noChangeArrowheads="1"/>
          </p:cNvSpPr>
          <p:nvPr>
            <p:ph type="body" idx="1"/>
          </p:nvPr>
        </p:nvSpPr>
        <p:spPr>
          <a:xfrm>
            <a:off x="914400" y="4343400"/>
            <a:ext cx="5029200" cy="4114800"/>
          </a:xfrm>
        </p:spPr>
        <p:txBody>
          <a:bodyPr/>
          <a:lstStyle/>
          <a:p>
            <a:pPr eaLnBrk="1" hangingPunct="1">
              <a:defRPr/>
            </a:pPr>
            <a:endParaRPr lang="cs-CZ">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062AA7A-84E3-8948-9E02-F7BF7F52091A}" type="slidenum">
              <a:rPr lang="en-US"/>
              <a:pPr>
                <a:defRPr/>
              </a:pPr>
              <a:t>26</a:t>
            </a:fld>
            <a:endParaRPr lang="en-US"/>
          </a:p>
        </p:txBody>
      </p:sp>
      <p:sp>
        <p:nvSpPr>
          <p:cNvPr id="178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8179" name="Rectangle 3"/>
          <p:cNvSpPr>
            <a:spLocks noGrp="1" noChangeArrowheads="1"/>
          </p:cNvSpPr>
          <p:nvPr>
            <p:ph type="body" idx="1"/>
          </p:nvPr>
        </p:nvSpPr>
        <p:spPr/>
        <p:txBody>
          <a:bodyPr/>
          <a:lstStyle/>
          <a:p>
            <a:pPr eaLnBrk="1" hangingPunct="1">
              <a:defRPr/>
            </a:pPr>
            <a:endParaRPr lang="cs-CZ"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8C8BE59-B1A4-814D-B66E-48DBBEECCB32}" type="slidenum">
              <a:rPr lang="en-US"/>
              <a:pPr>
                <a:defRPr/>
              </a:pPr>
              <a:t>28</a:t>
            </a:fld>
            <a:endParaRPr lang="en-US"/>
          </a:p>
        </p:txBody>
      </p:sp>
      <p:sp>
        <p:nvSpPr>
          <p:cNvPr id="15362" name="Rectangle 2"/>
          <p:cNvSpPr>
            <a:spLocks noGrp="1" noRot="1" noChangeAspect="1" noChangeArrowheads="1" noTextEdit="1"/>
          </p:cNvSpPr>
          <p:nvPr>
            <p:ph type="sldImg"/>
          </p:nvPr>
        </p:nvSpPr>
        <p:spPr>
          <a:xfrm>
            <a:off x="955675" y="687388"/>
            <a:ext cx="4946650" cy="3425825"/>
          </a:xfrm>
          <a:ln/>
          <a:extLst>
            <a:ext uri="{FAA26D3D-D897-4be2-8F04-BA451C77F1D7}">
              <ma14:placeholderFlag xmlns:ma14="http://schemas.microsoft.com/office/mac/drawingml/2011/main" xmlns="" val="1"/>
            </a:ext>
          </a:extLst>
        </p:spPr>
      </p:sp>
      <p:sp>
        <p:nvSpPr>
          <p:cNvPr id="15363" name="Rectangle 3"/>
          <p:cNvSpPr>
            <a:spLocks noGrp="1" noChangeArrowheads="1"/>
          </p:cNvSpPr>
          <p:nvPr>
            <p:ph type="body" idx="1"/>
          </p:nvPr>
        </p:nvSpPr>
        <p:spPr>
          <a:xfrm>
            <a:off x="914400" y="4343400"/>
            <a:ext cx="5029200" cy="4114800"/>
          </a:xfrm>
        </p:spPr>
        <p:txBody>
          <a:bodyPr/>
          <a:lstStyle/>
          <a:p>
            <a:pPr eaLnBrk="1" hangingPunct="1">
              <a:defRPr/>
            </a:pPr>
            <a:endParaRPr lang="cs-CZ">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err="1"/>
              <a:t>Kone</a:t>
            </a:r>
            <a:r>
              <a:rPr lang="en-US" dirty="0"/>
              <a:t>, HP, car companies</a:t>
            </a:r>
          </a:p>
        </p:txBody>
      </p:sp>
      <p:sp>
        <p:nvSpPr>
          <p:cNvPr id="4" name="Slide Number Placeholder 3"/>
          <p:cNvSpPr>
            <a:spLocks noGrp="1"/>
          </p:cNvSpPr>
          <p:nvPr>
            <p:ph type="sldNum" sz="quarter" idx="5"/>
          </p:nvPr>
        </p:nvSpPr>
        <p:spPr/>
        <p:txBody>
          <a:bodyPr/>
          <a:lstStyle/>
          <a:p>
            <a:pPr>
              <a:defRPr/>
            </a:pPr>
            <a:fld id="{3F74FF50-D100-1D4D-AB0C-4DC330DB6661}" type="slidenum">
              <a:rPr lang="en-US" smtClean="0"/>
              <a:pPr>
                <a:defRPr/>
              </a:pPr>
              <a:t>32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21F36D05-0B92-184A-A6F5-89353B23D255}" type="slidenum">
              <a:rPr lang="en-US" smtClean="0"/>
              <a:pPr>
                <a:defRPr/>
              </a:pPr>
              <a:t>37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https://</a:t>
            </a:r>
            <a:r>
              <a:rPr lang="en-US" dirty="0" err="1"/>
              <a:t>www.google.cz</a:t>
            </a:r>
            <a:r>
              <a:rPr lang="en-US" dirty="0"/>
              <a:t>/</a:t>
            </a:r>
            <a:r>
              <a:rPr lang="en-US" dirty="0" err="1"/>
              <a:t>search?q</a:t>
            </a:r>
            <a:r>
              <a:rPr lang="en-US" dirty="0"/>
              <a:t>=</a:t>
            </a:r>
            <a:r>
              <a:rPr lang="en-US" dirty="0" err="1"/>
              <a:t>notebook&amp;source</a:t>
            </a:r>
            <a:r>
              <a:rPr lang="en-US" dirty="0"/>
              <a:t>=</a:t>
            </a:r>
            <a:r>
              <a:rPr lang="en-US" dirty="0" err="1"/>
              <a:t>lnms&amp;tbm</a:t>
            </a:r>
            <a:r>
              <a:rPr lang="en-US" dirty="0"/>
              <a:t>=</a:t>
            </a:r>
            <a:r>
              <a:rPr lang="en-US" dirty="0" err="1"/>
              <a:t>isch&amp;sa</a:t>
            </a:r>
            <a:r>
              <a:rPr lang="en-US" dirty="0"/>
              <a:t>=</a:t>
            </a:r>
            <a:r>
              <a:rPr lang="en-US" dirty="0" err="1"/>
              <a:t>X&amp;ei</a:t>
            </a:r>
            <a:r>
              <a:rPr lang="en-US" dirty="0"/>
              <a:t>=1zx7U9aALuyI7Aa674CoCw&amp;ved=0CAYQ_AUoAQ&amp;biw=1440&amp;bih=707#facrc=0%3Bnotebook%20apple&amp;imgrc=_</a:t>
            </a:r>
          </a:p>
          <a:p>
            <a:pPr>
              <a:defRPr/>
            </a:pPr>
            <a:endParaRPr lang="en-US" dirty="0"/>
          </a:p>
        </p:txBody>
      </p:sp>
      <p:sp>
        <p:nvSpPr>
          <p:cNvPr id="4" name="Slide Number Placeholder 3"/>
          <p:cNvSpPr>
            <a:spLocks noGrp="1"/>
          </p:cNvSpPr>
          <p:nvPr>
            <p:ph type="sldNum" sz="quarter" idx="5"/>
          </p:nvPr>
        </p:nvSpPr>
        <p:spPr/>
        <p:txBody>
          <a:bodyPr/>
          <a:lstStyle/>
          <a:p>
            <a:pPr>
              <a:defRPr/>
            </a:pPr>
            <a:fld id="{BEBE20B7-2C05-6940-91BD-2C89841DBE4A}" type="slidenum">
              <a:rPr lang="en-US" smtClean="0"/>
              <a:pPr>
                <a:defRPr/>
              </a:pPr>
              <a:t>49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https://</a:t>
            </a:r>
            <a:r>
              <a:rPr lang="en-US" dirty="0" err="1"/>
              <a:t>www.google.cz</a:t>
            </a:r>
            <a:r>
              <a:rPr lang="en-US" dirty="0"/>
              <a:t>/</a:t>
            </a:r>
            <a:r>
              <a:rPr lang="en-US" dirty="0" err="1"/>
              <a:t>search?q</a:t>
            </a:r>
            <a:r>
              <a:rPr lang="en-US" dirty="0"/>
              <a:t>=</a:t>
            </a:r>
            <a:r>
              <a:rPr lang="en-US" dirty="0" err="1"/>
              <a:t>notebook&amp;source</a:t>
            </a:r>
            <a:r>
              <a:rPr lang="en-US" dirty="0"/>
              <a:t>=</a:t>
            </a:r>
            <a:r>
              <a:rPr lang="en-US" dirty="0" err="1"/>
              <a:t>lnms&amp;tbm</a:t>
            </a:r>
            <a:r>
              <a:rPr lang="en-US" dirty="0"/>
              <a:t>=</a:t>
            </a:r>
            <a:r>
              <a:rPr lang="en-US" dirty="0" err="1"/>
              <a:t>isch&amp;sa</a:t>
            </a:r>
            <a:r>
              <a:rPr lang="en-US" dirty="0"/>
              <a:t>=</a:t>
            </a:r>
            <a:r>
              <a:rPr lang="en-US" dirty="0" err="1"/>
              <a:t>X&amp;ei</a:t>
            </a:r>
            <a:r>
              <a:rPr lang="en-US" dirty="0"/>
              <a:t>=1zx7U9aALuyI7Aa674CoCw&amp;ved=0CAYQ_AUoAQ&amp;biw=1440&amp;bih=707#facrc=0%3Bnotebook%20apple&amp;imgrc=_</a:t>
            </a:r>
          </a:p>
          <a:p>
            <a:pPr>
              <a:defRPr/>
            </a:pPr>
            <a:endParaRPr lang="en-US" dirty="0"/>
          </a:p>
        </p:txBody>
      </p:sp>
      <p:sp>
        <p:nvSpPr>
          <p:cNvPr id="4" name="Slide Number Placeholder 3"/>
          <p:cNvSpPr>
            <a:spLocks noGrp="1"/>
          </p:cNvSpPr>
          <p:nvPr>
            <p:ph type="sldNum" sz="quarter" idx="5"/>
          </p:nvPr>
        </p:nvSpPr>
        <p:spPr/>
        <p:txBody>
          <a:bodyPr/>
          <a:lstStyle/>
          <a:p>
            <a:pPr>
              <a:defRPr/>
            </a:pPr>
            <a:fld id="{3C20170E-4F5A-6D4D-BA0E-57DC55DE9B32}" type="slidenum">
              <a:rPr lang="en-US" smtClean="0"/>
              <a:pPr>
                <a:defRPr/>
              </a:pPr>
              <a:t>50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906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906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2652713"/>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0" y="1600200"/>
            <a:ext cx="9906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1596611" y="5052546"/>
            <a:ext cx="6106761"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dirty="0"/>
          </a:p>
        </p:txBody>
      </p:sp>
      <p:sp>
        <p:nvSpPr>
          <p:cNvPr id="2" name="Title 1"/>
          <p:cNvSpPr>
            <a:spLocks noGrp="1"/>
          </p:cNvSpPr>
          <p:nvPr>
            <p:ph type="ctrTitle"/>
          </p:nvPr>
        </p:nvSpPr>
        <p:spPr>
          <a:xfrm>
            <a:off x="885713" y="3132290"/>
            <a:ext cx="7773297" cy="1793167"/>
          </a:xfrm>
          <a:effectLst/>
        </p:spPr>
        <p:txBody>
          <a:bodyPr/>
          <a:lstStyle>
            <a:lvl1pPr marL="640080" indent="-457200" algn="l">
              <a:defRPr sz="5400"/>
            </a:lvl1pPr>
          </a:lstStyle>
          <a:p>
            <a:r>
              <a:rPr lang="cs-CZ"/>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endParaRPr lang="cs-CZ"/>
          </a:p>
        </p:txBody>
      </p:sp>
      <p:sp>
        <p:nvSpPr>
          <p:cNvPr id="9" name="Footer Placeholder 4"/>
          <p:cNvSpPr>
            <a:spLocks noGrp="1"/>
          </p:cNvSpPr>
          <p:nvPr>
            <p:ph type="ftr" sz="quarter" idx="11"/>
          </p:nvPr>
        </p:nvSpPr>
        <p:spPr/>
        <p:txBody>
          <a:bodyPr/>
          <a:lstStyle>
            <a:lvl1pPr>
              <a:defRPr/>
            </a:lvl1pPr>
          </a:lstStyle>
          <a:p>
            <a:pPr>
              <a:defRPr/>
            </a:pPr>
            <a:endParaRPr lang="cs-CZ"/>
          </a:p>
        </p:txBody>
      </p:sp>
      <p:sp>
        <p:nvSpPr>
          <p:cNvPr id="10" name="Slide Number Placeholder 5"/>
          <p:cNvSpPr>
            <a:spLocks noGrp="1"/>
          </p:cNvSpPr>
          <p:nvPr>
            <p:ph type="sldNum" sz="quarter" idx="12"/>
          </p:nvPr>
        </p:nvSpPr>
        <p:spPr/>
        <p:txBody>
          <a:bodyPr/>
          <a:lstStyle>
            <a:lvl1pPr>
              <a:defRPr/>
            </a:lvl1pPr>
          </a:lstStyle>
          <a:p>
            <a:pPr>
              <a:defRPr/>
            </a:pPr>
            <a:fld id="{0C6CF738-E339-D34D-B6C9-49ACC3194617}" type="slidenum">
              <a:rPr lang="cs-CZ"/>
              <a:pPr>
                <a:defRPr/>
              </a:pPr>
              <a:t>‹#›</a:t>
            </a:fld>
            <a:endParaRPr lang="cs-CZ"/>
          </a:p>
        </p:txBody>
      </p:sp>
    </p:spTree>
    <p:extLst>
      <p:ext uri="{BB962C8B-B14F-4D97-AF65-F5344CB8AC3E}">
        <p14:creationId xmlns:p14="http://schemas.microsoft.com/office/powerpoint/2010/main" val="497348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a:xfrm>
            <a:off x="2063750" y="731519"/>
            <a:ext cx="6934200" cy="3474720"/>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91F66781-5B07-E049-8BD6-AB5A5F119697}" type="slidenum">
              <a:rPr lang="cs-CZ"/>
              <a:pPr>
                <a:defRPr/>
              </a:pPr>
              <a:t>‹#›</a:t>
            </a:fld>
            <a:endParaRPr lang="cs-CZ"/>
          </a:p>
        </p:txBody>
      </p:sp>
    </p:spTree>
    <p:extLst>
      <p:ext uri="{BB962C8B-B14F-4D97-AF65-F5344CB8AC3E}">
        <p14:creationId xmlns:p14="http://schemas.microsoft.com/office/powerpoint/2010/main" val="2057356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49905" y="376518"/>
            <a:ext cx="2228850" cy="5238339"/>
          </a:xfrm>
          <a:effectLst/>
        </p:spPr>
        <p:txBody>
          <a:bodyPr vert="eaVert"/>
          <a:lstStyle>
            <a:lvl1pPr algn="l">
              <a:defRPr/>
            </a:lvl1pPr>
          </a:lstStyle>
          <a:p>
            <a:r>
              <a:rPr lang="cs-CZ"/>
              <a:t>Click to edit Master title style</a:t>
            </a:r>
            <a:endParaRPr lang="en-US"/>
          </a:p>
        </p:txBody>
      </p:sp>
      <p:sp>
        <p:nvSpPr>
          <p:cNvPr id="3" name="Vertical Text Placeholder 2"/>
          <p:cNvSpPr>
            <a:spLocks noGrp="1"/>
          </p:cNvSpPr>
          <p:nvPr>
            <p:ph type="body" orient="vert" idx="1"/>
          </p:nvPr>
        </p:nvSpPr>
        <p:spPr>
          <a:xfrm>
            <a:off x="3601123" y="731520"/>
            <a:ext cx="5231728" cy="4894729"/>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0E5DEB90-0E12-8840-9414-DB0DBAB2F18F}" type="slidenum">
              <a:rPr lang="cs-CZ"/>
              <a:pPr>
                <a:defRPr/>
              </a:pPr>
              <a:t>‹#›</a:t>
            </a:fld>
            <a:endParaRPr lang="cs-CZ"/>
          </a:p>
        </p:txBody>
      </p:sp>
    </p:spTree>
    <p:extLst>
      <p:ext uri="{BB962C8B-B14F-4D97-AF65-F5344CB8AC3E}">
        <p14:creationId xmlns:p14="http://schemas.microsoft.com/office/powerpoint/2010/main" val="3310892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14"/>
            <a:ext cx="8915400" cy="1139825"/>
          </a:xfrm>
        </p:spPr>
        <p:txBody>
          <a:bodyPr/>
          <a:lstStyle/>
          <a:p>
            <a:r>
              <a:rPr lang="cs-CZ"/>
              <a:t>Click to edit Master title style</a:t>
            </a:r>
            <a:endParaRPr lang="en-US"/>
          </a:p>
        </p:txBody>
      </p:sp>
      <p:sp>
        <p:nvSpPr>
          <p:cNvPr id="3" name="Text Placeholder 2"/>
          <p:cNvSpPr>
            <a:spLocks noGrp="1"/>
          </p:cNvSpPr>
          <p:nvPr>
            <p:ph type="body" sz="half" idx="1"/>
          </p:nvPr>
        </p:nvSpPr>
        <p:spPr>
          <a:xfrm>
            <a:off x="495300" y="1600201"/>
            <a:ext cx="4375150" cy="4530725"/>
          </a:xfrm>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quarter" idx="2"/>
          </p:nvPr>
        </p:nvSpPr>
        <p:spPr>
          <a:xfrm>
            <a:off x="5035550" y="1600201"/>
            <a:ext cx="4375150" cy="2189163"/>
          </a:xfrm>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Content Placeholder 4"/>
          <p:cNvSpPr>
            <a:spLocks noGrp="1"/>
          </p:cNvSpPr>
          <p:nvPr>
            <p:ph sz="quarter" idx="3"/>
          </p:nvPr>
        </p:nvSpPr>
        <p:spPr>
          <a:xfrm>
            <a:off x="5035550" y="3941763"/>
            <a:ext cx="4375150" cy="2189162"/>
          </a:xfrm>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cs-CZ"/>
          </a:p>
        </p:txBody>
      </p:sp>
      <p:sp>
        <p:nvSpPr>
          <p:cNvPr id="7" name="Footer Placeholder 4"/>
          <p:cNvSpPr>
            <a:spLocks noGrp="1"/>
          </p:cNvSpPr>
          <p:nvPr>
            <p:ph type="ftr" sz="quarter" idx="11"/>
          </p:nvPr>
        </p:nvSpPr>
        <p:spPr/>
        <p:txBody>
          <a:bodyPr/>
          <a:lstStyle>
            <a:lvl1pPr>
              <a:defRPr/>
            </a:lvl1pPr>
          </a:lstStyle>
          <a:p>
            <a:pPr>
              <a:defRPr/>
            </a:pPr>
            <a:endParaRPr lang="cs-CZ"/>
          </a:p>
        </p:txBody>
      </p:sp>
      <p:sp>
        <p:nvSpPr>
          <p:cNvPr id="8" name="Slide Number Placeholder 5"/>
          <p:cNvSpPr>
            <a:spLocks noGrp="1"/>
          </p:cNvSpPr>
          <p:nvPr>
            <p:ph type="sldNum" sz="quarter" idx="12"/>
          </p:nvPr>
        </p:nvSpPr>
        <p:spPr/>
        <p:txBody>
          <a:bodyPr/>
          <a:lstStyle>
            <a:lvl1pPr>
              <a:defRPr/>
            </a:lvl1pPr>
          </a:lstStyle>
          <a:p>
            <a:pPr>
              <a:defRPr/>
            </a:pPr>
            <a:fld id="{79B02A50-9336-0A4A-9ED7-4CCE61FA1086}" type="slidenum">
              <a:rPr lang="cs-CZ"/>
              <a:pPr>
                <a:defRPr/>
              </a:pPr>
              <a:t>‹#›</a:t>
            </a:fld>
            <a:endParaRPr lang="cs-CZ"/>
          </a:p>
        </p:txBody>
      </p:sp>
    </p:spTree>
    <p:extLst>
      <p:ext uri="{BB962C8B-B14F-4D97-AF65-F5344CB8AC3E}">
        <p14:creationId xmlns:p14="http://schemas.microsoft.com/office/powerpoint/2010/main" val="4089106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14"/>
            <a:ext cx="8915400" cy="1139825"/>
          </a:xfrm>
        </p:spPr>
        <p:txBody>
          <a:bodyPr/>
          <a:lstStyle/>
          <a:p>
            <a:r>
              <a:rPr lang="cs-CZ"/>
              <a:t>Click to edit Master title style</a:t>
            </a:r>
            <a:endParaRPr lang="en-US"/>
          </a:p>
        </p:txBody>
      </p:sp>
      <p:sp>
        <p:nvSpPr>
          <p:cNvPr id="3" name="Text Placeholder 2"/>
          <p:cNvSpPr>
            <a:spLocks noGrp="1"/>
          </p:cNvSpPr>
          <p:nvPr>
            <p:ph type="body" sz="half" idx="1"/>
          </p:nvPr>
        </p:nvSpPr>
        <p:spPr>
          <a:xfrm>
            <a:off x="495300" y="1600201"/>
            <a:ext cx="4375150" cy="4530725"/>
          </a:xfrm>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5035550" y="1600201"/>
            <a:ext cx="4375150" cy="4530725"/>
          </a:xfrm>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cs-CZ"/>
          </a:p>
        </p:txBody>
      </p:sp>
      <p:sp>
        <p:nvSpPr>
          <p:cNvPr id="6" name="Footer Placeholder 4"/>
          <p:cNvSpPr>
            <a:spLocks noGrp="1"/>
          </p:cNvSpPr>
          <p:nvPr>
            <p:ph type="ftr" sz="quarter" idx="11"/>
          </p:nvPr>
        </p:nvSpPr>
        <p:spPr/>
        <p:txBody>
          <a:bodyPr/>
          <a:lstStyle>
            <a:lvl1pPr>
              <a:defRPr/>
            </a:lvl1pPr>
          </a:lstStyle>
          <a:p>
            <a:pPr>
              <a:defRPr/>
            </a:pPr>
            <a:endParaRPr lang="cs-CZ"/>
          </a:p>
        </p:txBody>
      </p:sp>
      <p:sp>
        <p:nvSpPr>
          <p:cNvPr id="7" name="Slide Number Placeholder 5"/>
          <p:cNvSpPr>
            <a:spLocks noGrp="1"/>
          </p:cNvSpPr>
          <p:nvPr>
            <p:ph type="sldNum" sz="quarter" idx="12"/>
          </p:nvPr>
        </p:nvSpPr>
        <p:spPr/>
        <p:txBody>
          <a:bodyPr/>
          <a:lstStyle>
            <a:lvl1pPr>
              <a:defRPr/>
            </a:lvl1pPr>
          </a:lstStyle>
          <a:p>
            <a:pPr>
              <a:defRPr/>
            </a:pPr>
            <a:fld id="{67641D01-8B4D-314D-883D-4DA416E9C08A}" type="slidenum">
              <a:rPr lang="cs-CZ"/>
              <a:pPr>
                <a:defRPr/>
              </a:pPr>
              <a:t>‹#›</a:t>
            </a:fld>
            <a:endParaRPr lang="cs-CZ"/>
          </a:p>
        </p:txBody>
      </p:sp>
    </p:spTree>
    <p:extLst>
      <p:ext uri="{BB962C8B-B14F-4D97-AF65-F5344CB8AC3E}">
        <p14:creationId xmlns:p14="http://schemas.microsoft.com/office/powerpoint/2010/main" val="2750550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13"/>
            <a:ext cx="8915400" cy="1143000"/>
          </a:xfrm>
        </p:spPr>
        <p:txBody>
          <a:bodyPr/>
          <a:lstStyle/>
          <a:p>
            <a:r>
              <a:rPr lang="cs-CZ"/>
              <a:t>Click to edit Master title style</a:t>
            </a:r>
            <a:endParaRPr lang="en-US"/>
          </a:p>
        </p:txBody>
      </p:sp>
      <p:sp>
        <p:nvSpPr>
          <p:cNvPr id="3" name="Table Placeholder 2"/>
          <p:cNvSpPr>
            <a:spLocks noGrp="1"/>
          </p:cNvSpPr>
          <p:nvPr>
            <p:ph type="tbl" idx="1"/>
          </p:nvPr>
        </p:nvSpPr>
        <p:spPr>
          <a:xfrm>
            <a:off x="495300" y="1600201"/>
            <a:ext cx="8915400" cy="4530725"/>
          </a:xfrm>
        </p:spPr>
        <p:txBody>
          <a:bodyPr/>
          <a:lstStyle/>
          <a:p>
            <a:pPr lvl="0"/>
            <a:endParaRPr lang="en-US" noProof="0"/>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00BE3DE9-577E-274A-ABD4-C2636578E2D7}" type="slidenum">
              <a:rPr lang="en-US"/>
              <a:pPr>
                <a:defRPr/>
              </a:pPr>
              <a:t>‹#›</a:t>
            </a:fld>
            <a:endParaRPr lang="en-US"/>
          </a:p>
        </p:txBody>
      </p:sp>
    </p:spTree>
    <p:extLst>
      <p:ext uri="{BB962C8B-B14F-4D97-AF65-F5344CB8AC3E}">
        <p14:creationId xmlns:p14="http://schemas.microsoft.com/office/powerpoint/2010/main" val="1968450412"/>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Click to edit Master title style</a:t>
            </a:r>
            <a:endParaRPr lang="en-US"/>
          </a:p>
        </p:txBody>
      </p:sp>
      <p:sp>
        <p:nvSpPr>
          <p:cNvPr id="10" name="Content Placeholder 9"/>
          <p:cNvSpPr>
            <a:spLocks noGrp="1"/>
          </p:cNvSpPr>
          <p:nvPr>
            <p:ph sz="quarter" idx="13"/>
          </p:nvPr>
        </p:nvSpPr>
        <p:spPr>
          <a:xfrm>
            <a:off x="1238250" y="731520"/>
            <a:ext cx="6934200" cy="3474720"/>
          </a:xfrm>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cs-CZ"/>
          </a:p>
        </p:txBody>
      </p:sp>
      <p:sp>
        <p:nvSpPr>
          <p:cNvPr id="5" name="Footer Placeholder 4"/>
          <p:cNvSpPr>
            <a:spLocks noGrp="1"/>
          </p:cNvSpPr>
          <p:nvPr>
            <p:ph type="ftr" sz="quarter" idx="15"/>
          </p:nvPr>
        </p:nvSpPr>
        <p:spPr/>
        <p:txBody>
          <a:bodyPr/>
          <a:lstStyle>
            <a:lvl1pPr>
              <a:defRPr/>
            </a:lvl1pPr>
          </a:lstStyle>
          <a:p>
            <a:pPr>
              <a:defRPr/>
            </a:pPr>
            <a:endParaRPr lang="cs-CZ"/>
          </a:p>
        </p:txBody>
      </p:sp>
      <p:sp>
        <p:nvSpPr>
          <p:cNvPr id="6" name="Slide Number Placeholder 5"/>
          <p:cNvSpPr>
            <a:spLocks noGrp="1"/>
          </p:cNvSpPr>
          <p:nvPr>
            <p:ph type="sldNum" sz="quarter" idx="16"/>
          </p:nvPr>
        </p:nvSpPr>
        <p:spPr/>
        <p:txBody>
          <a:bodyPr/>
          <a:lstStyle>
            <a:lvl1pPr>
              <a:defRPr/>
            </a:lvl1pPr>
          </a:lstStyle>
          <a:p>
            <a:pPr>
              <a:defRPr/>
            </a:pPr>
            <a:fld id="{6E5F6769-2F0E-6947-BFF9-32A8DB619FBE}" type="slidenum">
              <a:rPr lang="cs-CZ"/>
              <a:pPr>
                <a:defRPr/>
              </a:pPr>
              <a:t>‹#›</a:t>
            </a:fld>
            <a:endParaRPr lang="cs-CZ"/>
          </a:p>
        </p:txBody>
      </p:sp>
    </p:spTree>
    <p:extLst>
      <p:ext uri="{BB962C8B-B14F-4D97-AF65-F5344CB8AC3E}">
        <p14:creationId xmlns:p14="http://schemas.microsoft.com/office/powerpoint/2010/main" val="2820894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906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906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2652713"/>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0" y="1600200"/>
            <a:ext cx="9906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202628" y="2172648"/>
            <a:ext cx="6463888" cy="2423346"/>
          </a:xfrm>
          <a:effectLst/>
        </p:spPr>
        <p:txBody>
          <a:bodyPr anchor="b"/>
          <a:lstStyle>
            <a:lvl1pPr algn="r">
              <a:defRPr sz="4600" b="1" cap="none" baseline="0"/>
            </a:lvl1pPr>
          </a:lstStyle>
          <a:p>
            <a:r>
              <a:rPr lang="cs-CZ"/>
              <a:t>Click to edit Master title style</a:t>
            </a:r>
            <a:endParaRPr lang="en-US" dirty="0"/>
          </a:p>
        </p:txBody>
      </p:sp>
      <p:sp>
        <p:nvSpPr>
          <p:cNvPr id="3" name="Text Placeholder 2"/>
          <p:cNvSpPr>
            <a:spLocks noGrp="1"/>
          </p:cNvSpPr>
          <p:nvPr>
            <p:ph type="body" idx="1"/>
          </p:nvPr>
        </p:nvSpPr>
        <p:spPr>
          <a:xfrm>
            <a:off x="2190975" y="4607511"/>
            <a:ext cx="6468035"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cs-CZ"/>
          </a:p>
        </p:txBody>
      </p:sp>
      <p:sp>
        <p:nvSpPr>
          <p:cNvPr id="9" name="Footer Placeholder 4"/>
          <p:cNvSpPr>
            <a:spLocks noGrp="1"/>
          </p:cNvSpPr>
          <p:nvPr>
            <p:ph type="ftr" sz="quarter" idx="11"/>
          </p:nvPr>
        </p:nvSpPr>
        <p:spPr/>
        <p:txBody>
          <a:bodyPr/>
          <a:lstStyle>
            <a:lvl1pPr>
              <a:defRPr/>
            </a:lvl1pPr>
          </a:lstStyle>
          <a:p>
            <a:pPr>
              <a:defRPr/>
            </a:pPr>
            <a:endParaRPr lang="cs-CZ"/>
          </a:p>
        </p:txBody>
      </p:sp>
      <p:sp>
        <p:nvSpPr>
          <p:cNvPr id="10" name="Slide Number Placeholder 5"/>
          <p:cNvSpPr>
            <a:spLocks noGrp="1"/>
          </p:cNvSpPr>
          <p:nvPr>
            <p:ph type="sldNum" sz="quarter" idx="12"/>
          </p:nvPr>
        </p:nvSpPr>
        <p:spPr/>
        <p:txBody>
          <a:bodyPr/>
          <a:lstStyle>
            <a:lvl1pPr>
              <a:defRPr/>
            </a:lvl1pPr>
          </a:lstStyle>
          <a:p>
            <a:pPr>
              <a:defRPr/>
            </a:pPr>
            <a:fld id="{632C73B2-74D6-6140-B63F-D700E24691A9}" type="slidenum">
              <a:rPr lang="cs-CZ"/>
              <a:pPr>
                <a:defRPr/>
              </a:pPr>
              <a:t>‹#›</a:t>
            </a:fld>
            <a:endParaRPr lang="cs-CZ"/>
          </a:p>
        </p:txBody>
      </p:sp>
    </p:spTree>
    <p:extLst>
      <p:ext uri="{BB962C8B-B14F-4D97-AF65-F5344CB8AC3E}">
        <p14:creationId xmlns:p14="http://schemas.microsoft.com/office/powerpoint/2010/main" val="3433628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Click to edit Master title style</a:t>
            </a:r>
            <a:endParaRPr lang="en-US"/>
          </a:p>
        </p:txBody>
      </p:sp>
      <p:sp>
        <p:nvSpPr>
          <p:cNvPr id="9" name="Content Placeholder 8"/>
          <p:cNvSpPr>
            <a:spLocks noGrp="1"/>
          </p:cNvSpPr>
          <p:nvPr>
            <p:ph sz="quarter" idx="13"/>
          </p:nvPr>
        </p:nvSpPr>
        <p:spPr>
          <a:xfrm>
            <a:off x="1238249" y="731519"/>
            <a:ext cx="3625596" cy="3474720"/>
          </a:xfrm>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11" name="Content Placeholder 10"/>
          <p:cNvSpPr>
            <a:spLocks noGrp="1"/>
          </p:cNvSpPr>
          <p:nvPr>
            <p:ph sz="quarter" idx="14"/>
          </p:nvPr>
        </p:nvSpPr>
        <p:spPr>
          <a:xfrm>
            <a:off x="5032248" y="731520"/>
            <a:ext cx="3625596" cy="3474720"/>
          </a:xfrm>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3"/>
          <p:cNvSpPr>
            <a:spLocks noGrp="1"/>
          </p:cNvSpPr>
          <p:nvPr>
            <p:ph type="dt" sz="half" idx="15"/>
          </p:nvPr>
        </p:nvSpPr>
        <p:spPr/>
        <p:txBody>
          <a:bodyPr/>
          <a:lstStyle>
            <a:lvl1pPr>
              <a:defRPr/>
            </a:lvl1pPr>
          </a:lstStyle>
          <a:p>
            <a:pPr>
              <a:defRPr/>
            </a:pPr>
            <a:endParaRPr lang="cs-CZ"/>
          </a:p>
        </p:txBody>
      </p:sp>
      <p:sp>
        <p:nvSpPr>
          <p:cNvPr id="6" name="Footer Placeholder 4"/>
          <p:cNvSpPr>
            <a:spLocks noGrp="1"/>
          </p:cNvSpPr>
          <p:nvPr>
            <p:ph type="ftr" sz="quarter" idx="16"/>
          </p:nvPr>
        </p:nvSpPr>
        <p:spPr/>
        <p:txBody>
          <a:bodyPr/>
          <a:lstStyle>
            <a:lvl1pPr>
              <a:defRPr/>
            </a:lvl1pPr>
          </a:lstStyle>
          <a:p>
            <a:pPr>
              <a:defRPr/>
            </a:pPr>
            <a:endParaRPr lang="cs-CZ"/>
          </a:p>
        </p:txBody>
      </p:sp>
      <p:sp>
        <p:nvSpPr>
          <p:cNvPr id="7" name="Slide Number Placeholder 5"/>
          <p:cNvSpPr>
            <a:spLocks noGrp="1"/>
          </p:cNvSpPr>
          <p:nvPr>
            <p:ph type="sldNum" sz="quarter" idx="17"/>
          </p:nvPr>
        </p:nvSpPr>
        <p:spPr/>
        <p:txBody>
          <a:bodyPr/>
          <a:lstStyle>
            <a:lvl1pPr>
              <a:defRPr/>
            </a:lvl1pPr>
          </a:lstStyle>
          <a:p>
            <a:pPr>
              <a:defRPr/>
            </a:pPr>
            <a:fld id="{65C9B87F-3DA8-3048-875C-C1DBE5A15DE3}" type="slidenum">
              <a:rPr lang="cs-CZ"/>
              <a:pPr>
                <a:defRPr/>
              </a:pPr>
              <a:t>‹#›</a:t>
            </a:fld>
            <a:endParaRPr lang="cs-CZ"/>
          </a:p>
        </p:txBody>
      </p:sp>
    </p:spTree>
    <p:extLst>
      <p:ext uri="{BB962C8B-B14F-4D97-AF65-F5344CB8AC3E}">
        <p14:creationId xmlns:p14="http://schemas.microsoft.com/office/powerpoint/2010/main" val="3404593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38250" y="731520"/>
            <a:ext cx="3625596"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1252818" y="1400327"/>
            <a:ext cx="3625596"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5" name="Text Placeholder 4"/>
          <p:cNvSpPr>
            <a:spLocks noGrp="1"/>
          </p:cNvSpPr>
          <p:nvPr>
            <p:ph type="body" sz="quarter" idx="3"/>
          </p:nvPr>
        </p:nvSpPr>
        <p:spPr>
          <a:xfrm>
            <a:off x="5034577" y="731520"/>
            <a:ext cx="3625596"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5032110" y="1399032"/>
            <a:ext cx="3625596"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10" name="Title 9"/>
          <p:cNvSpPr>
            <a:spLocks noGrp="1"/>
          </p:cNvSpPr>
          <p:nvPr>
            <p:ph type="title"/>
          </p:nvPr>
        </p:nvSpPr>
        <p:spPr/>
        <p:txBody>
          <a:bodyPr/>
          <a:lstStyle/>
          <a:p>
            <a:r>
              <a:rPr lang="cs-CZ"/>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cs-CZ"/>
          </a:p>
        </p:txBody>
      </p:sp>
      <p:sp>
        <p:nvSpPr>
          <p:cNvPr id="8" name="Footer Placeholder 4"/>
          <p:cNvSpPr>
            <a:spLocks noGrp="1"/>
          </p:cNvSpPr>
          <p:nvPr>
            <p:ph type="ftr" sz="quarter" idx="11"/>
          </p:nvPr>
        </p:nvSpPr>
        <p:spPr/>
        <p:txBody>
          <a:bodyPr/>
          <a:lstStyle>
            <a:lvl1pPr>
              <a:defRPr/>
            </a:lvl1pPr>
          </a:lstStyle>
          <a:p>
            <a:pPr>
              <a:defRPr/>
            </a:pPr>
            <a:endParaRPr lang="cs-CZ"/>
          </a:p>
        </p:txBody>
      </p:sp>
      <p:sp>
        <p:nvSpPr>
          <p:cNvPr id="9" name="Slide Number Placeholder 5"/>
          <p:cNvSpPr>
            <a:spLocks noGrp="1"/>
          </p:cNvSpPr>
          <p:nvPr>
            <p:ph type="sldNum" sz="quarter" idx="12"/>
          </p:nvPr>
        </p:nvSpPr>
        <p:spPr/>
        <p:txBody>
          <a:bodyPr/>
          <a:lstStyle>
            <a:lvl1pPr>
              <a:defRPr/>
            </a:lvl1pPr>
          </a:lstStyle>
          <a:p>
            <a:pPr>
              <a:defRPr/>
            </a:pPr>
            <a:fld id="{640C9BBF-7139-8C43-AAED-D3EA3666ECC8}" type="slidenum">
              <a:rPr lang="cs-CZ"/>
              <a:pPr>
                <a:defRPr/>
              </a:pPr>
              <a:t>‹#›</a:t>
            </a:fld>
            <a:endParaRPr lang="cs-CZ"/>
          </a:p>
        </p:txBody>
      </p:sp>
    </p:spTree>
    <p:extLst>
      <p:ext uri="{BB962C8B-B14F-4D97-AF65-F5344CB8AC3E}">
        <p14:creationId xmlns:p14="http://schemas.microsoft.com/office/powerpoint/2010/main" val="793028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cs-CZ"/>
          </a:p>
        </p:txBody>
      </p:sp>
      <p:sp>
        <p:nvSpPr>
          <p:cNvPr id="4" name="Footer Placeholder 4"/>
          <p:cNvSpPr>
            <a:spLocks noGrp="1"/>
          </p:cNvSpPr>
          <p:nvPr>
            <p:ph type="ftr" sz="quarter" idx="11"/>
          </p:nvPr>
        </p:nvSpPr>
        <p:spPr/>
        <p:txBody>
          <a:bodyPr/>
          <a:lstStyle>
            <a:lvl1pPr>
              <a:defRPr/>
            </a:lvl1pPr>
          </a:lstStyle>
          <a:p>
            <a:pPr>
              <a:defRPr/>
            </a:pPr>
            <a:endParaRPr lang="cs-CZ"/>
          </a:p>
        </p:txBody>
      </p:sp>
      <p:sp>
        <p:nvSpPr>
          <p:cNvPr id="5" name="Slide Number Placeholder 5"/>
          <p:cNvSpPr>
            <a:spLocks noGrp="1"/>
          </p:cNvSpPr>
          <p:nvPr>
            <p:ph type="sldNum" sz="quarter" idx="12"/>
          </p:nvPr>
        </p:nvSpPr>
        <p:spPr/>
        <p:txBody>
          <a:bodyPr/>
          <a:lstStyle>
            <a:lvl1pPr>
              <a:defRPr/>
            </a:lvl1pPr>
          </a:lstStyle>
          <a:p>
            <a:pPr>
              <a:defRPr/>
            </a:pPr>
            <a:fld id="{7D99192A-9404-A947-980F-089AE2554943}" type="slidenum">
              <a:rPr lang="cs-CZ"/>
              <a:pPr>
                <a:defRPr/>
              </a:pPr>
              <a:t>‹#›</a:t>
            </a:fld>
            <a:endParaRPr lang="cs-CZ"/>
          </a:p>
        </p:txBody>
      </p:sp>
    </p:spTree>
    <p:extLst>
      <p:ext uri="{BB962C8B-B14F-4D97-AF65-F5344CB8AC3E}">
        <p14:creationId xmlns:p14="http://schemas.microsoft.com/office/powerpoint/2010/main" val="2014453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cs-CZ"/>
          </a:p>
        </p:txBody>
      </p:sp>
      <p:sp>
        <p:nvSpPr>
          <p:cNvPr id="3" name="Footer Placeholder 4"/>
          <p:cNvSpPr>
            <a:spLocks noGrp="1"/>
          </p:cNvSpPr>
          <p:nvPr>
            <p:ph type="ftr" sz="quarter" idx="11"/>
          </p:nvPr>
        </p:nvSpPr>
        <p:spPr/>
        <p:txBody>
          <a:bodyPr/>
          <a:lstStyle>
            <a:lvl1pPr>
              <a:defRPr/>
            </a:lvl1pPr>
          </a:lstStyle>
          <a:p>
            <a:pPr>
              <a:defRPr/>
            </a:pPr>
            <a:endParaRPr lang="cs-CZ"/>
          </a:p>
        </p:txBody>
      </p:sp>
      <p:sp>
        <p:nvSpPr>
          <p:cNvPr id="4" name="Slide Number Placeholder 5"/>
          <p:cNvSpPr>
            <a:spLocks noGrp="1"/>
          </p:cNvSpPr>
          <p:nvPr>
            <p:ph type="sldNum" sz="quarter" idx="12"/>
          </p:nvPr>
        </p:nvSpPr>
        <p:spPr/>
        <p:txBody>
          <a:bodyPr/>
          <a:lstStyle>
            <a:lvl1pPr>
              <a:defRPr/>
            </a:lvl1pPr>
          </a:lstStyle>
          <a:p>
            <a:pPr>
              <a:defRPr/>
            </a:pPr>
            <a:fld id="{151FBFCD-A6F9-074D-8DC4-5009912CE5C3}" type="slidenum">
              <a:rPr lang="cs-CZ"/>
              <a:pPr>
                <a:defRPr/>
              </a:pPr>
              <a:t>‹#›</a:t>
            </a:fld>
            <a:endParaRPr lang="cs-CZ"/>
          </a:p>
        </p:txBody>
      </p:sp>
    </p:spTree>
    <p:extLst>
      <p:ext uri="{BB962C8B-B14F-4D97-AF65-F5344CB8AC3E}">
        <p14:creationId xmlns:p14="http://schemas.microsoft.com/office/powerpoint/2010/main" val="772609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9020" y="2209801"/>
            <a:ext cx="3939092" cy="1258493"/>
          </a:xfrm>
          <a:effectLst/>
        </p:spPr>
        <p:txBody>
          <a:bodyPr anchor="b"/>
          <a:lstStyle>
            <a:lvl1pPr marL="228600" indent="-228600" algn="l">
              <a:defRPr sz="2800" b="1">
                <a:effectLst/>
              </a:defRPr>
            </a:lvl1pPr>
          </a:lstStyle>
          <a:p>
            <a:r>
              <a:rPr lang="cs-CZ"/>
              <a:t>Click to edit Master title style</a:t>
            </a:r>
            <a:endParaRPr lang="en-US" dirty="0"/>
          </a:p>
        </p:txBody>
      </p:sp>
      <p:sp>
        <p:nvSpPr>
          <p:cNvPr id="3" name="Content Placeholder 2"/>
          <p:cNvSpPr>
            <a:spLocks noGrp="1"/>
          </p:cNvSpPr>
          <p:nvPr>
            <p:ph idx="1"/>
          </p:nvPr>
        </p:nvSpPr>
        <p:spPr>
          <a:xfrm>
            <a:off x="4976309" y="731520"/>
            <a:ext cx="4351842"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4" name="Text Placeholder 3"/>
          <p:cNvSpPr>
            <a:spLocks noGrp="1"/>
          </p:cNvSpPr>
          <p:nvPr>
            <p:ph type="body" sz="half" idx="2"/>
          </p:nvPr>
        </p:nvSpPr>
        <p:spPr>
          <a:xfrm>
            <a:off x="1165412" y="3497802"/>
            <a:ext cx="3671048"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cs-CZ"/>
          </a:p>
        </p:txBody>
      </p:sp>
      <p:sp>
        <p:nvSpPr>
          <p:cNvPr id="6" name="Footer Placeholder 4"/>
          <p:cNvSpPr>
            <a:spLocks noGrp="1"/>
          </p:cNvSpPr>
          <p:nvPr>
            <p:ph type="ftr" sz="quarter" idx="11"/>
          </p:nvPr>
        </p:nvSpPr>
        <p:spPr/>
        <p:txBody>
          <a:bodyPr/>
          <a:lstStyle>
            <a:lvl1pPr>
              <a:defRPr/>
            </a:lvl1pPr>
          </a:lstStyle>
          <a:p>
            <a:pPr>
              <a:defRPr/>
            </a:pPr>
            <a:endParaRPr lang="cs-CZ"/>
          </a:p>
        </p:txBody>
      </p:sp>
      <p:sp>
        <p:nvSpPr>
          <p:cNvPr id="7" name="Slide Number Placeholder 5"/>
          <p:cNvSpPr>
            <a:spLocks noGrp="1"/>
          </p:cNvSpPr>
          <p:nvPr>
            <p:ph type="sldNum" sz="quarter" idx="12"/>
          </p:nvPr>
        </p:nvSpPr>
        <p:spPr/>
        <p:txBody>
          <a:bodyPr/>
          <a:lstStyle>
            <a:lvl1pPr>
              <a:defRPr/>
            </a:lvl1pPr>
          </a:lstStyle>
          <a:p>
            <a:pPr>
              <a:defRPr/>
            </a:pPr>
            <a:fld id="{7E7F3C00-9C28-4045-AAC8-49D71A03B800}" type="slidenum">
              <a:rPr lang="cs-CZ"/>
              <a:pPr>
                <a:defRPr/>
              </a:pPr>
              <a:t>‹#›</a:t>
            </a:fld>
            <a:endParaRPr lang="cs-CZ"/>
          </a:p>
        </p:txBody>
      </p:sp>
    </p:spTree>
    <p:extLst>
      <p:ext uri="{BB962C8B-B14F-4D97-AF65-F5344CB8AC3E}">
        <p14:creationId xmlns:p14="http://schemas.microsoft.com/office/powerpoint/2010/main" val="4019161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906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0"/>
            <a:ext cx="9906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0" y="2652713"/>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0" y="1600200"/>
            <a:ext cx="9906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4848106" y="1143000"/>
            <a:ext cx="44577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Drag picture to placeholder or click icon to add</a:t>
            </a:r>
            <a:endParaRPr lang="en-US" noProof="0" dirty="0"/>
          </a:p>
        </p:txBody>
      </p:sp>
      <p:sp>
        <p:nvSpPr>
          <p:cNvPr id="4" name="Text Placeholder 3"/>
          <p:cNvSpPr>
            <a:spLocks noGrp="1"/>
          </p:cNvSpPr>
          <p:nvPr>
            <p:ph type="body" sz="half" idx="2"/>
          </p:nvPr>
        </p:nvSpPr>
        <p:spPr>
          <a:xfrm>
            <a:off x="951044" y="1010486"/>
            <a:ext cx="4001957"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2" name="Title 1"/>
          <p:cNvSpPr>
            <a:spLocks noGrp="1"/>
          </p:cNvSpPr>
          <p:nvPr>
            <p:ph type="title"/>
          </p:nvPr>
        </p:nvSpPr>
        <p:spPr>
          <a:xfrm>
            <a:off x="787873" y="4464421"/>
            <a:ext cx="6915500" cy="1143000"/>
          </a:xfrm>
        </p:spPr>
        <p:txBody>
          <a:bodyPr anchor="b"/>
          <a:lstStyle>
            <a:lvl1pPr algn="l">
              <a:defRPr sz="4600" b="1"/>
            </a:lvl1pPr>
          </a:lstStyle>
          <a:p>
            <a:r>
              <a:rPr lang="cs-CZ"/>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endParaRPr lang="cs-CZ"/>
          </a:p>
        </p:txBody>
      </p:sp>
      <p:sp>
        <p:nvSpPr>
          <p:cNvPr id="10" name="Footer Placeholder 5"/>
          <p:cNvSpPr>
            <a:spLocks noGrp="1"/>
          </p:cNvSpPr>
          <p:nvPr>
            <p:ph type="ftr" sz="quarter" idx="11"/>
          </p:nvPr>
        </p:nvSpPr>
        <p:spPr/>
        <p:txBody>
          <a:bodyPr/>
          <a:lstStyle>
            <a:lvl1pPr>
              <a:defRPr/>
            </a:lvl1pPr>
          </a:lstStyle>
          <a:p>
            <a:pPr>
              <a:defRPr/>
            </a:pPr>
            <a:endParaRPr lang="cs-CZ"/>
          </a:p>
        </p:txBody>
      </p:sp>
      <p:sp>
        <p:nvSpPr>
          <p:cNvPr id="11" name="Slide Number Placeholder 6"/>
          <p:cNvSpPr>
            <a:spLocks noGrp="1"/>
          </p:cNvSpPr>
          <p:nvPr>
            <p:ph type="sldNum" sz="quarter" idx="12"/>
          </p:nvPr>
        </p:nvSpPr>
        <p:spPr/>
        <p:txBody>
          <a:bodyPr/>
          <a:lstStyle>
            <a:lvl1pPr>
              <a:defRPr/>
            </a:lvl1pPr>
          </a:lstStyle>
          <a:p>
            <a:pPr>
              <a:defRPr/>
            </a:pPr>
            <a:fld id="{1826D503-1C3B-FA4D-B734-29C5C59B516A}" type="slidenum">
              <a:rPr lang="cs-CZ"/>
              <a:pPr>
                <a:defRPr/>
              </a:pPr>
              <a:t>‹#›</a:t>
            </a:fld>
            <a:endParaRPr lang="cs-CZ"/>
          </a:p>
        </p:txBody>
      </p:sp>
    </p:spTree>
    <p:extLst>
      <p:ext uri="{BB962C8B-B14F-4D97-AF65-F5344CB8AC3E}">
        <p14:creationId xmlns:p14="http://schemas.microsoft.com/office/powerpoint/2010/main" val="4194152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906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0" y="0"/>
            <a:ext cx="9906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0" y="3768725"/>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0" y="1600200"/>
            <a:ext cx="9906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1943100" y="4371975"/>
            <a:ext cx="7054850" cy="1143000"/>
          </a:xfrm>
          <a:prstGeom prst="rect">
            <a:avLst/>
          </a:prstGeom>
          <a:effectLst/>
        </p:spPr>
        <p:txBody>
          <a:bodyPr vert="horz" lIns="91440" tIns="45720" rIns="91440" bIns="45720" rtlCol="0" anchor="t" anchorCtr="0">
            <a:noAutofit/>
          </a:bodyPr>
          <a:lstStyle/>
          <a:p>
            <a:r>
              <a:rPr lang="cs-CZ"/>
              <a:t>Click to edit Master title style</a:t>
            </a:r>
            <a:endParaRPr lang="en-US" dirty="0"/>
          </a:p>
        </p:txBody>
      </p:sp>
      <p:sp>
        <p:nvSpPr>
          <p:cNvPr id="1037" name="Text Placeholder 2"/>
          <p:cNvSpPr>
            <a:spLocks noGrp="1"/>
          </p:cNvSpPr>
          <p:nvPr>
            <p:ph type="body" idx="1"/>
          </p:nvPr>
        </p:nvSpPr>
        <p:spPr bwMode="auto">
          <a:xfrm>
            <a:off x="1238250" y="731838"/>
            <a:ext cx="6934200" cy="347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6686550" y="6172200"/>
            <a:ext cx="272415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endParaRPr lang="cs-CZ"/>
          </a:p>
        </p:txBody>
      </p:sp>
      <p:sp>
        <p:nvSpPr>
          <p:cNvPr id="5" name="Footer Placeholder 4"/>
          <p:cNvSpPr>
            <a:spLocks noGrp="1"/>
          </p:cNvSpPr>
          <p:nvPr>
            <p:ph type="ftr" sz="quarter" idx="3"/>
          </p:nvPr>
        </p:nvSpPr>
        <p:spPr>
          <a:xfrm>
            <a:off x="495300" y="6172200"/>
            <a:ext cx="36322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cs-CZ"/>
          </a:p>
        </p:txBody>
      </p:sp>
      <p:sp>
        <p:nvSpPr>
          <p:cNvPr id="6" name="Slide Number Placeholder 5"/>
          <p:cNvSpPr>
            <a:spLocks noGrp="1"/>
          </p:cNvSpPr>
          <p:nvPr>
            <p:ph type="sldNum" sz="quarter" idx="4"/>
          </p:nvPr>
        </p:nvSpPr>
        <p:spPr>
          <a:xfrm>
            <a:off x="4127500" y="6172200"/>
            <a:ext cx="19812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D904C348-7B01-2441-8D92-C1DBD8E48567}"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4039" r:id="rId1"/>
    <p:sldLayoutId id="2147484029" r:id="rId2"/>
    <p:sldLayoutId id="2147484040" r:id="rId3"/>
    <p:sldLayoutId id="2147484030" r:id="rId4"/>
    <p:sldLayoutId id="2147484031" r:id="rId5"/>
    <p:sldLayoutId id="2147484032" r:id="rId6"/>
    <p:sldLayoutId id="2147484033" r:id="rId7"/>
    <p:sldLayoutId id="2147484034" r:id="rId8"/>
    <p:sldLayoutId id="2147484041" r:id="rId9"/>
    <p:sldLayoutId id="2147484035" r:id="rId10"/>
    <p:sldLayoutId id="2147484036" r:id="rId11"/>
    <p:sldLayoutId id="2147484038" r:id="rId12"/>
    <p:sldLayoutId id="2147484042" r:id="rId13"/>
    <p:sldLayoutId id="2147484043" r:id="rId14"/>
  </p:sldLayoutIdLst>
  <p:txStyles>
    <p:titleStyle>
      <a:lvl1pPr marL="319088" indent="-319088" algn="r" rtl="0" eaLnBrk="0" fontAlgn="base" hangingPunct="0">
        <a:spcBef>
          <a:spcPct val="0"/>
        </a:spcBef>
        <a:spcAft>
          <a:spcPct val="0"/>
        </a:spcAft>
        <a:buClr>
          <a:srgbClr val="C3260C"/>
        </a:buClr>
        <a:buSzPct val="128000"/>
        <a:buFont typeface="Georgia"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ＭＳ Ｐゴシック" charset="0"/>
          <a:cs typeface="ＭＳ Ｐゴシック" charset="0"/>
        </a:defRPr>
      </a:lvl1pPr>
      <a:lvl2pPr marL="319088" indent="-319088" algn="r" rtl="0" eaLnBrk="0" fontAlgn="base" hangingPunct="0">
        <a:spcBef>
          <a:spcPct val="0"/>
        </a:spcBef>
        <a:spcAft>
          <a:spcPct val="0"/>
        </a:spcAft>
        <a:buClr>
          <a:srgbClr val="C3260C"/>
        </a:buClr>
        <a:buSzPct val="128000"/>
        <a:buFont typeface="Georgia" charset="0"/>
        <a:buChar char="*"/>
        <a:defRPr sz="4600" b="1">
          <a:solidFill>
            <a:schemeClr val="tx1"/>
          </a:solidFill>
          <a:latin typeface="Trebuchet MS" charset="0"/>
          <a:ea typeface="ＭＳ Ｐゴシック" charset="0"/>
          <a:cs typeface="ＭＳ Ｐゴシック" charset="0"/>
        </a:defRPr>
      </a:lvl2pPr>
      <a:lvl3pPr marL="319088" indent="-319088" algn="r" rtl="0" eaLnBrk="0" fontAlgn="base" hangingPunct="0">
        <a:spcBef>
          <a:spcPct val="0"/>
        </a:spcBef>
        <a:spcAft>
          <a:spcPct val="0"/>
        </a:spcAft>
        <a:buClr>
          <a:srgbClr val="C3260C"/>
        </a:buClr>
        <a:buSzPct val="128000"/>
        <a:buFont typeface="Georgia" charset="0"/>
        <a:buChar char="*"/>
        <a:defRPr sz="4600" b="1">
          <a:solidFill>
            <a:schemeClr val="tx1"/>
          </a:solidFill>
          <a:latin typeface="Trebuchet MS" charset="0"/>
          <a:ea typeface="ＭＳ Ｐゴシック" charset="0"/>
          <a:cs typeface="ＭＳ Ｐゴシック" charset="0"/>
        </a:defRPr>
      </a:lvl3pPr>
      <a:lvl4pPr marL="319088" indent="-319088" algn="r" rtl="0" eaLnBrk="0" fontAlgn="base" hangingPunct="0">
        <a:spcBef>
          <a:spcPct val="0"/>
        </a:spcBef>
        <a:spcAft>
          <a:spcPct val="0"/>
        </a:spcAft>
        <a:buClr>
          <a:srgbClr val="C3260C"/>
        </a:buClr>
        <a:buSzPct val="128000"/>
        <a:buFont typeface="Georgia" charset="0"/>
        <a:buChar char="*"/>
        <a:defRPr sz="4600" b="1">
          <a:solidFill>
            <a:schemeClr val="tx1"/>
          </a:solidFill>
          <a:latin typeface="Trebuchet MS" charset="0"/>
          <a:ea typeface="ＭＳ Ｐゴシック" charset="0"/>
          <a:cs typeface="ＭＳ Ｐゴシック" charset="0"/>
        </a:defRPr>
      </a:lvl4pPr>
      <a:lvl5pPr marL="319088" indent="-319088" algn="r" rtl="0" eaLnBrk="0" fontAlgn="base" hangingPunct="0">
        <a:spcBef>
          <a:spcPct val="0"/>
        </a:spcBef>
        <a:spcAft>
          <a:spcPct val="0"/>
        </a:spcAft>
        <a:buClr>
          <a:srgbClr val="C3260C"/>
        </a:buClr>
        <a:buSzPct val="128000"/>
        <a:buFont typeface="Georgia" charset="0"/>
        <a:buChar char="*"/>
        <a:defRPr sz="4600" b="1">
          <a:solidFill>
            <a:schemeClr val="tx1"/>
          </a:solidFill>
          <a:latin typeface="Trebuchet MS"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charset="0"/>
        <a:buChar char="*"/>
        <a:defRPr sz="2200" kern="1200">
          <a:solidFill>
            <a:srgbClr val="404040"/>
          </a:solidFill>
          <a:latin typeface="+mn-lt"/>
          <a:ea typeface="ＭＳ Ｐゴシック" charset="0"/>
          <a:cs typeface="ＭＳ Ｐゴシック" charset="0"/>
        </a:defRPr>
      </a:lvl1pPr>
      <a:lvl2pPr marL="547688" indent="-182563" algn="l" rtl="0" eaLnBrk="0" fontAlgn="base" hangingPunct="0">
        <a:spcBef>
          <a:spcPct val="20000"/>
        </a:spcBef>
        <a:spcAft>
          <a:spcPts val="300"/>
        </a:spcAft>
        <a:buClr>
          <a:srgbClr val="C3260C"/>
        </a:buClr>
        <a:buSzPct val="130000"/>
        <a:buFont typeface="Georgia" charset="0"/>
        <a:buChar char="*"/>
        <a:defRPr sz="2000" kern="1200">
          <a:solidFill>
            <a:srgbClr val="404040"/>
          </a:solidFill>
          <a:latin typeface="+mn-lt"/>
          <a:ea typeface="ＭＳ Ｐゴシック" charset="0"/>
          <a:cs typeface="+mn-cs"/>
        </a:defRPr>
      </a:lvl2pPr>
      <a:lvl3pPr marL="822325" indent="-182563" algn="l" rtl="0" eaLnBrk="0" fontAlgn="base" hangingPunct="0">
        <a:spcBef>
          <a:spcPct val="20000"/>
        </a:spcBef>
        <a:spcAft>
          <a:spcPts val="300"/>
        </a:spcAft>
        <a:buClr>
          <a:srgbClr val="C3260C"/>
        </a:buClr>
        <a:buSzPct val="130000"/>
        <a:buFont typeface="Georgia" charset="0"/>
        <a:buChar char="*"/>
        <a:defRPr kern="1200">
          <a:solidFill>
            <a:srgbClr val="404040"/>
          </a:solidFill>
          <a:latin typeface="+mn-lt"/>
          <a:ea typeface="ＭＳ Ｐゴシック" charset="0"/>
          <a:cs typeface="+mn-cs"/>
        </a:defRPr>
      </a:lvl3pPr>
      <a:lvl4pPr marL="1096963" indent="-182563" algn="l" rtl="0" eaLnBrk="0" fontAlgn="base" hangingPunct="0">
        <a:spcBef>
          <a:spcPct val="20000"/>
        </a:spcBef>
        <a:spcAft>
          <a:spcPts val="300"/>
        </a:spcAft>
        <a:buClr>
          <a:srgbClr val="C3260C"/>
        </a:buClr>
        <a:buSzPct val="130000"/>
        <a:buFont typeface="Georgia" charset="0"/>
        <a:buChar char="*"/>
        <a:defRPr sz="1600" kern="1200">
          <a:solidFill>
            <a:srgbClr val="404040"/>
          </a:solidFill>
          <a:latin typeface="+mn-lt"/>
          <a:ea typeface="ＭＳ Ｐゴシック" charset="0"/>
          <a:cs typeface="+mn-cs"/>
        </a:defRPr>
      </a:lvl4pPr>
      <a:lvl5pPr marL="1389063" indent="-182563" algn="l" rtl="0" eaLnBrk="0" fontAlgn="base" hangingPunct="0">
        <a:spcBef>
          <a:spcPct val="20000"/>
        </a:spcBef>
        <a:spcAft>
          <a:spcPts val="300"/>
        </a:spcAft>
        <a:buClr>
          <a:srgbClr val="C3260C"/>
        </a:buClr>
        <a:buSzPct val="130000"/>
        <a:buFont typeface="Georgia" charset="0"/>
        <a:buChar char="*"/>
        <a:defRPr sz="1400" kern="1200">
          <a:solidFill>
            <a:srgbClr val="404040"/>
          </a:solidFill>
          <a:latin typeface="+mn-lt"/>
          <a:ea typeface="ＭＳ Ｐゴシック" charset="0"/>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ia.gov/library/publications/the-world-factbook/fields/2012.html"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www.leoburnett.com/ideas/mcdonalds.asp" TargetMode="External"/><Relationship Id="rId5" Type="http://schemas.openxmlformats.org/officeDocument/2006/relationships/hyperlink" Target="http://www.world-of-tui.com/en/" TargetMode="External"/><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hyperlink" Target="http://www.ibm.com/us/" TargetMode="External"/><Relationship Id="rId1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hyperlink" Target="http://interbrand.com/best-brands/best-global-brands/2016/rankin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regiojet.com/en/services/"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hyperlink" Target="https://brn-ads.sa.cz/www/delivery/ck.php?oaparams=2__bannerid=805__zoneid=25__cb=1df4c4ccb2__oadest=https://bustickets.studentagency.eu/web/bus/customer-service/servis-pro-cestujici.html?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ticktack.cz/e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soft.com/en/ysoft-support-services" TargetMode="External"/><Relationship Id="rId2" Type="http://schemas.openxmlformats.org/officeDocument/2006/relationships/hyperlink" Target="https://www.ysoft.com/en"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kofola.cz/web/history"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company.kofola.cz/"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images.google.cz/imgres?imgurl=http://www.loudoncounty.com/fortloudontractor/zetor.7.jpg&amp;imgrefurl=http://www.loudoncounty.com/fortloudontractor/zetor.htm&amp;h=355&amp;w=315&amp;sz=15&amp;hl=cs&amp;start=4&amp;tbnid=2uYsvgjPxsA7VM:&amp;tbnh=121&amp;tbnw=107&amp;prev=/images?q=zetor&amp;svnum=10&amp;hl=cs&amp;lr=" TargetMode="External"/><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images.google.cz/imgres?imgurl=http://www.linet.cz/data2/dep_5/050607_03_big(1).jpg&amp;imgrefurl=http://www.linet.cz/zdravotnicka-technika/o-spolecnosti/casopis-komfort/komfort-6-2005/27496/mobilizace-s-asistenci&amp;h=300&amp;w=400&amp;sz=16&amp;hl=cs&amp;start=1&amp;tbnid=wZgfbjU4wxMr_M:&amp;tbnh=93&amp;tbnw=124&amp;prev=/images?q=linet+postele&amp;svnum=10&amp;hl=cs&amp;lr=" TargetMode="Externa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bluegrassproducts.com/images/Plastic%20Master%20Box.JPG" TargetMode="Externa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hyperlink" Target="http://www.johngray-packaging.co.uk/customer/JohnGrayPackaging/JohnGrayProducts.nsf/printed-carrier-bags?OpenPage" TargetMode="External"/><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firstair.ca/Maintenance/images/circuitstuff_L.jpg" TargetMode="External"/><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www.jablotron.com/en/about-jablotron/" TargetMode="External"/><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6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www.tescan.com/en-us/" TargetMode="External"/><Relationship Id="rId4" Type="http://schemas.openxmlformats.org/officeDocument/2006/relationships/image" Target="../media/image43.png"/></Relationships>
</file>

<file path=ppt/slides/_rels/slide7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tescan.com/en-us/"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hyperlink" Target="https://www.robe.cz/"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84729" y="1916832"/>
            <a:ext cx="8825971" cy="4464918"/>
          </a:xfrm>
        </p:spPr>
        <p:txBody>
          <a:bodyPr/>
          <a:lstStyle/>
          <a:p>
            <a:pPr marL="182880" indent="0" algn="ctr" eaLnBrk="1" hangingPunct="1">
              <a:spcBef>
                <a:spcPts val="0"/>
              </a:spcBef>
              <a:spcAft>
                <a:spcPts val="0"/>
              </a:spcAft>
              <a:buNone/>
              <a:defRPr/>
            </a:pPr>
            <a:r>
              <a:rPr lang="cs-CZ" sz="5400" b="1" dirty="0">
                <a:solidFill>
                  <a:schemeClr val="bg2">
                    <a:lumMod val="25000"/>
                  </a:schemeClr>
                </a:solidFill>
                <a:cs typeface="+mj-cs"/>
              </a:rPr>
              <a:t>SERVICE MARKETING</a:t>
            </a:r>
            <a:br>
              <a:rPr lang="cs-CZ" sz="5400" b="1" dirty="0">
                <a:solidFill>
                  <a:schemeClr val="bg2">
                    <a:lumMod val="25000"/>
                  </a:schemeClr>
                </a:solidFill>
                <a:cs typeface="+mj-cs"/>
              </a:rPr>
            </a:br>
            <a:r>
              <a:rPr lang="cs-CZ" sz="5400" b="1" dirty="0">
                <a:solidFill>
                  <a:schemeClr val="bg2">
                    <a:lumMod val="25000"/>
                  </a:schemeClr>
                </a:solidFill>
                <a:cs typeface="+mj-cs"/>
              </a:rPr>
              <a:t/>
            </a:r>
            <a:br>
              <a:rPr lang="cs-CZ" sz="5400" b="1" dirty="0">
                <a:solidFill>
                  <a:schemeClr val="bg2">
                    <a:lumMod val="25000"/>
                  </a:schemeClr>
                </a:solidFill>
                <a:cs typeface="+mj-cs"/>
              </a:rPr>
            </a:br>
            <a:r>
              <a:rPr lang="cs-CZ" sz="5400" b="1" dirty="0">
                <a:solidFill>
                  <a:schemeClr val="bg2">
                    <a:lumMod val="25000"/>
                  </a:schemeClr>
                </a:solidFill>
                <a:cs typeface="+mj-cs"/>
              </a:rPr>
              <a:t> </a:t>
            </a:r>
            <a:r>
              <a:rPr lang="cs-CZ" sz="2400" b="1" dirty="0">
                <a:solidFill>
                  <a:schemeClr val="bg2">
                    <a:lumMod val="25000"/>
                  </a:schemeClr>
                </a:solidFill>
                <a:cs typeface="+mj-cs"/>
              </a:rPr>
              <a:t>Lucie Kaňovská</a:t>
            </a:r>
            <a:br>
              <a:rPr lang="cs-CZ" sz="2400" b="1" dirty="0">
                <a:solidFill>
                  <a:schemeClr val="bg2">
                    <a:lumMod val="25000"/>
                  </a:schemeClr>
                </a:solidFill>
                <a:cs typeface="+mj-cs"/>
              </a:rPr>
            </a:br>
            <a:r>
              <a:rPr lang="cs-CZ" sz="2400" b="1" dirty="0">
                <a:solidFill>
                  <a:schemeClr val="bg2">
                    <a:lumMod val="25000"/>
                  </a:schemeClr>
                </a:solidFill>
                <a:cs typeface="+mj-cs"/>
              </a:rPr>
              <a:t/>
            </a:r>
            <a:br>
              <a:rPr lang="cs-CZ" sz="2400" b="1" dirty="0">
                <a:solidFill>
                  <a:schemeClr val="bg2">
                    <a:lumMod val="25000"/>
                  </a:schemeClr>
                </a:solidFill>
                <a:cs typeface="+mj-cs"/>
              </a:rPr>
            </a:br>
            <a:r>
              <a:rPr lang="cs-CZ" sz="2400" b="1" dirty="0">
                <a:solidFill>
                  <a:schemeClr val="bg2">
                    <a:lumMod val="25000"/>
                  </a:schemeClr>
                </a:solidFill>
                <a:cs typeface="+mj-cs"/>
              </a:rPr>
              <a:t>Brno University </a:t>
            </a:r>
            <a:r>
              <a:rPr lang="cs-CZ" sz="2400" b="1" dirty="0" err="1">
                <a:solidFill>
                  <a:schemeClr val="bg2">
                    <a:lumMod val="25000"/>
                  </a:schemeClr>
                </a:solidFill>
                <a:cs typeface="+mj-cs"/>
              </a:rPr>
              <a:t>of</a:t>
            </a:r>
            <a:r>
              <a:rPr lang="cs-CZ" sz="2400" b="1" dirty="0">
                <a:solidFill>
                  <a:schemeClr val="bg2">
                    <a:lumMod val="25000"/>
                  </a:schemeClr>
                </a:solidFill>
                <a:cs typeface="+mj-cs"/>
              </a:rPr>
              <a:t> Technology</a:t>
            </a:r>
            <a:br>
              <a:rPr lang="cs-CZ" sz="2400" b="1" dirty="0">
                <a:solidFill>
                  <a:schemeClr val="bg2">
                    <a:lumMod val="25000"/>
                  </a:schemeClr>
                </a:solidFill>
                <a:cs typeface="+mj-cs"/>
              </a:rPr>
            </a:br>
            <a:r>
              <a:rPr lang="cs-CZ" sz="2400" dirty="0" err="1">
                <a:solidFill>
                  <a:schemeClr val="bg2">
                    <a:lumMod val="25000"/>
                  </a:schemeClr>
                </a:solidFill>
                <a:cs typeface="+mj-cs"/>
              </a:rPr>
              <a:t>Faculty</a:t>
            </a:r>
            <a:r>
              <a:rPr lang="cs-CZ" sz="2400" dirty="0">
                <a:solidFill>
                  <a:schemeClr val="bg2">
                    <a:lumMod val="25000"/>
                  </a:schemeClr>
                </a:solidFill>
                <a:cs typeface="+mj-cs"/>
              </a:rPr>
              <a:t> </a:t>
            </a:r>
            <a:r>
              <a:rPr lang="cs-CZ" sz="2400" dirty="0" err="1">
                <a:solidFill>
                  <a:schemeClr val="bg2">
                    <a:lumMod val="25000"/>
                  </a:schemeClr>
                </a:solidFill>
                <a:cs typeface="+mj-cs"/>
              </a:rPr>
              <a:t>of</a:t>
            </a:r>
            <a:r>
              <a:rPr lang="cs-CZ" sz="2400" dirty="0">
                <a:solidFill>
                  <a:schemeClr val="bg2">
                    <a:lumMod val="25000"/>
                  </a:schemeClr>
                </a:solidFill>
                <a:cs typeface="+mj-cs"/>
              </a:rPr>
              <a:t> Business and Management</a:t>
            </a:r>
            <a:r>
              <a:rPr lang="cs-CZ" sz="5400" b="1" dirty="0">
                <a:solidFill>
                  <a:schemeClr val="bg2">
                    <a:lumMod val="25000"/>
                  </a:schemeClr>
                </a:solidFill>
                <a:cs typeface="+mj-cs"/>
              </a:rPr>
              <a:t/>
            </a:r>
            <a:br>
              <a:rPr lang="cs-CZ" sz="5400" b="1" dirty="0">
                <a:solidFill>
                  <a:schemeClr val="bg2">
                    <a:lumMod val="25000"/>
                  </a:schemeClr>
                </a:solidFill>
                <a:cs typeface="+mj-cs"/>
              </a:rPr>
            </a:br>
            <a:r>
              <a:rPr lang="cs-CZ" sz="4400" dirty="0">
                <a:cs typeface="+mj-cs"/>
              </a:rPr>
              <a:t> </a:t>
            </a:r>
            <a:br>
              <a:rPr lang="cs-CZ" sz="4400" dirty="0">
                <a:cs typeface="+mj-cs"/>
              </a:rPr>
            </a:br>
            <a:endParaRPr lang="en-US" sz="4400" dirty="0">
              <a:cs typeface="+mj-cs"/>
            </a:endParaRPr>
          </a:p>
        </p:txBody>
      </p:sp>
    </p:spTree>
    <p:extLst>
      <p:ext uri="{BB962C8B-B14F-4D97-AF65-F5344CB8AC3E}">
        <p14:creationId xmlns:p14="http://schemas.microsoft.com/office/powerpoint/2010/main" val="2971613657"/>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lgn="l">
              <a:buNone/>
              <a:defRPr/>
            </a:pPr>
            <a:r>
              <a:rPr lang="en-US" sz="3200" dirty="0">
                <a:solidFill>
                  <a:srgbClr val="073C65"/>
                </a:solidFill>
              </a:rPr>
              <a:t>GDP - composition, by sector of origin(%)</a:t>
            </a:r>
            <a:r>
              <a:rPr lang="en-US" sz="3200" dirty="0">
                <a:solidFill>
                  <a:srgbClr val="FFFF00"/>
                </a:solidFill>
              </a:rPr>
              <a:t> </a:t>
            </a:r>
          </a:p>
        </p:txBody>
      </p:sp>
      <p:sp>
        <p:nvSpPr>
          <p:cNvPr id="3" name="Table Placeholder 2"/>
          <p:cNvSpPr>
            <a:spLocks noGrp="1"/>
          </p:cNvSpPr>
          <p:nvPr>
            <p:ph type="tbl" idx="1"/>
          </p:nvPr>
        </p:nvSpPr>
        <p:spPr/>
      </p:sp>
      <p:sp>
        <p:nvSpPr>
          <p:cNvPr id="28675" name="Rectangle 3"/>
          <p:cNvSpPr>
            <a:spLocks noChangeArrowheads="1"/>
          </p:cNvSpPr>
          <p:nvPr/>
        </p:nvSpPr>
        <p:spPr bwMode="auto">
          <a:xfrm>
            <a:off x="975122" y="1773239"/>
            <a:ext cx="7800975"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hlinkClick r:id="rId2"/>
              </a:rPr>
              <a:t>https://www.cia.gov/library/publications/the-world-factbook/fields/2012.html</a:t>
            </a:r>
            <a:endParaRPr lang="en-US"/>
          </a:p>
          <a:p>
            <a:endParaRPr lang="en-US">
              <a:hlinkClick r:id="" action="ppaction://noaction"/>
            </a:endParaRPr>
          </a:p>
          <a:p>
            <a:endParaRPr lang="en-US">
              <a:hlinkClick r:id="" action="ppaction://noaction"/>
            </a:endParaRPr>
          </a:p>
          <a:p>
            <a:r>
              <a:rPr lang="en-US">
                <a:hlinkClick r:id="" action="ppaction://noaction"/>
              </a:rPr>
              <a:t>http://statisticstimes.com/economy/countries-by-gdp-sector-composition.php</a:t>
            </a:r>
            <a:endParaRPr lang="en-US"/>
          </a:p>
          <a:p>
            <a:endParaRPr lang="en-US"/>
          </a:p>
          <a:p>
            <a:endParaRPr lang="en-US"/>
          </a:p>
          <a:p>
            <a:endParaRPr lang="en-US"/>
          </a:p>
        </p:txBody>
      </p:sp>
    </p:spTree>
    <p:extLst>
      <p:ext uri="{BB962C8B-B14F-4D97-AF65-F5344CB8AC3E}">
        <p14:creationId xmlns:p14="http://schemas.microsoft.com/office/powerpoint/2010/main" val="101120687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endParaRPr lang="cs-CZ">
              <a:cs typeface="+mj-cs"/>
            </a:endParaRPr>
          </a:p>
        </p:txBody>
      </p:sp>
      <p:sp>
        <p:nvSpPr>
          <p:cNvPr id="53251" name="Rectangle 3"/>
          <p:cNvSpPr>
            <a:spLocks noGrp="1" noChangeArrowheads="1"/>
          </p:cNvSpPr>
          <p:nvPr>
            <p:ph type="body" idx="4294967295"/>
          </p:nvPr>
        </p:nvSpPr>
        <p:spPr>
          <a:xfrm>
            <a:off x="495300" y="2997201"/>
            <a:ext cx="8915400" cy="3133725"/>
          </a:xfrm>
          <a:prstGeom prst="rect">
            <a:avLst/>
          </a:prstGeom>
        </p:spPr>
        <p:txBody>
          <a:bodyPr/>
          <a:lstStyle/>
          <a:p>
            <a:pPr algn="ctr" eaLnBrk="1" hangingPunct="1">
              <a:buFont typeface="Wingdings" charset="0"/>
              <a:buNone/>
              <a:defRPr/>
            </a:pPr>
            <a:r>
              <a:rPr lang="cs-CZ" sz="3600" b="1" dirty="0" err="1">
                <a:solidFill>
                  <a:srgbClr val="073C65"/>
                </a:solidFill>
                <a:cs typeface="+mn-cs"/>
              </a:rPr>
              <a:t>World</a:t>
            </a:r>
            <a:r>
              <a:rPr lang="cs-CZ" sz="3600" b="1" dirty="0">
                <a:solidFill>
                  <a:srgbClr val="073C65"/>
                </a:solidFill>
                <a:cs typeface="+mn-cs"/>
              </a:rPr>
              <a:t> </a:t>
            </a:r>
            <a:r>
              <a:rPr lang="cs-CZ" sz="3600" b="1" dirty="0" err="1">
                <a:solidFill>
                  <a:srgbClr val="073C65"/>
                </a:solidFill>
                <a:cs typeface="+mn-cs"/>
              </a:rPr>
              <a:t>famous</a:t>
            </a:r>
            <a:r>
              <a:rPr lang="cs-CZ" sz="3600" b="1" dirty="0">
                <a:solidFill>
                  <a:srgbClr val="073C65"/>
                </a:solidFill>
                <a:cs typeface="+mn-cs"/>
              </a:rPr>
              <a:t> </a:t>
            </a:r>
            <a:r>
              <a:rPr lang="cs-CZ" sz="3600" b="1" dirty="0" err="1">
                <a:solidFill>
                  <a:srgbClr val="073C65"/>
                </a:solidFill>
                <a:cs typeface="+mn-cs"/>
              </a:rPr>
              <a:t>service</a:t>
            </a:r>
            <a:r>
              <a:rPr lang="cs-CZ" sz="3600" b="1" dirty="0">
                <a:solidFill>
                  <a:srgbClr val="073C65"/>
                </a:solidFill>
                <a:cs typeface="+mn-cs"/>
              </a:rPr>
              <a:t> </a:t>
            </a:r>
            <a:r>
              <a:rPr lang="cs-CZ" sz="3600" b="1" dirty="0" err="1">
                <a:solidFill>
                  <a:srgbClr val="073C65"/>
                </a:solidFill>
                <a:cs typeface="+mn-cs"/>
              </a:rPr>
              <a:t>companies</a:t>
            </a:r>
            <a:r>
              <a:rPr lang="cs-CZ" sz="3600" b="1" dirty="0">
                <a:solidFill>
                  <a:srgbClr val="073C65"/>
                </a:solidFill>
                <a:cs typeface="+mn-cs"/>
              </a:rPr>
              <a:t>?</a:t>
            </a:r>
          </a:p>
        </p:txBody>
      </p:sp>
    </p:spTree>
    <p:extLst>
      <p:ext uri="{BB962C8B-B14F-4D97-AF65-F5344CB8AC3E}">
        <p14:creationId xmlns:p14="http://schemas.microsoft.com/office/powerpoint/2010/main" val="426275368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endParaRPr lang="cs-CZ">
              <a:cs typeface="+mj-cs"/>
            </a:endParaRPr>
          </a:p>
        </p:txBody>
      </p:sp>
      <p:sp>
        <p:nvSpPr>
          <p:cNvPr id="52227" name="Rectangle 3"/>
          <p:cNvSpPr>
            <a:spLocks noGrp="1" noChangeArrowheads="1"/>
          </p:cNvSpPr>
          <p:nvPr>
            <p:ph type="body" idx="4294967295"/>
          </p:nvPr>
        </p:nvSpPr>
        <p:spPr>
          <a:xfrm>
            <a:off x="495300" y="1600201"/>
            <a:ext cx="8915400" cy="4530725"/>
          </a:xfrm>
          <a:prstGeom prst="rect">
            <a:avLst/>
          </a:prstGeom>
        </p:spPr>
        <p:txBody>
          <a:bodyPr/>
          <a:lstStyle/>
          <a:p>
            <a:pPr eaLnBrk="1" hangingPunct="1">
              <a:defRPr/>
            </a:pPr>
            <a:endParaRPr lang="cs-CZ" dirty="0">
              <a:cs typeface="+mn-cs"/>
            </a:endParaRPr>
          </a:p>
        </p:txBody>
      </p:sp>
      <p:pic>
        <p:nvPicPr>
          <p:cNvPr id="30723" name="Picture 5" descr="Disney Direc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0689" y="765175"/>
            <a:ext cx="2263246" cy="328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4" name="Picture 7"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6350" y="765176"/>
            <a:ext cx="1638962"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2250" name="Group 26"/>
          <p:cNvGraphicFramePr>
            <a:graphicFrameLocks noGrp="1"/>
          </p:cNvGraphicFramePr>
          <p:nvPr/>
        </p:nvGraphicFramePr>
        <p:xfrm>
          <a:off x="0" y="1"/>
          <a:ext cx="2118783" cy="1401763"/>
        </p:xfrm>
        <a:graphic>
          <a:graphicData uri="http://schemas.openxmlformats.org/drawingml/2006/table">
            <a:tbl>
              <a:tblPr/>
              <a:tblGrid>
                <a:gridCol w="337079">
                  <a:extLst>
                    <a:ext uri="{9D8B030D-6E8A-4147-A177-3AD203B41FA5}">
                      <a16:colId xmlns:a16="http://schemas.microsoft.com/office/drawing/2014/main" val="20000"/>
                    </a:ext>
                  </a:extLst>
                </a:gridCol>
                <a:gridCol w="1781704">
                  <a:extLst>
                    <a:ext uri="{9D8B030D-6E8A-4147-A177-3AD203B41FA5}">
                      <a16:colId xmlns:a16="http://schemas.microsoft.com/office/drawing/2014/main" val="20001"/>
                    </a:ext>
                  </a:extLst>
                </a:gridCol>
              </a:tblGrid>
              <a:tr h="5181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endParaRPr kumimoji="0" lang="cs-CZ"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endParaRPr>
                    </a:p>
                  </a:txBody>
                  <a:tcPr marL="99060" marR="99060" marT="45690" marB="45690"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endParaRPr kumimoji="0" lang="cs-CZ"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endParaRPr>
                    </a:p>
                  </a:txBody>
                  <a:tcPr marL="99060" marR="99060" marT="45690" marB="456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883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  </a:t>
                      </a:r>
                    </a:p>
                  </a:txBody>
                  <a:tcPr marL="99060" marR="99060" marT="45690" marB="45690"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                     </a:t>
                      </a:r>
                    </a:p>
                  </a:txBody>
                  <a:tcPr marL="99060" marR="99060" marT="45690" marB="45690"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30730" name="Picture 12" descr="pix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540" y="822326"/>
            <a:ext cx="10319" cy="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31" name="Picture 14" descr="Logo World of TUI">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231" y="2133601"/>
            <a:ext cx="1872853" cy="68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32" name="Picture 28" desc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4825" y="2349501"/>
            <a:ext cx="2094706"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33" name="Picture 30" descr="Accentu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93637" y="2276475"/>
            <a:ext cx="1733550"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34" name="Picture 34" descr="IBM">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29903" y="3789363"/>
            <a:ext cx="1547813"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35" name="Picture 40" descr="McDonald's">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60933" y="3860801"/>
            <a:ext cx="1166019"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36" name="Picture 42" descr="mainb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99894" y="4724400"/>
            <a:ext cx="3867812"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37" name="Picture 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63795" y="4868863"/>
            <a:ext cx="173355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4379427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04" y="332656"/>
            <a:ext cx="7992888" cy="1725935"/>
          </a:xfrm>
        </p:spPr>
        <p:txBody>
          <a:bodyPr/>
          <a:lstStyle/>
          <a:p>
            <a:pPr marL="0" indent="0" algn="l">
              <a:buNone/>
              <a:defRPr/>
            </a:pPr>
            <a:r>
              <a:rPr lang="en-US" sz="3200" dirty="0">
                <a:solidFill>
                  <a:srgbClr val="073C65"/>
                </a:solidFill>
              </a:rPr>
              <a:t>The most valuable companies</a:t>
            </a:r>
          </a:p>
        </p:txBody>
      </p:sp>
      <p:sp>
        <p:nvSpPr>
          <p:cNvPr id="3" name="Content Placeholder 2"/>
          <p:cNvSpPr>
            <a:spLocks noGrp="1"/>
          </p:cNvSpPr>
          <p:nvPr>
            <p:ph idx="4294967295"/>
          </p:nvPr>
        </p:nvSpPr>
        <p:spPr>
          <a:xfrm>
            <a:off x="495300" y="1600201"/>
            <a:ext cx="8915400" cy="4530725"/>
          </a:xfrm>
          <a:prstGeom prst="rect">
            <a:avLst/>
          </a:prstGeom>
        </p:spPr>
        <p:txBody>
          <a:bodyPr/>
          <a:lstStyle/>
          <a:p>
            <a:pPr>
              <a:defRPr/>
            </a:pPr>
            <a:r>
              <a:rPr lang="en-US" dirty="0">
                <a:hlinkClick r:id="rId2"/>
              </a:rPr>
              <a:t>http://interbrand.com/best-brands/best-global-brands/2016/ranking/</a:t>
            </a:r>
            <a:endParaRPr lang="en-US" dirty="0"/>
          </a:p>
          <a:p>
            <a:pPr>
              <a:defRPr/>
            </a:pPr>
            <a:endParaRPr lang="en-US" dirty="0"/>
          </a:p>
        </p:txBody>
      </p:sp>
    </p:spTree>
    <p:extLst>
      <p:ext uri="{BB962C8B-B14F-4D97-AF65-F5344CB8AC3E}">
        <p14:creationId xmlns:p14="http://schemas.microsoft.com/office/powerpoint/2010/main" val="196362508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134146" name="Content Placeholder 2"/>
          <p:cNvSpPr>
            <a:spLocks noGrp="1"/>
          </p:cNvSpPr>
          <p:nvPr>
            <p:ph sz="quarter" idx="13"/>
          </p:nvPr>
        </p:nvSpPr>
        <p:spPr>
          <a:xfrm>
            <a:off x="1238250" y="2492375"/>
            <a:ext cx="6934200" cy="1714500"/>
          </a:xfrm>
        </p:spPr>
        <p:txBody>
          <a:bodyPr/>
          <a:lstStyle/>
          <a:p>
            <a:r>
              <a:rPr lang="en-US" sz="2800" dirty="0">
                <a:solidFill>
                  <a:srgbClr val="0D79CA"/>
                </a:solidFill>
                <a:latin typeface="Trebuchet MS" charset="0"/>
              </a:rPr>
              <a:t>Do you know some Czech service companies?</a:t>
            </a:r>
          </a:p>
        </p:txBody>
      </p:sp>
    </p:spTree>
    <p:extLst>
      <p:ext uri="{BB962C8B-B14F-4D97-AF65-F5344CB8AC3E}">
        <p14:creationId xmlns:p14="http://schemas.microsoft.com/office/powerpoint/2010/main" val="3273103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14"/>
            <a:ext cx="8915400" cy="1279525"/>
          </a:xfrm>
        </p:spPr>
        <p:txBody>
          <a:bodyPr/>
          <a:lstStyle/>
          <a:p>
            <a:pPr>
              <a:defRPr/>
            </a:pPr>
            <a:endParaRPr lang="en-US" altLang="cs-CZ" dirty="0">
              <a:solidFill>
                <a:srgbClr val="FFFF00"/>
              </a:solidFill>
            </a:endParaRPr>
          </a:p>
        </p:txBody>
      </p:sp>
      <p:pic>
        <p:nvPicPr>
          <p:cNvPr id="450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259" y="609601"/>
            <a:ext cx="2885810" cy="6905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5060" name="Obdélník 4"/>
          <p:cNvSpPr>
            <a:spLocks noChangeArrowheads="1"/>
          </p:cNvSpPr>
          <p:nvPr/>
        </p:nvSpPr>
        <p:spPr bwMode="auto">
          <a:xfrm>
            <a:off x="2925366" y="6021388"/>
            <a:ext cx="472636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hlinkClick r:id="rId3"/>
              </a:rPr>
              <a:t>https://www.regiojet.com/en/services/</a:t>
            </a:r>
            <a:endParaRPr lang="cs-CZ"/>
          </a:p>
          <a:p>
            <a:endParaRPr lang="en-US"/>
          </a:p>
        </p:txBody>
      </p:sp>
      <p:pic>
        <p:nvPicPr>
          <p:cNvPr id="45061" name="Picture 6" descr="https://brn-ads.sa.cz/www/images/7fa340f489864d83f177810d438bcdd5.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0519" y="2133601"/>
            <a:ext cx="4741465" cy="309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Zástupný symbol pro obsah 5"/>
          <p:cNvSpPr>
            <a:spLocks noGrp="1"/>
          </p:cNvSpPr>
          <p:nvPr>
            <p:ph idx="4294967295"/>
          </p:nvPr>
        </p:nvSpPr>
        <p:spPr>
          <a:xfrm>
            <a:off x="495300" y="1600201"/>
            <a:ext cx="8915400" cy="4530725"/>
          </a:xfrm>
          <a:prstGeom prst="rect">
            <a:avLst/>
          </a:prstGeom>
        </p:spPr>
        <p:txBody>
          <a:bodyPr/>
          <a:lstStyle/>
          <a:p>
            <a:pPr>
              <a:buFont typeface="Wingdings" pitchFamily="2" charset="2"/>
              <a:buBlip>
                <a:blip r:embed="rId6"/>
              </a:buBlip>
              <a:defRPr/>
            </a:pPr>
            <a:endParaRPr lang="en-US" dirty="0"/>
          </a:p>
        </p:txBody>
      </p:sp>
    </p:spTree>
    <p:extLst>
      <p:ext uri="{BB962C8B-B14F-4D97-AF65-F5344CB8AC3E}">
        <p14:creationId xmlns:p14="http://schemas.microsoft.com/office/powerpoint/2010/main" val="2075488011"/>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14"/>
            <a:ext cx="8915400" cy="1279525"/>
          </a:xfrm>
        </p:spPr>
        <p:txBody>
          <a:bodyPr/>
          <a:lstStyle/>
          <a:p>
            <a:pPr>
              <a:defRPr/>
            </a:pPr>
            <a:endParaRPr lang="en-US" altLang="cs-CZ" dirty="0">
              <a:solidFill>
                <a:srgbClr val="FFFF00"/>
              </a:solidFill>
            </a:endParaRPr>
          </a:p>
        </p:txBody>
      </p:sp>
      <p:pic>
        <p:nvPicPr>
          <p:cNvPr id="5" name="Content Placeholder 4"/>
          <p:cNvPicPr>
            <a:picLocks noGrp="1" noChangeAspect="1"/>
          </p:cNvPicPr>
          <p:nvPr>
            <p:ph idx="4294967295"/>
          </p:nvPr>
        </p:nvPicPr>
        <p:blipFill>
          <a:blip r:embed="rId2"/>
          <a:srcRect t="8709" b="8709"/>
          <a:stretch>
            <a:fillRect/>
          </a:stretch>
        </p:blipFill>
        <p:spPr>
          <a:xfrm>
            <a:off x="495300" y="1600201"/>
            <a:ext cx="8915400" cy="4530725"/>
          </a:xfrm>
          <a:prstGeom prst="rect">
            <a:avLst/>
          </a:prstGeom>
        </p:spPr>
      </p:pic>
      <p:pic>
        <p:nvPicPr>
          <p:cNvPr id="460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259" y="609601"/>
            <a:ext cx="2885810" cy="6905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60355727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14"/>
            <a:ext cx="8915400" cy="1279525"/>
          </a:xfrm>
        </p:spPr>
        <p:txBody>
          <a:bodyPr/>
          <a:lstStyle/>
          <a:p>
            <a:pPr>
              <a:defRPr/>
            </a:pPr>
            <a:endParaRPr lang="en-US" altLang="cs-CZ" dirty="0">
              <a:solidFill>
                <a:srgbClr val="FFFF00"/>
              </a:solidFill>
            </a:endParaRPr>
          </a:p>
        </p:txBody>
      </p:sp>
      <p:sp>
        <p:nvSpPr>
          <p:cNvPr id="3" name="Content Placeholder 2"/>
          <p:cNvSpPr>
            <a:spLocks noGrp="1"/>
          </p:cNvSpPr>
          <p:nvPr>
            <p:ph idx="4294967295"/>
          </p:nvPr>
        </p:nvSpPr>
        <p:spPr>
          <a:xfrm>
            <a:off x="495300" y="1600201"/>
            <a:ext cx="8915400" cy="4530725"/>
          </a:xfrm>
          <a:prstGeom prst="rect">
            <a:avLst/>
          </a:prstGeom>
        </p:spPr>
        <p:txBody>
          <a:bodyPr/>
          <a:lstStyle/>
          <a:p>
            <a:r>
              <a:rPr lang="en-US">
                <a:latin typeface="Arial" charset="0"/>
                <a:ea typeface="ＭＳ Ｐゴシック" charset="0"/>
              </a:rPr>
              <a:t>Air tickets</a:t>
            </a:r>
          </a:p>
          <a:p>
            <a:r>
              <a:rPr lang="en-US">
                <a:latin typeface="Arial" charset="0"/>
                <a:ea typeface="ＭＳ Ｐゴシック" charset="0"/>
              </a:rPr>
              <a:t>Bus tickets</a:t>
            </a:r>
          </a:p>
          <a:p>
            <a:r>
              <a:rPr lang="en-US">
                <a:latin typeface="Arial" charset="0"/>
                <a:ea typeface="ＭＳ Ｐゴシック" charset="0"/>
              </a:rPr>
              <a:t>Trains</a:t>
            </a:r>
          </a:p>
          <a:p>
            <a:r>
              <a:rPr lang="en-US">
                <a:latin typeface="Arial" charset="0"/>
                <a:ea typeface="ＭＳ Ｐゴシック" charset="0"/>
              </a:rPr>
              <a:t>Taxi in Prague</a:t>
            </a:r>
            <a:r>
              <a:rPr lang="cs-CZ">
                <a:latin typeface="Arial" charset="0"/>
                <a:ea typeface="ＭＳ Ｐゴシック" charset="0"/>
              </a:rPr>
              <a:t> </a:t>
            </a:r>
            <a:r>
              <a:rPr lang="cs-CZ" sz="2400">
                <a:latin typeface="Arial" charset="0"/>
                <a:ea typeface="ＭＳ Ｐゴシック" charset="0"/>
                <a:hlinkClick r:id="rId2"/>
              </a:rPr>
              <a:t>http://www.ticktack.cz/en</a:t>
            </a:r>
            <a:endParaRPr lang="cs-CZ" sz="2400">
              <a:latin typeface="Arial" charset="0"/>
              <a:ea typeface="ＭＳ Ｐゴシック" charset="0"/>
            </a:endParaRPr>
          </a:p>
          <a:p>
            <a:r>
              <a:rPr lang="en-US">
                <a:latin typeface="Arial" charset="0"/>
                <a:ea typeface="ＭＳ Ｐゴシック" charset="0"/>
              </a:rPr>
              <a:t>Au-pair stay and Work &amp; Travel</a:t>
            </a:r>
          </a:p>
          <a:p>
            <a:r>
              <a:rPr lang="en-US">
                <a:latin typeface="Arial" charset="0"/>
                <a:ea typeface="ＭＳ Ｐゴシック" charset="0"/>
              </a:rPr>
              <a:t>Holiday packages</a:t>
            </a:r>
          </a:p>
          <a:p>
            <a:r>
              <a:rPr lang="en-US">
                <a:latin typeface="Arial" charset="0"/>
                <a:ea typeface="ＭＳ Ｐゴシック" charset="0"/>
              </a:rPr>
              <a:t>Rent a bus</a:t>
            </a:r>
          </a:p>
          <a:p>
            <a:r>
              <a:rPr lang="en-US">
                <a:latin typeface="Arial" charset="0"/>
                <a:ea typeface="ＭＳ Ｐゴシック" charset="0"/>
              </a:rPr>
              <a:t>Language School in UK, Germany, Spain,..</a:t>
            </a:r>
          </a:p>
        </p:txBody>
      </p:sp>
      <p:pic>
        <p:nvPicPr>
          <p:cNvPr id="471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259" y="609601"/>
            <a:ext cx="2885810" cy="6905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91633848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14"/>
            <a:ext cx="8915400" cy="1279525"/>
          </a:xfrm>
        </p:spPr>
        <p:txBody>
          <a:bodyPr/>
          <a:lstStyle/>
          <a:p>
            <a:pPr>
              <a:defRPr/>
            </a:pPr>
            <a:endParaRPr lang="en-US" altLang="cs-CZ" dirty="0">
              <a:solidFill>
                <a:srgbClr val="FFFF00"/>
              </a:solidFill>
            </a:endParaRPr>
          </a:p>
        </p:txBody>
      </p:sp>
      <p:sp>
        <p:nvSpPr>
          <p:cNvPr id="3" name="Content Placeholder 2"/>
          <p:cNvSpPr>
            <a:spLocks noGrp="1"/>
          </p:cNvSpPr>
          <p:nvPr>
            <p:ph idx="4294967295"/>
          </p:nvPr>
        </p:nvSpPr>
        <p:spPr>
          <a:xfrm>
            <a:off x="495300" y="2133601"/>
            <a:ext cx="8915400" cy="3997325"/>
          </a:xfrm>
          <a:prstGeom prst="rect">
            <a:avLst/>
          </a:prstGeom>
        </p:spPr>
        <p:txBody>
          <a:bodyPr/>
          <a:lstStyle/>
          <a:p>
            <a:r>
              <a:rPr lang="en-US" sz="2800">
                <a:latin typeface="Arial" charset="0"/>
                <a:ea typeface="ＭＳ Ｐゴシック" charset="0"/>
              </a:rPr>
              <a:t>The 3</a:t>
            </a:r>
            <a:r>
              <a:rPr lang="en-US" sz="2800" baseline="30000">
                <a:latin typeface="Arial" charset="0"/>
                <a:ea typeface="ＭＳ Ｐゴシック" charset="0"/>
              </a:rPr>
              <a:t>rd</a:t>
            </a:r>
            <a:r>
              <a:rPr lang="en-US" sz="2800">
                <a:latin typeface="Arial" charset="0"/>
                <a:ea typeface="ＭＳ Ｐゴシック" charset="0"/>
              </a:rPr>
              <a:t> place Czech Top 100 (the most admired firm)</a:t>
            </a:r>
          </a:p>
          <a:p>
            <a:r>
              <a:rPr lang="en-US" sz="2800">
                <a:latin typeface="Arial" charset="0"/>
                <a:ea typeface="ＭＳ Ｐゴシック" charset="0"/>
              </a:rPr>
              <a:t>Mystery shopping</a:t>
            </a:r>
          </a:p>
          <a:p>
            <a:r>
              <a:rPr lang="en-US" sz="2800">
                <a:latin typeface="Arial" charset="0"/>
                <a:ea typeface="ＭＳ Ｐゴシック" charset="0"/>
              </a:rPr>
              <a:t>Searching for gaps – new services</a:t>
            </a:r>
          </a:p>
          <a:p>
            <a:r>
              <a:rPr lang="en-US" sz="2800">
                <a:latin typeface="Arial" charset="0"/>
                <a:ea typeface="ＭＳ Ｐゴシック" charset="0"/>
              </a:rPr>
              <a:t>High quality of services (bus, trains)</a:t>
            </a:r>
          </a:p>
          <a:p>
            <a:r>
              <a:rPr lang="en-US" sz="2800">
                <a:latin typeface="Arial" charset="0"/>
                <a:ea typeface="ＭＳ Ｐゴシック" charset="0"/>
              </a:rPr>
              <a:t>Be the best </a:t>
            </a:r>
          </a:p>
          <a:p>
            <a:r>
              <a:rPr lang="en-US" sz="2800">
                <a:latin typeface="Arial" charset="0"/>
                <a:ea typeface="ＭＳ Ｐゴシック" charset="0"/>
              </a:rPr>
              <a:t>and provoke sometimes </a:t>
            </a:r>
            <a:r>
              <a:rPr lang="en-US" sz="2800">
                <a:latin typeface="Arial" charset="0"/>
                <a:ea typeface="ＭＳ Ｐゴシック" charset="0"/>
                <a:sym typeface="Wingdings" charset="0"/>
              </a:rPr>
              <a:t></a:t>
            </a:r>
            <a:endParaRPr lang="en-US" sz="2800">
              <a:latin typeface="Arial" charset="0"/>
              <a:ea typeface="ＭＳ Ｐゴシック" charset="0"/>
            </a:endParaRPr>
          </a:p>
          <a:p>
            <a:endParaRPr lang="en-US">
              <a:latin typeface="Arial" charset="0"/>
              <a:ea typeface="ＭＳ Ｐゴシック" charset="0"/>
            </a:endParaRPr>
          </a:p>
        </p:txBody>
      </p:sp>
      <p:pic>
        <p:nvPicPr>
          <p:cNvPr id="4813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259" y="609601"/>
            <a:ext cx="2885810" cy="6905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72781697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AVAST Software </a:t>
            </a:r>
            <a:r>
              <a:rPr lang="en-US" dirty="0" err="1"/>
              <a:t>s.r.o</a:t>
            </a:r>
            <a:r>
              <a:rPr lang="en-US" dirty="0"/>
              <a:t>.</a:t>
            </a:r>
          </a:p>
        </p:txBody>
      </p:sp>
      <p:sp>
        <p:nvSpPr>
          <p:cNvPr id="5" name="Rectangle 4"/>
          <p:cNvSpPr/>
          <p:nvPr/>
        </p:nvSpPr>
        <p:spPr>
          <a:xfrm>
            <a:off x="940588" y="2324100"/>
            <a:ext cx="5609859" cy="369332"/>
          </a:xfrm>
          <a:prstGeom prst="rect">
            <a:avLst/>
          </a:prstGeom>
        </p:spPr>
        <p:txBody>
          <a:bodyPr wrap="square">
            <a:spAutoFit/>
          </a:bodyPr>
          <a:lstStyle/>
          <a:p>
            <a:r>
              <a:rPr lang="en-US" dirty="0"/>
              <a:t>“</a:t>
            </a:r>
            <a:r>
              <a:rPr lang="en-US" dirty="0" err="1"/>
              <a:t>AntiVirus</a:t>
            </a:r>
            <a:r>
              <a:rPr lang="en-US" dirty="0"/>
              <a:t> Advanced </a:t>
            </a:r>
            <a:r>
              <a:rPr lang="en-US" dirty="0" err="1"/>
              <a:t>SeT</a:t>
            </a:r>
            <a:r>
              <a:rPr lang="en-US" dirty="0"/>
              <a:t>“</a:t>
            </a:r>
          </a:p>
        </p:txBody>
      </p:sp>
      <p:pic>
        <p:nvPicPr>
          <p:cNvPr id="7" name="Content Placeholder 6"/>
          <p:cNvPicPr>
            <a:picLocks noGrp="1" noChangeAspect="1"/>
          </p:cNvPicPr>
          <p:nvPr>
            <p:ph idx="4294967295"/>
          </p:nvPr>
        </p:nvPicPr>
        <p:blipFill>
          <a:blip r:embed="rId2"/>
          <a:srcRect t="-19538" b="-19538"/>
          <a:stretch>
            <a:fillRect/>
          </a:stretch>
        </p:blipFill>
        <p:spPr>
          <a:xfrm>
            <a:off x="1130450" y="2323652"/>
            <a:ext cx="7342093" cy="3508977"/>
          </a:xfrm>
          <a:prstGeom prst="rect">
            <a:avLst/>
          </a:prstGeom>
        </p:spPr>
      </p:pic>
    </p:spTree>
    <p:extLst>
      <p:ext uri="{BB962C8B-B14F-4D97-AF65-F5344CB8AC3E}">
        <p14:creationId xmlns:p14="http://schemas.microsoft.com/office/powerpoint/2010/main" val="703297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95300" y="277813"/>
            <a:ext cx="8915400" cy="1350962"/>
          </a:xfrm>
        </p:spPr>
        <p:txBody>
          <a:bodyPr/>
          <a:lstStyle/>
          <a:p>
            <a:pPr marL="0" indent="0" algn="l" eaLnBrk="1" fontAlgn="auto" hangingPunct="1">
              <a:spcAft>
                <a:spcPts val="0"/>
              </a:spcAft>
              <a:buClr>
                <a:schemeClr val="accent6">
                  <a:lumMod val="75000"/>
                </a:schemeClr>
              </a:buClr>
              <a:buNone/>
              <a:defRPr/>
            </a:pPr>
            <a:r>
              <a:rPr lang="cs-CZ" dirty="0" err="1">
                <a:solidFill>
                  <a:srgbClr val="0D79CA"/>
                </a:solidFill>
                <a:ea typeface="+mj-ea"/>
                <a:cs typeface="+mj-cs"/>
              </a:rPr>
              <a:t>Content</a:t>
            </a:r>
            <a:endParaRPr lang="cs-CZ" dirty="0">
              <a:solidFill>
                <a:srgbClr val="0D79CA"/>
              </a:solidFill>
              <a:ea typeface="+mj-ea"/>
              <a:cs typeface="+mj-cs"/>
            </a:endParaRPr>
          </a:p>
        </p:txBody>
      </p:sp>
      <p:sp>
        <p:nvSpPr>
          <p:cNvPr id="32770" name="Rectangle 3"/>
          <p:cNvSpPr>
            <a:spLocks noGrp="1" noChangeArrowheads="1"/>
          </p:cNvSpPr>
          <p:nvPr>
            <p:ph type="body" sz="half" idx="1"/>
          </p:nvPr>
        </p:nvSpPr>
        <p:spPr>
          <a:xfrm>
            <a:off x="508000" y="1557338"/>
            <a:ext cx="8358188" cy="4602162"/>
          </a:xfrm>
        </p:spPr>
        <p:txBody>
          <a:bodyPr/>
          <a:lstStyle/>
          <a:p>
            <a:pPr marL="46037" indent="0" eaLnBrk="1" hangingPunct="1">
              <a:buNone/>
            </a:pPr>
            <a:endParaRPr lang="en-GB" sz="2800" dirty="0">
              <a:latin typeface="Trebuchet MS" charset="0"/>
            </a:endParaRPr>
          </a:p>
          <a:p>
            <a:pPr eaLnBrk="1" hangingPunct="1"/>
            <a:r>
              <a:rPr lang="en-GB" sz="2800" dirty="0">
                <a:latin typeface="Trebuchet MS" charset="0"/>
              </a:rPr>
              <a:t>Services </a:t>
            </a:r>
            <a:r>
              <a:rPr lang="en-GB" sz="2800" b="1" dirty="0">
                <a:latin typeface="Trebuchet MS" charset="0"/>
              </a:rPr>
              <a:t/>
            </a:r>
            <a:br>
              <a:rPr lang="en-GB" sz="2800" b="1" dirty="0">
                <a:latin typeface="Trebuchet MS" charset="0"/>
              </a:rPr>
            </a:br>
            <a:endParaRPr lang="en-GB" sz="2800" b="1" dirty="0">
              <a:latin typeface="Trebuchet MS" charset="0"/>
            </a:endParaRPr>
          </a:p>
          <a:p>
            <a:pPr eaLnBrk="1" hangingPunct="1"/>
            <a:r>
              <a:rPr lang="en-GB" sz="2800" dirty="0">
                <a:latin typeface="Trebuchet MS" charset="0"/>
              </a:rPr>
              <a:t>Successful examples from Czech companies</a:t>
            </a:r>
          </a:p>
          <a:p>
            <a:pPr eaLnBrk="1" hangingPunct="1"/>
            <a:endParaRPr lang="en-GB" sz="2800" b="1" dirty="0">
              <a:latin typeface="Trebuchet MS" charset="0"/>
            </a:endParaRPr>
          </a:p>
          <a:p>
            <a:pPr eaLnBrk="1" hangingPunct="1"/>
            <a:r>
              <a:rPr lang="en-GB" sz="2800" dirty="0">
                <a:latin typeface="Trebuchet MS" charset="0"/>
              </a:rPr>
              <a:t>Services in manufacturing</a:t>
            </a:r>
          </a:p>
          <a:p>
            <a:pPr eaLnBrk="1" hangingPunct="1"/>
            <a:endParaRPr lang="en-GB" sz="2800" dirty="0">
              <a:latin typeface="Trebuchet MS" charset="0"/>
            </a:endParaRPr>
          </a:p>
          <a:p>
            <a:pPr eaLnBrk="1" hangingPunct="1"/>
            <a:r>
              <a:rPr lang="en-GB" sz="2800" dirty="0">
                <a:latin typeface="Trebuchet MS" charset="0"/>
              </a:rPr>
              <a:t>Successful examples from Czech manufacturers</a:t>
            </a:r>
          </a:p>
        </p:txBody>
      </p:sp>
    </p:spTree>
    <p:extLst>
      <p:ext uri="{BB962C8B-B14F-4D97-AF65-F5344CB8AC3E}">
        <p14:creationId xmlns:p14="http://schemas.microsoft.com/office/powerpoint/2010/main" val="2216403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448" y="1027664"/>
            <a:ext cx="7610139" cy="641800"/>
          </a:xfrm>
        </p:spPr>
        <p:txBody>
          <a:bodyPr>
            <a:normAutofit fontScale="90000"/>
          </a:bodyPr>
          <a:lstStyle/>
          <a:p>
            <a:r>
              <a:rPr lang="en-US" dirty="0"/>
              <a:t>AVG</a:t>
            </a:r>
          </a:p>
        </p:txBody>
      </p:sp>
      <p:sp>
        <p:nvSpPr>
          <p:cNvPr id="3" name="Content Placeholder 2"/>
          <p:cNvSpPr>
            <a:spLocks noGrp="1"/>
          </p:cNvSpPr>
          <p:nvPr>
            <p:ph idx="4294967295"/>
          </p:nvPr>
        </p:nvSpPr>
        <p:spPr>
          <a:xfrm>
            <a:off x="1130450" y="1669465"/>
            <a:ext cx="7342093" cy="4163165"/>
          </a:xfrm>
          <a:prstGeom prst="rect">
            <a:avLst/>
          </a:prstGeom>
        </p:spPr>
        <p:txBody>
          <a:bodyPr>
            <a:noAutofit/>
          </a:bodyPr>
          <a:lstStyle/>
          <a:p>
            <a:r>
              <a:rPr lang="en-US" dirty="0"/>
              <a:t>1991 </a:t>
            </a:r>
            <a:r>
              <a:rPr lang="en-US" dirty="0" err="1"/>
              <a:t>Grisoft</a:t>
            </a:r>
            <a:r>
              <a:rPr lang="en-US" dirty="0"/>
              <a:t> – Brno</a:t>
            </a:r>
          </a:p>
          <a:p>
            <a:pPr marL="68580" indent="0">
              <a:buNone/>
            </a:pPr>
            <a:r>
              <a:rPr lang="en-US" dirty="0"/>
              <a:t>(IT equipment, SW and product AVG Anti-Virus (AVG - Anti-Virus Guard)</a:t>
            </a:r>
          </a:p>
          <a:p>
            <a:r>
              <a:rPr lang="en-US" dirty="0"/>
              <a:t>1993  New logo AVG</a:t>
            </a:r>
          </a:p>
          <a:p>
            <a:pPr marL="68580" indent="0">
              <a:buNone/>
            </a:pPr>
            <a:endParaRPr lang="en-US" dirty="0"/>
          </a:p>
          <a:p>
            <a:r>
              <a:rPr lang="en-US" dirty="0"/>
              <a:t>1994  focus only on </a:t>
            </a:r>
            <a:r>
              <a:rPr lang="en-US" dirty="0" err="1"/>
              <a:t>developemt</a:t>
            </a:r>
            <a:r>
              <a:rPr lang="en-US" dirty="0"/>
              <a:t> of anti-virus products </a:t>
            </a:r>
          </a:p>
          <a:p>
            <a:r>
              <a:rPr lang="en-US" dirty="0"/>
              <a:t>2000  the first free of charge product</a:t>
            </a:r>
          </a:p>
          <a:p>
            <a:pPr marL="68580" indent="0">
              <a:buNone/>
            </a:pPr>
            <a:endParaRPr lang="en-US" dirty="0"/>
          </a:p>
          <a:p>
            <a:r>
              <a:rPr lang="en-US" dirty="0"/>
              <a:t>2016  </a:t>
            </a:r>
            <a:r>
              <a:rPr lang="en-US" dirty="0" err="1"/>
              <a:t>Avast</a:t>
            </a:r>
            <a:r>
              <a:rPr lang="en-US" dirty="0"/>
              <a:t> Software bought AVG for 31,7 </a:t>
            </a:r>
            <a:r>
              <a:rPr lang="en-US" dirty="0" err="1"/>
              <a:t>bil</a:t>
            </a:r>
            <a:r>
              <a:rPr lang="en-US" dirty="0"/>
              <a:t>. CZK</a:t>
            </a:r>
          </a:p>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5519191" y="913513"/>
            <a:ext cx="2753907" cy="1041329"/>
          </a:xfrm>
          <a:prstGeom prst="rect">
            <a:avLst/>
          </a:prstGeom>
        </p:spPr>
      </p:pic>
    </p:spTree>
    <p:extLst>
      <p:ext uri="{BB962C8B-B14F-4D97-AF65-F5344CB8AC3E}">
        <p14:creationId xmlns:p14="http://schemas.microsoft.com/office/powerpoint/2010/main" val="3429509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4294967295"/>
          </p:nvPr>
        </p:nvPicPr>
        <p:blipFill>
          <a:blip r:embed="rId2"/>
          <a:srcRect l="-10357" r="-10357"/>
          <a:stretch>
            <a:fillRect/>
          </a:stretch>
        </p:blipFill>
        <p:spPr>
          <a:xfrm>
            <a:off x="1130448" y="1567400"/>
            <a:ext cx="7342093" cy="3508977"/>
          </a:xfrm>
          <a:prstGeom prst="rect">
            <a:avLst/>
          </a:prstGeom>
        </p:spPr>
      </p:pic>
    </p:spTree>
    <p:extLst>
      <p:ext uri="{BB962C8B-B14F-4D97-AF65-F5344CB8AC3E}">
        <p14:creationId xmlns:p14="http://schemas.microsoft.com/office/powerpoint/2010/main" val="3535497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4294967295"/>
          </p:nvPr>
        </p:nvSpPr>
        <p:spPr>
          <a:xfrm>
            <a:off x="1130450" y="2323652"/>
            <a:ext cx="7342093" cy="3508977"/>
          </a:xfrm>
          <a:prstGeom prst="rect">
            <a:avLst/>
          </a:prstGeom>
        </p:spPr>
        <p:txBody>
          <a:bodyPr/>
          <a:lstStyle/>
          <a:p>
            <a:pPr marL="68580" indent="0">
              <a:buNone/>
            </a:pPr>
            <a:r>
              <a:rPr lang="en-US" dirty="0">
                <a:hlinkClick r:id="rId2"/>
              </a:rPr>
              <a:t>Y SOFT</a:t>
            </a:r>
            <a:endParaRPr lang="en-US" dirty="0"/>
          </a:p>
          <a:p>
            <a:endParaRPr lang="en-US" dirty="0"/>
          </a:p>
          <a:p>
            <a:endParaRPr lang="en-US" dirty="0"/>
          </a:p>
        </p:txBody>
      </p:sp>
      <p:sp>
        <p:nvSpPr>
          <p:cNvPr id="4" name="Rectangle 3"/>
          <p:cNvSpPr/>
          <p:nvPr/>
        </p:nvSpPr>
        <p:spPr>
          <a:xfrm>
            <a:off x="1492386" y="3162453"/>
            <a:ext cx="6809008" cy="2308324"/>
          </a:xfrm>
          <a:prstGeom prst="rect">
            <a:avLst/>
          </a:prstGeom>
        </p:spPr>
        <p:txBody>
          <a:bodyPr wrap="square">
            <a:spAutoFit/>
          </a:bodyPr>
          <a:lstStyle/>
          <a:p>
            <a:r>
              <a:rPr lang="en-US" dirty="0"/>
              <a:t>OUR CORE VALUES</a:t>
            </a:r>
          </a:p>
          <a:p>
            <a:endParaRPr lang="en-US" dirty="0"/>
          </a:p>
          <a:p>
            <a:r>
              <a:rPr lang="en-US" dirty="0"/>
              <a:t>We believe that a positive attitude can change the</a:t>
            </a:r>
          </a:p>
          <a:p>
            <a:r>
              <a:rPr lang="en-US" dirty="0"/>
              <a:t>world. It’s part of our DNA.</a:t>
            </a:r>
          </a:p>
          <a:p>
            <a:endParaRPr lang="en-US" dirty="0"/>
          </a:p>
          <a:p>
            <a:endParaRPr lang="en-US" dirty="0"/>
          </a:p>
          <a:p>
            <a:r>
              <a:rPr lang="en-US" dirty="0">
                <a:hlinkClick r:id="rId3"/>
              </a:rPr>
              <a:t>Support services</a:t>
            </a:r>
            <a:endParaRPr lang="en-US" dirty="0"/>
          </a:p>
          <a:p>
            <a:endParaRPr lang="en-US" dirty="0"/>
          </a:p>
        </p:txBody>
      </p:sp>
      <p:pic>
        <p:nvPicPr>
          <p:cNvPr id="5" name="Picture 4"/>
          <p:cNvPicPr>
            <a:picLocks noChangeAspect="1"/>
          </p:cNvPicPr>
          <p:nvPr/>
        </p:nvPicPr>
        <p:blipFill>
          <a:blip r:embed="rId4"/>
          <a:stretch>
            <a:fillRect/>
          </a:stretch>
        </p:blipFill>
        <p:spPr>
          <a:xfrm>
            <a:off x="4946121" y="841768"/>
            <a:ext cx="4361392" cy="2019300"/>
          </a:xfrm>
          <a:prstGeom prst="rect">
            <a:avLst/>
          </a:prstGeom>
        </p:spPr>
      </p:pic>
    </p:spTree>
    <p:extLst>
      <p:ext uri="{BB962C8B-B14F-4D97-AF65-F5344CB8AC3E}">
        <p14:creationId xmlns:p14="http://schemas.microsoft.com/office/powerpoint/2010/main" val="2222918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4294967295"/>
          </p:nvPr>
        </p:nvPicPr>
        <p:blipFill>
          <a:blip r:embed="rId2"/>
          <a:srcRect l="-27334" r="-27334"/>
          <a:stretch>
            <a:fillRect/>
          </a:stretch>
        </p:blipFill>
        <p:spPr>
          <a:xfrm>
            <a:off x="1130450" y="2002811"/>
            <a:ext cx="7342093" cy="3508977"/>
          </a:xfrm>
          <a:prstGeom prst="rect">
            <a:avLst/>
          </a:prstGeom>
        </p:spPr>
      </p:pic>
    </p:spTree>
    <p:extLst>
      <p:ext uri="{BB962C8B-B14F-4D97-AF65-F5344CB8AC3E}">
        <p14:creationId xmlns:p14="http://schemas.microsoft.com/office/powerpoint/2010/main" val="1776149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4294967295"/>
          </p:nvPr>
        </p:nvSpPr>
        <p:spPr>
          <a:xfrm>
            <a:off x="1130450" y="2323652"/>
            <a:ext cx="7342093" cy="3508977"/>
          </a:xfrm>
          <a:prstGeom prst="rect">
            <a:avLst/>
          </a:prstGeom>
        </p:spPr>
        <p:txBody>
          <a:bodyPr/>
          <a:lstStyle/>
          <a:p>
            <a:endParaRPr lang="en-US" dirty="0"/>
          </a:p>
        </p:txBody>
      </p:sp>
      <p:sp>
        <p:nvSpPr>
          <p:cNvPr id="4" name="Rectangle 3"/>
          <p:cNvSpPr/>
          <p:nvPr/>
        </p:nvSpPr>
        <p:spPr>
          <a:xfrm>
            <a:off x="1375833" y="2321004"/>
            <a:ext cx="7096710" cy="923330"/>
          </a:xfrm>
          <a:prstGeom prst="rect">
            <a:avLst/>
          </a:prstGeom>
        </p:spPr>
        <p:txBody>
          <a:bodyPr wrap="square">
            <a:spAutoFit/>
          </a:bodyPr>
          <a:lstStyle/>
          <a:p>
            <a:r>
              <a:rPr lang="en-US" dirty="0" err="1"/>
              <a:t>Kofola</a:t>
            </a:r>
            <a:r>
              <a:rPr lang="en-US" dirty="0"/>
              <a:t> is a carbonated soft drink produced in by Czech company </a:t>
            </a:r>
            <a:r>
              <a:rPr lang="en-US" dirty="0" err="1"/>
              <a:t>Kofola</a:t>
            </a:r>
            <a:endParaRPr lang="en-US" dirty="0"/>
          </a:p>
          <a:p>
            <a:endParaRPr lang="en-US" dirty="0"/>
          </a:p>
        </p:txBody>
      </p:sp>
      <p:sp>
        <p:nvSpPr>
          <p:cNvPr id="5" name="Rectangle 4"/>
          <p:cNvSpPr/>
          <p:nvPr/>
        </p:nvSpPr>
        <p:spPr>
          <a:xfrm>
            <a:off x="1130448" y="3045392"/>
            <a:ext cx="7457649" cy="2031325"/>
          </a:xfrm>
          <a:prstGeom prst="rect">
            <a:avLst/>
          </a:prstGeom>
        </p:spPr>
        <p:txBody>
          <a:bodyPr wrap="square">
            <a:spAutoFit/>
          </a:bodyPr>
          <a:lstStyle/>
          <a:p>
            <a:pPr marL="285750" indent="-285750">
              <a:buFont typeface="Arial"/>
              <a:buChar char="•"/>
            </a:pPr>
            <a:r>
              <a:rPr lang="en-US" dirty="0"/>
              <a:t>4 herbal and fruit ingredients (such as extracts from apple, cherry, currant, or herbal aroma), sugar and/or high fructose corn syrup (2014), and caramel. </a:t>
            </a:r>
          </a:p>
          <a:p>
            <a:pPr marL="285750" indent="-285750">
              <a:buFont typeface="Arial"/>
              <a:buChar char="•"/>
            </a:pPr>
            <a:endParaRPr lang="en-US" dirty="0"/>
          </a:p>
          <a:p>
            <a:pPr marL="285750" indent="-285750">
              <a:buFont typeface="Arial"/>
              <a:buChar char="•"/>
            </a:pPr>
            <a:r>
              <a:rPr lang="en-US" dirty="0"/>
              <a:t>In comparison with Pepsi or Coca-Cola it contains 30% less sugar, ~56% more caffeine (15 mg/100ml, Coca-Cola 9.6 mg/100ml) and it does not contain phosphoric acid.</a:t>
            </a:r>
          </a:p>
        </p:txBody>
      </p:sp>
      <p:pic>
        <p:nvPicPr>
          <p:cNvPr id="6" name="Content Placeholder 3"/>
          <p:cNvPicPr>
            <a:picLocks noGrp="1" noChangeAspect="1"/>
          </p:cNvPicPr>
          <p:nvPr/>
        </p:nvPicPr>
        <p:blipFill>
          <a:blip r:embed="rId2"/>
          <a:srcRect l="-27334" r="-27334"/>
          <a:stretch>
            <a:fillRect/>
          </a:stretch>
        </p:blipFill>
        <p:spPr>
          <a:xfrm>
            <a:off x="2766559" y="1201492"/>
            <a:ext cx="4112199" cy="924874"/>
          </a:xfrm>
          <a:prstGeom prst="rect">
            <a:avLst/>
          </a:prstGeom>
        </p:spPr>
      </p:pic>
    </p:spTree>
    <p:extLst>
      <p:ext uri="{BB962C8B-B14F-4D97-AF65-F5344CB8AC3E}">
        <p14:creationId xmlns:p14="http://schemas.microsoft.com/office/powerpoint/2010/main" val="1575233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4294967295"/>
          </p:nvPr>
        </p:nvPicPr>
        <p:blipFill>
          <a:blip r:embed="rId2"/>
          <a:srcRect l="-27334" r="-27334"/>
          <a:stretch>
            <a:fillRect/>
          </a:stretch>
        </p:blipFill>
        <p:spPr>
          <a:xfrm>
            <a:off x="2998687" y="1245790"/>
            <a:ext cx="4112199" cy="924874"/>
          </a:xfrm>
          <a:prstGeom prst="rect">
            <a:avLst/>
          </a:prstGeom>
        </p:spPr>
      </p:pic>
      <p:sp>
        <p:nvSpPr>
          <p:cNvPr id="3" name="TextBox 2"/>
          <p:cNvSpPr txBox="1"/>
          <p:nvPr/>
        </p:nvSpPr>
        <p:spPr>
          <a:xfrm>
            <a:off x="1578589" y="3154948"/>
            <a:ext cx="7522115" cy="3724097"/>
          </a:xfrm>
          <a:prstGeom prst="rect">
            <a:avLst/>
          </a:prstGeom>
          <a:noFill/>
        </p:spPr>
        <p:txBody>
          <a:bodyPr wrap="square" rtlCol="0">
            <a:spAutoFit/>
          </a:bodyPr>
          <a:lstStyle/>
          <a:p>
            <a:r>
              <a:rPr lang="en-US" dirty="0">
                <a:hlinkClick r:id="rId3"/>
              </a:rPr>
              <a:t>http://www.kofola.cz/web/history</a:t>
            </a:r>
            <a:endParaRPr lang="en-US" dirty="0"/>
          </a:p>
          <a:p>
            <a:endParaRPr lang="en-US" dirty="0"/>
          </a:p>
          <a:p>
            <a:r>
              <a:rPr lang="en-US" dirty="0">
                <a:hlinkClick r:id="rId4"/>
              </a:rPr>
              <a:t>http://company.kofola.cz/</a:t>
            </a:r>
            <a:endParaRPr lang="en-US" dirty="0"/>
          </a:p>
          <a:p>
            <a:endParaRPr lang="en-US" dirty="0"/>
          </a:p>
          <a:p>
            <a:endParaRPr lang="en-US" dirty="0"/>
          </a:p>
          <a:p>
            <a:pPr algn="ctr"/>
            <a:r>
              <a:rPr lang="en-US" sz="2800" b="1" dirty="0">
                <a:solidFill>
                  <a:srgbClr val="800000"/>
                </a:solidFill>
              </a:rPr>
              <a:t>Could you imagine to launch </a:t>
            </a:r>
            <a:r>
              <a:rPr lang="en-US" sz="2800" b="1" dirty="0" err="1">
                <a:solidFill>
                  <a:srgbClr val="800000"/>
                </a:solidFill>
              </a:rPr>
              <a:t>Kofola</a:t>
            </a:r>
            <a:r>
              <a:rPr lang="en-US" sz="2800" b="1" dirty="0">
                <a:solidFill>
                  <a:srgbClr val="800000"/>
                </a:solidFill>
              </a:rPr>
              <a:t> in your country?</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65249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32520" y="332656"/>
            <a:ext cx="7054850" cy="1143000"/>
          </a:xfrm>
        </p:spPr>
        <p:txBody>
          <a:bodyPr/>
          <a:lstStyle/>
          <a:p>
            <a:pPr marL="0" indent="0" algn="l" eaLnBrk="1" hangingPunct="1">
              <a:buNone/>
              <a:defRPr/>
            </a:pPr>
            <a:r>
              <a:rPr lang="cs-CZ" sz="3200" b="1" dirty="0" err="1">
                <a:solidFill>
                  <a:srgbClr val="073C65"/>
                </a:solidFill>
              </a:rPr>
              <a:t>Famous</a:t>
            </a:r>
            <a:r>
              <a:rPr lang="cs-CZ" sz="3200" b="1" dirty="0">
                <a:solidFill>
                  <a:srgbClr val="073C65"/>
                </a:solidFill>
              </a:rPr>
              <a:t> </a:t>
            </a:r>
            <a:r>
              <a:rPr lang="cs-CZ" sz="3200" b="1" dirty="0" err="1">
                <a:solidFill>
                  <a:srgbClr val="073C65"/>
                </a:solidFill>
              </a:rPr>
              <a:t>companies</a:t>
            </a:r>
            <a:endParaRPr lang="cs-CZ" sz="3200" b="1" dirty="0">
              <a:solidFill>
                <a:srgbClr val="073C65"/>
              </a:solidFill>
            </a:endParaRPr>
          </a:p>
        </p:txBody>
      </p:sp>
      <p:sp>
        <p:nvSpPr>
          <p:cNvPr id="62467" name="Rectangle 3"/>
          <p:cNvSpPr>
            <a:spLocks noGrp="1" noChangeArrowheads="1"/>
          </p:cNvSpPr>
          <p:nvPr>
            <p:ph type="body" idx="4294967295"/>
          </p:nvPr>
        </p:nvSpPr>
        <p:spPr>
          <a:xfrm>
            <a:off x="495300" y="1600201"/>
            <a:ext cx="8915400" cy="4530725"/>
          </a:xfrm>
          <a:prstGeom prst="rect">
            <a:avLst/>
          </a:prstGeom>
        </p:spPr>
        <p:txBody>
          <a:bodyPr/>
          <a:lstStyle/>
          <a:p>
            <a:pPr eaLnBrk="1" hangingPunct="1">
              <a:defRPr/>
            </a:pPr>
            <a:r>
              <a:rPr lang="cs-CZ" dirty="0"/>
              <a:t>Škoda Auto</a:t>
            </a:r>
          </a:p>
          <a:p>
            <a:pPr eaLnBrk="1" hangingPunct="1">
              <a:defRPr/>
            </a:pPr>
            <a:r>
              <a:rPr lang="cs-CZ" dirty="0"/>
              <a:t>Tatra</a:t>
            </a:r>
          </a:p>
          <a:p>
            <a:pPr eaLnBrk="1" hangingPunct="1">
              <a:defRPr/>
            </a:pPr>
            <a:r>
              <a:rPr lang="cs-CZ" dirty="0"/>
              <a:t>Zetor</a:t>
            </a:r>
          </a:p>
          <a:p>
            <a:pPr eaLnBrk="1" hangingPunct="1">
              <a:defRPr/>
            </a:pPr>
            <a:r>
              <a:rPr lang="cs-CZ" dirty="0" err="1"/>
              <a:t>Linet</a:t>
            </a:r>
            <a:endParaRPr lang="cs-CZ" dirty="0"/>
          </a:p>
        </p:txBody>
      </p:sp>
      <p:pic>
        <p:nvPicPr>
          <p:cNvPr id="61445" name="Picture 6" descr="zeto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9144" y="1555950"/>
            <a:ext cx="2304256" cy="2247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46" name="Picture 7" descr="050607_03_big(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4968" y="4293096"/>
            <a:ext cx="3331429" cy="2304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7"/>
          <a:stretch>
            <a:fillRect/>
          </a:stretch>
        </p:blipFill>
        <p:spPr>
          <a:xfrm>
            <a:off x="3080792" y="2204864"/>
            <a:ext cx="1651000" cy="1638300"/>
          </a:xfrm>
          <a:prstGeom prst="rect">
            <a:avLst/>
          </a:prstGeom>
        </p:spPr>
      </p:pic>
    </p:spTree>
    <p:extLst>
      <p:ext uri="{BB962C8B-B14F-4D97-AF65-F5344CB8AC3E}">
        <p14:creationId xmlns:p14="http://schemas.microsoft.com/office/powerpoint/2010/main" val="172716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00472" y="260648"/>
            <a:ext cx="7920880" cy="1293887"/>
          </a:xfrm>
        </p:spPr>
        <p:txBody>
          <a:bodyPr/>
          <a:lstStyle/>
          <a:p>
            <a:pPr marL="0" indent="0" algn="l" eaLnBrk="1" hangingPunct="1">
              <a:buNone/>
              <a:defRPr/>
            </a:pPr>
            <a:r>
              <a:rPr lang="en-GB" sz="3600" b="1" dirty="0">
                <a:solidFill>
                  <a:srgbClr val="073C65"/>
                </a:solidFill>
                <a:cs typeface="+mj-cs"/>
              </a:rPr>
              <a:t>Major Services</a:t>
            </a:r>
            <a:endParaRPr lang="en-US" sz="3600" dirty="0">
              <a:solidFill>
                <a:srgbClr val="073C65"/>
              </a:solidFill>
              <a:cs typeface="+mj-cs"/>
            </a:endParaRPr>
          </a:p>
        </p:txBody>
      </p:sp>
      <p:sp>
        <p:nvSpPr>
          <p:cNvPr id="51203" name="Rectangle 3"/>
          <p:cNvSpPr>
            <a:spLocks noGrp="1" noChangeArrowheads="1"/>
          </p:cNvSpPr>
          <p:nvPr>
            <p:ph type="body" idx="4294967295"/>
          </p:nvPr>
        </p:nvSpPr>
        <p:spPr>
          <a:xfrm>
            <a:off x="495300" y="1341439"/>
            <a:ext cx="4745732" cy="5183187"/>
          </a:xfrm>
          <a:prstGeom prst="rect">
            <a:avLst/>
          </a:prstGeom>
        </p:spPr>
        <p:txBody>
          <a:bodyPr/>
          <a:lstStyle/>
          <a:p>
            <a:pPr eaLnBrk="1" hangingPunct="1">
              <a:lnSpc>
                <a:spcPct val="80000"/>
              </a:lnSpc>
              <a:buFont typeface="Wingdings" charset="2"/>
              <a:buChar char="§"/>
              <a:defRPr/>
            </a:pPr>
            <a:r>
              <a:rPr lang="en-GB" sz="2400" dirty="0">
                <a:cs typeface="+mn-cs"/>
              </a:rPr>
              <a:t>Accounting</a:t>
            </a:r>
          </a:p>
          <a:p>
            <a:pPr eaLnBrk="1" hangingPunct="1">
              <a:lnSpc>
                <a:spcPct val="80000"/>
              </a:lnSpc>
              <a:buFont typeface="Wingdings" charset="2"/>
              <a:buChar char="§"/>
              <a:defRPr/>
            </a:pPr>
            <a:r>
              <a:rPr lang="en-GB" sz="2400" dirty="0">
                <a:cs typeface="+mn-cs"/>
              </a:rPr>
              <a:t>Advertising</a:t>
            </a:r>
          </a:p>
          <a:p>
            <a:pPr eaLnBrk="1" hangingPunct="1">
              <a:lnSpc>
                <a:spcPct val="80000"/>
              </a:lnSpc>
              <a:buFont typeface="Wingdings" charset="2"/>
              <a:buChar char="§"/>
              <a:defRPr/>
            </a:pPr>
            <a:r>
              <a:rPr lang="en-GB" sz="2400" dirty="0">
                <a:cs typeface="+mn-cs"/>
              </a:rPr>
              <a:t>Architecture</a:t>
            </a:r>
          </a:p>
          <a:p>
            <a:pPr eaLnBrk="1" hangingPunct="1">
              <a:lnSpc>
                <a:spcPct val="80000"/>
              </a:lnSpc>
              <a:buFont typeface="Wingdings" charset="2"/>
              <a:buChar char="§"/>
              <a:defRPr/>
            </a:pPr>
            <a:r>
              <a:rPr lang="en-GB" sz="2400" dirty="0">
                <a:cs typeface="+mn-cs"/>
              </a:rPr>
              <a:t>Banking and other financial services</a:t>
            </a:r>
          </a:p>
          <a:p>
            <a:pPr eaLnBrk="1" hangingPunct="1">
              <a:lnSpc>
                <a:spcPct val="80000"/>
              </a:lnSpc>
              <a:buFont typeface="Wingdings" charset="2"/>
              <a:buChar char="§"/>
              <a:defRPr/>
            </a:pPr>
            <a:r>
              <a:rPr lang="en-GB" sz="2400" dirty="0">
                <a:cs typeface="+mn-cs"/>
              </a:rPr>
              <a:t>Communications</a:t>
            </a:r>
          </a:p>
          <a:p>
            <a:pPr eaLnBrk="1" hangingPunct="1">
              <a:lnSpc>
                <a:spcPct val="80000"/>
              </a:lnSpc>
              <a:buFont typeface="Wingdings" charset="2"/>
              <a:buChar char="§"/>
              <a:defRPr/>
            </a:pPr>
            <a:r>
              <a:rPr lang="en-GB" sz="2400" dirty="0">
                <a:cs typeface="+mn-cs"/>
              </a:rPr>
              <a:t>Computers</a:t>
            </a:r>
          </a:p>
          <a:p>
            <a:pPr eaLnBrk="1" hangingPunct="1">
              <a:lnSpc>
                <a:spcPct val="80000"/>
              </a:lnSpc>
              <a:buFont typeface="Wingdings" charset="2"/>
              <a:buChar char="§"/>
              <a:defRPr/>
            </a:pPr>
            <a:r>
              <a:rPr lang="en-GB" sz="2400" dirty="0">
                <a:cs typeface="+mn-cs"/>
              </a:rPr>
              <a:t>Construction and engineering</a:t>
            </a:r>
          </a:p>
          <a:p>
            <a:pPr eaLnBrk="1" hangingPunct="1">
              <a:lnSpc>
                <a:spcPct val="80000"/>
              </a:lnSpc>
              <a:buFont typeface="Wingdings" charset="2"/>
              <a:buChar char="§"/>
              <a:defRPr/>
            </a:pPr>
            <a:r>
              <a:rPr lang="en-GB" sz="2400" dirty="0">
                <a:cs typeface="+mn-cs"/>
              </a:rPr>
              <a:t>Education and training</a:t>
            </a:r>
          </a:p>
          <a:p>
            <a:pPr eaLnBrk="1" hangingPunct="1">
              <a:lnSpc>
                <a:spcPct val="80000"/>
              </a:lnSpc>
              <a:buFont typeface="Wingdings" charset="2"/>
              <a:buChar char="§"/>
              <a:defRPr/>
            </a:pPr>
            <a:r>
              <a:rPr lang="en-GB" sz="2400" dirty="0">
                <a:cs typeface="+mn-cs"/>
              </a:rPr>
              <a:t>Equipment maintenance and repair</a:t>
            </a:r>
          </a:p>
          <a:p>
            <a:pPr eaLnBrk="1" hangingPunct="1">
              <a:lnSpc>
                <a:spcPct val="80000"/>
              </a:lnSpc>
              <a:buFont typeface="Wingdings" charset="2"/>
              <a:buChar char="§"/>
              <a:defRPr/>
            </a:pPr>
            <a:r>
              <a:rPr lang="en-GB" sz="2400" dirty="0">
                <a:cs typeface="+mn-cs"/>
              </a:rPr>
              <a:t>Franchising</a:t>
            </a:r>
          </a:p>
        </p:txBody>
      </p:sp>
      <p:sp>
        <p:nvSpPr>
          <p:cNvPr id="3" name="TextBox 2"/>
          <p:cNvSpPr txBox="1"/>
          <p:nvPr/>
        </p:nvSpPr>
        <p:spPr>
          <a:xfrm>
            <a:off x="5529064" y="1340768"/>
            <a:ext cx="4032448" cy="4070345"/>
          </a:xfrm>
          <a:prstGeom prst="rect">
            <a:avLst/>
          </a:prstGeom>
          <a:noFill/>
        </p:spPr>
        <p:txBody>
          <a:bodyPr wrap="square" rtlCol="0">
            <a:spAutoFit/>
          </a:bodyPr>
          <a:lstStyle/>
          <a:p>
            <a:pPr marL="228600" indent="-182563">
              <a:lnSpc>
                <a:spcPct val="80000"/>
              </a:lnSpc>
              <a:spcBef>
                <a:spcPct val="20000"/>
              </a:spcBef>
              <a:spcAft>
                <a:spcPts val="300"/>
              </a:spcAft>
              <a:buClr>
                <a:srgbClr val="C3260C"/>
              </a:buClr>
              <a:buSzPct val="130000"/>
              <a:buFont typeface="Wingdings" charset="2"/>
              <a:buChar char="§"/>
              <a:defRPr/>
            </a:pPr>
            <a:r>
              <a:rPr lang="en-GB" sz="2400" dirty="0">
                <a:solidFill>
                  <a:srgbClr val="404040"/>
                </a:solidFill>
                <a:latin typeface="+mn-lt"/>
                <a:cs typeface="+mn-cs"/>
              </a:rPr>
              <a:t>Health care</a:t>
            </a:r>
          </a:p>
          <a:p>
            <a:pPr marL="228600" indent="-182563">
              <a:lnSpc>
                <a:spcPct val="80000"/>
              </a:lnSpc>
              <a:spcBef>
                <a:spcPct val="20000"/>
              </a:spcBef>
              <a:spcAft>
                <a:spcPts val="300"/>
              </a:spcAft>
              <a:buClr>
                <a:srgbClr val="C3260C"/>
              </a:buClr>
              <a:buSzPct val="130000"/>
              <a:buFont typeface="Wingdings" charset="2"/>
              <a:buChar char="§"/>
              <a:defRPr/>
            </a:pPr>
            <a:r>
              <a:rPr lang="en-GB" sz="2400" dirty="0">
                <a:solidFill>
                  <a:srgbClr val="404040"/>
                </a:solidFill>
                <a:latin typeface="+mn-lt"/>
                <a:cs typeface="+mn-cs"/>
              </a:rPr>
              <a:t>Hospital management</a:t>
            </a:r>
          </a:p>
          <a:p>
            <a:pPr marL="228600" indent="-182563">
              <a:lnSpc>
                <a:spcPct val="80000"/>
              </a:lnSpc>
              <a:spcBef>
                <a:spcPct val="20000"/>
              </a:spcBef>
              <a:spcAft>
                <a:spcPts val="300"/>
              </a:spcAft>
              <a:buClr>
                <a:srgbClr val="C3260C"/>
              </a:buClr>
              <a:buSzPct val="130000"/>
              <a:buFont typeface="Wingdings" charset="2"/>
              <a:buChar char="§"/>
              <a:defRPr/>
            </a:pPr>
            <a:r>
              <a:rPr lang="en-GB" sz="2400" dirty="0">
                <a:solidFill>
                  <a:srgbClr val="404040"/>
                </a:solidFill>
                <a:latin typeface="+mn-lt"/>
                <a:cs typeface="+mn-cs"/>
              </a:rPr>
              <a:t>Insurance</a:t>
            </a:r>
          </a:p>
          <a:p>
            <a:pPr marL="228600" indent="-182563">
              <a:lnSpc>
                <a:spcPct val="80000"/>
              </a:lnSpc>
              <a:spcBef>
                <a:spcPct val="20000"/>
              </a:spcBef>
              <a:spcAft>
                <a:spcPts val="300"/>
              </a:spcAft>
              <a:buClr>
                <a:srgbClr val="C3260C"/>
              </a:buClr>
              <a:buSzPct val="130000"/>
              <a:buFont typeface="Wingdings" charset="2"/>
              <a:buChar char="§"/>
              <a:defRPr/>
            </a:pPr>
            <a:r>
              <a:rPr lang="en-GB" sz="2400" dirty="0">
                <a:solidFill>
                  <a:srgbClr val="404040"/>
                </a:solidFill>
                <a:latin typeface="+mn-lt"/>
                <a:cs typeface="+mn-cs"/>
              </a:rPr>
              <a:t>Leasing</a:t>
            </a:r>
          </a:p>
          <a:p>
            <a:pPr marL="228600" indent="-182563">
              <a:lnSpc>
                <a:spcPct val="80000"/>
              </a:lnSpc>
              <a:spcBef>
                <a:spcPct val="20000"/>
              </a:spcBef>
              <a:spcAft>
                <a:spcPts val="300"/>
              </a:spcAft>
              <a:buClr>
                <a:srgbClr val="C3260C"/>
              </a:buClr>
              <a:buSzPct val="130000"/>
              <a:buFont typeface="Wingdings" charset="2"/>
              <a:buChar char="§"/>
              <a:defRPr/>
            </a:pPr>
            <a:r>
              <a:rPr lang="en-GB" sz="2400" dirty="0">
                <a:solidFill>
                  <a:srgbClr val="404040"/>
                </a:solidFill>
                <a:latin typeface="+mn-lt"/>
                <a:cs typeface="+mn-cs"/>
              </a:rPr>
              <a:t>Legal</a:t>
            </a:r>
          </a:p>
          <a:p>
            <a:pPr marL="228600" indent="-182563">
              <a:lnSpc>
                <a:spcPct val="80000"/>
              </a:lnSpc>
              <a:spcBef>
                <a:spcPct val="20000"/>
              </a:spcBef>
              <a:spcAft>
                <a:spcPts val="300"/>
              </a:spcAft>
              <a:buClr>
                <a:srgbClr val="C3260C"/>
              </a:buClr>
              <a:buSzPct val="130000"/>
              <a:buFont typeface="Wingdings" charset="2"/>
              <a:buChar char="§"/>
              <a:defRPr/>
            </a:pPr>
            <a:r>
              <a:rPr lang="en-GB" sz="2400" dirty="0">
                <a:solidFill>
                  <a:srgbClr val="404040"/>
                </a:solidFill>
                <a:latin typeface="+mn-lt"/>
                <a:cs typeface="+mn-cs"/>
              </a:rPr>
              <a:t>Lodging</a:t>
            </a:r>
          </a:p>
          <a:p>
            <a:pPr marL="228600" indent="-182563">
              <a:lnSpc>
                <a:spcPct val="80000"/>
              </a:lnSpc>
              <a:spcBef>
                <a:spcPct val="20000"/>
              </a:spcBef>
              <a:spcAft>
                <a:spcPts val="300"/>
              </a:spcAft>
              <a:buClr>
                <a:srgbClr val="C3260C"/>
              </a:buClr>
              <a:buSzPct val="130000"/>
              <a:buFont typeface="Wingdings" charset="2"/>
              <a:buChar char="§"/>
              <a:defRPr/>
            </a:pPr>
            <a:r>
              <a:rPr lang="en-GB" sz="2400" dirty="0">
                <a:solidFill>
                  <a:srgbClr val="404040"/>
                </a:solidFill>
                <a:latin typeface="+mn-lt"/>
                <a:cs typeface="+mn-cs"/>
              </a:rPr>
              <a:t>Management and catering</a:t>
            </a:r>
          </a:p>
          <a:p>
            <a:pPr marL="228600" indent="-182563">
              <a:lnSpc>
                <a:spcPct val="80000"/>
              </a:lnSpc>
              <a:spcBef>
                <a:spcPct val="20000"/>
              </a:spcBef>
              <a:spcAft>
                <a:spcPts val="300"/>
              </a:spcAft>
              <a:buClr>
                <a:srgbClr val="C3260C"/>
              </a:buClr>
              <a:buSzPct val="130000"/>
              <a:buFont typeface="Wingdings" charset="2"/>
              <a:buChar char="§"/>
              <a:defRPr/>
            </a:pPr>
            <a:r>
              <a:rPr lang="en-GB" sz="2400" dirty="0">
                <a:solidFill>
                  <a:srgbClr val="404040"/>
                </a:solidFill>
                <a:latin typeface="+mn-lt"/>
                <a:cs typeface="+mn-cs"/>
              </a:rPr>
              <a:t>Management consulting</a:t>
            </a:r>
          </a:p>
          <a:p>
            <a:pPr marL="228600" indent="-182563">
              <a:lnSpc>
                <a:spcPct val="80000"/>
              </a:lnSpc>
              <a:spcBef>
                <a:spcPct val="20000"/>
              </a:spcBef>
              <a:spcAft>
                <a:spcPts val="300"/>
              </a:spcAft>
              <a:buClr>
                <a:srgbClr val="C3260C"/>
              </a:buClr>
              <a:buSzPct val="130000"/>
              <a:buFont typeface="Wingdings" charset="2"/>
              <a:buChar char="§"/>
              <a:defRPr/>
            </a:pPr>
            <a:r>
              <a:rPr lang="en-GB" sz="2400" dirty="0">
                <a:solidFill>
                  <a:srgbClr val="404040"/>
                </a:solidFill>
                <a:latin typeface="+mn-lt"/>
                <a:cs typeface="+mn-cs"/>
              </a:rPr>
              <a:t>Publishing</a:t>
            </a:r>
            <a:endParaRPr lang="en-US" sz="2400" dirty="0">
              <a:solidFill>
                <a:srgbClr val="404040"/>
              </a:solidFill>
              <a:latin typeface="+mn-lt"/>
              <a:cs typeface="+mn-cs"/>
            </a:endParaRPr>
          </a:p>
          <a:p>
            <a:pPr marL="228600" indent="-182563">
              <a:lnSpc>
                <a:spcPct val="80000"/>
              </a:lnSpc>
              <a:spcBef>
                <a:spcPct val="20000"/>
              </a:spcBef>
              <a:spcAft>
                <a:spcPts val="300"/>
              </a:spcAft>
              <a:buClr>
                <a:srgbClr val="C3260C"/>
              </a:buClr>
              <a:buSzPct val="130000"/>
              <a:buFont typeface="Wingdings" charset="2"/>
              <a:buChar char="§"/>
              <a:defRPr/>
            </a:pPr>
            <a:endParaRPr lang="en-US" sz="2400" dirty="0">
              <a:solidFill>
                <a:srgbClr val="404040"/>
              </a:solidFill>
              <a:latin typeface="+mn-lt"/>
              <a:cs typeface="+mn-cs"/>
            </a:endParaRPr>
          </a:p>
        </p:txBody>
      </p:sp>
    </p:spTree>
    <p:extLst>
      <p:ext uri="{BB962C8B-B14F-4D97-AF65-F5344CB8AC3E}">
        <p14:creationId xmlns:p14="http://schemas.microsoft.com/office/powerpoint/2010/main" val="1386575402"/>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16496" y="332656"/>
            <a:ext cx="8928992" cy="1143000"/>
          </a:xfrm>
        </p:spPr>
        <p:txBody>
          <a:bodyPr/>
          <a:lstStyle/>
          <a:p>
            <a:pPr marL="0" indent="0" algn="l" eaLnBrk="1" hangingPunct="1">
              <a:buNone/>
              <a:defRPr/>
            </a:pPr>
            <a:r>
              <a:rPr lang="en-US" sz="3200" dirty="0">
                <a:solidFill>
                  <a:srgbClr val="073C65"/>
                </a:solidFill>
                <a:cs typeface="+mj-cs"/>
              </a:rPr>
              <a:t>Services Marketing x Product Marketing</a:t>
            </a:r>
          </a:p>
        </p:txBody>
      </p:sp>
      <p:sp>
        <p:nvSpPr>
          <p:cNvPr id="14339" name="AutoShape 3"/>
          <p:cNvSpPr>
            <a:spLocks noChangeArrowheads="1"/>
          </p:cNvSpPr>
          <p:nvPr/>
        </p:nvSpPr>
        <p:spPr bwMode="auto">
          <a:xfrm>
            <a:off x="825500" y="2819400"/>
            <a:ext cx="8420100" cy="838200"/>
          </a:xfrm>
          <a:prstGeom prst="leftRightArrow">
            <a:avLst>
              <a:gd name="adj1" fmla="val 50000"/>
              <a:gd name="adj2" fmla="val 185455"/>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340" name="Text Box 4"/>
          <p:cNvSpPr txBox="1">
            <a:spLocks noChangeArrowheads="1"/>
          </p:cNvSpPr>
          <p:nvPr/>
        </p:nvSpPr>
        <p:spPr bwMode="auto">
          <a:xfrm>
            <a:off x="660400" y="2286000"/>
            <a:ext cx="923777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2400">
                <a:cs typeface="+mn-cs"/>
              </a:rPr>
              <a:t>All intangible					        All tangible</a:t>
            </a:r>
          </a:p>
        </p:txBody>
      </p:sp>
      <p:sp>
        <p:nvSpPr>
          <p:cNvPr id="14341" name="Text Box 5"/>
          <p:cNvSpPr txBox="1">
            <a:spLocks noChangeArrowheads="1"/>
          </p:cNvSpPr>
          <p:nvPr/>
        </p:nvSpPr>
        <p:spPr bwMode="auto">
          <a:xfrm>
            <a:off x="890852" y="6132513"/>
            <a:ext cx="258856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a:cs typeface="+mn-cs"/>
              </a:rPr>
              <a:t>Professional services</a:t>
            </a:r>
          </a:p>
        </p:txBody>
      </p:sp>
      <p:sp>
        <p:nvSpPr>
          <p:cNvPr id="14342" name="Text Box 6"/>
          <p:cNvSpPr txBox="1">
            <a:spLocks noChangeArrowheads="1"/>
          </p:cNvSpPr>
          <p:nvPr/>
        </p:nvSpPr>
        <p:spPr bwMode="auto">
          <a:xfrm>
            <a:off x="2129102" y="5599113"/>
            <a:ext cx="118655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a:cs typeface="+mn-cs"/>
              </a:rPr>
              <a:t>Retailing</a:t>
            </a:r>
          </a:p>
        </p:txBody>
      </p:sp>
      <p:sp>
        <p:nvSpPr>
          <p:cNvPr id="14343" name="Text Box 7"/>
          <p:cNvSpPr txBox="1">
            <a:spLocks noChangeArrowheads="1"/>
          </p:cNvSpPr>
          <p:nvPr/>
        </p:nvSpPr>
        <p:spPr bwMode="auto">
          <a:xfrm>
            <a:off x="3136900" y="5105401"/>
            <a:ext cx="240225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a:cs typeface="+mn-cs"/>
              </a:rPr>
              <a:t>Computer software</a:t>
            </a:r>
          </a:p>
        </p:txBody>
      </p:sp>
      <p:sp>
        <p:nvSpPr>
          <p:cNvPr id="14344" name="Text Box 8"/>
          <p:cNvSpPr txBox="1">
            <a:spLocks noChangeArrowheads="1"/>
          </p:cNvSpPr>
          <p:nvPr/>
        </p:nvSpPr>
        <p:spPr bwMode="auto">
          <a:xfrm>
            <a:off x="4622800" y="4572001"/>
            <a:ext cx="249682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a:cs typeface="+mn-cs"/>
              </a:rPr>
              <a:t>Computer hardware</a:t>
            </a:r>
          </a:p>
        </p:txBody>
      </p:sp>
      <p:sp>
        <p:nvSpPr>
          <p:cNvPr id="14345" name="Text Box 9"/>
          <p:cNvSpPr txBox="1">
            <a:spLocks noChangeArrowheads="1"/>
          </p:cNvSpPr>
          <p:nvPr/>
        </p:nvSpPr>
        <p:spPr bwMode="auto">
          <a:xfrm>
            <a:off x="6256602" y="3998913"/>
            <a:ext cx="252646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a:cs typeface="+mn-cs"/>
              </a:rPr>
              <a:t>Tires and auto parts</a:t>
            </a:r>
          </a:p>
        </p:txBody>
      </p:sp>
    </p:spTree>
    <p:extLst>
      <p:ext uri="{BB962C8B-B14F-4D97-AF65-F5344CB8AC3E}">
        <p14:creationId xmlns:p14="http://schemas.microsoft.com/office/powerpoint/2010/main" val="1992890337"/>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sz="quarter" idx="13"/>
          </p:nvPr>
        </p:nvSpPr>
        <p:spPr>
          <a:xfrm>
            <a:off x="0" y="2997200"/>
            <a:ext cx="10336213" cy="3133725"/>
          </a:xfrm>
        </p:spPr>
        <p:txBody>
          <a:bodyPr/>
          <a:lstStyle/>
          <a:p>
            <a:pPr marL="46037" indent="0" algn="ctr" eaLnBrk="1" hangingPunct="1">
              <a:buNone/>
            </a:pPr>
            <a:r>
              <a:rPr lang="cs-CZ" sz="4000" b="1" dirty="0">
                <a:solidFill>
                  <a:srgbClr val="0D79CA"/>
                </a:solidFill>
                <a:latin typeface="Trebuchet MS" charset="0"/>
              </a:rPr>
              <a:t>Team </a:t>
            </a:r>
            <a:r>
              <a:rPr lang="cs-CZ" sz="4000" b="1" dirty="0" err="1">
                <a:solidFill>
                  <a:srgbClr val="0D79CA"/>
                </a:solidFill>
                <a:latin typeface="Trebuchet MS" charset="0"/>
              </a:rPr>
              <a:t>work</a:t>
            </a:r>
            <a:endParaRPr lang="cs-CZ" sz="4000" b="1" dirty="0">
              <a:solidFill>
                <a:srgbClr val="0D79CA"/>
              </a:solidFill>
              <a:latin typeface="Trebuchet MS" charset="0"/>
            </a:endParaRPr>
          </a:p>
          <a:p>
            <a:pPr marL="46037" indent="0" algn="ctr" eaLnBrk="1" hangingPunct="1">
              <a:buNone/>
            </a:pPr>
            <a:endParaRPr lang="cs-CZ" sz="4000" b="1" dirty="0">
              <a:solidFill>
                <a:srgbClr val="0D79CA"/>
              </a:solidFill>
              <a:latin typeface="Trebuchet MS" charset="0"/>
            </a:endParaRPr>
          </a:p>
          <a:p>
            <a:pPr marL="46037" indent="0" algn="ctr" eaLnBrk="1" hangingPunct="1">
              <a:buNone/>
            </a:pPr>
            <a:r>
              <a:rPr lang="cs-CZ" sz="4000" b="1" dirty="0" err="1">
                <a:solidFill>
                  <a:srgbClr val="0D79CA"/>
                </a:solidFill>
                <a:latin typeface="Trebuchet MS" charset="0"/>
              </a:rPr>
              <a:t>Local</a:t>
            </a:r>
            <a:r>
              <a:rPr lang="cs-CZ" sz="4000" b="1" dirty="0">
                <a:solidFill>
                  <a:srgbClr val="0D79CA"/>
                </a:solidFill>
                <a:latin typeface="Trebuchet MS" charset="0"/>
              </a:rPr>
              <a:t> </a:t>
            </a:r>
            <a:r>
              <a:rPr lang="cs-CZ" sz="4000" b="1" dirty="0" err="1">
                <a:solidFill>
                  <a:srgbClr val="0D79CA"/>
                </a:solidFill>
                <a:latin typeface="Trebuchet MS" charset="0"/>
              </a:rPr>
              <a:t>service</a:t>
            </a:r>
            <a:r>
              <a:rPr lang="cs-CZ" sz="4000" b="1" dirty="0">
                <a:solidFill>
                  <a:srgbClr val="0D79CA"/>
                </a:solidFill>
                <a:latin typeface="Trebuchet MS" charset="0"/>
              </a:rPr>
              <a:t> </a:t>
            </a:r>
            <a:r>
              <a:rPr lang="cs-CZ" sz="4000" b="1" dirty="0" err="1">
                <a:solidFill>
                  <a:srgbClr val="0D79CA"/>
                </a:solidFill>
                <a:latin typeface="Trebuchet MS" charset="0"/>
              </a:rPr>
              <a:t>company</a:t>
            </a:r>
            <a:endParaRPr lang="cs-CZ" sz="4000" b="1" dirty="0">
              <a:solidFill>
                <a:srgbClr val="0D79CA"/>
              </a:solidFill>
              <a:latin typeface="Trebuchet MS" charset="0"/>
            </a:endParaRPr>
          </a:p>
        </p:txBody>
      </p:sp>
    </p:spTree>
    <p:extLst>
      <p:ext uri="{BB962C8B-B14F-4D97-AF65-F5344CB8AC3E}">
        <p14:creationId xmlns:p14="http://schemas.microsoft.com/office/powerpoint/2010/main" val="270261506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marL="320040" indent="-320040" eaLnBrk="1" fontAlgn="auto" hangingPunct="1">
              <a:spcAft>
                <a:spcPts val="0"/>
              </a:spcAft>
              <a:buClr>
                <a:schemeClr val="accent6">
                  <a:lumMod val="75000"/>
                </a:schemeClr>
              </a:buClr>
              <a:buFont typeface="Georgia" pitchFamily="18" charset="0"/>
              <a:buChar char="*"/>
              <a:defRPr/>
            </a:pPr>
            <a:endParaRPr lang="cs-CZ">
              <a:ea typeface="+mj-ea"/>
              <a:cs typeface="+mj-cs"/>
            </a:endParaRPr>
          </a:p>
        </p:txBody>
      </p:sp>
      <p:sp>
        <p:nvSpPr>
          <p:cNvPr id="34818" name="Rectangle 3"/>
          <p:cNvSpPr>
            <a:spLocks noGrp="1" noChangeArrowheads="1"/>
          </p:cNvSpPr>
          <p:nvPr>
            <p:ph sz="quarter" idx="13"/>
          </p:nvPr>
        </p:nvSpPr>
        <p:spPr>
          <a:xfrm>
            <a:off x="495300" y="2997200"/>
            <a:ext cx="8915400" cy="3133725"/>
          </a:xfrm>
        </p:spPr>
        <p:txBody>
          <a:bodyPr/>
          <a:lstStyle/>
          <a:p>
            <a:pPr algn="ctr" eaLnBrk="1" hangingPunct="1"/>
            <a:r>
              <a:rPr lang="cs-CZ" sz="4000" b="1">
                <a:solidFill>
                  <a:srgbClr val="0D79CA"/>
                </a:solidFill>
                <a:latin typeface="Trebuchet MS" charset="0"/>
              </a:rPr>
              <a:t>What is „Service“?</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marL="320040" indent="-320040" eaLnBrk="1" fontAlgn="auto" hangingPunct="1">
              <a:spcAft>
                <a:spcPts val="0"/>
              </a:spcAft>
              <a:buClr>
                <a:schemeClr val="accent6">
                  <a:lumMod val="75000"/>
                </a:schemeClr>
              </a:buClr>
              <a:buFont typeface="Georgia" pitchFamily="18" charset="0"/>
              <a:buChar char="*"/>
              <a:defRPr/>
            </a:pPr>
            <a:endParaRPr lang="cs-CZ">
              <a:ea typeface="+mj-ea"/>
              <a:cs typeface="+mj-cs"/>
            </a:endParaRPr>
          </a:p>
        </p:txBody>
      </p:sp>
      <p:sp>
        <p:nvSpPr>
          <p:cNvPr id="59394" name="Rectangle 3"/>
          <p:cNvSpPr>
            <a:spLocks noGrp="1" noChangeArrowheads="1"/>
          </p:cNvSpPr>
          <p:nvPr>
            <p:ph sz="quarter" idx="13"/>
          </p:nvPr>
        </p:nvSpPr>
        <p:spPr>
          <a:xfrm>
            <a:off x="0" y="2997200"/>
            <a:ext cx="10336213" cy="3133725"/>
          </a:xfrm>
        </p:spPr>
        <p:txBody>
          <a:bodyPr/>
          <a:lstStyle/>
          <a:p>
            <a:pPr marL="46037" indent="0" algn="ctr" eaLnBrk="1" hangingPunct="1">
              <a:buNone/>
            </a:pPr>
            <a:r>
              <a:rPr lang="cs-CZ" sz="4000" b="1" dirty="0" err="1">
                <a:solidFill>
                  <a:srgbClr val="0D79CA"/>
                </a:solidFill>
                <a:latin typeface="Trebuchet MS" charset="0"/>
              </a:rPr>
              <a:t>What</a:t>
            </a:r>
            <a:r>
              <a:rPr lang="cs-CZ" sz="4000" b="1" dirty="0">
                <a:solidFill>
                  <a:srgbClr val="0D79CA"/>
                </a:solidFill>
                <a:latin typeface="Trebuchet MS" charset="0"/>
              </a:rPr>
              <a:t> </a:t>
            </a:r>
            <a:r>
              <a:rPr lang="cs-CZ" sz="4000" b="1" dirty="0" err="1">
                <a:solidFill>
                  <a:srgbClr val="0D79CA"/>
                </a:solidFill>
                <a:latin typeface="Trebuchet MS" charset="0"/>
              </a:rPr>
              <a:t>is</a:t>
            </a:r>
            <a:r>
              <a:rPr lang="cs-CZ" sz="4000" b="1" dirty="0">
                <a:solidFill>
                  <a:srgbClr val="0D79CA"/>
                </a:solidFill>
                <a:latin typeface="Trebuchet MS" charset="0"/>
              </a:rPr>
              <a:t> </a:t>
            </a:r>
          </a:p>
          <a:p>
            <a:pPr algn="ctr" eaLnBrk="1" hangingPunct="1">
              <a:buFont typeface="Wingdings" charset="0"/>
              <a:buNone/>
            </a:pPr>
            <a:r>
              <a:rPr lang="cs-CZ" sz="4000" b="1" dirty="0">
                <a:solidFill>
                  <a:srgbClr val="0D79CA"/>
                </a:solidFill>
                <a:latin typeface="Trebuchet MS" charset="0"/>
              </a:rPr>
              <a:t>„</a:t>
            </a:r>
            <a:r>
              <a:rPr lang="cs-CZ" sz="4000" b="1" dirty="0" err="1">
                <a:solidFill>
                  <a:srgbClr val="0D79CA"/>
                </a:solidFill>
                <a:latin typeface="Trebuchet MS" charset="0"/>
              </a:rPr>
              <a:t>Customer</a:t>
            </a:r>
            <a:r>
              <a:rPr lang="cs-CZ" sz="4000" b="1" dirty="0">
                <a:solidFill>
                  <a:srgbClr val="0D79CA"/>
                </a:solidFill>
                <a:latin typeface="Trebuchet MS" charset="0"/>
              </a:rPr>
              <a:t> </a:t>
            </a:r>
            <a:r>
              <a:rPr lang="cs-CZ" sz="4000" b="1" dirty="0" err="1">
                <a:solidFill>
                  <a:srgbClr val="0D79CA"/>
                </a:solidFill>
                <a:latin typeface="Trebuchet MS" charset="0"/>
              </a:rPr>
              <a:t>Service</a:t>
            </a:r>
            <a:r>
              <a:rPr lang="cs-CZ" sz="4000" b="1" dirty="0">
                <a:solidFill>
                  <a:srgbClr val="0D79CA"/>
                </a:solidFill>
                <a:latin typeface="Trebuchet MS" charset="0"/>
              </a:rPr>
              <a:t>“?</a:t>
            </a:r>
          </a:p>
        </p:txBody>
      </p:sp>
    </p:spTree>
    <p:extLst>
      <p:ext uri="{BB962C8B-B14F-4D97-AF65-F5344CB8AC3E}">
        <p14:creationId xmlns:p14="http://schemas.microsoft.com/office/powerpoint/2010/main" val="858560350"/>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32520" y="548680"/>
            <a:ext cx="8333363" cy="1143000"/>
          </a:xfrm>
        </p:spPr>
        <p:txBody>
          <a:bodyPr/>
          <a:lstStyle/>
          <a:p>
            <a:pPr marL="0" indent="0" algn="l" eaLnBrk="1" fontAlgn="auto" hangingPunct="1">
              <a:spcAft>
                <a:spcPts val="0"/>
              </a:spcAft>
              <a:buClr>
                <a:schemeClr val="accent6">
                  <a:lumMod val="75000"/>
                </a:schemeClr>
              </a:buClr>
              <a:buNone/>
              <a:defRPr/>
            </a:pPr>
            <a:r>
              <a:rPr lang="cs-CZ" dirty="0">
                <a:solidFill>
                  <a:srgbClr val="0D79CA"/>
                </a:solidFill>
                <a:ea typeface="+mj-ea"/>
                <a:cs typeface="+mj-cs"/>
              </a:rPr>
              <a:t>Customer </a:t>
            </a:r>
            <a:r>
              <a:rPr lang="cs-CZ" dirty="0" err="1">
                <a:solidFill>
                  <a:srgbClr val="0D79CA"/>
                </a:solidFill>
                <a:ea typeface="+mj-ea"/>
                <a:cs typeface="+mj-cs"/>
              </a:rPr>
              <a:t>services</a:t>
            </a:r>
            <a:endParaRPr lang="cs-CZ" dirty="0">
              <a:solidFill>
                <a:srgbClr val="0D79CA"/>
              </a:solidFill>
              <a:ea typeface="+mj-ea"/>
              <a:cs typeface="+mj-cs"/>
            </a:endParaRPr>
          </a:p>
        </p:txBody>
      </p:sp>
      <p:sp>
        <p:nvSpPr>
          <p:cNvPr id="54275" name="Rectangle 3"/>
          <p:cNvSpPr>
            <a:spLocks noGrp="1" noChangeArrowheads="1"/>
          </p:cNvSpPr>
          <p:nvPr>
            <p:ph sz="quarter" idx="13"/>
          </p:nvPr>
        </p:nvSpPr>
        <p:spPr>
          <a:xfrm>
            <a:off x="495300" y="2060575"/>
            <a:ext cx="8915400" cy="3816350"/>
          </a:xfrm>
        </p:spPr>
        <p:txBody>
          <a:bodyPr rtlCol="0">
            <a:normAutofit/>
          </a:bodyPr>
          <a:lstStyle/>
          <a:p>
            <a:pPr indent="-182880" eaLnBrk="1" fontAlgn="auto" hangingPunct="1">
              <a:lnSpc>
                <a:spcPct val="90000"/>
              </a:lnSpc>
              <a:buClr>
                <a:schemeClr val="accent6">
                  <a:lumMod val="75000"/>
                </a:schemeClr>
              </a:buClr>
              <a:buFont typeface="Georgia" pitchFamily="18" charset="0"/>
              <a:buChar char="*"/>
              <a:defRPr/>
            </a:pPr>
            <a:r>
              <a:rPr lang="en-US" sz="2800" dirty="0">
                <a:solidFill>
                  <a:schemeClr val="tx1">
                    <a:lumMod val="75000"/>
                    <a:lumOff val="25000"/>
                  </a:schemeClr>
                </a:solidFill>
                <a:ea typeface="+mn-ea"/>
                <a:cs typeface="+mn-cs"/>
              </a:rPr>
              <a:t>Customer services are everything, what company does for </a:t>
            </a:r>
            <a:r>
              <a:rPr lang="en-US" sz="2800" dirty="0">
                <a:solidFill>
                  <a:srgbClr val="FF3300"/>
                </a:solidFill>
                <a:ea typeface="+mn-ea"/>
                <a:cs typeface="+mn-cs"/>
              </a:rPr>
              <a:t>satisfaction</a:t>
            </a:r>
            <a:r>
              <a:rPr lang="en-US" sz="2800" dirty="0">
                <a:solidFill>
                  <a:schemeClr val="tx1">
                    <a:lumMod val="75000"/>
                    <a:lumOff val="25000"/>
                  </a:schemeClr>
                </a:solidFill>
                <a:ea typeface="+mn-ea"/>
                <a:cs typeface="+mn-cs"/>
              </a:rPr>
              <a:t> of its customers. </a:t>
            </a:r>
          </a:p>
          <a:p>
            <a:pPr marL="0" indent="0" eaLnBrk="1" fontAlgn="auto" hangingPunct="1">
              <a:lnSpc>
                <a:spcPct val="90000"/>
              </a:lnSpc>
              <a:buClr>
                <a:schemeClr val="accent6">
                  <a:lumMod val="75000"/>
                </a:schemeClr>
              </a:buClr>
              <a:buFont typeface="Wingdings" charset="0"/>
              <a:buNone/>
              <a:defRPr/>
            </a:pPr>
            <a:endParaRPr lang="cs-CZ" sz="2800" dirty="0">
              <a:solidFill>
                <a:schemeClr val="tx1">
                  <a:lumMod val="75000"/>
                  <a:lumOff val="25000"/>
                </a:schemeClr>
              </a:solidFill>
              <a:ea typeface="+mn-ea"/>
              <a:cs typeface="+mn-cs"/>
            </a:endParaRPr>
          </a:p>
          <a:p>
            <a:pPr indent="-182880" eaLnBrk="1" fontAlgn="auto" hangingPunct="1">
              <a:lnSpc>
                <a:spcPct val="90000"/>
              </a:lnSpc>
              <a:buClr>
                <a:schemeClr val="accent6">
                  <a:lumMod val="75000"/>
                </a:schemeClr>
              </a:buClr>
              <a:buFont typeface="Georgia" pitchFamily="18" charset="0"/>
              <a:buChar char="*"/>
              <a:defRPr/>
            </a:pPr>
            <a:r>
              <a:rPr lang="en-US" sz="2800" dirty="0">
                <a:solidFill>
                  <a:schemeClr val="tx1">
                    <a:lumMod val="75000"/>
                    <a:lumOff val="25000"/>
                  </a:schemeClr>
                </a:solidFill>
                <a:ea typeface="+mn-ea"/>
                <a:cs typeface="+mn-cs"/>
              </a:rPr>
              <a:t>They help to gain </a:t>
            </a:r>
            <a:r>
              <a:rPr lang="en-US" sz="2800" dirty="0">
                <a:solidFill>
                  <a:srgbClr val="FF3300"/>
                </a:solidFill>
                <a:ea typeface="+mn-ea"/>
                <a:cs typeface="+mn-cs"/>
              </a:rPr>
              <a:t>higher profit</a:t>
            </a:r>
            <a:r>
              <a:rPr lang="en-US" sz="2800" dirty="0">
                <a:solidFill>
                  <a:schemeClr val="tx1">
                    <a:lumMod val="75000"/>
                    <a:lumOff val="25000"/>
                  </a:schemeClr>
                </a:solidFill>
                <a:ea typeface="+mn-ea"/>
                <a:cs typeface="+mn-cs"/>
              </a:rPr>
              <a:t> from sold products.</a:t>
            </a:r>
          </a:p>
          <a:p>
            <a:pPr marL="0" indent="0" eaLnBrk="1" fontAlgn="auto" hangingPunct="1">
              <a:lnSpc>
                <a:spcPct val="90000"/>
              </a:lnSpc>
              <a:buClr>
                <a:schemeClr val="accent6">
                  <a:lumMod val="75000"/>
                </a:schemeClr>
              </a:buClr>
              <a:buFont typeface="Wingdings" charset="0"/>
              <a:buNone/>
              <a:defRPr/>
            </a:pPr>
            <a:endParaRPr lang="cs-CZ" sz="2800" dirty="0">
              <a:solidFill>
                <a:schemeClr val="tx1">
                  <a:lumMod val="75000"/>
                  <a:lumOff val="25000"/>
                </a:schemeClr>
              </a:solidFill>
              <a:ea typeface="+mn-ea"/>
              <a:cs typeface="+mn-cs"/>
            </a:endParaRPr>
          </a:p>
          <a:p>
            <a:pPr indent="-182880" eaLnBrk="1" fontAlgn="auto" hangingPunct="1">
              <a:lnSpc>
                <a:spcPct val="90000"/>
              </a:lnSpc>
              <a:buClr>
                <a:schemeClr val="accent6">
                  <a:lumMod val="75000"/>
                </a:schemeClr>
              </a:buClr>
              <a:buFont typeface="Georgia" pitchFamily="18" charset="0"/>
              <a:buChar char="*"/>
              <a:defRPr/>
            </a:pPr>
            <a:r>
              <a:rPr lang="en-US" sz="2800" dirty="0">
                <a:solidFill>
                  <a:schemeClr val="tx1">
                    <a:lumMod val="75000"/>
                    <a:lumOff val="25000"/>
                  </a:schemeClr>
                </a:solidFill>
                <a:ea typeface="+mn-ea"/>
                <a:cs typeface="+mn-cs"/>
              </a:rPr>
              <a:t>Customer services can be also an important </a:t>
            </a:r>
            <a:r>
              <a:rPr lang="en-US" sz="2800" dirty="0">
                <a:solidFill>
                  <a:srgbClr val="FF3300"/>
                </a:solidFill>
                <a:ea typeface="+mn-ea"/>
                <a:cs typeface="+mn-cs"/>
              </a:rPr>
              <a:t>competitive advantage</a:t>
            </a:r>
            <a:r>
              <a:rPr lang="en-US" sz="2800" dirty="0">
                <a:solidFill>
                  <a:schemeClr val="tx1">
                    <a:lumMod val="75000"/>
                    <a:lumOff val="25000"/>
                  </a:schemeClr>
                </a:solidFill>
                <a:ea typeface="+mn-ea"/>
                <a:cs typeface="+mn-cs"/>
              </a:rPr>
              <a:t>.</a:t>
            </a:r>
            <a:endParaRPr lang="cs-CZ" sz="2800" dirty="0">
              <a:solidFill>
                <a:schemeClr val="tx1">
                  <a:lumMod val="75000"/>
                  <a:lumOff val="25000"/>
                </a:schemeClr>
              </a:solidFill>
              <a:ea typeface="+mn-ea"/>
              <a:cs typeface="+mn-cs"/>
            </a:endParaRP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a:xfrm>
            <a:off x="488505" y="692696"/>
            <a:ext cx="8208912" cy="1143000"/>
          </a:xfrm>
        </p:spPr>
        <p:txBody>
          <a:bodyPr/>
          <a:lstStyle/>
          <a:p>
            <a:pPr marL="320040" indent="-320040" algn="l" eaLnBrk="1" fontAlgn="auto" hangingPunct="1">
              <a:spcAft>
                <a:spcPts val="0"/>
              </a:spcAft>
              <a:buClr>
                <a:schemeClr val="accent6">
                  <a:lumMod val="75000"/>
                </a:schemeClr>
              </a:buClr>
              <a:buFont typeface="Georgia" pitchFamily="18" charset="0"/>
              <a:buChar char="*"/>
              <a:defRPr/>
            </a:pPr>
            <a:r>
              <a:rPr lang="en-US" dirty="0">
                <a:solidFill>
                  <a:schemeClr val="bg2">
                    <a:lumMod val="50000"/>
                  </a:schemeClr>
                </a:solidFill>
                <a:ea typeface="+mj-ea"/>
                <a:cs typeface="+mj-cs"/>
              </a:rPr>
              <a:t>Customer Services</a:t>
            </a:r>
          </a:p>
        </p:txBody>
      </p:sp>
      <p:sp>
        <p:nvSpPr>
          <p:cNvPr id="618499" name="Rectangle 3"/>
          <p:cNvSpPr>
            <a:spLocks noGrp="1" noChangeArrowheads="1"/>
          </p:cNvSpPr>
          <p:nvPr>
            <p:ph sz="quarter" idx="13"/>
          </p:nvPr>
        </p:nvSpPr>
        <p:spPr>
          <a:xfrm>
            <a:off x="428625" y="2060575"/>
            <a:ext cx="8658225" cy="3816350"/>
          </a:xfrm>
        </p:spPr>
        <p:txBody>
          <a:bodyPr rtlCol="0">
            <a:normAutofit/>
          </a:bodyPr>
          <a:lstStyle/>
          <a:p>
            <a:pPr indent="-182880" algn="just" eaLnBrk="1" fontAlgn="auto" hangingPunct="1">
              <a:lnSpc>
                <a:spcPct val="90000"/>
              </a:lnSpc>
              <a:buClr>
                <a:schemeClr val="accent6">
                  <a:lumMod val="75000"/>
                </a:schemeClr>
              </a:buClr>
              <a:buFont typeface="Georgia" pitchFamily="18" charset="0"/>
              <a:buChar char="*"/>
              <a:defRPr/>
            </a:pPr>
            <a:r>
              <a:rPr lang="en-US" sz="2400" dirty="0">
                <a:solidFill>
                  <a:schemeClr val="tx1">
                    <a:lumMod val="75000"/>
                    <a:lumOff val="25000"/>
                  </a:schemeClr>
                </a:solidFill>
                <a:latin typeface="Constantia"/>
                <a:ea typeface="+mn-ea"/>
                <a:cs typeface="Constantia"/>
              </a:rPr>
              <a:t>customer service may be </a:t>
            </a:r>
            <a:r>
              <a:rPr lang="en-US" sz="2400" b="1" dirty="0">
                <a:solidFill>
                  <a:schemeClr val="tx1">
                    <a:lumMod val="75000"/>
                    <a:lumOff val="25000"/>
                  </a:schemeClr>
                </a:solidFill>
                <a:latin typeface="Constantia"/>
                <a:ea typeface="+mn-ea"/>
                <a:cs typeface="Constantia"/>
              </a:rPr>
              <a:t>provided by</a:t>
            </a:r>
            <a:endParaRPr lang="cs-CZ" sz="2400" b="1" dirty="0">
              <a:solidFill>
                <a:schemeClr val="tx1">
                  <a:lumMod val="75000"/>
                  <a:lumOff val="25000"/>
                </a:schemeClr>
              </a:solidFill>
              <a:latin typeface="Constantia"/>
              <a:ea typeface="+mn-ea"/>
              <a:cs typeface="Constantia"/>
            </a:endParaRPr>
          </a:p>
          <a:p>
            <a:pPr marL="548640" lvl="1" indent="-182880" algn="just" eaLnBrk="1" fontAlgn="auto" hangingPunct="1">
              <a:lnSpc>
                <a:spcPct val="90000"/>
              </a:lnSpc>
              <a:buClr>
                <a:schemeClr val="accent6">
                  <a:lumMod val="75000"/>
                </a:schemeClr>
              </a:buClr>
              <a:buFont typeface="Georgia" pitchFamily="18" charset="0"/>
              <a:buChar char="*"/>
              <a:defRPr/>
            </a:pPr>
            <a:r>
              <a:rPr lang="en-US" sz="2400" dirty="0">
                <a:solidFill>
                  <a:schemeClr val="tx1">
                    <a:lumMod val="75000"/>
                    <a:lumOff val="25000"/>
                  </a:schemeClr>
                </a:solidFill>
                <a:latin typeface="Constantia"/>
                <a:ea typeface="+mn-ea"/>
                <a:cs typeface="Constantia"/>
              </a:rPr>
              <a:t>a person </a:t>
            </a:r>
            <a:r>
              <a:rPr lang="en-US" sz="1800" dirty="0">
                <a:solidFill>
                  <a:schemeClr val="tx1">
                    <a:lumMod val="75000"/>
                    <a:lumOff val="25000"/>
                  </a:schemeClr>
                </a:solidFill>
                <a:latin typeface="Constantia"/>
                <a:ea typeface="+mn-ea"/>
                <a:cs typeface="Constantia"/>
              </a:rPr>
              <a:t>or</a:t>
            </a:r>
          </a:p>
          <a:p>
            <a:pPr marL="548640" lvl="1" indent="-182880" algn="just" eaLnBrk="1" fontAlgn="auto" hangingPunct="1">
              <a:lnSpc>
                <a:spcPct val="90000"/>
              </a:lnSpc>
              <a:buClr>
                <a:schemeClr val="accent6">
                  <a:lumMod val="75000"/>
                </a:schemeClr>
              </a:buClr>
              <a:buFont typeface="Georgia" pitchFamily="18" charset="0"/>
              <a:buChar char="*"/>
              <a:defRPr/>
            </a:pPr>
            <a:r>
              <a:rPr lang="en-US" sz="2400" dirty="0">
                <a:solidFill>
                  <a:schemeClr val="tx1">
                    <a:lumMod val="75000"/>
                    <a:lumOff val="25000"/>
                  </a:schemeClr>
                </a:solidFill>
                <a:latin typeface="Constantia"/>
                <a:ea typeface="+mn-ea"/>
                <a:cs typeface="Constantia"/>
              </a:rPr>
              <a:t>by automated means called self-service (web pages)</a:t>
            </a:r>
          </a:p>
          <a:p>
            <a:pPr marL="457200" lvl="1" indent="0" algn="just" eaLnBrk="1" fontAlgn="auto" hangingPunct="1">
              <a:lnSpc>
                <a:spcPct val="90000"/>
              </a:lnSpc>
              <a:buClr>
                <a:schemeClr val="accent6">
                  <a:lumMod val="75000"/>
                </a:schemeClr>
              </a:buClr>
              <a:buFontTx/>
              <a:buNone/>
              <a:defRPr/>
            </a:pPr>
            <a:endParaRPr lang="en-US" sz="2400" dirty="0">
              <a:solidFill>
                <a:schemeClr val="tx1">
                  <a:lumMod val="75000"/>
                  <a:lumOff val="25000"/>
                </a:schemeClr>
              </a:solidFill>
              <a:latin typeface="Constantia"/>
              <a:ea typeface="+mn-ea"/>
              <a:cs typeface="Constantia"/>
            </a:endParaRPr>
          </a:p>
          <a:p>
            <a:pPr indent="-182880" algn="just" eaLnBrk="1" fontAlgn="auto" hangingPunct="1">
              <a:lnSpc>
                <a:spcPct val="90000"/>
              </a:lnSpc>
              <a:buClr>
                <a:schemeClr val="accent6">
                  <a:lumMod val="75000"/>
                </a:schemeClr>
              </a:buClr>
              <a:buFont typeface="Georgia" pitchFamily="18" charset="0"/>
              <a:buChar char="*"/>
              <a:defRPr/>
            </a:pPr>
            <a:r>
              <a:rPr lang="en-US" sz="2400" dirty="0">
                <a:solidFill>
                  <a:schemeClr val="tx1">
                    <a:lumMod val="75000"/>
                    <a:lumOff val="25000"/>
                  </a:schemeClr>
                </a:solidFill>
                <a:latin typeface="Constantia"/>
                <a:ea typeface="+mn-ea"/>
                <a:cs typeface="Constantia"/>
              </a:rPr>
              <a:t>influence </a:t>
            </a:r>
            <a:r>
              <a:rPr lang="en-US" sz="2400" b="1" dirty="0">
                <a:solidFill>
                  <a:schemeClr val="tx1">
                    <a:lumMod val="75000"/>
                    <a:lumOff val="25000"/>
                  </a:schemeClr>
                </a:solidFill>
                <a:latin typeface="Constantia"/>
                <a:ea typeface="+mn-ea"/>
                <a:cs typeface="Constantia"/>
              </a:rPr>
              <a:t>emotional experiences </a:t>
            </a:r>
            <a:r>
              <a:rPr lang="en-US" sz="2400" dirty="0">
                <a:solidFill>
                  <a:schemeClr val="tx1">
                    <a:lumMod val="75000"/>
                    <a:lumOff val="25000"/>
                  </a:schemeClr>
                </a:solidFill>
                <a:latin typeface="Constantia"/>
                <a:ea typeface="+mn-ea"/>
                <a:cs typeface="Constantia"/>
              </a:rPr>
              <a:t>from purchase and help to increase of </a:t>
            </a:r>
            <a:r>
              <a:rPr lang="en-US" sz="2400" b="1" dirty="0">
                <a:solidFill>
                  <a:schemeClr val="tx1">
                    <a:lumMod val="75000"/>
                    <a:lumOff val="25000"/>
                  </a:schemeClr>
                </a:solidFill>
                <a:latin typeface="Constantia"/>
                <a:ea typeface="+mn-ea"/>
                <a:cs typeface="Constantia"/>
              </a:rPr>
              <a:t>customer satisfaction</a:t>
            </a:r>
          </a:p>
          <a:p>
            <a:pPr marL="0" indent="0" algn="just" eaLnBrk="1" fontAlgn="auto" hangingPunct="1">
              <a:lnSpc>
                <a:spcPct val="90000"/>
              </a:lnSpc>
              <a:buClr>
                <a:schemeClr val="accent6">
                  <a:lumMod val="75000"/>
                </a:schemeClr>
              </a:buClr>
              <a:buFont typeface="Wingdings" charset="0"/>
              <a:buNone/>
              <a:defRPr/>
            </a:pPr>
            <a:endParaRPr lang="en-US" sz="2400" dirty="0">
              <a:solidFill>
                <a:schemeClr val="tx1">
                  <a:lumMod val="75000"/>
                  <a:lumOff val="25000"/>
                </a:schemeClr>
              </a:solidFill>
              <a:latin typeface="Constantia"/>
              <a:ea typeface="+mn-ea"/>
              <a:cs typeface="Constantia"/>
            </a:endParaRPr>
          </a:p>
          <a:p>
            <a:pPr indent="-182880" algn="just" eaLnBrk="1" fontAlgn="auto" hangingPunct="1">
              <a:lnSpc>
                <a:spcPct val="90000"/>
              </a:lnSpc>
              <a:buClr>
                <a:schemeClr val="accent6">
                  <a:lumMod val="75000"/>
                </a:schemeClr>
              </a:buClr>
              <a:buFont typeface="Georgia" pitchFamily="18" charset="0"/>
              <a:buChar char="*"/>
              <a:defRPr/>
            </a:pPr>
            <a:r>
              <a:rPr lang="en-US" sz="2400" dirty="0">
                <a:solidFill>
                  <a:schemeClr val="tx1">
                    <a:lumMod val="75000"/>
                    <a:lumOff val="25000"/>
                  </a:schemeClr>
                </a:solidFill>
                <a:latin typeface="Constantia"/>
                <a:ea typeface="+mn-ea"/>
                <a:cs typeface="Constantia"/>
              </a:rPr>
              <a:t>generate </a:t>
            </a:r>
            <a:r>
              <a:rPr lang="en-US" sz="2400" b="1" dirty="0">
                <a:solidFill>
                  <a:schemeClr val="tx1">
                    <a:lumMod val="75000"/>
                    <a:lumOff val="25000"/>
                  </a:schemeClr>
                </a:solidFill>
                <a:latin typeface="Constantia"/>
                <a:ea typeface="+mn-ea"/>
                <a:cs typeface="Constantia"/>
              </a:rPr>
              <a:t>income and revenue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16496" y="332656"/>
            <a:ext cx="8861421" cy="1143000"/>
          </a:xfrm>
        </p:spPr>
        <p:txBody>
          <a:bodyPr/>
          <a:lstStyle/>
          <a:p>
            <a:pPr marL="320040" indent="-320040" algn="l" eaLnBrk="1" fontAlgn="auto" hangingPunct="1">
              <a:spcAft>
                <a:spcPts val="0"/>
              </a:spcAft>
              <a:buClr>
                <a:schemeClr val="accent6">
                  <a:lumMod val="75000"/>
                </a:schemeClr>
              </a:buClr>
              <a:buFont typeface="Georgia" pitchFamily="18" charset="0"/>
              <a:buChar char="*"/>
              <a:defRPr/>
            </a:pPr>
            <a:r>
              <a:rPr lang="cs-CZ" dirty="0">
                <a:solidFill>
                  <a:srgbClr val="0D79CA"/>
                </a:solidFill>
                <a:ea typeface="+mj-ea"/>
                <a:cs typeface="+mj-cs"/>
              </a:rPr>
              <a:t>Customer </a:t>
            </a:r>
            <a:r>
              <a:rPr lang="cs-CZ" dirty="0" err="1">
                <a:solidFill>
                  <a:srgbClr val="0D79CA"/>
                </a:solidFill>
                <a:ea typeface="+mj-ea"/>
                <a:cs typeface="+mj-cs"/>
              </a:rPr>
              <a:t>services</a:t>
            </a:r>
            <a:endParaRPr lang="cs-CZ" dirty="0">
              <a:solidFill>
                <a:srgbClr val="0D79CA"/>
              </a:solidFill>
              <a:ea typeface="+mj-ea"/>
              <a:cs typeface="+mj-cs"/>
            </a:endParaRPr>
          </a:p>
        </p:txBody>
      </p:sp>
      <p:sp>
        <p:nvSpPr>
          <p:cNvPr id="54275" name="Rectangle 3"/>
          <p:cNvSpPr>
            <a:spLocks noGrp="1" noChangeArrowheads="1"/>
          </p:cNvSpPr>
          <p:nvPr>
            <p:ph sz="quarter" idx="13"/>
          </p:nvPr>
        </p:nvSpPr>
        <p:spPr>
          <a:xfrm>
            <a:off x="495300" y="2060575"/>
            <a:ext cx="8915400" cy="3168650"/>
          </a:xfrm>
        </p:spPr>
        <p:txBody>
          <a:bodyPr rtlCol="0">
            <a:normAutofit/>
          </a:bodyPr>
          <a:lstStyle/>
          <a:p>
            <a:pPr indent="-182880" algn="just" eaLnBrk="1" fontAlgn="auto" hangingPunct="1">
              <a:lnSpc>
                <a:spcPct val="90000"/>
              </a:lnSpc>
              <a:buClr>
                <a:schemeClr val="accent6">
                  <a:lumMod val="75000"/>
                </a:schemeClr>
              </a:buClr>
              <a:buFont typeface="Georgia" pitchFamily="18" charset="0"/>
              <a:buChar char="*"/>
              <a:defRPr/>
            </a:pPr>
            <a:r>
              <a:rPr lang="en-US" sz="2800" dirty="0">
                <a:solidFill>
                  <a:schemeClr val="tx1">
                    <a:lumMod val="75000"/>
                    <a:lumOff val="25000"/>
                  </a:schemeClr>
                </a:solidFill>
                <a:latin typeface="Constantia"/>
                <a:ea typeface="+mn-ea"/>
                <a:cs typeface="Constantia"/>
              </a:rPr>
              <a:t>Quality and customer services present </a:t>
            </a:r>
            <a:r>
              <a:rPr lang="en-US" sz="2800" dirty="0">
                <a:solidFill>
                  <a:srgbClr val="FF3300"/>
                </a:solidFill>
                <a:latin typeface="Constantia"/>
                <a:ea typeface="+mn-ea"/>
                <a:cs typeface="Constantia"/>
              </a:rPr>
              <a:t>strong barrier against the competition</a:t>
            </a:r>
            <a:r>
              <a:rPr lang="en-US" sz="2800" dirty="0">
                <a:solidFill>
                  <a:schemeClr val="tx1">
                    <a:lumMod val="75000"/>
                    <a:lumOff val="25000"/>
                  </a:schemeClr>
                </a:solidFill>
                <a:latin typeface="Constantia"/>
                <a:ea typeface="+mn-ea"/>
                <a:cs typeface="Constantia"/>
              </a:rPr>
              <a:t>, ensure customer loyalty, differentiate product, decrease marketing costs and increase company profit. </a:t>
            </a:r>
          </a:p>
          <a:p>
            <a:pPr marL="0" indent="0" eaLnBrk="1" fontAlgn="auto" hangingPunct="1">
              <a:lnSpc>
                <a:spcPct val="90000"/>
              </a:lnSpc>
              <a:buClr>
                <a:schemeClr val="accent6">
                  <a:lumMod val="75000"/>
                </a:schemeClr>
              </a:buClr>
              <a:buFont typeface="Wingdings" charset="0"/>
              <a:buNone/>
              <a:defRPr/>
            </a:pPr>
            <a:r>
              <a:rPr lang="en-US" sz="2800" dirty="0">
                <a:solidFill>
                  <a:schemeClr val="tx1">
                    <a:lumMod val="75000"/>
                    <a:lumOff val="25000"/>
                  </a:schemeClr>
                </a:solidFill>
                <a:latin typeface="Constantia"/>
                <a:ea typeface="+mn-ea"/>
                <a:cs typeface="Constantia"/>
              </a:rPr>
              <a:t>				                       </a:t>
            </a:r>
            <a:r>
              <a:rPr lang="en-US" sz="2400" dirty="0">
                <a:solidFill>
                  <a:schemeClr val="tx1">
                    <a:lumMod val="75000"/>
                    <a:lumOff val="25000"/>
                  </a:schemeClr>
                </a:solidFill>
                <a:latin typeface="Constantia"/>
                <a:ea typeface="+mn-ea"/>
                <a:cs typeface="Constantia"/>
              </a:rPr>
              <a:t>(</a:t>
            </a:r>
            <a:r>
              <a:rPr lang="en-US" sz="2400" dirty="0" err="1">
                <a:solidFill>
                  <a:schemeClr val="tx1">
                    <a:lumMod val="75000"/>
                    <a:lumOff val="25000"/>
                  </a:schemeClr>
                </a:solidFill>
                <a:latin typeface="Constantia"/>
                <a:ea typeface="+mn-ea"/>
                <a:cs typeface="Constantia"/>
              </a:rPr>
              <a:t>Bovée</a:t>
            </a:r>
            <a:r>
              <a:rPr lang="en-US" sz="2400" dirty="0">
                <a:solidFill>
                  <a:schemeClr val="tx1">
                    <a:lumMod val="75000"/>
                    <a:lumOff val="25000"/>
                  </a:schemeClr>
                </a:solidFill>
                <a:latin typeface="Constantia"/>
                <a:ea typeface="+mn-ea"/>
                <a:cs typeface="Constantia"/>
              </a:rPr>
              <a:t> and </a:t>
            </a:r>
            <a:r>
              <a:rPr lang="en-US" sz="2400" dirty="0" err="1">
                <a:solidFill>
                  <a:schemeClr val="tx1">
                    <a:lumMod val="75000"/>
                    <a:lumOff val="25000"/>
                  </a:schemeClr>
                </a:solidFill>
                <a:latin typeface="Constantia"/>
                <a:ea typeface="+mn-ea"/>
                <a:cs typeface="Constantia"/>
              </a:rPr>
              <a:t>Thill</a:t>
            </a:r>
            <a:r>
              <a:rPr lang="en-US" sz="2400" dirty="0">
                <a:solidFill>
                  <a:schemeClr val="tx1">
                    <a:lumMod val="75000"/>
                    <a:lumOff val="25000"/>
                  </a:schemeClr>
                </a:solidFill>
                <a:latin typeface="Constantia"/>
                <a:ea typeface="+mn-ea"/>
                <a:cs typeface="Constantia"/>
              </a:rPr>
              <a:t>, 1992) </a:t>
            </a:r>
            <a:endParaRPr lang="cs-CZ" sz="2400" dirty="0">
              <a:solidFill>
                <a:schemeClr val="tx1">
                  <a:lumMod val="75000"/>
                  <a:lumOff val="25000"/>
                </a:schemeClr>
              </a:solidFill>
              <a:latin typeface="Constantia"/>
              <a:ea typeface="+mn-ea"/>
              <a:cs typeface="Constantia"/>
            </a:endParaRP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95300" y="704851"/>
            <a:ext cx="8915400" cy="938213"/>
          </a:xfrm>
        </p:spPr>
        <p:txBody>
          <a:bodyPr>
            <a:normAutofit/>
          </a:bodyPr>
          <a:lstStyle/>
          <a:p>
            <a:pPr marL="320040" indent="-320040" algn="l" eaLnBrk="1" fontAlgn="auto" hangingPunct="1">
              <a:spcAft>
                <a:spcPts val="0"/>
              </a:spcAft>
              <a:buClr>
                <a:schemeClr val="accent6">
                  <a:lumMod val="75000"/>
                </a:schemeClr>
              </a:buClr>
              <a:buFont typeface="Georgia" pitchFamily="18" charset="0"/>
              <a:buChar char="*"/>
              <a:defRPr/>
            </a:pPr>
            <a:r>
              <a:rPr lang="cs-CZ" dirty="0">
                <a:solidFill>
                  <a:srgbClr val="0D79CA"/>
                </a:solidFill>
                <a:ea typeface="+mj-ea"/>
                <a:cs typeface="+mj-cs"/>
              </a:rPr>
              <a:t>Customer </a:t>
            </a:r>
            <a:r>
              <a:rPr lang="cs-CZ" dirty="0" err="1">
                <a:solidFill>
                  <a:srgbClr val="0D79CA"/>
                </a:solidFill>
                <a:ea typeface="+mj-ea"/>
                <a:cs typeface="+mj-cs"/>
              </a:rPr>
              <a:t>services</a:t>
            </a:r>
            <a:endParaRPr lang="cs-CZ" dirty="0">
              <a:solidFill>
                <a:srgbClr val="0D79CA"/>
              </a:solidFill>
              <a:ea typeface="+mj-ea"/>
              <a:cs typeface="+mj-cs"/>
            </a:endParaRPr>
          </a:p>
        </p:txBody>
      </p:sp>
      <p:sp>
        <p:nvSpPr>
          <p:cNvPr id="64514" name="Rectangle 3"/>
          <p:cNvSpPr>
            <a:spLocks noGrp="1" noChangeArrowheads="1"/>
          </p:cNvSpPr>
          <p:nvPr>
            <p:ph sz="quarter" idx="13"/>
          </p:nvPr>
        </p:nvSpPr>
        <p:spPr>
          <a:xfrm>
            <a:off x="495300" y="1700213"/>
            <a:ext cx="8915400" cy="4752975"/>
          </a:xfrm>
        </p:spPr>
        <p:txBody>
          <a:bodyPr/>
          <a:lstStyle/>
          <a:p>
            <a:pPr algn="just" eaLnBrk="1" hangingPunct="1">
              <a:lnSpc>
                <a:spcPct val="80000"/>
              </a:lnSpc>
            </a:pPr>
            <a:endParaRPr lang="cs-CZ" sz="2000" b="1">
              <a:latin typeface="Constantia" charset="0"/>
            </a:endParaRPr>
          </a:p>
          <a:p>
            <a:pPr algn="just" eaLnBrk="1" hangingPunct="1">
              <a:lnSpc>
                <a:spcPct val="80000"/>
              </a:lnSpc>
            </a:pPr>
            <a:r>
              <a:rPr lang="en-US" sz="2800" i="1">
                <a:latin typeface="Constantia" charset="0"/>
              </a:rPr>
              <a:t>LaLonde and Zinser (1976)</a:t>
            </a:r>
            <a:endParaRPr lang="cs-CZ" sz="2800" i="1">
              <a:latin typeface="Constantia" charset="0"/>
            </a:endParaRPr>
          </a:p>
          <a:p>
            <a:pPr algn="just" eaLnBrk="1" hangingPunct="1">
              <a:lnSpc>
                <a:spcPct val="80000"/>
              </a:lnSpc>
            </a:pPr>
            <a:endParaRPr lang="cs-CZ" sz="2800" i="1">
              <a:latin typeface="Constantia" charset="0"/>
            </a:endParaRPr>
          </a:p>
          <a:p>
            <a:pPr algn="just" eaLnBrk="1" hangingPunct="1">
              <a:lnSpc>
                <a:spcPct val="80000"/>
              </a:lnSpc>
              <a:buFont typeface="Wingdings 2" charset="0"/>
              <a:buNone/>
            </a:pPr>
            <a:r>
              <a:rPr lang="en-US" sz="2800">
                <a:latin typeface="Constantia" charset="0"/>
              </a:rPr>
              <a:t>Services are the kind of activities between the </a:t>
            </a:r>
            <a:r>
              <a:rPr lang="en-US" sz="2800">
                <a:solidFill>
                  <a:srgbClr val="FF0000"/>
                </a:solidFill>
                <a:latin typeface="Constantia" charset="0"/>
              </a:rPr>
              <a:t>organization and customers </a:t>
            </a:r>
            <a:r>
              <a:rPr lang="en-US" sz="2800">
                <a:latin typeface="Constantia" charset="0"/>
              </a:rPr>
              <a:t>to improve or simplify sale and using of products. </a:t>
            </a:r>
          </a:p>
          <a:p>
            <a:pPr algn="just" eaLnBrk="1" hangingPunct="1">
              <a:lnSpc>
                <a:spcPct val="80000"/>
              </a:lnSpc>
              <a:buFont typeface="Wingdings 2" charset="0"/>
              <a:buNone/>
            </a:pPr>
            <a:endParaRPr lang="cs-CZ" sz="2800">
              <a:latin typeface="Constantia" charset="0"/>
            </a:endParaRPr>
          </a:p>
          <a:p>
            <a:pPr algn="just" eaLnBrk="1" hangingPunct="1">
              <a:lnSpc>
                <a:spcPct val="80000"/>
              </a:lnSpc>
              <a:buFont typeface="Wingdings 2" charset="0"/>
              <a:buNone/>
            </a:pPr>
            <a:r>
              <a:rPr lang="en-US" sz="2800">
                <a:latin typeface="Constantia" charset="0"/>
              </a:rPr>
              <a:t>They involve also operations of producers provided for customers during the </a:t>
            </a:r>
            <a:r>
              <a:rPr lang="en-US" sz="2800">
                <a:solidFill>
                  <a:srgbClr val="FF0000"/>
                </a:solidFill>
                <a:latin typeface="Constantia" charset="0"/>
              </a:rPr>
              <a:t>whole transaction</a:t>
            </a:r>
            <a:r>
              <a:rPr lang="en-US" sz="2800">
                <a:latin typeface="Constantia" charset="0"/>
              </a:rPr>
              <a:t>.  </a:t>
            </a:r>
            <a:endParaRPr lang="cs-CZ" sz="2800">
              <a:latin typeface="Constantia" charset="0"/>
            </a:endParaRPr>
          </a:p>
          <a:p>
            <a:pPr algn="just" eaLnBrk="1" hangingPunct="1">
              <a:lnSpc>
                <a:spcPct val="80000"/>
              </a:lnSpc>
              <a:buFont typeface="Wingdings 2" charset="0"/>
              <a:buNone/>
            </a:pPr>
            <a:endParaRPr lang="cs-CZ" sz="2800">
              <a:latin typeface="Constantia"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a:xfrm>
            <a:off x="632520" y="404664"/>
            <a:ext cx="7631285" cy="1143000"/>
          </a:xfrm>
        </p:spPr>
        <p:txBody>
          <a:bodyPr/>
          <a:lstStyle/>
          <a:p>
            <a:pPr marL="320040" indent="-320040" algn="l" eaLnBrk="1" fontAlgn="auto" hangingPunct="1">
              <a:spcAft>
                <a:spcPts val="0"/>
              </a:spcAft>
              <a:buClr>
                <a:schemeClr val="accent6">
                  <a:lumMod val="75000"/>
                </a:schemeClr>
              </a:buClr>
              <a:buFont typeface="Georgia" pitchFamily="18" charset="0"/>
              <a:buChar char="*"/>
              <a:defRPr/>
            </a:pPr>
            <a:r>
              <a:rPr lang="en-US" dirty="0">
                <a:solidFill>
                  <a:srgbClr val="0D79CA"/>
                </a:solidFill>
                <a:ea typeface="+mj-ea"/>
                <a:cs typeface="+mj-cs"/>
              </a:rPr>
              <a:t>Customer Services</a:t>
            </a:r>
          </a:p>
        </p:txBody>
      </p:sp>
      <p:sp>
        <p:nvSpPr>
          <p:cNvPr id="618499" name="Rectangle 3"/>
          <p:cNvSpPr>
            <a:spLocks noGrp="1" noChangeArrowheads="1"/>
          </p:cNvSpPr>
          <p:nvPr>
            <p:ph sz="quarter" idx="13"/>
          </p:nvPr>
        </p:nvSpPr>
        <p:spPr>
          <a:xfrm>
            <a:off x="776288" y="1700213"/>
            <a:ext cx="7993062" cy="4465637"/>
          </a:xfrm>
        </p:spPr>
        <p:txBody>
          <a:bodyPr rtlCol="0">
            <a:normAutofit/>
          </a:bodyPr>
          <a:lstStyle/>
          <a:p>
            <a:pPr indent="-182880" eaLnBrk="1" fontAlgn="auto" hangingPunct="1">
              <a:lnSpc>
                <a:spcPct val="90000"/>
              </a:lnSpc>
              <a:buClr>
                <a:schemeClr val="accent6">
                  <a:lumMod val="75000"/>
                </a:schemeClr>
              </a:buClr>
              <a:buFont typeface="Georgia" pitchFamily="18" charset="0"/>
              <a:buChar char="*"/>
              <a:defRPr/>
            </a:pPr>
            <a:r>
              <a:rPr lang="en-US" sz="2800" dirty="0">
                <a:solidFill>
                  <a:schemeClr val="tx1">
                    <a:lumMod val="75000"/>
                    <a:lumOff val="25000"/>
                  </a:schemeClr>
                </a:solidFill>
                <a:latin typeface="Constantia"/>
                <a:ea typeface="+mn-ea"/>
                <a:cs typeface="Constantia"/>
              </a:rPr>
              <a:t>help to understanding o</a:t>
            </a:r>
            <a:r>
              <a:rPr lang="cs-CZ" sz="2800" dirty="0">
                <a:solidFill>
                  <a:schemeClr val="tx1">
                    <a:lumMod val="75000"/>
                    <a:lumOff val="25000"/>
                  </a:schemeClr>
                </a:solidFill>
                <a:latin typeface="Constantia"/>
                <a:ea typeface="+mn-ea"/>
                <a:cs typeface="Constantia"/>
              </a:rPr>
              <a:t>f</a:t>
            </a:r>
            <a:r>
              <a:rPr lang="en-US" sz="2800" dirty="0">
                <a:solidFill>
                  <a:schemeClr val="tx1">
                    <a:lumMod val="75000"/>
                    <a:lumOff val="25000"/>
                  </a:schemeClr>
                </a:solidFill>
                <a:latin typeface="Constantia"/>
                <a:ea typeface="+mn-ea"/>
                <a:cs typeface="Constantia"/>
              </a:rPr>
              <a:t> </a:t>
            </a:r>
            <a:r>
              <a:rPr lang="en-US" sz="2800" b="1" dirty="0">
                <a:solidFill>
                  <a:schemeClr val="tx1">
                    <a:lumMod val="75000"/>
                    <a:lumOff val="25000"/>
                  </a:schemeClr>
                </a:solidFill>
                <a:latin typeface="Constantia"/>
                <a:ea typeface="+mn-ea"/>
                <a:cs typeface="Constantia"/>
              </a:rPr>
              <a:t>customers needs </a:t>
            </a:r>
            <a:r>
              <a:rPr lang="en-US" sz="2800" dirty="0">
                <a:solidFill>
                  <a:schemeClr val="tx1">
                    <a:lumMod val="75000"/>
                    <a:lumOff val="25000"/>
                  </a:schemeClr>
                </a:solidFill>
                <a:latin typeface="Constantia"/>
                <a:ea typeface="+mn-ea"/>
                <a:cs typeface="Constantia"/>
              </a:rPr>
              <a:t>and wishes</a:t>
            </a:r>
          </a:p>
          <a:p>
            <a:pPr marL="0" indent="0" eaLnBrk="1" fontAlgn="auto" hangingPunct="1">
              <a:lnSpc>
                <a:spcPct val="90000"/>
              </a:lnSpc>
              <a:buClr>
                <a:schemeClr val="accent6">
                  <a:lumMod val="75000"/>
                </a:schemeClr>
              </a:buClr>
              <a:buFont typeface="Wingdings" charset="0"/>
              <a:buNone/>
              <a:defRPr/>
            </a:pPr>
            <a:endParaRPr lang="cs-CZ" sz="2800" dirty="0">
              <a:solidFill>
                <a:schemeClr val="tx1">
                  <a:lumMod val="75000"/>
                  <a:lumOff val="25000"/>
                </a:schemeClr>
              </a:solidFill>
              <a:latin typeface="Constantia"/>
              <a:ea typeface="+mn-ea"/>
              <a:cs typeface="Constantia"/>
            </a:endParaRPr>
          </a:p>
          <a:p>
            <a:pPr indent="-182880" eaLnBrk="1" fontAlgn="auto" hangingPunct="1">
              <a:lnSpc>
                <a:spcPct val="90000"/>
              </a:lnSpc>
              <a:buClr>
                <a:schemeClr val="accent6">
                  <a:lumMod val="75000"/>
                </a:schemeClr>
              </a:buClr>
              <a:buFont typeface="Georgia" pitchFamily="18" charset="0"/>
              <a:buChar char="*"/>
              <a:defRPr/>
            </a:pPr>
            <a:r>
              <a:rPr lang="en-US" sz="2800" dirty="0">
                <a:solidFill>
                  <a:schemeClr val="tx1">
                    <a:lumMod val="75000"/>
                    <a:lumOff val="25000"/>
                  </a:schemeClr>
                </a:solidFill>
                <a:latin typeface="Constantia"/>
                <a:ea typeface="+mn-ea"/>
                <a:cs typeface="Constantia"/>
              </a:rPr>
              <a:t>customer service is the provision of service to customers </a:t>
            </a:r>
            <a:endParaRPr lang="cs-CZ" sz="2800" dirty="0">
              <a:solidFill>
                <a:schemeClr val="tx1">
                  <a:lumMod val="75000"/>
                  <a:lumOff val="25000"/>
                </a:schemeClr>
              </a:solidFill>
              <a:latin typeface="Constantia"/>
              <a:ea typeface="+mn-ea"/>
              <a:cs typeface="Constantia"/>
            </a:endParaRPr>
          </a:p>
          <a:p>
            <a:pPr marL="548640" lvl="1" indent="-182880" eaLnBrk="1" fontAlgn="auto" hangingPunct="1">
              <a:lnSpc>
                <a:spcPct val="90000"/>
              </a:lnSpc>
              <a:buClr>
                <a:schemeClr val="accent6">
                  <a:lumMod val="75000"/>
                </a:schemeClr>
              </a:buClr>
              <a:buFont typeface="Georgia" pitchFamily="18" charset="0"/>
              <a:buChar char="*"/>
              <a:defRPr/>
            </a:pPr>
            <a:r>
              <a:rPr lang="en-US" dirty="0">
                <a:solidFill>
                  <a:schemeClr val="tx1">
                    <a:lumMod val="75000"/>
                    <a:lumOff val="25000"/>
                  </a:schemeClr>
                </a:solidFill>
                <a:latin typeface="Constantia"/>
                <a:ea typeface="+mn-ea"/>
                <a:cs typeface="Constantia"/>
              </a:rPr>
              <a:t>before, </a:t>
            </a:r>
            <a:endParaRPr lang="cs-CZ" dirty="0">
              <a:solidFill>
                <a:schemeClr val="tx1">
                  <a:lumMod val="75000"/>
                  <a:lumOff val="25000"/>
                </a:schemeClr>
              </a:solidFill>
              <a:latin typeface="Constantia"/>
              <a:ea typeface="+mn-ea"/>
              <a:cs typeface="Constantia"/>
            </a:endParaRPr>
          </a:p>
          <a:p>
            <a:pPr marL="548640" lvl="1" indent="-182880" eaLnBrk="1" fontAlgn="auto" hangingPunct="1">
              <a:lnSpc>
                <a:spcPct val="90000"/>
              </a:lnSpc>
              <a:buClr>
                <a:schemeClr val="accent6">
                  <a:lumMod val="75000"/>
                </a:schemeClr>
              </a:buClr>
              <a:buFont typeface="Georgia" pitchFamily="18" charset="0"/>
              <a:buChar char="*"/>
              <a:defRPr/>
            </a:pPr>
            <a:r>
              <a:rPr lang="en-US" dirty="0">
                <a:solidFill>
                  <a:schemeClr val="tx1">
                    <a:lumMod val="75000"/>
                    <a:lumOff val="25000"/>
                  </a:schemeClr>
                </a:solidFill>
                <a:latin typeface="Constantia"/>
                <a:ea typeface="+mn-ea"/>
                <a:cs typeface="Constantia"/>
              </a:rPr>
              <a:t>during and </a:t>
            </a:r>
            <a:endParaRPr lang="cs-CZ" dirty="0">
              <a:solidFill>
                <a:schemeClr val="tx1">
                  <a:lumMod val="75000"/>
                  <a:lumOff val="25000"/>
                </a:schemeClr>
              </a:solidFill>
              <a:latin typeface="Constantia"/>
              <a:ea typeface="+mn-ea"/>
              <a:cs typeface="Constantia"/>
            </a:endParaRPr>
          </a:p>
          <a:p>
            <a:pPr marL="548640" lvl="1" indent="-182880" eaLnBrk="1" fontAlgn="auto" hangingPunct="1">
              <a:lnSpc>
                <a:spcPct val="90000"/>
              </a:lnSpc>
              <a:buClr>
                <a:schemeClr val="accent6">
                  <a:lumMod val="75000"/>
                </a:schemeClr>
              </a:buClr>
              <a:buFont typeface="Georgia" pitchFamily="18" charset="0"/>
              <a:buChar char="*"/>
              <a:defRPr/>
            </a:pPr>
            <a:r>
              <a:rPr lang="en-US" dirty="0">
                <a:solidFill>
                  <a:schemeClr val="tx1">
                    <a:lumMod val="75000"/>
                    <a:lumOff val="25000"/>
                  </a:schemeClr>
                </a:solidFill>
                <a:latin typeface="Constantia"/>
                <a:ea typeface="+mn-ea"/>
                <a:cs typeface="Constantia"/>
              </a:rPr>
              <a:t>after …. a purchase</a:t>
            </a:r>
          </a:p>
        </p:txBody>
      </p:sp>
      <p:pic>
        <p:nvPicPr>
          <p:cNvPr id="6553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45163" y="4365625"/>
            <a:ext cx="38100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marL="320040" indent="-320040" eaLnBrk="1" fontAlgn="auto" hangingPunct="1">
              <a:spcAft>
                <a:spcPts val="0"/>
              </a:spcAft>
              <a:buClr>
                <a:schemeClr val="accent6">
                  <a:lumMod val="75000"/>
                </a:schemeClr>
              </a:buClr>
              <a:buFont typeface="Georgia" pitchFamily="18" charset="0"/>
              <a:buChar char="*"/>
              <a:defRPr/>
            </a:pPr>
            <a:endParaRPr lang="cs-CZ">
              <a:ea typeface="+mj-ea"/>
              <a:cs typeface="+mj-cs"/>
            </a:endParaRPr>
          </a:p>
        </p:txBody>
      </p:sp>
      <p:sp>
        <p:nvSpPr>
          <p:cNvPr id="66562" name="Rectangle 3"/>
          <p:cNvSpPr>
            <a:spLocks noGrp="1" noChangeArrowheads="1"/>
          </p:cNvSpPr>
          <p:nvPr>
            <p:ph sz="quarter" idx="13"/>
          </p:nvPr>
        </p:nvSpPr>
        <p:spPr>
          <a:xfrm>
            <a:off x="495300" y="2997200"/>
            <a:ext cx="8915400" cy="3133725"/>
          </a:xfrm>
        </p:spPr>
        <p:txBody>
          <a:bodyPr/>
          <a:lstStyle/>
          <a:p>
            <a:pPr algn="ctr" eaLnBrk="1" hangingPunct="1"/>
            <a:r>
              <a:rPr lang="cs-CZ" sz="4000" b="1">
                <a:solidFill>
                  <a:srgbClr val="0D79CA"/>
                </a:solidFill>
                <a:latin typeface="Trebuchet MS" charset="0"/>
              </a:rPr>
              <a:t>How customer services are organized in companies?</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507339" y="333375"/>
            <a:ext cx="8915400" cy="1216025"/>
          </a:xfrm>
        </p:spPr>
        <p:txBody>
          <a:bodyPr/>
          <a:lstStyle/>
          <a:p>
            <a:pPr marL="320040" indent="-320040" algn="l" eaLnBrk="1" fontAlgn="auto" hangingPunct="1">
              <a:spcAft>
                <a:spcPts val="0"/>
              </a:spcAft>
              <a:buClr>
                <a:schemeClr val="accent6">
                  <a:lumMod val="75000"/>
                </a:schemeClr>
              </a:buClr>
              <a:buFont typeface="Georgia" pitchFamily="18" charset="0"/>
              <a:buChar char="*"/>
              <a:defRPr/>
            </a:pPr>
            <a:r>
              <a:rPr lang="cs-CZ" dirty="0">
                <a:solidFill>
                  <a:srgbClr val="0D79CA"/>
                </a:solidFill>
                <a:ea typeface="+mj-ea"/>
                <a:cs typeface="+mj-cs"/>
              </a:rPr>
              <a:t>Customer </a:t>
            </a:r>
            <a:r>
              <a:rPr lang="cs-CZ" dirty="0" err="1">
                <a:solidFill>
                  <a:srgbClr val="0D79CA"/>
                </a:solidFill>
                <a:ea typeface="+mj-ea"/>
                <a:cs typeface="+mj-cs"/>
              </a:rPr>
              <a:t>services</a:t>
            </a:r>
            <a:endParaRPr lang="cs-CZ" dirty="0">
              <a:solidFill>
                <a:srgbClr val="0D79CA"/>
              </a:solidFill>
              <a:ea typeface="+mj-ea"/>
              <a:cs typeface="+mj-cs"/>
            </a:endParaRPr>
          </a:p>
        </p:txBody>
      </p:sp>
      <p:sp>
        <p:nvSpPr>
          <p:cNvPr id="55299" name="Rectangle 3"/>
          <p:cNvSpPr>
            <a:spLocks noGrp="1" noChangeArrowheads="1"/>
          </p:cNvSpPr>
          <p:nvPr>
            <p:ph sz="quarter" idx="13"/>
          </p:nvPr>
        </p:nvSpPr>
        <p:spPr>
          <a:xfrm>
            <a:off x="495300" y="1628775"/>
            <a:ext cx="8915400" cy="4752975"/>
          </a:xfrm>
        </p:spPr>
        <p:txBody>
          <a:bodyPr rtlCol="0">
            <a:normAutofit lnSpcReduction="10000"/>
          </a:bodyPr>
          <a:lstStyle/>
          <a:p>
            <a:pPr indent="-182880" eaLnBrk="1" fontAlgn="auto" hangingPunct="1">
              <a:buClr>
                <a:schemeClr val="accent6">
                  <a:lumMod val="75000"/>
                </a:schemeClr>
              </a:buClr>
              <a:buFont typeface="Georgia" pitchFamily="18" charset="0"/>
              <a:buChar char="*"/>
              <a:defRPr/>
            </a:pPr>
            <a:r>
              <a:rPr lang="en-US" sz="2800" dirty="0">
                <a:solidFill>
                  <a:schemeClr val="tx1">
                    <a:lumMod val="75000"/>
                    <a:lumOff val="25000"/>
                  </a:schemeClr>
                </a:solidFill>
                <a:latin typeface="Constantia"/>
                <a:ea typeface="+mn-ea"/>
                <a:cs typeface="Constantia"/>
              </a:rPr>
              <a:t>Companies can supply a lot of different </a:t>
            </a:r>
            <a:r>
              <a:rPr lang="en-US" sz="2800" dirty="0">
                <a:solidFill>
                  <a:srgbClr val="FF3300"/>
                </a:solidFill>
                <a:latin typeface="Constantia"/>
                <a:ea typeface="+mn-ea"/>
                <a:cs typeface="Constantia"/>
              </a:rPr>
              <a:t>types of services</a:t>
            </a:r>
            <a:r>
              <a:rPr lang="en-US" sz="2800" dirty="0">
                <a:solidFill>
                  <a:schemeClr val="tx1">
                    <a:lumMod val="75000"/>
                    <a:lumOff val="25000"/>
                  </a:schemeClr>
                </a:solidFill>
                <a:latin typeface="Constantia"/>
                <a:ea typeface="+mn-ea"/>
                <a:cs typeface="Constantia"/>
              </a:rPr>
              <a:t> to their customers. </a:t>
            </a:r>
          </a:p>
          <a:p>
            <a:pPr marL="0" indent="0" eaLnBrk="1" fontAlgn="auto" hangingPunct="1">
              <a:buClr>
                <a:schemeClr val="accent6">
                  <a:lumMod val="75000"/>
                </a:schemeClr>
              </a:buClr>
              <a:buFont typeface="Wingdings" charset="0"/>
              <a:buNone/>
              <a:defRPr/>
            </a:pPr>
            <a:endParaRPr lang="cs-CZ" sz="2800" dirty="0">
              <a:solidFill>
                <a:schemeClr val="tx1">
                  <a:lumMod val="75000"/>
                  <a:lumOff val="25000"/>
                </a:schemeClr>
              </a:solidFill>
              <a:latin typeface="Constantia"/>
              <a:ea typeface="+mn-ea"/>
              <a:cs typeface="Constantia"/>
            </a:endParaRPr>
          </a:p>
          <a:p>
            <a:pPr indent="-182880" eaLnBrk="1" fontAlgn="auto" hangingPunct="1">
              <a:buClr>
                <a:schemeClr val="accent6">
                  <a:lumMod val="75000"/>
                </a:schemeClr>
              </a:buClr>
              <a:buFont typeface="Georgia" pitchFamily="18" charset="0"/>
              <a:buChar char="*"/>
              <a:defRPr/>
            </a:pPr>
            <a:r>
              <a:rPr lang="en-US" sz="2800" dirty="0">
                <a:solidFill>
                  <a:schemeClr val="tx1">
                    <a:lumMod val="75000"/>
                    <a:lumOff val="25000"/>
                  </a:schemeClr>
                </a:solidFill>
                <a:latin typeface="Constantia"/>
                <a:ea typeface="+mn-ea"/>
                <a:cs typeface="Constantia"/>
              </a:rPr>
              <a:t>The supply usually depends on:</a:t>
            </a:r>
          </a:p>
          <a:p>
            <a:pPr indent="-182880" eaLnBrk="1" fontAlgn="auto" hangingPunct="1">
              <a:buClr>
                <a:schemeClr val="accent6">
                  <a:lumMod val="75000"/>
                </a:schemeClr>
              </a:buClr>
              <a:buFont typeface="Arial"/>
              <a:buChar char="•"/>
              <a:defRPr/>
            </a:pPr>
            <a:r>
              <a:rPr lang="en-US" sz="2800" dirty="0">
                <a:solidFill>
                  <a:schemeClr val="tx1">
                    <a:lumMod val="75000"/>
                    <a:lumOff val="25000"/>
                  </a:schemeClr>
                </a:solidFill>
                <a:latin typeface="Constantia"/>
                <a:ea typeface="+mn-ea"/>
                <a:cs typeface="Constantia"/>
              </a:rPr>
              <a:t>company management,</a:t>
            </a:r>
          </a:p>
          <a:p>
            <a:pPr indent="-182880" eaLnBrk="1" fontAlgn="auto" hangingPunct="1">
              <a:buClr>
                <a:schemeClr val="accent6">
                  <a:lumMod val="75000"/>
                </a:schemeClr>
              </a:buClr>
              <a:buFont typeface="Arial"/>
              <a:buChar char="•"/>
              <a:defRPr/>
            </a:pPr>
            <a:r>
              <a:rPr lang="en-US" sz="2800" dirty="0">
                <a:solidFill>
                  <a:schemeClr val="tx1">
                    <a:lumMod val="75000"/>
                    <a:lumOff val="25000"/>
                  </a:schemeClr>
                </a:solidFill>
                <a:latin typeface="Constantia"/>
                <a:ea typeface="+mn-ea"/>
                <a:cs typeface="Constantia"/>
              </a:rPr>
              <a:t>employees, </a:t>
            </a:r>
          </a:p>
          <a:p>
            <a:pPr indent="-182880" eaLnBrk="1" fontAlgn="auto" hangingPunct="1">
              <a:buClr>
                <a:schemeClr val="accent6">
                  <a:lumMod val="75000"/>
                </a:schemeClr>
              </a:buClr>
              <a:buFont typeface="Arial"/>
              <a:buChar char="•"/>
              <a:defRPr/>
            </a:pPr>
            <a:r>
              <a:rPr lang="en-US" sz="2800" dirty="0">
                <a:solidFill>
                  <a:schemeClr val="tx1">
                    <a:lumMod val="75000"/>
                    <a:lumOff val="25000"/>
                  </a:schemeClr>
                </a:solidFill>
                <a:latin typeface="Constantia"/>
                <a:ea typeface="+mn-ea"/>
                <a:cs typeface="Constantia"/>
              </a:rPr>
              <a:t>customers, </a:t>
            </a:r>
          </a:p>
          <a:p>
            <a:pPr indent="-182880" eaLnBrk="1" fontAlgn="auto" hangingPunct="1">
              <a:buClr>
                <a:schemeClr val="accent6">
                  <a:lumMod val="75000"/>
                </a:schemeClr>
              </a:buClr>
              <a:buFont typeface="Arial"/>
              <a:buChar char="•"/>
              <a:defRPr/>
            </a:pPr>
            <a:r>
              <a:rPr lang="en-US" sz="2800" dirty="0">
                <a:solidFill>
                  <a:schemeClr val="tx1">
                    <a:lumMod val="75000"/>
                    <a:lumOff val="25000"/>
                  </a:schemeClr>
                </a:solidFill>
                <a:latin typeface="Constantia"/>
                <a:ea typeface="+mn-ea"/>
                <a:cs typeface="Constantia"/>
              </a:rPr>
              <a:t>competitors or </a:t>
            </a:r>
          </a:p>
          <a:p>
            <a:pPr indent="-182880" eaLnBrk="1" fontAlgn="auto" hangingPunct="1">
              <a:buClr>
                <a:schemeClr val="accent6">
                  <a:lumMod val="75000"/>
                </a:schemeClr>
              </a:buClr>
              <a:buFont typeface="Arial"/>
              <a:buChar char="•"/>
              <a:defRPr/>
            </a:pPr>
            <a:r>
              <a:rPr lang="en-US" sz="2800" dirty="0">
                <a:solidFill>
                  <a:schemeClr val="tx1">
                    <a:lumMod val="75000"/>
                    <a:lumOff val="25000"/>
                  </a:schemeClr>
                </a:solidFill>
                <a:latin typeface="Constantia"/>
                <a:ea typeface="+mn-ea"/>
                <a:cs typeface="Constantia"/>
              </a:rPr>
              <a:t>the type of business. </a:t>
            </a:r>
            <a:endParaRPr lang="cs-CZ" sz="2800" dirty="0">
              <a:solidFill>
                <a:schemeClr val="tx1">
                  <a:lumMod val="75000"/>
                  <a:lumOff val="25000"/>
                </a:schemeClr>
              </a:solidFill>
              <a:latin typeface="Constantia"/>
              <a:ea typeface="+mn-ea"/>
              <a:cs typeface="Constantia"/>
            </a:endParaRP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507339" y="333375"/>
            <a:ext cx="8915400" cy="1216025"/>
          </a:xfrm>
        </p:spPr>
        <p:txBody>
          <a:bodyPr/>
          <a:lstStyle/>
          <a:p>
            <a:pPr marL="320040" indent="-320040" algn="l" eaLnBrk="1" fontAlgn="auto" hangingPunct="1">
              <a:spcAft>
                <a:spcPts val="0"/>
              </a:spcAft>
              <a:buClr>
                <a:schemeClr val="accent6">
                  <a:lumMod val="75000"/>
                </a:schemeClr>
              </a:buClr>
              <a:buFont typeface="Georgia" pitchFamily="18" charset="0"/>
              <a:buChar char="*"/>
              <a:defRPr/>
            </a:pPr>
            <a:r>
              <a:rPr lang="cs-CZ" dirty="0">
                <a:solidFill>
                  <a:srgbClr val="0D79CA"/>
                </a:solidFill>
                <a:ea typeface="+mj-ea"/>
                <a:cs typeface="+mj-cs"/>
              </a:rPr>
              <a:t>Customer </a:t>
            </a:r>
            <a:r>
              <a:rPr lang="cs-CZ" dirty="0" err="1">
                <a:solidFill>
                  <a:srgbClr val="0D79CA"/>
                </a:solidFill>
                <a:ea typeface="+mj-ea"/>
                <a:cs typeface="+mj-cs"/>
              </a:rPr>
              <a:t>services</a:t>
            </a:r>
            <a:endParaRPr lang="cs-CZ" dirty="0">
              <a:solidFill>
                <a:srgbClr val="0D79CA"/>
              </a:solidFill>
              <a:ea typeface="+mj-ea"/>
              <a:cs typeface="+mj-cs"/>
            </a:endParaRPr>
          </a:p>
        </p:txBody>
      </p:sp>
      <p:sp>
        <p:nvSpPr>
          <p:cNvPr id="55299" name="Rectangle 3"/>
          <p:cNvSpPr>
            <a:spLocks noGrp="1" noChangeArrowheads="1"/>
          </p:cNvSpPr>
          <p:nvPr>
            <p:ph sz="quarter" idx="13"/>
          </p:nvPr>
        </p:nvSpPr>
        <p:spPr>
          <a:xfrm>
            <a:off x="495300" y="1628775"/>
            <a:ext cx="8915400" cy="4752975"/>
          </a:xfrm>
        </p:spPr>
        <p:txBody>
          <a:bodyPr rtlCol="0">
            <a:normAutofit/>
          </a:bodyPr>
          <a:lstStyle/>
          <a:p>
            <a:pPr indent="-182880" eaLnBrk="1" fontAlgn="auto" hangingPunct="1">
              <a:buClr>
                <a:schemeClr val="accent6">
                  <a:lumMod val="75000"/>
                </a:schemeClr>
              </a:buClr>
              <a:buFont typeface="Georgia" pitchFamily="18" charset="0"/>
              <a:buChar char="*"/>
              <a:defRPr/>
            </a:pPr>
            <a:r>
              <a:rPr lang="en-US" sz="2800" dirty="0">
                <a:solidFill>
                  <a:schemeClr val="tx1">
                    <a:lumMod val="75000"/>
                    <a:lumOff val="25000"/>
                  </a:schemeClr>
                </a:solidFill>
                <a:latin typeface="Constantia"/>
                <a:ea typeface="+mn-ea"/>
                <a:cs typeface="Constantia"/>
              </a:rPr>
              <a:t>Today, manufacturing companies provide their services in </a:t>
            </a:r>
            <a:r>
              <a:rPr lang="en-US" sz="2800" dirty="0">
                <a:solidFill>
                  <a:srgbClr val="FF6600"/>
                </a:solidFill>
                <a:latin typeface="Constantia"/>
                <a:ea typeface="+mn-ea"/>
                <a:cs typeface="Constantia"/>
              </a:rPr>
              <a:t>different levels and ranges</a:t>
            </a:r>
            <a:r>
              <a:rPr lang="en-US" sz="2800" dirty="0">
                <a:solidFill>
                  <a:schemeClr val="tx1">
                    <a:lumMod val="75000"/>
                    <a:lumOff val="25000"/>
                  </a:schemeClr>
                </a:solidFill>
                <a:latin typeface="Constantia"/>
                <a:ea typeface="+mn-ea"/>
                <a:cs typeface="Constantia"/>
              </a:rPr>
              <a:t>. </a:t>
            </a:r>
          </a:p>
          <a:p>
            <a:pPr marL="0" indent="0" eaLnBrk="1" fontAlgn="auto" hangingPunct="1">
              <a:buClr>
                <a:schemeClr val="accent6">
                  <a:lumMod val="75000"/>
                </a:schemeClr>
              </a:buClr>
              <a:buFont typeface="Wingdings" charset="0"/>
              <a:buNone/>
              <a:defRPr/>
            </a:pPr>
            <a:endParaRPr lang="en-US" sz="2800" dirty="0">
              <a:solidFill>
                <a:schemeClr val="tx1">
                  <a:lumMod val="75000"/>
                  <a:lumOff val="25000"/>
                </a:schemeClr>
              </a:solidFill>
              <a:latin typeface="Constantia"/>
              <a:ea typeface="+mn-ea"/>
              <a:cs typeface="Constantia"/>
            </a:endParaRPr>
          </a:p>
          <a:p>
            <a:pPr marL="0" indent="0" eaLnBrk="1" fontAlgn="auto" hangingPunct="1">
              <a:buClr>
                <a:schemeClr val="accent6">
                  <a:lumMod val="75000"/>
                </a:schemeClr>
              </a:buClr>
              <a:buFont typeface="Wingdings" charset="0"/>
              <a:buNone/>
              <a:defRPr/>
            </a:pPr>
            <a:endParaRPr lang="cs-CZ" sz="2800" dirty="0">
              <a:solidFill>
                <a:schemeClr val="tx1">
                  <a:lumMod val="75000"/>
                  <a:lumOff val="25000"/>
                </a:schemeClr>
              </a:solidFill>
              <a:latin typeface="Constantia"/>
              <a:ea typeface="+mn-ea"/>
              <a:cs typeface="Constantia"/>
            </a:endParaRPr>
          </a:p>
          <a:p>
            <a:pPr indent="-182880" eaLnBrk="1" fontAlgn="auto" hangingPunct="1">
              <a:buClr>
                <a:schemeClr val="accent6">
                  <a:lumMod val="75000"/>
                </a:schemeClr>
              </a:buClr>
              <a:buFont typeface="Georgia" pitchFamily="18" charset="0"/>
              <a:buChar char="*"/>
              <a:defRPr/>
            </a:pPr>
            <a:r>
              <a:rPr lang="en-US" sz="2800" dirty="0">
                <a:solidFill>
                  <a:schemeClr val="tx1">
                    <a:lumMod val="75000"/>
                    <a:lumOff val="25000"/>
                  </a:schemeClr>
                </a:solidFill>
                <a:latin typeface="Constantia"/>
                <a:ea typeface="+mn-ea"/>
                <a:cs typeface="Constantia"/>
              </a:rPr>
              <a:t>Which frequent </a:t>
            </a:r>
            <a:r>
              <a:rPr lang="en-US" sz="2800" b="1" dirty="0">
                <a:solidFill>
                  <a:schemeClr val="tx1">
                    <a:lumMod val="75000"/>
                    <a:lumOff val="25000"/>
                  </a:schemeClr>
                </a:solidFill>
                <a:latin typeface="Constantia"/>
                <a:ea typeface="+mn-ea"/>
                <a:cs typeface="Constantia"/>
              </a:rPr>
              <a:t>examples</a:t>
            </a:r>
            <a:r>
              <a:rPr lang="en-US" sz="2800" dirty="0">
                <a:solidFill>
                  <a:schemeClr val="tx1">
                    <a:lumMod val="75000"/>
                    <a:lumOff val="25000"/>
                  </a:schemeClr>
                </a:solidFill>
                <a:latin typeface="Constantia"/>
                <a:ea typeface="+mn-ea"/>
                <a:cs typeface="Constantia"/>
              </a:rPr>
              <a:t> of services do you know?</a:t>
            </a:r>
            <a:endParaRPr lang="cs-CZ" sz="2800" dirty="0">
              <a:solidFill>
                <a:schemeClr val="tx1">
                  <a:lumMod val="75000"/>
                  <a:lumOff val="25000"/>
                </a:schemeClr>
              </a:solidFill>
              <a:latin typeface="Constantia"/>
              <a:ea typeface="+mn-ea"/>
              <a:cs typeface="Constantia"/>
            </a:endParaRP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363663" y="0"/>
            <a:ext cx="8007350" cy="1404938"/>
          </a:xfrm>
        </p:spPr>
        <p:txBody>
          <a:bodyPr/>
          <a:lstStyle/>
          <a:p>
            <a:pPr marL="0" indent="0" eaLnBrk="1" fontAlgn="auto" hangingPunct="1">
              <a:spcAft>
                <a:spcPts val="0"/>
              </a:spcAft>
              <a:buClr>
                <a:schemeClr val="accent6">
                  <a:lumMod val="75000"/>
                </a:schemeClr>
              </a:buClr>
              <a:buFont typeface="Georgia" charset="0"/>
              <a:buNone/>
              <a:defRPr/>
            </a:pPr>
            <a:endParaRPr lang="cs-CZ" dirty="0">
              <a:solidFill>
                <a:srgbClr val="FFFFFF"/>
              </a:solidFill>
              <a:latin typeface="Souvenir Lt BT" charset="0"/>
              <a:ea typeface="+mj-ea"/>
              <a:cs typeface="+mj-cs"/>
            </a:endParaRPr>
          </a:p>
        </p:txBody>
      </p:sp>
      <p:sp>
        <p:nvSpPr>
          <p:cNvPr id="61443" name="Rectangle 3"/>
          <p:cNvSpPr>
            <a:spLocks noGrp="1" noChangeArrowheads="1"/>
          </p:cNvSpPr>
          <p:nvPr>
            <p:ph sz="quarter" idx="13"/>
          </p:nvPr>
        </p:nvSpPr>
        <p:spPr>
          <a:xfrm>
            <a:off x="1363663" y="1700213"/>
            <a:ext cx="8007350" cy="4344987"/>
          </a:xfrm>
        </p:spPr>
        <p:txBody>
          <a:bodyPr/>
          <a:lstStyle/>
          <a:p>
            <a:pPr eaLnBrk="1" hangingPunct="1"/>
            <a:r>
              <a:rPr lang="cs-CZ">
                <a:solidFill>
                  <a:schemeClr val="tx1"/>
                </a:solidFill>
                <a:latin typeface="Souvenir Lt BT" charset="0"/>
              </a:rPr>
              <a:t>Transport and product packaging</a:t>
            </a:r>
            <a:r>
              <a:rPr lang="cs-CZ">
                <a:solidFill>
                  <a:srgbClr val="FFFFFF"/>
                </a:solidFill>
                <a:latin typeface="Souvenir Lt BT" charset="0"/>
              </a:rPr>
              <a:t>			</a:t>
            </a:r>
            <a:endParaRPr lang="en-US">
              <a:solidFill>
                <a:srgbClr val="FFFFFF"/>
              </a:solidFill>
              <a:latin typeface="Souvenir Lt BT" charset="0"/>
            </a:endParaRPr>
          </a:p>
          <a:p>
            <a:pPr eaLnBrk="1" hangingPunct="1">
              <a:buFont typeface="Wingdings" charset="0"/>
              <a:buNone/>
            </a:pPr>
            <a:endParaRPr lang="en-US" sz="2000">
              <a:solidFill>
                <a:srgbClr val="FFFFFF"/>
              </a:solidFill>
              <a:latin typeface="Souvenir Lt BT" charset="0"/>
            </a:endParaRPr>
          </a:p>
        </p:txBody>
      </p:sp>
      <p:pic>
        <p:nvPicPr>
          <p:cNvPr id="70659" name="Picture 4" descr="trans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038" y="2781300"/>
            <a:ext cx="2290762"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0660" name="Picture 5" descr="Plastic%2520Master%2520Box">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4163" y="4076700"/>
            <a:ext cx="1951037" cy="172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0661" name="Picture 6" descr="Printed Carrier Bag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3513" y="2924175"/>
            <a:ext cx="1857375" cy="229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920552" y="404813"/>
            <a:ext cx="8401248" cy="769937"/>
          </a:xfrm>
          <a:prstGeom prst="rect">
            <a:avLst/>
          </a:prstGeom>
        </p:spPr>
        <p:txBody>
          <a:bodyPr wrap="square">
            <a:spAutoFit/>
          </a:bodyPr>
          <a:lstStyle/>
          <a:p>
            <a:pPr>
              <a:defRPr/>
            </a:pPr>
            <a:r>
              <a:rPr lang="cs-CZ" sz="4400" b="1" dirty="0" err="1">
                <a:solidFill>
                  <a:schemeClr val="bg2">
                    <a:lumMod val="50000"/>
                  </a:schemeClr>
                </a:solidFill>
                <a:latin typeface="+mj-lt"/>
              </a:rPr>
              <a:t>Customer</a:t>
            </a:r>
            <a:r>
              <a:rPr lang="cs-CZ" sz="4400" b="1" dirty="0">
                <a:solidFill>
                  <a:schemeClr val="bg2">
                    <a:lumMod val="50000"/>
                  </a:schemeClr>
                </a:solidFill>
                <a:latin typeface="+mj-lt"/>
              </a:rPr>
              <a:t> </a:t>
            </a:r>
            <a:r>
              <a:rPr lang="cs-CZ" sz="4400" b="1" dirty="0" err="1">
                <a:solidFill>
                  <a:schemeClr val="bg2">
                    <a:lumMod val="50000"/>
                  </a:schemeClr>
                </a:solidFill>
                <a:latin typeface="+mj-lt"/>
              </a:rPr>
              <a:t>services</a:t>
            </a:r>
            <a:endParaRPr lang="en-US" sz="4400" b="1" dirty="0">
              <a:latin typeface="+mj-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32520" y="620688"/>
            <a:ext cx="7054850" cy="1143000"/>
          </a:xfrm>
        </p:spPr>
        <p:txBody>
          <a:bodyPr/>
          <a:lstStyle/>
          <a:p>
            <a:pPr marL="0" indent="0" eaLnBrk="1" hangingPunct="1">
              <a:buNone/>
              <a:defRPr/>
            </a:pPr>
            <a:endParaRPr lang="en-US" dirty="0">
              <a:solidFill>
                <a:srgbClr val="FFFF00"/>
              </a:solidFill>
              <a:cs typeface="+mj-cs"/>
            </a:endParaRPr>
          </a:p>
        </p:txBody>
      </p:sp>
      <p:sp>
        <p:nvSpPr>
          <p:cNvPr id="3075" name="Rectangle 3"/>
          <p:cNvSpPr>
            <a:spLocks noGrp="1" noChangeArrowheads="1"/>
          </p:cNvSpPr>
          <p:nvPr>
            <p:ph type="body" idx="4294967295"/>
          </p:nvPr>
        </p:nvSpPr>
        <p:spPr>
          <a:xfrm>
            <a:off x="495300" y="1989139"/>
            <a:ext cx="8915400" cy="4141787"/>
          </a:xfrm>
          <a:prstGeom prst="rect">
            <a:avLst/>
          </a:prstGeom>
        </p:spPr>
        <p:txBody>
          <a:bodyPr/>
          <a:lstStyle/>
          <a:p>
            <a:pPr eaLnBrk="1" hangingPunct="1">
              <a:buFont typeface="Wingdings" charset="0"/>
              <a:buNone/>
              <a:defRPr/>
            </a:pPr>
            <a:r>
              <a:rPr lang="en-US" sz="2400" dirty="0">
                <a:cs typeface="+mn-cs"/>
              </a:rPr>
              <a:t>Definition of </a:t>
            </a:r>
            <a:r>
              <a:rPr lang="ja-JP" altLang="en-US" sz="2400" dirty="0">
                <a:latin typeface="Arial"/>
                <a:cs typeface="+mn-cs"/>
              </a:rPr>
              <a:t>“</a:t>
            </a:r>
            <a:r>
              <a:rPr lang="en-US" sz="2400" dirty="0">
                <a:cs typeface="+mn-cs"/>
              </a:rPr>
              <a:t>service</a:t>
            </a:r>
            <a:r>
              <a:rPr lang="ja-JP" altLang="en-US" sz="2400" dirty="0">
                <a:latin typeface="Arial"/>
                <a:cs typeface="+mn-cs"/>
              </a:rPr>
              <a:t>”</a:t>
            </a:r>
            <a:r>
              <a:rPr lang="en-US" sz="2400" dirty="0">
                <a:cs typeface="+mn-cs"/>
              </a:rPr>
              <a:t>:</a:t>
            </a:r>
          </a:p>
          <a:p>
            <a:pPr algn="just" eaLnBrk="1" hangingPunct="1">
              <a:buClr>
                <a:schemeClr val="tx1"/>
              </a:buClr>
              <a:buFont typeface="Wingdings" charset="0"/>
              <a:buNone/>
              <a:defRPr/>
            </a:pPr>
            <a:r>
              <a:rPr lang="ja-JP" altLang="en-US" sz="2400" dirty="0">
                <a:latin typeface="Arial"/>
                <a:cs typeface="+mn-cs"/>
              </a:rPr>
              <a:t>“</a:t>
            </a:r>
            <a:r>
              <a:rPr lang="en-US" sz="2400" dirty="0">
                <a:cs typeface="+mn-cs"/>
              </a:rPr>
              <a:t>…any act or performance that one party can offer to another that is essentially </a:t>
            </a:r>
            <a:r>
              <a:rPr lang="en-US" sz="2400" dirty="0">
                <a:solidFill>
                  <a:srgbClr val="FF3300"/>
                </a:solidFill>
                <a:cs typeface="+mn-cs"/>
              </a:rPr>
              <a:t>intangible</a:t>
            </a:r>
            <a:r>
              <a:rPr lang="en-US" sz="2400" dirty="0">
                <a:cs typeface="+mn-cs"/>
              </a:rPr>
              <a:t> and does </a:t>
            </a:r>
            <a:r>
              <a:rPr lang="en-US" sz="2400" dirty="0">
                <a:solidFill>
                  <a:srgbClr val="FF3300"/>
                </a:solidFill>
                <a:cs typeface="+mn-cs"/>
              </a:rPr>
              <a:t>not result in the ownership</a:t>
            </a:r>
            <a:r>
              <a:rPr lang="en-US" sz="2400" dirty="0">
                <a:cs typeface="+mn-cs"/>
              </a:rPr>
              <a:t> of anything. Its production may or may not be tied to a physical product</a:t>
            </a:r>
            <a:r>
              <a:rPr lang="ja-JP" altLang="en-US" sz="2400" dirty="0">
                <a:latin typeface="Arial"/>
                <a:cs typeface="+mn-cs"/>
              </a:rPr>
              <a:t>”</a:t>
            </a:r>
            <a:endParaRPr lang="en-US" sz="2400" dirty="0">
              <a:cs typeface="+mn-cs"/>
            </a:endParaRPr>
          </a:p>
          <a:p>
            <a:pPr lvl="4" eaLnBrk="1" hangingPunct="1">
              <a:buClr>
                <a:schemeClr val="tx1"/>
              </a:buClr>
              <a:buFont typeface="Wingdings" charset="0"/>
              <a:buNone/>
              <a:defRPr/>
            </a:pPr>
            <a:r>
              <a:rPr lang="en-US" sz="2400" dirty="0"/>
              <a:t>                                 		   	</a:t>
            </a:r>
            <a:r>
              <a:rPr lang="en-US" sz="2400" dirty="0" err="1"/>
              <a:t>Kotler</a:t>
            </a:r>
            <a:r>
              <a:rPr lang="en-US" sz="2400" dirty="0"/>
              <a:t> (1994)</a:t>
            </a:r>
          </a:p>
        </p:txBody>
      </p:sp>
    </p:spTree>
    <p:extLst>
      <p:ext uri="{BB962C8B-B14F-4D97-AF65-F5344CB8AC3E}">
        <p14:creationId xmlns:p14="http://schemas.microsoft.com/office/powerpoint/2010/main" val="2303243560"/>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60512" y="404664"/>
            <a:ext cx="8561388" cy="1143000"/>
          </a:xfrm>
        </p:spPr>
        <p:txBody>
          <a:bodyPr/>
          <a:lstStyle/>
          <a:p>
            <a:pPr marL="320040" indent="-320040" algn="l" eaLnBrk="1" fontAlgn="auto" hangingPunct="1">
              <a:spcAft>
                <a:spcPts val="0"/>
              </a:spcAft>
              <a:buClr>
                <a:schemeClr val="accent6">
                  <a:lumMod val="75000"/>
                </a:schemeClr>
              </a:buClr>
              <a:buFont typeface="Georgia" pitchFamily="18" charset="0"/>
              <a:buChar char="*"/>
              <a:defRPr/>
            </a:pPr>
            <a:r>
              <a:rPr lang="cs-CZ" dirty="0">
                <a:solidFill>
                  <a:schemeClr val="bg2">
                    <a:lumMod val="50000"/>
                  </a:schemeClr>
                </a:solidFill>
                <a:ea typeface="+mj-ea"/>
                <a:cs typeface="+mj-cs"/>
              </a:rPr>
              <a:t>Customer </a:t>
            </a:r>
            <a:r>
              <a:rPr lang="cs-CZ" dirty="0" err="1">
                <a:solidFill>
                  <a:schemeClr val="bg2">
                    <a:lumMod val="50000"/>
                  </a:schemeClr>
                </a:solidFill>
                <a:ea typeface="+mj-ea"/>
                <a:cs typeface="+mj-cs"/>
              </a:rPr>
              <a:t>services</a:t>
            </a:r>
            <a:endParaRPr lang="cs-CZ" dirty="0">
              <a:solidFill>
                <a:schemeClr val="bg2">
                  <a:lumMod val="50000"/>
                </a:schemeClr>
              </a:solidFill>
              <a:ea typeface="+mj-ea"/>
              <a:cs typeface="+mj-cs"/>
            </a:endParaRPr>
          </a:p>
        </p:txBody>
      </p:sp>
      <p:sp>
        <p:nvSpPr>
          <p:cNvPr id="71682" name="Rectangle 3"/>
          <p:cNvSpPr>
            <a:spLocks noGrp="1" noChangeArrowheads="1"/>
          </p:cNvSpPr>
          <p:nvPr>
            <p:ph sz="quarter" idx="13"/>
          </p:nvPr>
        </p:nvSpPr>
        <p:spPr>
          <a:xfrm>
            <a:off x="1363663" y="1484313"/>
            <a:ext cx="8007350" cy="4560887"/>
          </a:xfrm>
        </p:spPr>
        <p:txBody>
          <a:bodyPr/>
          <a:lstStyle/>
          <a:p>
            <a:pPr eaLnBrk="1" hangingPunct="1"/>
            <a:r>
              <a:rPr lang="cs-CZ">
                <a:solidFill>
                  <a:schemeClr val="tx1"/>
                </a:solidFill>
                <a:latin typeface="Souvenir Lt BT" charset="0"/>
              </a:rPr>
              <a:t>Change of spare parts</a:t>
            </a:r>
          </a:p>
          <a:p>
            <a:pPr eaLnBrk="1" hangingPunct="1"/>
            <a:r>
              <a:rPr lang="cs-CZ">
                <a:solidFill>
                  <a:schemeClr val="tx1"/>
                </a:solidFill>
                <a:latin typeface="Souvenir Lt BT" charset="0"/>
              </a:rPr>
              <a:t>Guarantee repairs</a:t>
            </a:r>
            <a:endParaRPr lang="en-US">
              <a:solidFill>
                <a:schemeClr val="tx1"/>
              </a:solidFill>
              <a:latin typeface="Souvenir Lt BT" charset="0"/>
            </a:endParaRPr>
          </a:p>
        </p:txBody>
      </p:sp>
      <p:pic>
        <p:nvPicPr>
          <p:cNvPr id="71683" name="Picture 4" descr="Spare-Pa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475" y="3068638"/>
            <a:ext cx="4133850" cy="349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684" name="Picture 5" descr="circuitstuff_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150" y="3068638"/>
            <a:ext cx="2886075" cy="213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16496" y="332656"/>
            <a:ext cx="8705404" cy="1143000"/>
          </a:xfrm>
        </p:spPr>
        <p:txBody>
          <a:bodyPr/>
          <a:lstStyle/>
          <a:p>
            <a:pPr marL="320040" indent="-320040" algn="l" eaLnBrk="1" fontAlgn="auto" hangingPunct="1">
              <a:spcAft>
                <a:spcPts val="0"/>
              </a:spcAft>
              <a:buClr>
                <a:schemeClr val="accent6">
                  <a:lumMod val="75000"/>
                </a:schemeClr>
              </a:buClr>
              <a:buFont typeface="Georgia" pitchFamily="18" charset="0"/>
              <a:buChar char="*"/>
              <a:defRPr/>
            </a:pPr>
            <a:r>
              <a:rPr lang="cs-CZ" dirty="0">
                <a:solidFill>
                  <a:srgbClr val="0D79CA"/>
                </a:solidFill>
                <a:ea typeface="+mj-ea"/>
                <a:cs typeface="+mj-cs"/>
              </a:rPr>
              <a:t>Customer </a:t>
            </a:r>
            <a:r>
              <a:rPr lang="cs-CZ" dirty="0" err="1">
                <a:solidFill>
                  <a:srgbClr val="0D79CA"/>
                </a:solidFill>
                <a:ea typeface="+mj-ea"/>
                <a:cs typeface="+mj-cs"/>
              </a:rPr>
              <a:t>services</a:t>
            </a:r>
            <a:endParaRPr lang="cs-CZ" dirty="0">
              <a:solidFill>
                <a:srgbClr val="0D79CA"/>
              </a:solidFill>
              <a:ea typeface="+mj-ea"/>
              <a:cs typeface="+mj-cs"/>
            </a:endParaRPr>
          </a:p>
        </p:txBody>
      </p:sp>
      <p:sp>
        <p:nvSpPr>
          <p:cNvPr id="72706" name="Rectangle 3"/>
          <p:cNvSpPr>
            <a:spLocks noGrp="1" noChangeArrowheads="1"/>
          </p:cNvSpPr>
          <p:nvPr>
            <p:ph sz="quarter" idx="13"/>
          </p:nvPr>
        </p:nvSpPr>
        <p:spPr>
          <a:xfrm>
            <a:off x="1363663" y="1700213"/>
            <a:ext cx="8007350" cy="4344987"/>
          </a:xfrm>
        </p:spPr>
        <p:txBody>
          <a:bodyPr/>
          <a:lstStyle/>
          <a:p>
            <a:pPr eaLnBrk="1" hangingPunct="1"/>
            <a:r>
              <a:rPr lang="cs-CZ">
                <a:solidFill>
                  <a:srgbClr val="000000"/>
                </a:solidFill>
                <a:latin typeface="Souvenir Lt BT" charset="0"/>
              </a:rPr>
              <a:t>Customer trainings</a:t>
            </a:r>
          </a:p>
        </p:txBody>
      </p:sp>
      <p:pic>
        <p:nvPicPr>
          <p:cNvPr id="72707" name="Picture 4" descr="Environmental Engineering provides training to customers, suppliers, and subcontractors on regulatory compliance and pollution prevention in accordance with NASSCO’s Environmental Management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363" y="2349500"/>
            <a:ext cx="3962400" cy="2598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708" name="Picture 5" descr="In our continuing effort to promote environmentally friendly business practices, NASSCO hosted a community outreach training workshop on marine coating oper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850" y="4537075"/>
            <a:ext cx="3640138" cy="2320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709" name="Picture 6" descr="Custom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8188" y="1844675"/>
            <a:ext cx="3887787" cy="2487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16496" y="476672"/>
            <a:ext cx="8939430" cy="1143000"/>
          </a:xfrm>
        </p:spPr>
        <p:txBody>
          <a:bodyPr/>
          <a:lstStyle/>
          <a:p>
            <a:pPr marL="320040" indent="-320040" algn="l" eaLnBrk="1" fontAlgn="auto" hangingPunct="1">
              <a:spcAft>
                <a:spcPts val="0"/>
              </a:spcAft>
              <a:buClr>
                <a:schemeClr val="accent6">
                  <a:lumMod val="75000"/>
                </a:schemeClr>
              </a:buClr>
              <a:buFont typeface="Georgia" pitchFamily="18" charset="0"/>
              <a:buChar char="*"/>
              <a:defRPr/>
            </a:pPr>
            <a:r>
              <a:rPr lang="cs-CZ" dirty="0" err="1">
                <a:solidFill>
                  <a:srgbClr val="0D79CA"/>
                </a:solidFill>
                <a:ea typeface="+mj-ea"/>
                <a:cs typeface="+mj-cs"/>
              </a:rPr>
              <a:t>Customer</a:t>
            </a:r>
            <a:r>
              <a:rPr lang="cs-CZ" dirty="0">
                <a:solidFill>
                  <a:srgbClr val="0D79CA"/>
                </a:solidFill>
                <a:ea typeface="+mj-ea"/>
                <a:cs typeface="+mj-cs"/>
              </a:rPr>
              <a:t> </a:t>
            </a:r>
            <a:r>
              <a:rPr lang="cs-CZ" dirty="0" err="1">
                <a:solidFill>
                  <a:srgbClr val="0D79CA"/>
                </a:solidFill>
                <a:ea typeface="+mj-ea"/>
                <a:cs typeface="+mj-cs"/>
              </a:rPr>
              <a:t>services</a:t>
            </a:r>
            <a:endParaRPr lang="cs-CZ" dirty="0">
              <a:solidFill>
                <a:srgbClr val="0D79CA"/>
              </a:solidFill>
              <a:ea typeface="+mj-ea"/>
              <a:cs typeface="+mj-cs"/>
            </a:endParaRPr>
          </a:p>
        </p:txBody>
      </p:sp>
      <p:sp>
        <p:nvSpPr>
          <p:cNvPr id="56323" name="Rectangle 3"/>
          <p:cNvSpPr>
            <a:spLocks noGrp="1" noChangeArrowheads="1"/>
          </p:cNvSpPr>
          <p:nvPr>
            <p:ph sz="quarter" idx="13"/>
          </p:nvPr>
        </p:nvSpPr>
        <p:spPr>
          <a:xfrm>
            <a:off x="495300" y="1916113"/>
            <a:ext cx="8915400" cy="4392612"/>
          </a:xfrm>
        </p:spPr>
        <p:txBody>
          <a:bodyPr rtlCol="0">
            <a:normAutofit/>
          </a:bodyPr>
          <a:lstStyle/>
          <a:p>
            <a:pPr indent="-182880" eaLnBrk="1" fontAlgn="auto" hangingPunct="1">
              <a:lnSpc>
                <a:spcPct val="90000"/>
              </a:lnSpc>
              <a:buClr>
                <a:schemeClr val="accent6">
                  <a:lumMod val="75000"/>
                </a:schemeClr>
              </a:buClr>
              <a:buFont typeface="Georgia" pitchFamily="18" charset="0"/>
              <a:buChar char="*"/>
              <a:defRPr/>
            </a:pPr>
            <a:r>
              <a:rPr lang="en-US" sz="2400" dirty="0">
                <a:solidFill>
                  <a:schemeClr val="tx1">
                    <a:lumMod val="75000"/>
                    <a:lumOff val="25000"/>
                  </a:schemeClr>
                </a:solidFill>
                <a:ea typeface="+mn-ea"/>
                <a:cs typeface="+mn-cs"/>
              </a:rPr>
              <a:t>Transport and packaging of products according to customer requirements</a:t>
            </a:r>
          </a:p>
          <a:p>
            <a:pPr indent="-182880" eaLnBrk="1" fontAlgn="auto" hangingPunct="1">
              <a:lnSpc>
                <a:spcPct val="90000"/>
              </a:lnSpc>
              <a:buClr>
                <a:schemeClr val="accent6">
                  <a:lumMod val="75000"/>
                </a:schemeClr>
              </a:buClr>
              <a:buFont typeface="Georgia" pitchFamily="18" charset="0"/>
              <a:buChar char="*"/>
              <a:defRPr/>
            </a:pPr>
            <a:r>
              <a:rPr lang="en-US" sz="2400" dirty="0">
                <a:solidFill>
                  <a:schemeClr val="tx1">
                    <a:lumMod val="75000"/>
                    <a:lumOff val="25000"/>
                  </a:schemeClr>
                </a:solidFill>
                <a:ea typeface="+mn-ea"/>
                <a:cs typeface="+mn-cs"/>
              </a:rPr>
              <a:t>Replacement of spare parts</a:t>
            </a:r>
          </a:p>
          <a:p>
            <a:pPr indent="-182880" eaLnBrk="1" fontAlgn="auto" hangingPunct="1">
              <a:lnSpc>
                <a:spcPct val="90000"/>
              </a:lnSpc>
              <a:buClr>
                <a:schemeClr val="accent6">
                  <a:lumMod val="75000"/>
                </a:schemeClr>
              </a:buClr>
              <a:buFont typeface="Georgia" pitchFamily="18" charset="0"/>
              <a:buChar char="*"/>
              <a:defRPr/>
            </a:pPr>
            <a:r>
              <a:rPr lang="en-US" sz="2400" dirty="0">
                <a:solidFill>
                  <a:schemeClr val="tx1">
                    <a:lumMod val="75000"/>
                    <a:lumOff val="25000"/>
                  </a:schemeClr>
                </a:solidFill>
                <a:ea typeface="+mn-ea"/>
                <a:cs typeface="+mn-cs"/>
              </a:rPr>
              <a:t>Maintenance services</a:t>
            </a:r>
          </a:p>
          <a:p>
            <a:pPr indent="-182880" eaLnBrk="1" fontAlgn="auto" hangingPunct="1">
              <a:lnSpc>
                <a:spcPct val="90000"/>
              </a:lnSpc>
              <a:buClr>
                <a:schemeClr val="accent6">
                  <a:lumMod val="75000"/>
                </a:schemeClr>
              </a:buClr>
              <a:buFont typeface="Georgia" pitchFamily="18" charset="0"/>
              <a:buChar char="*"/>
              <a:defRPr/>
            </a:pPr>
            <a:r>
              <a:rPr lang="en-US" sz="2400" dirty="0">
                <a:solidFill>
                  <a:schemeClr val="tx1">
                    <a:lumMod val="75000"/>
                    <a:lumOff val="25000"/>
                  </a:schemeClr>
                </a:solidFill>
                <a:ea typeface="+mn-ea"/>
                <a:cs typeface="+mn-cs"/>
              </a:rPr>
              <a:t>Sufficient information about the company and its products</a:t>
            </a:r>
          </a:p>
          <a:p>
            <a:pPr indent="-182880" eaLnBrk="1" fontAlgn="auto" hangingPunct="1">
              <a:lnSpc>
                <a:spcPct val="90000"/>
              </a:lnSpc>
              <a:buClr>
                <a:schemeClr val="accent6">
                  <a:lumMod val="75000"/>
                </a:schemeClr>
              </a:buClr>
              <a:buFont typeface="Georgia" pitchFamily="18" charset="0"/>
              <a:buChar char="*"/>
              <a:defRPr/>
            </a:pPr>
            <a:r>
              <a:rPr lang="en-US" sz="2400" dirty="0">
                <a:solidFill>
                  <a:schemeClr val="tx1">
                    <a:lumMod val="75000"/>
                    <a:lumOff val="25000"/>
                  </a:schemeClr>
                </a:solidFill>
                <a:ea typeface="+mn-ea"/>
                <a:cs typeface="+mn-cs"/>
              </a:rPr>
              <a:t>Training of customers</a:t>
            </a:r>
          </a:p>
          <a:p>
            <a:pPr indent="-182880" eaLnBrk="1" fontAlgn="auto" hangingPunct="1">
              <a:lnSpc>
                <a:spcPct val="90000"/>
              </a:lnSpc>
              <a:buClr>
                <a:schemeClr val="accent6">
                  <a:lumMod val="75000"/>
                </a:schemeClr>
              </a:buClr>
              <a:buFont typeface="Georgia" pitchFamily="18" charset="0"/>
              <a:buChar char="*"/>
              <a:defRPr/>
            </a:pPr>
            <a:r>
              <a:rPr lang="en-US" sz="2400" dirty="0">
                <a:solidFill>
                  <a:schemeClr val="tx1">
                    <a:lumMod val="75000"/>
                    <a:lumOff val="25000"/>
                  </a:schemeClr>
                </a:solidFill>
                <a:ea typeface="+mn-ea"/>
                <a:cs typeface="+mn-cs"/>
              </a:rPr>
              <a:t>Payment conditions (paying by leasing)</a:t>
            </a:r>
          </a:p>
          <a:p>
            <a:pPr indent="-182880" eaLnBrk="1" fontAlgn="auto" hangingPunct="1">
              <a:lnSpc>
                <a:spcPct val="90000"/>
              </a:lnSpc>
              <a:buClr>
                <a:schemeClr val="accent6">
                  <a:lumMod val="75000"/>
                </a:schemeClr>
              </a:buClr>
              <a:buFont typeface="Georgia" pitchFamily="18" charset="0"/>
              <a:buChar char="*"/>
              <a:defRPr/>
            </a:pPr>
            <a:r>
              <a:rPr lang="en-US" sz="2400" dirty="0">
                <a:solidFill>
                  <a:schemeClr val="tx1">
                    <a:lumMod val="75000"/>
                    <a:lumOff val="25000"/>
                  </a:schemeClr>
                </a:solidFill>
                <a:ea typeface="+mn-ea"/>
                <a:cs typeface="+mn-cs"/>
              </a:rPr>
              <a:t>Free phone connection (Green line)</a:t>
            </a:r>
          </a:p>
          <a:p>
            <a:pPr indent="-182880" eaLnBrk="1" fontAlgn="auto" hangingPunct="1">
              <a:lnSpc>
                <a:spcPct val="90000"/>
              </a:lnSpc>
              <a:buClr>
                <a:schemeClr val="accent6">
                  <a:lumMod val="75000"/>
                </a:schemeClr>
              </a:buClr>
              <a:buFont typeface="Georgia" pitchFamily="18" charset="0"/>
              <a:buChar char="*"/>
              <a:defRPr/>
            </a:pPr>
            <a:r>
              <a:rPr lang="en-US" sz="2400" dirty="0">
                <a:solidFill>
                  <a:schemeClr val="tx1">
                    <a:lumMod val="75000"/>
                    <a:lumOff val="25000"/>
                  </a:schemeClr>
                </a:solidFill>
                <a:ea typeface="+mn-ea"/>
                <a:cs typeface="+mn-cs"/>
              </a:rPr>
              <a:t>Remote monitoring</a:t>
            </a:r>
            <a:endParaRPr lang="cs-CZ" sz="2400" dirty="0">
              <a:solidFill>
                <a:schemeClr val="tx1">
                  <a:lumMod val="75000"/>
                  <a:lumOff val="25000"/>
                </a:schemeClr>
              </a:solidFill>
              <a:ea typeface="+mn-ea"/>
              <a:cs typeface="+mn-cs"/>
            </a:endParaRP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marL="320040" indent="-320040" eaLnBrk="1" fontAlgn="auto" hangingPunct="1">
              <a:spcAft>
                <a:spcPts val="0"/>
              </a:spcAft>
              <a:buClr>
                <a:schemeClr val="accent6">
                  <a:lumMod val="75000"/>
                </a:schemeClr>
              </a:buClr>
              <a:buFont typeface="Georgia" pitchFamily="18" charset="0"/>
              <a:buChar char="*"/>
              <a:defRPr/>
            </a:pPr>
            <a:endParaRPr lang="cs-CZ">
              <a:ea typeface="+mj-ea"/>
              <a:cs typeface="+mj-cs"/>
            </a:endParaRPr>
          </a:p>
        </p:txBody>
      </p:sp>
      <p:sp>
        <p:nvSpPr>
          <p:cNvPr id="74754" name="Rectangle 3"/>
          <p:cNvSpPr>
            <a:spLocks noGrp="1" noChangeArrowheads="1"/>
          </p:cNvSpPr>
          <p:nvPr>
            <p:ph sz="quarter" idx="13"/>
          </p:nvPr>
        </p:nvSpPr>
        <p:spPr>
          <a:xfrm>
            <a:off x="508000" y="2492375"/>
            <a:ext cx="8915400" cy="3133725"/>
          </a:xfrm>
        </p:spPr>
        <p:txBody>
          <a:bodyPr/>
          <a:lstStyle/>
          <a:p>
            <a:pPr algn="ctr" eaLnBrk="1" hangingPunct="1">
              <a:buFont typeface="Wingdings" charset="0"/>
              <a:buNone/>
            </a:pPr>
            <a:r>
              <a:rPr lang="cs-CZ" sz="4000" b="1">
                <a:solidFill>
                  <a:srgbClr val="0D79CA"/>
                </a:solidFill>
                <a:latin typeface="Trebuchet MS" charset="0"/>
              </a:rPr>
              <a:t>How to offer </a:t>
            </a:r>
          </a:p>
          <a:p>
            <a:pPr algn="ctr" eaLnBrk="1" hangingPunct="1">
              <a:buFont typeface="Wingdings" charset="0"/>
              <a:buNone/>
            </a:pPr>
            <a:r>
              <a:rPr lang="cs-CZ" sz="4000" b="1">
                <a:solidFill>
                  <a:srgbClr val="0D79CA"/>
                </a:solidFill>
                <a:latin typeface="Trebuchet MS" charset="0"/>
              </a:rPr>
              <a:t>„customer service“</a:t>
            </a:r>
            <a:r>
              <a:rPr lang="cs-CZ" altLang="ja-JP" sz="4000" b="1">
                <a:solidFill>
                  <a:srgbClr val="0D79CA"/>
                </a:solidFill>
                <a:latin typeface="Trebuchet MS" charset="0"/>
              </a:rPr>
              <a:t>?</a:t>
            </a:r>
            <a:endParaRPr lang="cs-CZ" sz="4000" b="1">
              <a:solidFill>
                <a:srgbClr val="0D79CA"/>
              </a:solidFill>
              <a:latin typeface="Trebuchet MS" charset="0"/>
            </a:endParaRP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a:xfrm>
            <a:off x="584729" y="333375"/>
            <a:ext cx="8813933" cy="1066800"/>
          </a:xfrm>
        </p:spPr>
        <p:txBody>
          <a:bodyPr/>
          <a:lstStyle/>
          <a:p>
            <a:pPr marL="320040" indent="-320040" algn="l" eaLnBrk="1" fontAlgn="auto" hangingPunct="1">
              <a:spcAft>
                <a:spcPts val="0"/>
              </a:spcAft>
              <a:buClr>
                <a:schemeClr val="accent6">
                  <a:lumMod val="75000"/>
                </a:schemeClr>
              </a:buClr>
              <a:buFont typeface="Georgia" pitchFamily="18" charset="0"/>
              <a:buChar char="*"/>
              <a:defRPr/>
            </a:pPr>
            <a:r>
              <a:rPr lang="en-US" sz="3600" dirty="0">
                <a:solidFill>
                  <a:srgbClr val="0D79CA"/>
                </a:solidFill>
                <a:ea typeface="+mj-ea"/>
                <a:cs typeface="+mj-cs"/>
              </a:rPr>
              <a:t>How to offer customer services</a:t>
            </a:r>
          </a:p>
        </p:txBody>
      </p:sp>
      <p:sp>
        <p:nvSpPr>
          <p:cNvPr id="603139" name="Rectangle 3"/>
          <p:cNvSpPr>
            <a:spLocks noGrp="1" noChangeArrowheads="1"/>
          </p:cNvSpPr>
          <p:nvPr>
            <p:ph sz="quarter" idx="13"/>
          </p:nvPr>
        </p:nvSpPr>
        <p:spPr>
          <a:xfrm>
            <a:off x="825500" y="2492375"/>
            <a:ext cx="8337550" cy="4032250"/>
          </a:xfrm>
        </p:spPr>
        <p:txBody>
          <a:bodyPr rtlCol="0">
            <a:normAutofit/>
          </a:bodyPr>
          <a:lstStyle/>
          <a:p>
            <a:pPr indent="-182880" eaLnBrk="1" fontAlgn="auto" hangingPunct="1">
              <a:lnSpc>
                <a:spcPct val="80000"/>
              </a:lnSpc>
              <a:buClr>
                <a:schemeClr val="accent6">
                  <a:lumMod val="75000"/>
                </a:schemeClr>
              </a:buClr>
              <a:buFont typeface="Georgia" pitchFamily="18" charset="0"/>
              <a:buChar char="*"/>
              <a:defRPr/>
            </a:pPr>
            <a:r>
              <a:rPr lang="en-US" sz="2800" dirty="0">
                <a:solidFill>
                  <a:schemeClr val="tx1">
                    <a:lumMod val="75000"/>
                    <a:lumOff val="25000"/>
                  </a:schemeClr>
                </a:solidFill>
                <a:ea typeface="+mn-ea"/>
                <a:cs typeface="+mn-cs"/>
              </a:rPr>
              <a:t>1. </a:t>
            </a:r>
            <a:r>
              <a:rPr lang="en-US" sz="2800" dirty="0">
                <a:solidFill>
                  <a:srgbClr val="FF0000"/>
                </a:solidFill>
                <a:ea typeface="+mn-ea"/>
                <a:cs typeface="+mn-cs"/>
              </a:rPr>
              <a:t>Know your product </a:t>
            </a:r>
          </a:p>
          <a:p>
            <a:pPr marL="0" indent="0" eaLnBrk="1" fontAlgn="auto" hangingPunct="1">
              <a:lnSpc>
                <a:spcPct val="80000"/>
              </a:lnSpc>
              <a:buClr>
                <a:schemeClr val="accent6">
                  <a:lumMod val="75000"/>
                </a:schemeClr>
              </a:buClr>
              <a:buFont typeface="Wingdings" charset="0"/>
              <a:buNone/>
              <a:defRPr/>
            </a:pPr>
            <a:endParaRPr lang="en-US" sz="2800" dirty="0">
              <a:solidFill>
                <a:schemeClr val="tx1">
                  <a:lumMod val="75000"/>
                  <a:lumOff val="25000"/>
                </a:schemeClr>
              </a:solidFill>
              <a:ea typeface="+mn-ea"/>
              <a:cs typeface="+mn-cs"/>
            </a:endParaRPr>
          </a:p>
          <a:p>
            <a:pPr marL="0" indent="0" algn="just" eaLnBrk="1" fontAlgn="auto" hangingPunct="1">
              <a:lnSpc>
                <a:spcPct val="80000"/>
              </a:lnSpc>
              <a:buClr>
                <a:schemeClr val="accent6">
                  <a:lumMod val="75000"/>
                </a:schemeClr>
              </a:buClr>
              <a:buFont typeface="Wingdings" charset="0"/>
              <a:buNone/>
              <a:defRPr/>
            </a:pPr>
            <a:r>
              <a:rPr lang="en-US" sz="2400" dirty="0">
                <a:solidFill>
                  <a:schemeClr val="tx1">
                    <a:lumMod val="75000"/>
                    <a:lumOff val="25000"/>
                  </a:schemeClr>
                </a:solidFill>
                <a:ea typeface="+mn-ea"/>
                <a:cs typeface="+mn-cs"/>
              </a:rPr>
              <a:t>However, it is possible to say "I don't know", but it should always be followed up by... </a:t>
            </a:r>
          </a:p>
          <a:p>
            <a:pPr marL="0" indent="0" algn="just" eaLnBrk="1" fontAlgn="auto" hangingPunct="1">
              <a:lnSpc>
                <a:spcPct val="80000"/>
              </a:lnSpc>
              <a:buClr>
                <a:schemeClr val="accent6">
                  <a:lumMod val="75000"/>
                </a:schemeClr>
              </a:buClr>
              <a:buFont typeface="Wingdings" charset="0"/>
              <a:buNone/>
              <a:defRPr/>
            </a:pPr>
            <a:endParaRPr lang="en-US" sz="2400" dirty="0">
              <a:solidFill>
                <a:schemeClr val="tx1">
                  <a:lumMod val="75000"/>
                  <a:lumOff val="25000"/>
                </a:schemeClr>
              </a:solidFill>
              <a:ea typeface="+mn-ea"/>
              <a:cs typeface="+mn-cs"/>
            </a:endParaRPr>
          </a:p>
          <a:p>
            <a:pPr marL="0" indent="0" algn="just" eaLnBrk="1" fontAlgn="auto" hangingPunct="1">
              <a:lnSpc>
                <a:spcPct val="80000"/>
              </a:lnSpc>
              <a:buClr>
                <a:schemeClr val="accent6">
                  <a:lumMod val="75000"/>
                </a:schemeClr>
              </a:buClr>
              <a:buFont typeface="Wingdings" charset="0"/>
              <a:buNone/>
              <a:defRPr/>
            </a:pPr>
            <a:r>
              <a:rPr lang="en-US" sz="2400" dirty="0">
                <a:solidFill>
                  <a:schemeClr val="tx1">
                    <a:lumMod val="75000"/>
                    <a:lumOff val="25000"/>
                  </a:schemeClr>
                </a:solidFill>
                <a:ea typeface="+mn-ea"/>
                <a:cs typeface="+mn-cs"/>
              </a:rPr>
              <a:t>"</a:t>
            </a:r>
            <a:r>
              <a:rPr lang="en-US" sz="2400" b="1" dirty="0">
                <a:solidFill>
                  <a:schemeClr val="tx1">
                    <a:lumMod val="75000"/>
                    <a:lumOff val="25000"/>
                  </a:schemeClr>
                </a:solidFill>
                <a:ea typeface="+mn-ea"/>
                <a:cs typeface="+mn-cs"/>
              </a:rPr>
              <a:t>but let me find out</a:t>
            </a:r>
            <a:r>
              <a:rPr lang="en-US" sz="2400" dirty="0">
                <a:solidFill>
                  <a:schemeClr val="tx1">
                    <a:lumMod val="75000"/>
                    <a:lumOff val="25000"/>
                  </a:schemeClr>
                </a:solidFill>
                <a:ea typeface="+mn-ea"/>
                <a:cs typeface="+mn-cs"/>
              </a:rPr>
              <a:t>" </a:t>
            </a:r>
          </a:p>
          <a:p>
            <a:pPr marL="0" indent="0" algn="just" eaLnBrk="1" fontAlgn="auto" hangingPunct="1">
              <a:lnSpc>
                <a:spcPct val="80000"/>
              </a:lnSpc>
              <a:buClr>
                <a:schemeClr val="accent6">
                  <a:lumMod val="75000"/>
                </a:schemeClr>
              </a:buClr>
              <a:buFont typeface="Wingdings" charset="0"/>
              <a:buNone/>
              <a:defRPr/>
            </a:pPr>
            <a:endParaRPr lang="en-US" sz="2400" dirty="0">
              <a:solidFill>
                <a:schemeClr val="tx1">
                  <a:lumMod val="75000"/>
                  <a:lumOff val="25000"/>
                </a:schemeClr>
              </a:solidFill>
              <a:ea typeface="+mn-ea"/>
              <a:cs typeface="+mn-cs"/>
            </a:endParaRPr>
          </a:p>
          <a:p>
            <a:pPr marL="0" indent="0" algn="just" eaLnBrk="1" fontAlgn="auto" hangingPunct="1">
              <a:lnSpc>
                <a:spcPct val="80000"/>
              </a:lnSpc>
              <a:buClr>
                <a:schemeClr val="accent6">
                  <a:lumMod val="75000"/>
                </a:schemeClr>
              </a:buClr>
              <a:buFont typeface="Wingdings" charset="0"/>
              <a:buNone/>
              <a:defRPr/>
            </a:pPr>
            <a:r>
              <a:rPr lang="en-US" sz="2400" dirty="0">
                <a:solidFill>
                  <a:schemeClr val="tx1">
                    <a:lumMod val="75000"/>
                    <a:lumOff val="25000"/>
                  </a:schemeClr>
                </a:solidFill>
                <a:ea typeface="+mn-ea"/>
                <a:cs typeface="+mn-cs"/>
              </a:rPr>
              <a:t>make sure that you don't leave your customer with an </a:t>
            </a:r>
            <a:r>
              <a:rPr lang="en-US" sz="2400" b="1" dirty="0">
                <a:solidFill>
                  <a:schemeClr val="tx1">
                    <a:lumMod val="75000"/>
                    <a:lumOff val="25000"/>
                  </a:schemeClr>
                </a:solidFill>
                <a:ea typeface="+mn-ea"/>
                <a:cs typeface="+mn-cs"/>
              </a:rPr>
              <a:t>unanswered question</a:t>
            </a:r>
            <a:r>
              <a:rPr lang="en-US" sz="2400" dirty="0">
                <a:solidFill>
                  <a:schemeClr val="tx1">
                    <a:lumMod val="75000"/>
                    <a:lumOff val="25000"/>
                  </a:schemeClr>
                </a:solidFill>
                <a:ea typeface="+mn-ea"/>
                <a:cs typeface="+mn-cs"/>
              </a:rPr>
              <a:t>.</a:t>
            </a:r>
          </a:p>
          <a:p>
            <a:pPr marL="0" indent="0" eaLnBrk="1" fontAlgn="auto" hangingPunct="1">
              <a:lnSpc>
                <a:spcPct val="80000"/>
              </a:lnSpc>
              <a:buClr>
                <a:schemeClr val="accent6">
                  <a:lumMod val="75000"/>
                </a:schemeClr>
              </a:buClr>
              <a:buFont typeface="Wingdings" charset="0"/>
              <a:buNone/>
              <a:defRPr/>
            </a:pPr>
            <a:endParaRPr lang="en-US" sz="2400" dirty="0">
              <a:solidFill>
                <a:schemeClr val="tx1">
                  <a:lumMod val="75000"/>
                  <a:lumOff val="25000"/>
                </a:schemeClr>
              </a:solidFill>
              <a:ea typeface="+mn-ea"/>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a:xfrm>
            <a:off x="584729" y="333375"/>
            <a:ext cx="8813933" cy="1066800"/>
          </a:xfrm>
        </p:spPr>
        <p:txBody>
          <a:bodyPr/>
          <a:lstStyle/>
          <a:p>
            <a:pPr marL="320040" indent="-320040" algn="l" eaLnBrk="1" fontAlgn="auto" hangingPunct="1">
              <a:spcAft>
                <a:spcPts val="0"/>
              </a:spcAft>
              <a:buClr>
                <a:schemeClr val="accent6">
                  <a:lumMod val="75000"/>
                </a:schemeClr>
              </a:buClr>
              <a:buFont typeface="Georgia" pitchFamily="18" charset="0"/>
              <a:buChar char="*"/>
              <a:defRPr/>
            </a:pPr>
            <a:r>
              <a:rPr lang="en-US" sz="3600" dirty="0">
                <a:solidFill>
                  <a:srgbClr val="0D79CA"/>
                </a:solidFill>
                <a:ea typeface="+mj-ea"/>
                <a:cs typeface="+mj-cs"/>
              </a:rPr>
              <a:t>How to offer customer services</a:t>
            </a:r>
          </a:p>
        </p:txBody>
      </p:sp>
      <p:sp>
        <p:nvSpPr>
          <p:cNvPr id="603139" name="Rectangle 3"/>
          <p:cNvSpPr>
            <a:spLocks noGrp="1" noChangeArrowheads="1"/>
          </p:cNvSpPr>
          <p:nvPr>
            <p:ph sz="quarter" idx="13"/>
          </p:nvPr>
        </p:nvSpPr>
        <p:spPr>
          <a:xfrm>
            <a:off x="825500" y="2565400"/>
            <a:ext cx="8337550" cy="3959225"/>
          </a:xfrm>
        </p:spPr>
        <p:txBody>
          <a:bodyPr rtlCol="0">
            <a:normAutofit/>
          </a:bodyPr>
          <a:lstStyle/>
          <a:p>
            <a:pPr indent="-182880" eaLnBrk="1" fontAlgn="auto" hangingPunct="1">
              <a:lnSpc>
                <a:spcPct val="80000"/>
              </a:lnSpc>
              <a:buClr>
                <a:schemeClr val="accent6">
                  <a:lumMod val="75000"/>
                </a:schemeClr>
              </a:buClr>
              <a:buFont typeface="Georgia" pitchFamily="18" charset="0"/>
              <a:buChar char="*"/>
              <a:defRPr/>
            </a:pPr>
            <a:r>
              <a:rPr lang="en-US" sz="2800" dirty="0">
                <a:solidFill>
                  <a:schemeClr val="tx1">
                    <a:lumMod val="75000"/>
                    <a:lumOff val="25000"/>
                  </a:schemeClr>
                </a:solidFill>
                <a:ea typeface="+mn-ea"/>
                <a:cs typeface="+mn-cs"/>
              </a:rPr>
              <a:t>2. </a:t>
            </a:r>
            <a:r>
              <a:rPr lang="en-US" sz="2800" dirty="0">
                <a:solidFill>
                  <a:srgbClr val="FF0000"/>
                </a:solidFill>
                <a:ea typeface="+mn-ea"/>
                <a:cs typeface="+mn-cs"/>
              </a:rPr>
              <a:t>Body Language/Communication </a:t>
            </a:r>
          </a:p>
          <a:p>
            <a:pPr indent="-182880" eaLnBrk="1" fontAlgn="auto" hangingPunct="1">
              <a:lnSpc>
                <a:spcPct val="80000"/>
              </a:lnSpc>
              <a:buClr>
                <a:schemeClr val="accent6">
                  <a:lumMod val="75000"/>
                </a:schemeClr>
              </a:buClr>
              <a:buFont typeface="Georgia" pitchFamily="18" charset="0"/>
              <a:buChar char="*"/>
              <a:defRPr/>
            </a:pPr>
            <a:endParaRPr lang="en-US" sz="2800" dirty="0">
              <a:solidFill>
                <a:schemeClr val="tx1">
                  <a:lumMod val="75000"/>
                  <a:lumOff val="25000"/>
                </a:schemeClr>
              </a:solidFill>
              <a:ea typeface="+mn-ea"/>
              <a:cs typeface="+mn-cs"/>
            </a:endParaRPr>
          </a:p>
          <a:p>
            <a:pPr marL="0" indent="0" eaLnBrk="1" fontAlgn="auto" hangingPunct="1">
              <a:lnSpc>
                <a:spcPct val="80000"/>
              </a:lnSpc>
              <a:buClr>
                <a:schemeClr val="accent6">
                  <a:lumMod val="75000"/>
                </a:schemeClr>
              </a:buClr>
              <a:buFont typeface="Wingdings" charset="0"/>
              <a:buNone/>
              <a:defRPr/>
            </a:pPr>
            <a:r>
              <a:rPr lang="en-US" sz="2400" dirty="0">
                <a:solidFill>
                  <a:schemeClr val="tx1">
                    <a:lumMod val="75000"/>
                    <a:lumOff val="25000"/>
                  </a:schemeClr>
                </a:solidFill>
                <a:ea typeface="+mn-ea"/>
                <a:cs typeface="+mn-cs"/>
              </a:rPr>
              <a:t>Two of the most important parts of positive body language are </a:t>
            </a:r>
            <a:r>
              <a:rPr lang="en-US" sz="2400" b="1" dirty="0">
                <a:solidFill>
                  <a:schemeClr val="tx1">
                    <a:lumMod val="75000"/>
                    <a:lumOff val="25000"/>
                  </a:schemeClr>
                </a:solidFill>
                <a:ea typeface="+mn-ea"/>
                <a:cs typeface="+mn-cs"/>
              </a:rPr>
              <a:t>smiling, and eye contact</a:t>
            </a:r>
            <a:r>
              <a:rPr lang="en-US" sz="2400" dirty="0">
                <a:solidFill>
                  <a:schemeClr val="tx1">
                    <a:lumMod val="75000"/>
                    <a:lumOff val="25000"/>
                  </a:schemeClr>
                </a:solidFill>
                <a:ea typeface="+mn-ea"/>
                <a:cs typeface="+mn-cs"/>
              </a:rPr>
              <a:t>. </a:t>
            </a:r>
          </a:p>
          <a:p>
            <a:pPr indent="-182880" eaLnBrk="1" fontAlgn="auto" hangingPunct="1">
              <a:lnSpc>
                <a:spcPct val="80000"/>
              </a:lnSpc>
              <a:buClr>
                <a:schemeClr val="accent6">
                  <a:lumMod val="75000"/>
                </a:schemeClr>
              </a:buClr>
              <a:buFont typeface="Georgia" pitchFamily="18" charset="0"/>
              <a:buChar char="*"/>
              <a:defRPr/>
            </a:pPr>
            <a:endParaRPr lang="en-US" sz="2400" dirty="0">
              <a:solidFill>
                <a:schemeClr val="tx1">
                  <a:lumMod val="75000"/>
                  <a:lumOff val="25000"/>
                </a:schemeClr>
              </a:solidFill>
              <a:ea typeface="+mn-ea"/>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a:xfrm>
            <a:off x="584729" y="333375"/>
            <a:ext cx="8813933" cy="1066800"/>
          </a:xfrm>
        </p:spPr>
        <p:txBody>
          <a:bodyPr/>
          <a:lstStyle/>
          <a:p>
            <a:pPr marL="320040" indent="-320040" algn="l" eaLnBrk="1" fontAlgn="auto" hangingPunct="1">
              <a:spcAft>
                <a:spcPts val="0"/>
              </a:spcAft>
              <a:buClr>
                <a:schemeClr val="accent6">
                  <a:lumMod val="75000"/>
                </a:schemeClr>
              </a:buClr>
              <a:buFont typeface="Georgia" pitchFamily="18" charset="0"/>
              <a:buChar char="*"/>
              <a:defRPr/>
            </a:pPr>
            <a:r>
              <a:rPr lang="en-US" sz="3600" dirty="0">
                <a:solidFill>
                  <a:srgbClr val="0D79CA"/>
                </a:solidFill>
                <a:ea typeface="+mj-ea"/>
                <a:cs typeface="+mj-cs"/>
              </a:rPr>
              <a:t>How to offer customer services</a:t>
            </a:r>
          </a:p>
        </p:txBody>
      </p:sp>
      <p:sp>
        <p:nvSpPr>
          <p:cNvPr id="603139" name="Rectangle 3"/>
          <p:cNvSpPr>
            <a:spLocks noGrp="1" noChangeArrowheads="1"/>
          </p:cNvSpPr>
          <p:nvPr>
            <p:ph sz="quarter" idx="13"/>
          </p:nvPr>
        </p:nvSpPr>
        <p:spPr>
          <a:xfrm>
            <a:off x="825500" y="2276475"/>
            <a:ext cx="8337550" cy="4248150"/>
          </a:xfrm>
        </p:spPr>
        <p:txBody>
          <a:bodyPr rtlCol="0">
            <a:normAutofit/>
          </a:bodyPr>
          <a:lstStyle/>
          <a:p>
            <a:pPr indent="-182880" eaLnBrk="1" fontAlgn="auto" hangingPunct="1">
              <a:lnSpc>
                <a:spcPct val="80000"/>
              </a:lnSpc>
              <a:buClr>
                <a:schemeClr val="accent6">
                  <a:lumMod val="75000"/>
                </a:schemeClr>
              </a:buClr>
              <a:buFont typeface="Georgia" pitchFamily="18" charset="0"/>
              <a:buChar char="*"/>
              <a:defRPr/>
            </a:pPr>
            <a:r>
              <a:rPr lang="en-US" sz="2800" dirty="0">
                <a:solidFill>
                  <a:schemeClr val="tx1">
                    <a:lumMod val="75000"/>
                    <a:lumOff val="25000"/>
                  </a:schemeClr>
                </a:solidFill>
                <a:ea typeface="+mn-ea"/>
                <a:cs typeface="+mn-cs"/>
              </a:rPr>
              <a:t>3. </a:t>
            </a:r>
            <a:r>
              <a:rPr lang="en-US" sz="2800" dirty="0">
                <a:solidFill>
                  <a:srgbClr val="FF0000"/>
                </a:solidFill>
                <a:ea typeface="+mn-ea"/>
                <a:cs typeface="+mn-cs"/>
              </a:rPr>
              <a:t>Anticipate customers needs </a:t>
            </a:r>
          </a:p>
          <a:p>
            <a:pPr indent="-182880" eaLnBrk="1" fontAlgn="auto" hangingPunct="1">
              <a:lnSpc>
                <a:spcPct val="80000"/>
              </a:lnSpc>
              <a:buClr>
                <a:schemeClr val="accent6">
                  <a:lumMod val="75000"/>
                </a:schemeClr>
              </a:buClr>
              <a:buFont typeface="Georgia" pitchFamily="18" charset="0"/>
              <a:buChar char="*"/>
              <a:defRPr/>
            </a:pPr>
            <a:endParaRPr lang="en-US" sz="2800" dirty="0">
              <a:solidFill>
                <a:schemeClr val="tx1">
                  <a:lumMod val="75000"/>
                  <a:lumOff val="25000"/>
                </a:schemeClr>
              </a:solidFill>
              <a:ea typeface="+mn-ea"/>
              <a:cs typeface="+mn-cs"/>
            </a:endParaRPr>
          </a:p>
          <a:p>
            <a:pPr marL="0" indent="0" algn="just" eaLnBrk="1" fontAlgn="auto" hangingPunct="1">
              <a:lnSpc>
                <a:spcPct val="80000"/>
              </a:lnSpc>
              <a:buClr>
                <a:schemeClr val="accent6">
                  <a:lumMod val="75000"/>
                </a:schemeClr>
              </a:buClr>
              <a:buFont typeface="Wingdings" charset="0"/>
              <a:buNone/>
              <a:defRPr/>
            </a:pPr>
            <a:r>
              <a:rPr lang="en-US" sz="2400" dirty="0">
                <a:solidFill>
                  <a:schemeClr val="tx1">
                    <a:lumMod val="75000"/>
                    <a:lumOff val="25000"/>
                  </a:schemeClr>
                </a:solidFill>
                <a:ea typeface="+mn-ea"/>
                <a:cs typeface="+mn-cs"/>
              </a:rPr>
              <a:t>Nothing surprises your customer more than an employee going the </a:t>
            </a:r>
            <a:r>
              <a:rPr lang="en-US" sz="2400" b="1" dirty="0">
                <a:solidFill>
                  <a:schemeClr val="tx1">
                    <a:lumMod val="75000"/>
                    <a:lumOff val="25000"/>
                  </a:schemeClr>
                </a:solidFill>
                <a:ea typeface="+mn-ea"/>
                <a:cs typeface="+mn-cs"/>
              </a:rPr>
              <a:t>extra mile to help </a:t>
            </a:r>
            <a:r>
              <a:rPr lang="en-US" sz="2400" dirty="0">
                <a:solidFill>
                  <a:schemeClr val="tx1">
                    <a:lumMod val="75000"/>
                    <a:lumOff val="25000"/>
                  </a:schemeClr>
                </a:solidFill>
                <a:ea typeface="+mn-ea"/>
                <a:cs typeface="+mn-cs"/>
              </a:rPr>
              <a:t>them. </a:t>
            </a:r>
          </a:p>
          <a:p>
            <a:pPr marL="0" indent="0" algn="just" eaLnBrk="1" fontAlgn="auto" hangingPunct="1">
              <a:lnSpc>
                <a:spcPct val="80000"/>
              </a:lnSpc>
              <a:buClr>
                <a:schemeClr val="accent6">
                  <a:lumMod val="75000"/>
                </a:schemeClr>
              </a:buClr>
              <a:buFont typeface="Wingdings" charset="0"/>
              <a:buNone/>
              <a:defRPr/>
            </a:pPr>
            <a:endParaRPr lang="en-US" sz="2400" dirty="0">
              <a:solidFill>
                <a:schemeClr val="tx1">
                  <a:lumMod val="75000"/>
                  <a:lumOff val="25000"/>
                </a:schemeClr>
              </a:solidFill>
              <a:ea typeface="+mn-ea"/>
              <a:cs typeface="+mn-cs"/>
            </a:endParaRPr>
          </a:p>
          <a:p>
            <a:pPr marL="0" indent="0" algn="just" eaLnBrk="1" fontAlgn="auto" hangingPunct="1">
              <a:lnSpc>
                <a:spcPct val="80000"/>
              </a:lnSpc>
              <a:buClr>
                <a:schemeClr val="accent6">
                  <a:lumMod val="75000"/>
                </a:schemeClr>
              </a:buClr>
              <a:buFont typeface="Wingdings" charset="0"/>
              <a:buNone/>
              <a:defRPr/>
            </a:pPr>
            <a:r>
              <a:rPr lang="en-US" sz="2400" dirty="0">
                <a:solidFill>
                  <a:schemeClr val="tx1">
                    <a:lumMod val="75000"/>
                    <a:lumOff val="25000"/>
                  </a:schemeClr>
                </a:solidFill>
                <a:ea typeface="+mn-ea"/>
                <a:cs typeface="+mn-cs"/>
              </a:rPr>
              <a:t>Always look for </a:t>
            </a:r>
            <a:r>
              <a:rPr lang="en-US" sz="2400" b="1" dirty="0">
                <a:solidFill>
                  <a:schemeClr val="tx1">
                    <a:lumMod val="75000"/>
                    <a:lumOff val="25000"/>
                  </a:schemeClr>
                </a:solidFill>
                <a:ea typeface="+mn-ea"/>
                <a:cs typeface="+mn-cs"/>
              </a:rPr>
              <a:t>ways to serve your customer </a:t>
            </a:r>
            <a:r>
              <a:rPr lang="en-US" sz="2400" dirty="0">
                <a:solidFill>
                  <a:schemeClr val="tx1">
                    <a:lumMod val="75000"/>
                    <a:lumOff val="25000"/>
                  </a:schemeClr>
                </a:solidFill>
                <a:ea typeface="+mn-ea"/>
                <a:cs typeface="+mn-cs"/>
              </a:rPr>
              <a:t>more than they expect.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16496" y="404664"/>
            <a:ext cx="8915400" cy="938213"/>
          </a:xfrm>
        </p:spPr>
        <p:txBody>
          <a:bodyPr>
            <a:normAutofit/>
          </a:bodyPr>
          <a:lstStyle/>
          <a:p>
            <a:pPr marL="320040" indent="-320040" algn="l" eaLnBrk="1" fontAlgn="auto" hangingPunct="1">
              <a:spcAft>
                <a:spcPts val="0"/>
              </a:spcAft>
              <a:buClr>
                <a:schemeClr val="accent6">
                  <a:lumMod val="75000"/>
                </a:schemeClr>
              </a:buClr>
              <a:buFont typeface="Georgia" pitchFamily="18" charset="0"/>
              <a:buChar char="*"/>
              <a:defRPr/>
            </a:pPr>
            <a:r>
              <a:rPr lang="en-US" sz="3600" dirty="0">
                <a:solidFill>
                  <a:srgbClr val="0D79CA"/>
                </a:solidFill>
              </a:rPr>
              <a:t>Notifications for services</a:t>
            </a:r>
            <a:endParaRPr lang="cs-CZ" sz="3600" dirty="0">
              <a:solidFill>
                <a:srgbClr val="0D79CA"/>
              </a:solidFill>
              <a:ea typeface="+mj-ea"/>
              <a:cs typeface="+mj-cs"/>
            </a:endParaRPr>
          </a:p>
        </p:txBody>
      </p:sp>
      <p:sp>
        <p:nvSpPr>
          <p:cNvPr id="97283" name="Rectangle 3"/>
          <p:cNvSpPr>
            <a:spLocks noGrp="1" noChangeArrowheads="1"/>
          </p:cNvSpPr>
          <p:nvPr>
            <p:ph sz="quarter" idx="13"/>
          </p:nvPr>
        </p:nvSpPr>
        <p:spPr>
          <a:xfrm>
            <a:off x="495300" y="1700213"/>
            <a:ext cx="8915400" cy="4752975"/>
          </a:xfrm>
        </p:spPr>
        <p:txBody>
          <a:bodyPr rtlCol="0">
            <a:normAutofit fontScale="92500" lnSpcReduction="10000"/>
          </a:bodyPr>
          <a:lstStyle/>
          <a:p>
            <a:pPr marL="46037" indent="0">
              <a:buFont typeface="Georgia" charset="0"/>
              <a:buNone/>
              <a:defRPr/>
            </a:pPr>
            <a:r>
              <a:rPr lang="en-US" sz="2400" dirty="0"/>
              <a:t>There are a lot of </a:t>
            </a:r>
            <a:r>
              <a:rPr lang="en-US" sz="2400" b="1" dirty="0"/>
              <a:t>notifications describing services </a:t>
            </a:r>
            <a:r>
              <a:rPr lang="en-US" sz="2400" dirty="0"/>
              <a:t>such as: </a:t>
            </a:r>
          </a:p>
          <a:p>
            <a:pPr algn="just">
              <a:defRPr/>
            </a:pPr>
            <a:r>
              <a:rPr lang="en-US" sz="2400" b="1" i="1" dirty="0"/>
              <a:t>industrial services</a:t>
            </a:r>
            <a:r>
              <a:rPr lang="en-US" sz="2400" b="1" dirty="0"/>
              <a:t> </a:t>
            </a:r>
            <a:r>
              <a:rPr lang="en-US" sz="2400" dirty="0"/>
              <a:t>(</a:t>
            </a:r>
            <a:r>
              <a:rPr lang="en-US" sz="2400" dirty="0" err="1"/>
              <a:t>Matthyssens</a:t>
            </a:r>
            <a:r>
              <a:rPr lang="en-US" sz="2400" dirty="0"/>
              <a:t>, </a:t>
            </a:r>
            <a:r>
              <a:rPr lang="en-US" sz="2400" dirty="0" err="1"/>
              <a:t>Vandenbempt</a:t>
            </a:r>
            <a:r>
              <a:rPr lang="en-US" sz="2400" dirty="0"/>
              <a:t>, 1998);</a:t>
            </a:r>
          </a:p>
          <a:p>
            <a:pPr algn="just">
              <a:defRPr/>
            </a:pPr>
            <a:r>
              <a:rPr lang="en-US" sz="2400" b="1" i="1" dirty="0"/>
              <a:t>product-related services</a:t>
            </a:r>
            <a:r>
              <a:rPr lang="en-US" sz="2400" b="1" dirty="0"/>
              <a:t> </a:t>
            </a:r>
            <a:r>
              <a:rPr lang="en-US" sz="2400" dirty="0"/>
              <a:t>(</a:t>
            </a:r>
            <a:r>
              <a:rPr lang="en-US" sz="2400" dirty="0" err="1"/>
              <a:t>Matthyssens</a:t>
            </a:r>
            <a:r>
              <a:rPr lang="en-US" sz="2400" dirty="0"/>
              <a:t>, </a:t>
            </a:r>
            <a:r>
              <a:rPr lang="en-US" sz="2400" dirty="0" err="1"/>
              <a:t>Vandenbempt</a:t>
            </a:r>
            <a:r>
              <a:rPr lang="en-US" sz="2400" dirty="0"/>
              <a:t>, 1998);</a:t>
            </a:r>
          </a:p>
          <a:p>
            <a:pPr algn="just">
              <a:defRPr/>
            </a:pPr>
            <a:r>
              <a:rPr lang="en-US" sz="2400" b="1" i="1" dirty="0"/>
              <a:t>product-services</a:t>
            </a:r>
            <a:r>
              <a:rPr lang="en-US" sz="2400" b="1" dirty="0"/>
              <a:t> or </a:t>
            </a:r>
            <a:r>
              <a:rPr lang="en-US" sz="2400" b="1" i="1" dirty="0"/>
              <a:t>product services</a:t>
            </a:r>
            <a:r>
              <a:rPr lang="en-US" sz="2400" b="1" dirty="0"/>
              <a:t> </a:t>
            </a:r>
            <a:r>
              <a:rPr lang="en-US" sz="2400" dirty="0"/>
              <a:t>(</a:t>
            </a:r>
            <a:r>
              <a:rPr lang="en-US" sz="2400" dirty="0" err="1"/>
              <a:t>Mathieau</a:t>
            </a:r>
            <a:r>
              <a:rPr lang="en-US" sz="2400" dirty="0"/>
              <a:t>, 2001);</a:t>
            </a:r>
          </a:p>
          <a:p>
            <a:pPr algn="just">
              <a:defRPr/>
            </a:pPr>
            <a:r>
              <a:rPr lang="en-US" sz="2400" b="1" i="1" dirty="0"/>
              <a:t>customer services</a:t>
            </a:r>
            <a:r>
              <a:rPr lang="en-US" sz="2400" dirty="0"/>
              <a:t> (Richardson, 1995; </a:t>
            </a:r>
            <a:r>
              <a:rPr lang="en-US" sz="2400" dirty="0" err="1"/>
              <a:t>Baggs</a:t>
            </a:r>
            <a:r>
              <a:rPr lang="en-US" sz="2400" dirty="0"/>
              <a:t>, </a:t>
            </a:r>
            <a:r>
              <a:rPr lang="en-US" sz="2400" dirty="0" err="1"/>
              <a:t>Kleiner</a:t>
            </a:r>
            <a:r>
              <a:rPr lang="en-US" sz="2400" dirty="0"/>
              <a:t>, 1996; Leech, 1995; </a:t>
            </a:r>
            <a:r>
              <a:rPr lang="en-US" sz="2400" dirty="0" err="1"/>
              <a:t>Leppard</a:t>
            </a:r>
            <a:r>
              <a:rPr lang="en-US" sz="2400" dirty="0"/>
              <a:t>,   </a:t>
            </a:r>
            <a:r>
              <a:rPr lang="en-US" sz="2400" dirty="0" err="1"/>
              <a:t>Molyneuxe</a:t>
            </a:r>
            <a:r>
              <a:rPr lang="en-US" sz="2400" dirty="0"/>
              <a:t>, 1994; </a:t>
            </a:r>
            <a:r>
              <a:rPr lang="en-US" sz="2400" dirty="0" err="1"/>
              <a:t>Timm</a:t>
            </a:r>
            <a:r>
              <a:rPr lang="en-US" sz="2400" dirty="0"/>
              <a:t>, 2001; Sterne, 2000; </a:t>
            </a:r>
            <a:r>
              <a:rPr lang="en-US" sz="2400" dirty="0" err="1"/>
              <a:t>Bovée</a:t>
            </a:r>
            <a:r>
              <a:rPr lang="en-US" sz="2400" dirty="0"/>
              <a:t>, </a:t>
            </a:r>
            <a:r>
              <a:rPr lang="en-US" sz="2400" dirty="0" err="1"/>
              <a:t>Thill</a:t>
            </a:r>
            <a:r>
              <a:rPr lang="en-US" sz="2400" dirty="0"/>
              <a:t>, 1992; </a:t>
            </a:r>
            <a:r>
              <a:rPr lang="en-US" sz="2400" dirty="0" err="1"/>
              <a:t>Amico</a:t>
            </a:r>
            <a:r>
              <a:rPr lang="en-US" sz="2400" dirty="0"/>
              <a:t>, </a:t>
            </a:r>
            <a:r>
              <a:rPr lang="en-US" sz="2400" dirty="0" err="1"/>
              <a:t>Zikmund</a:t>
            </a:r>
            <a:r>
              <a:rPr lang="en-US" sz="2400" dirty="0"/>
              <a:t>, 2001);</a:t>
            </a:r>
          </a:p>
          <a:p>
            <a:pPr algn="just">
              <a:defRPr/>
            </a:pPr>
            <a:r>
              <a:rPr lang="en-US" sz="2400" b="1" i="1" dirty="0"/>
              <a:t>after-sale services</a:t>
            </a:r>
            <a:r>
              <a:rPr lang="en-US" sz="2400" b="1" dirty="0"/>
              <a:t> </a:t>
            </a:r>
            <a:r>
              <a:rPr lang="en-US" sz="2400" dirty="0"/>
              <a:t>(Richardson, 1995; </a:t>
            </a:r>
            <a:r>
              <a:rPr lang="en-US" sz="2400" dirty="0" err="1"/>
              <a:t>Baggs</a:t>
            </a:r>
            <a:r>
              <a:rPr lang="en-US" sz="2400" dirty="0"/>
              <a:t>, </a:t>
            </a:r>
            <a:r>
              <a:rPr lang="en-US" sz="2400" dirty="0" err="1"/>
              <a:t>Kleiner</a:t>
            </a:r>
            <a:r>
              <a:rPr lang="en-US" sz="2400" dirty="0"/>
              <a:t>, 1996; Leech, 1995; </a:t>
            </a:r>
            <a:r>
              <a:rPr lang="en-US" sz="2400" dirty="0" err="1"/>
              <a:t>Leppard</a:t>
            </a:r>
            <a:r>
              <a:rPr lang="en-US" sz="2400" dirty="0"/>
              <a:t>,  </a:t>
            </a:r>
            <a:r>
              <a:rPr lang="en-US" sz="2400" dirty="0" err="1"/>
              <a:t>Molyneuxe</a:t>
            </a:r>
            <a:r>
              <a:rPr lang="en-US" sz="2400" dirty="0"/>
              <a:t>, 1994; </a:t>
            </a:r>
            <a:r>
              <a:rPr lang="en-US" sz="2400" dirty="0" err="1"/>
              <a:t>Timm</a:t>
            </a:r>
            <a:r>
              <a:rPr lang="en-US" sz="2400" dirty="0"/>
              <a:t>, 2001; Sterne, 2000; </a:t>
            </a:r>
            <a:r>
              <a:rPr lang="en-US" sz="2400" dirty="0" err="1"/>
              <a:t>Bovée</a:t>
            </a:r>
            <a:r>
              <a:rPr lang="en-US" sz="2400" dirty="0"/>
              <a:t>, </a:t>
            </a:r>
            <a:r>
              <a:rPr lang="en-US" sz="2400" dirty="0" err="1"/>
              <a:t>Thill</a:t>
            </a:r>
            <a:r>
              <a:rPr lang="en-US" sz="2400" dirty="0"/>
              <a:t>, 1992; </a:t>
            </a:r>
            <a:r>
              <a:rPr lang="en-US" sz="2400" dirty="0" err="1"/>
              <a:t>Amico</a:t>
            </a:r>
            <a:r>
              <a:rPr lang="en-US" sz="2400" dirty="0"/>
              <a:t>, </a:t>
            </a:r>
            <a:r>
              <a:rPr lang="en-US" sz="2400" dirty="0" err="1"/>
              <a:t>Zikmund</a:t>
            </a:r>
            <a:r>
              <a:rPr lang="en-US" sz="2400" dirty="0"/>
              <a:t>, 2001);</a:t>
            </a:r>
          </a:p>
          <a:p>
            <a:pPr algn="just">
              <a:defRPr/>
            </a:pPr>
            <a:r>
              <a:rPr lang="en-US" sz="2400" b="1" i="1" dirty="0"/>
              <a:t>customer support </a:t>
            </a:r>
            <a:r>
              <a:rPr lang="en-US" sz="2400" dirty="0"/>
              <a:t>(Armistead, 2001). </a:t>
            </a:r>
          </a:p>
          <a:p>
            <a:pPr algn="just">
              <a:defRPr/>
            </a:pPr>
            <a:r>
              <a:rPr lang="en-US" sz="2400" b="1" i="1" dirty="0"/>
              <a:t>services supporting business needs </a:t>
            </a:r>
            <a:r>
              <a:rPr lang="en-US" sz="2400" dirty="0"/>
              <a:t>(Fischer </a:t>
            </a:r>
            <a:r>
              <a:rPr lang="en-US" sz="2400" i="1" dirty="0"/>
              <a:t>et al</a:t>
            </a:r>
            <a:r>
              <a:rPr lang="en-US" sz="2400" dirty="0"/>
              <a:t>., 2012).</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133122" name="Content Placeholder 2"/>
          <p:cNvSpPr>
            <a:spLocks noGrp="1"/>
          </p:cNvSpPr>
          <p:nvPr>
            <p:ph sz="quarter" idx="13"/>
          </p:nvPr>
        </p:nvSpPr>
        <p:spPr>
          <a:xfrm>
            <a:off x="1238250" y="731838"/>
            <a:ext cx="6934200" cy="3475037"/>
          </a:xfrm>
        </p:spPr>
        <p:txBody>
          <a:bodyPr/>
          <a:lstStyle/>
          <a:p>
            <a:r>
              <a:rPr lang="en-US" sz="3200" dirty="0">
                <a:solidFill>
                  <a:srgbClr val="0D79CA"/>
                </a:solidFill>
                <a:latin typeface="Trebuchet MS" charset="0"/>
              </a:rPr>
              <a:t>Examples of service support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818541" y="332656"/>
            <a:ext cx="8537385" cy="1143000"/>
          </a:xfrm>
        </p:spPr>
        <p:txBody>
          <a:bodyPr/>
          <a:lstStyle/>
          <a:p>
            <a:pPr marL="320040" indent="-320040" eaLnBrk="1" fontAlgn="auto" hangingPunct="1">
              <a:spcAft>
                <a:spcPts val="0"/>
              </a:spcAft>
              <a:buClr>
                <a:schemeClr val="accent6">
                  <a:lumMod val="75000"/>
                </a:schemeClr>
              </a:buClr>
              <a:buFont typeface="Georgia" pitchFamily="18" charset="0"/>
              <a:buChar char="*"/>
              <a:defRPr/>
            </a:pPr>
            <a:r>
              <a:rPr lang="cs-CZ" dirty="0" err="1">
                <a:solidFill>
                  <a:srgbClr val="0D79CA"/>
                </a:solidFill>
                <a:ea typeface="+mj-ea"/>
                <a:cs typeface="+mj-cs"/>
              </a:rPr>
              <a:t>Customer</a:t>
            </a:r>
            <a:r>
              <a:rPr lang="cs-CZ" dirty="0">
                <a:solidFill>
                  <a:srgbClr val="0D79CA"/>
                </a:solidFill>
                <a:ea typeface="+mj-ea"/>
                <a:cs typeface="+mj-cs"/>
              </a:rPr>
              <a:t> </a:t>
            </a:r>
            <a:r>
              <a:rPr lang="cs-CZ" dirty="0" err="1">
                <a:solidFill>
                  <a:srgbClr val="0D79CA"/>
                </a:solidFill>
                <a:ea typeface="+mj-ea"/>
                <a:cs typeface="+mj-cs"/>
              </a:rPr>
              <a:t>services</a:t>
            </a:r>
            <a:r>
              <a:rPr lang="cs-CZ" dirty="0">
                <a:solidFill>
                  <a:srgbClr val="0D79CA"/>
                </a:solidFill>
                <a:ea typeface="+mj-ea"/>
                <a:cs typeface="+mj-cs"/>
              </a:rPr>
              <a:t> </a:t>
            </a:r>
            <a:r>
              <a:rPr lang="cs-CZ" dirty="0" err="1">
                <a:solidFill>
                  <a:srgbClr val="0D79CA"/>
                </a:solidFill>
                <a:ea typeface="+mj-ea"/>
                <a:cs typeface="+mj-cs"/>
              </a:rPr>
              <a:t>or</a:t>
            </a:r>
            <a:r>
              <a:rPr lang="cs-CZ" dirty="0">
                <a:solidFill>
                  <a:srgbClr val="0D79CA"/>
                </a:solidFill>
                <a:ea typeface="+mj-ea"/>
                <a:cs typeface="+mj-cs"/>
              </a:rPr>
              <a:t> </a:t>
            </a:r>
            <a:r>
              <a:rPr lang="cs-CZ" dirty="0" err="1">
                <a:solidFill>
                  <a:srgbClr val="0D79CA"/>
                </a:solidFill>
                <a:ea typeface="+mj-ea"/>
                <a:cs typeface="+mj-cs"/>
              </a:rPr>
              <a:t>Service</a:t>
            </a:r>
            <a:r>
              <a:rPr lang="cs-CZ" dirty="0">
                <a:solidFill>
                  <a:srgbClr val="0D79CA"/>
                </a:solidFill>
                <a:ea typeface="+mj-ea"/>
                <a:cs typeface="+mj-cs"/>
              </a:rPr>
              <a:t> support </a:t>
            </a:r>
            <a:r>
              <a:rPr lang="cs-CZ" dirty="0" err="1">
                <a:solidFill>
                  <a:srgbClr val="0D79CA"/>
                </a:solidFill>
                <a:ea typeface="+mj-ea"/>
                <a:cs typeface="+mj-cs"/>
              </a:rPr>
              <a:t>for</a:t>
            </a:r>
            <a:r>
              <a:rPr lang="cs-CZ" dirty="0">
                <a:solidFill>
                  <a:srgbClr val="0D79CA"/>
                </a:solidFill>
                <a:ea typeface="+mj-ea"/>
                <a:cs typeface="+mj-cs"/>
              </a:rPr>
              <a:t>...</a:t>
            </a:r>
          </a:p>
        </p:txBody>
      </p:sp>
      <p:sp>
        <p:nvSpPr>
          <p:cNvPr id="79874" name="Rectangle 3"/>
          <p:cNvSpPr>
            <a:spLocks noGrp="1" noChangeArrowheads="1"/>
          </p:cNvSpPr>
          <p:nvPr>
            <p:ph sz="quarter" idx="13"/>
          </p:nvPr>
        </p:nvSpPr>
        <p:spPr>
          <a:xfrm>
            <a:off x="495300" y="1628775"/>
            <a:ext cx="8915400" cy="3384550"/>
          </a:xfrm>
        </p:spPr>
        <p:txBody>
          <a:bodyPr/>
          <a:lstStyle/>
          <a:p>
            <a:pPr eaLnBrk="1" hangingPunct="1">
              <a:lnSpc>
                <a:spcPct val="90000"/>
              </a:lnSpc>
            </a:pPr>
            <a:endParaRPr lang="cs-CZ" sz="2800">
              <a:latin typeface="Trebuchet MS" charset="0"/>
            </a:endParaRPr>
          </a:p>
          <a:p>
            <a:pPr eaLnBrk="1" hangingPunct="1">
              <a:lnSpc>
                <a:spcPct val="90000"/>
              </a:lnSpc>
            </a:pPr>
            <a:endParaRPr lang="cs-CZ" sz="2800">
              <a:latin typeface="Trebuchet MS" charset="0"/>
            </a:endParaRPr>
          </a:p>
          <a:p>
            <a:pPr eaLnBrk="1" hangingPunct="1">
              <a:lnSpc>
                <a:spcPct val="90000"/>
              </a:lnSpc>
            </a:pPr>
            <a:endParaRPr lang="cs-CZ" sz="2800">
              <a:latin typeface="Trebuchet MS" charset="0"/>
            </a:endParaRPr>
          </a:p>
          <a:p>
            <a:pPr eaLnBrk="1" hangingPunct="1">
              <a:lnSpc>
                <a:spcPct val="90000"/>
              </a:lnSpc>
            </a:pPr>
            <a:endParaRPr lang="cs-CZ" sz="2800">
              <a:latin typeface="Trebuchet MS" charset="0"/>
            </a:endParaRPr>
          </a:p>
          <a:p>
            <a:pPr eaLnBrk="1" hangingPunct="1">
              <a:lnSpc>
                <a:spcPct val="90000"/>
              </a:lnSpc>
            </a:pPr>
            <a:endParaRPr lang="cs-CZ" sz="2800">
              <a:latin typeface="Trebuchet MS" charset="0"/>
            </a:endParaRPr>
          </a:p>
          <a:p>
            <a:pPr eaLnBrk="1" hangingPunct="1">
              <a:lnSpc>
                <a:spcPct val="90000"/>
              </a:lnSpc>
            </a:pPr>
            <a:endParaRPr lang="cs-CZ" sz="2800">
              <a:latin typeface="Trebuchet MS" charset="0"/>
            </a:endParaRPr>
          </a:p>
          <a:p>
            <a:pPr eaLnBrk="1" hangingPunct="1">
              <a:lnSpc>
                <a:spcPct val="90000"/>
              </a:lnSpc>
            </a:pPr>
            <a:r>
              <a:rPr lang="cs-CZ" sz="2800">
                <a:latin typeface="Trebuchet MS" charset="0"/>
              </a:rPr>
              <a:t>HP Total Care</a:t>
            </a:r>
          </a:p>
          <a:p>
            <a:pPr eaLnBrk="1" hangingPunct="1">
              <a:lnSpc>
                <a:spcPct val="90000"/>
              </a:lnSpc>
            </a:pPr>
            <a:r>
              <a:rPr lang="cs-CZ" sz="2800">
                <a:latin typeface="Trebuchet MS" charset="0"/>
              </a:rPr>
              <a:t>„Find solutions &amp; support for your product“</a:t>
            </a:r>
          </a:p>
        </p:txBody>
      </p:sp>
      <p:pic>
        <p:nvPicPr>
          <p:cNvPr id="7987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6913" y="1916113"/>
            <a:ext cx="3562350" cy="246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5529263" y="6381750"/>
            <a:ext cx="4125912" cy="307975"/>
          </a:xfrm>
          <a:prstGeom prst="rect">
            <a:avLst/>
          </a:prstGeom>
          <a:noFill/>
        </p:spPr>
        <p:txBody>
          <a:bodyPr wrap="none">
            <a:spAutoFit/>
          </a:bodyPr>
          <a:lstStyle/>
          <a:p>
            <a:pPr>
              <a:defRPr/>
            </a:pPr>
            <a:r>
              <a:rPr lang="en-US" sz="1400" b="1" dirty="0">
                <a:latin typeface="+mj-lt"/>
              </a:rPr>
              <a:t>Source</a:t>
            </a:r>
            <a:r>
              <a:rPr lang="en-US" sz="1400" dirty="0">
                <a:latin typeface="+mj-lt"/>
              </a:rPr>
              <a:t>: http://www8.hp.com/</a:t>
            </a:r>
            <a:r>
              <a:rPr lang="en-US" sz="1400" dirty="0" err="1">
                <a:latin typeface="+mj-lt"/>
              </a:rPr>
              <a:t>cz</a:t>
            </a:r>
            <a:r>
              <a:rPr lang="en-US" sz="1400" dirty="0">
                <a:latin typeface="+mj-lt"/>
              </a:rPr>
              <a:t>/</a:t>
            </a:r>
            <a:r>
              <a:rPr lang="en-US" sz="1400" dirty="0" err="1">
                <a:latin typeface="+mj-lt"/>
              </a:rPr>
              <a:t>cs</a:t>
            </a:r>
            <a:r>
              <a:rPr lang="en-US" sz="1400" dirty="0">
                <a:latin typeface="+mj-lt"/>
              </a:rPr>
              <a:t>/</a:t>
            </a:r>
            <a:r>
              <a:rPr lang="en-US" sz="1400" dirty="0" err="1">
                <a:latin typeface="+mj-lt"/>
              </a:rPr>
              <a:t>home.html</a:t>
            </a:r>
            <a:endParaRPr lang="en-US" sz="1400" dirty="0">
              <a:latin typeface="+mj-lt"/>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marL="320040" indent="-320040" eaLnBrk="1" fontAlgn="auto" hangingPunct="1">
              <a:spcAft>
                <a:spcPts val="0"/>
              </a:spcAft>
              <a:buClr>
                <a:schemeClr val="accent6">
                  <a:lumMod val="75000"/>
                </a:schemeClr>
              </a:buClr>
              <a:buFont typeface="Georgia" pitchFamily="18" charset="0"/>
              <a:buChar char="*"/>
              <a:defRPr/>
            </a:pPr>
            <a:endParaRPr lang="cs-CZ">
              <a:ea typeface="+mj-ea"/>
              <a:cs typeface="+mj-cs"/>
            </a:endParaRPr>
          </a:p>
        </p:txBody>
      </p:sp>
      <p:sp>
        <p:nvSpPr>
          <p:cNvPr id="41986" name="Rectangle 3"/>
          <p:cNvSpPr>
            <a:spLocks noGrp="1" noChangeArrowheads="1"/>
          </p:cNvSpPr>
          <p:nvPr>
            <p:ph sz="quarter" idx="13"/>
          </p:nvPr>
        </p:nvSpPr>
        <p:spPr>
          <a:xfrm>
            <a:off x="495300" y="2997200"/>
            <a:ext cx="8915400" cy="3133725"/>
          </a:xfrm>
        </p:spPr>
        <p:txBody>
          <a:bodyPr/>
          <a:lstStyle/>
          <a:p>
            <a:pPr algn="ctr" eaLnBrk="1" hangingPunct="1">
              <a:buFont typeface="Wingdings" charset="0"/>
              <a:buNone/>
            </a:pPr>
            <a:r>
              <a:rPr lang="cs-CZ" sz="4000" b="1">
                <a:solidFill>
                  <a:srgbClr val="0D79CA"/>
                </a:solidFill>
                <a:latin typeface="Trebuchet MS" charset="0"/>
              </a:rPr>
              <a:t>Are Services important today?</a:t>
            </a:r>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819150" y="333375"/>
            <a:ext cx="8535988" cy="1143000"/>
          </a:xfrm>
        </p:spPr>
        <p:txBody>
          <a:bodyPr/>
          <a:lstStyle/>
          <a:p>
            <a:pPr marL="0" indent="0" eaLnBrk="1" fontAlgn="auto" hangingPunct="1">
              <a:spcAft>
                <a:spcPts val="0"/>
              </a:spcAft>
              <a:buClr>
                <a:schemeClr val="accent6">
                  <a:lumMod val="75000"/>
                </a:schemeClr>
              </a:buClr>
              <a:buFont typeface="Georgia" charset="0"/>
              <a:buNone/>
              <a:defRPr/>
            </a:pPr>
            <a:endParaRPr lang="cs-CZ" dirty="0">
              <a:solidFill>
                <a:srgbClr val="0D79CA"/>
              </a:solidFill>
              <a:ea typeface="+mj-ea"/>
              <a:cs typeface="+mj-cs"/>
            </a:endParaRPr>
          </a:p>
        </p:txBody>
      </p:sp>
      <p:sp>
        <p:nvSpPr>
          <p:cNvPr id="54274" name="Rectangle 3"/>
          <p:cNvSpPr>
            <a:spLocks noGrp="1" noChangeArrowheads="1"/>
          </p:cNvSpPr>
          <p:nvPr>
            <p:ph sz="quarter" idx="13"/>
          </p:nvPr>
        </p:nvSpPr>
        <p:spPr>
          <a:xfrm>
            <a:off x="495300" y="2276475"/>
            <a:ext cx="8915400" cy="2736850"/>
          </a:xfrm>
        </p:spPr>
        <p:txBody>
          <a:bodyPr/>
          <a:lstStyle/>
          <a:p>
            <a:pPr eaLnBrk="1" hangingPunct="1">
              <a:lnSpc>
                <a:spcPct val="90000"/>
              </a:lnSpc>
              <a:defRPr/>
            </a:pPr>
            <a:r>
              <a:rPr lang="cs-CZ" sz="2800" dirty="0" err="1">
                <a:latin typeface="Trebuchet MS" charset="0"/>
              </a:rPr>
              <a:t>check</a:t>
            </a:r>
            <a:r>
              <a:rPr lang="cs-CZ" sz="2800" dirty="0">
                <a:latin typeface="Trebuchet MS" charset="0"/>
              </a:rPr>
              <a:t> </a:t>
            </a:r>
            <a:r>
              <a:rPr lang="cs-CZ" sz="2800" dirty="0" err="1">
                <a:latin typeface="Trebuchet MS" charset="0"/>
              </a:rPr>
              <a:t>your</a:t>
            </a:r>
            <a:r>
              <a:rPr lang="cs-CZ" sz="2800" dirty="0">
                <a:latin typeface="Trebuchet MS" charset="0"/>
              </a:rPr>
              <a:t> </a:t>
            </a:r>
            <a:r>
              <a:rPr lang="cs-CZ" sz="2800" dirty="0" err="1">
                <a:latin typeface="Trebuchet MS" charset="0"/>
              </a:rPr>
              <a:t>warranty</a:t>
            </a:r>
            <a:r>
              <a:rPr lang="cs-CZ" sz="2800" dirty="0">
                <a:latin typeface="Trebuchet MS" charset="0"/>
              </a:rPr>
              <a:t> and </a:t>
            </a:r>
            <a:r>
              <a:rPr lang="cs-CZ" sz="2800" dirty="0" err="1">
                <a:latin typeface="Trebuchet MS" charset="0"/>
              </a:rPr>
              <a:t>extend</a:t>
            </a:r>
            <a:r>
              <a:rPr lang="cs-CZ" sz="2800" dirty="0">
                <a:latin typeface="Trebuchet MS" charset="0"/>
              </a:rPr>
              <a:t> </a:t>
            </a:r>
            <a:r>
              <a:rPr lang="cs-CZ" sz="2800" dirty="0" err="1">
                <a:latin typeface="Trebuchet MS" charset="0"/>
              </a:rPr>
              <a:t>it</a:t>
            </a:r>
            <a:endParaRPr lang="cs-CZ" sz="2800" dirty="0">
              <a:latin typeface="Trebuchet MS" charset="0"/>
            </a:endParaRPr>
          </a:p>
          <a:p>
            <a:pPr eaLnBrk="1" hangingPunct="1">
              <a:lnSpc>
                <a:spcPct val="90000"/>
              </a:lnSpc>
              <a:defRPr/>
            </a:pPr>
            <a:r>
              <a:rPr lang="cs-CZ" sz="2800" dirty="0" err="1">
                <a:latin typeface="Trebuchet MS" charset="0"/>
              </a:rPr>
              <a:t>check</a:t>
            </a:r>
            <a:r>
              <a:rPr lang="cs-CZ" sz="2800" dirty="0">
                <a:latin typeface="Trebuchet MS" charset="0"/>
              </a:rPr>
              <a:t> </a:t>
            </a:r>
            <a:r>
              <a:rPr lang="cs-CZ" sz="2800" dirty="0" err="1">
                <a:latin typeface="Trebuchet MS" charset="0"/>
              </a:rPr>
              <a:t>your</a:t>
            </a:r>
            <a:r>
              <a:rPr lang="cs-CZ" sz="2800" dirty="0">
                <a:latin typeface="Trebuchet MS" charset="0"/>
              </a:rPr>
              <a:t> </a:t>
            </a:r>
            <a:r>
              <a:rPr lang="cs-CZ" sz="2800" dirty="0" err="1">
                <a:latin typeface="Trebuchet MS" charset="0"/>
              </a:rPr>
              <a:t>repair</a:t>
            </a:r>
            <a:r>
              <a:rPr lang="cs-CZ" sz="2800" dirty="0">
                <a:latin typeface="Trebuchet MS" charset="0"/>
              </a:rPr>
              <a:t> case</a:t>
            </a:r>
          </a:p>
          <a:p>
            <a:pPr eaLnBrk="1" hangingPunct="1">
              <a:lnSpc>
                <a:spcPct val="90000"/>
              </a:lnSpc>
              <a:defRPr/>
            </a:pPr>
            <a:r>
              <a:rPr lang="cs-CZ" sz="2800" dirty="0" err="1">
                <a:latin typeface="Trebuchet MS" charset="0"/>
              </a:rPr>
              <a:t>premium</a:t>
            </a:r>
            <a:r>
              <a:rPr lang="cs-CZ" sz="2800" dirty="0">
                <a:latin typeface="Trebuchet MS" charset="0"/>
              </a:rPr>
              <a:t> program</a:t>
            </a:r>
          </a:p>
          <a:p>
            <a:pPr eaLnBrk="1" hangingPunct="1">
              <a:defRPr/>
            </a:pPr>
            <a:r>
              <a:rPr lang="en-US" sz="2800" dirty="0"/>
              <a:t>24/7 phone support with remote login assistance</a:t>
            </a:r>
          </a:p>
          <a:p>
            <a:pPr eaLnBrk="1" hangingPunct="1">
              <a:defRPr/>
            </a:pPr>
            <a:r>
              <a:rPr lang="en-US" sz="2800" dirty="0"/>
              <a:t>software installation and setup</a:t>
            </a:r>
          </a:p>
          <a:p>
            <a:pPr eaLnBrk="1" hangingPunct="1">
              <a:defRPr/>
            </a:pPr>
            <a:r>
              <a:rPr lang="en-US" sz="2800" dirty="0"/>
              <a:t>virus, spyware, and malware removal</a:t>
            </a:r>
          </a:p>
          <a:p>
            <a:pPr marL="46037" indent="0" eaLnBrk="1" hangingPunct="1">
              <a:lnSpc>
                <a:spcPct val="90000"/>
              </a:lnSpc>
              <a:buFont typeface="Georgia" charset="0"/>
              <a:buNone/>
              <a:defRPr/>
            </a:pPr>
            <a:endParaRPr lang="cs-CZ" sz="2800" dirty="0">
              <a:latin typeface="Trebuchet MS" charset="0"/>
            </a:endParaRPr>
          </a:p>
          <a:p>
            <a:pPr eaLnBrk="1" hangingPunct="1">
              <a:lnSpc>
                <a:spcPct val="90000"/>
              </a:lnSpc>
              <a:defRPr/>
            </a:pPr>
            <a:endParaRPr lang="cs-CZ" sz="2800" dirty="0">
              <a:latin typeface="Trebuchet MS" charset="0"/>
            </a:endParaRPr>
          </a:p>
          <a:p>
            <a:pPr eaLnBrk="1" hangingPunct="1">
              <a:lnSpc>
                <a:spcPct val="90000"/>
              </a:lnSpc>
              <a:defRPr/>
            </a:pPr>
            <a:endParaRPr lang="cs-CZ" sz="2800" dirty="0">
              <a:latin typeface="Trebuchet MS" charset="0"/>
            </a:endParaRPr>
          </a:p>
          <a:p>
            <a:pPr eaLnBrk="1" hangingPunct="1">
              <a:lnSpc>
                <a:spcPct val="90000"/>
              </a:lnSpc>
              <a:defRPr/>
            </a:pPr>
            <a:endParaRPr lang="cs-CZ" sz="2800" dirty="0">
              <a:latin typeface="Trebuchet MS" charset="0"/>
            </a:endParaRPr>
          </a:p>
          <a:p>
            <a:pPr eaLnBrk="1" hangingPunct="1">
              <a:lnSpc>
                <a:spcPct val="90000"/>
              </a:lnSpc>
              <a:defRPr/>
            </a:pPr>
            <a:endParaRPr lang="cs-CZ" sz="2800" dirty="0">
              <a:latin typeface="Trebuchet MS" charset="0"/>
            </a:endParaRPr>
          </a:p>
          <a:p>
            <a:pPr eaLnBrk="1" hangingPunct="1">
              <a:lnSpc>
                <a:spcPct val="90000"/>
              </a:lnSpc>
              <a:defRPr/>
            </a:pPr>
            <a:endParaRPr lang="cs-CZ" sz="2800" dirty="0">
              <a:latin typeface="Trebuchet MS" charset="0"/>
            </a:endParaRPr>
          </a:p>
          <a:p>
            <a:pPr eaLnBrk="1" hangingPunct="1">
              <a:lnSpc>
                <a:spcPct val="90000"/>
              </a:lnSpc>
              <a:defRPr/>
            </a:pPr>
            <a:endParaRPr lang="cs-CZ" sz="2800" dirty="0">
              <a:latin typeface="Trebuchet MS" charset="0"/>
            </a:endParaRPr>
          </a:p>
          <a:p>
            <a:pPr eaLnBrk="1" hangingPunct="1">
              <a:lnSpc>
                <a:spcPct val="90000"/>
              </a:lnSpc>
              <a:defRPr/>
            </a:pPr>
            <a:r>
              <a:rPr lang="cs-CZ" sz="2800" dirty="0">
                <a:latin typeface="Trebuchet MS" charset="0"/>
              </a:rPr>
              <a:t>HP </a:t>
            </a:r>
            <a:r>
              <a:rPr lang="cs-CZ" sz="2800" dirty="0" err="1">
                <a:latin typeface="Trebuchet MS" charset="0"/>
              </a:rPr>
              <a:t>Total</a:t>
            </a:r>
            <a:r>
              <a:rPr lang="cs-CZ" sz="2800" dirty="0">
                <a:latin typeface="Trebuchet MS" charset="0"/>
              </a:rPr>
              <a:t> Care</a:t>
            </a:r>
          </a:p>
          <a:p>
            <a:pPr eaLnBrk="1" hangingPunct="1">
              <a:lnSpc>
                <a:spcPct val="90000"/>
              </a:lnSpc>
              <a:defRPr/>
            </a:pPr>
            <a:r>
              <a:rPr lang="cs-CZ" sz="2800" dirty="0" err="1">
                <a:latin typeface="Trebuchet MS" charset="0"/>
              </a:rPr>
              <a:t>Find</a:t>
            </a:r>
            <a:r>
              <a:rPr lang="cs-CZ" sz="2800" dirty="0">
                <a:latin typeface="Trebuchet MS" charset="0"/>
              </a:rPr>
              <a:t> </a:t>
            </a:r>
            <a:r>
              <a:rPr lang="cs-CZ" sz="2800" dirty="0" err="1">
                <a:latin typeface="Trebuchet MS" charset="0"/>
              </a:rPr>
              <a:t>solutions</a:t>
            </a:r>
            <a:r>
              <a:rPr lang="cs-CZ" sz="2800" dirty="0">
                <a:latin typeface="Trebuchet MS" charset="0"/>
              </a:rPr>
              <a:t> &amp; support </a:t>
            </a:r>
            <a:r>
              <a:rPr lang="cs-CZ" sz="2800" dirty="0" err="1">
                <a:latin typeface="Trebuchet MS" charset="0"/>
              </a:rPr>
              <a:t>for</a:t>
            </a:r>
            <a:r>
              <a:rPr lang="cs-CZ" sz="2800" dirty="0">
                <a:latin typeface="Trebuchet MS" charset="0"/>
              </a:rPr>
              <a:t> </a:t>
            </a:r>
            <a:r>
              <a:rPr lang="cs-CZ" sz="2800" dirty="0" err="1">
                <a:latin typeface="Trebuchet MS" charset="0"/>
              </a:rPr>
              <a:t>your</a:t>
            </a:r>
            <a:r>
              <a:rPr lang="cs-CZ" sz="2800" dirty="0">
                <a:latin typeface="Trebuchet MS" charset="0"/>
              </a:rPr>
              <a:t> </a:t>
            </a:r>
            <a:r>
              <a:rPr lang="cs-CZ" sz="2800" dirty="0" err="1">
                <a:latin typeface="Trebuchet MS" charset="0"/>
              </a:rPr>
              <a:t>product</a:t>
            </a:r>
            <a:endParaRPr lang="cs-CZ" sz="2800" dirty="0">
              <a:latin typeface="Trebuchet MS" charset="0"/>
            </a:endParaRPr>
          </a:p>
        </p:txBody>
      </p:sp>
      <p:pic>
        <p:nvPicPr>
          <p:cNvPr id="8192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59613" y="260350"/>
            <a:ext cx="2471737" cy="1709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5529263" y="6381750"/>
            <a:ext cx="4125912" cy="307975"/>
          </a:xfrm>
          <a:prstGeom prst="rect">
            <a:avLst/>
          </a:prstGeom>
          <a:noFill/>
        </p:spPr>
        <p:txBody>
          <a:bodyPr wrap="none">
            <a:spAutoFit/>
          </a:bodyPr>
          <a:lstStyle/>
          <a:p>
            <a:pPr>
              <a:defRPr/>
            </a:pPr>
            <a:r>
              <a:rPr lang="en-US" sz="1400" b="1" dirty="0">
                <a:latin typeface="+mj-lt"/>
              </a:rPr>
              <a:t>Source</a:t>
            </a:r>
            <a:r>
              <a:rPr lang="en-US" sz="1400" dirty="0">
                <a:latin typeface="+mj-lt"/>
              </a:rPr>
              <a:t>: http://www8.hp.com/</a:t>
            </a:r>
            <a:r>
              <a:rPr lang="en-US" sz="1400" dirty="0" err="1">
                <a:latin typeface="+mj-lt"/>
              </a:rPr>
              <a:t>cz</a:t>
            </a:r>
            <a:r>
              <a:rPr lang="en-US" sz="1400" dirty="0">
                <a:latin typeface="+mj-lt"/>
              </a:rPr>
              <a:t>/</a:t>
            </a:r>
            <a:r>
              <a:rPr lang="en-US" sz="1400" dirty="0" err="1">
                <a:latin typeface="+mj-lt"/>
              </a:rPr>
              <a:t>cs</a:t>
            </a:r>
            <a:r>
              <a:rPr lang="en-US" sz="1400" dirty="0">
                <a:latin typeface="+mj-lt"/>
              </a:rPr>
              <a:t>/</a:t>
            </a:r>
            <a:r>
              <a:rPr lang="en-US" sz="1400" dirty="0" err="1">
                <a:latin typeface="+mj-lt"/>
              </a:rPr>
              <a:t>home.html</a:t>
            </a:r>
            <a:endParaRPr lang="en-US" sz="1400" dirty="0">
              <a:latin typeface="+mj-lt"/>
            </a:endParaRP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741363" y="4724400"/>
            <a:ext cx="850265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en-US" sz="2400"/>
              <a:t>“KONE provides world-class services and innovative solutions for new buildings and existing buildings – everything you need for smooth people flow.”</a:t>
            </a:r>
          </a:p>
        </p:txBody>
      </p:sp>
      <p:sp>
        <p:nvSpPr>
          <p:cNvPr id="6" name="Rectangle 2"/>
          <p:cNvSpPr txBox="1">
            <a:spLocks noChangeArrowheads="1"/>
          </p:cNvSpPr>
          <p:nvPr/>
        </p:nvSpPr>
        <p:spPr>
          <a:xfrm>
            <a:off x="818541" y="332656"/>
            <a:ext cx="8537385" cy="1143000"/>
          </a:xfrm>
          <a:prstGeom prst="rect">
            <a:avLst/>
          </a:prstGeom>
          <a:effectLst/>
        </p:spPr>
        <p:txBody>
          <a:bodyPr/>
          <a:lstStyle>
            <a:lvl1pPr marL="319088" indent="-319088" algn="r" rtl="0" fontAlgn="base">
              <a:spcBef>
                <a:spcPct val="0"/>
              </a:spcBef>
              <a:spcAft>
                <a:spcPct val="0"/>
              </a:spcAft>
              <a:buClr>
                <a:srgbClr val="C3260C"/>
              </a:buClr>
              <a:buSzPct val="128000"/>
              <a:buFont typeface="Georgia"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ＭＳ Ｐゴシック" charset="0"/>
                <a:cs typeface="ＭＳ Ｐゴシック" charset="0"/>
              </a:defRPr>
            </a:lvl1pPr>
            <a:lvl2pPr marL="319088" indent="-319088" algn="r" rtl="0" fontAlgn="base">
              <a:spcBef>
                <a:spcPct val="0"/>
              </a:spcBef>
              <a:spcAft>
                <a:spcPct val="0"/>
              </a:spcAft>
              <a:buClr>
                <a:srgbClr val="C3260C"/>
              </a:buClr>
              <a:buSzPct val="128000"/>
              <a:buFont typeface="Georgia" charset="0"/>
              <a:buChar char="*"/>
              <a:defRPr sz="4600" b="1">
                <a:solidFill>
                  <a:schemeClr val="tx1"/>
                </a:solidFill>
                <a:latin typeface="Trebuchet MS" charset="0"/>
                <a:ea typeface="ＭＳ Ｐゴシック" charset="0"/>
                <a:cs typeface="ＭＳ Ｐゴシック" charset="0"/>
              </a:defRPr>
            </a:lvl2pPr>
            <a:lvl3pPr marL="319088" indent="-319088" algn="r" rtl="0" fontAlgn="base">
              <a:spcBef>
                <a:spcPct val="0"/>
              </a:spcBef>
              <a:spcAft>
                <a:spcPct val="0"/>
              </a:spcAft>
              <a:buClr>
                <a:srgbClr val="C3260C"/>
              </a:buClr>
              <a:buSzPct val="128000"/>
              <a:buFont typeface="Georgia" charset="0"/>
              <a:buChar char="*"/>
              <a:defRPr sz="4600" b="1">
                <a:solidFill>
                  <a:schemeClr val="tx1"/>
                </a:solidFill>
                <a:latin typeface="Trebuchet MS" charset="0"/>
                <a:ea typeface="ＭＳ Ｐゴシック" charset="0"/>
                <a:cs typeface="ＭＳ Ｐゴシック" charset="0"/>
              </a:defRPr>
            </a:lvl3pPr>
            <a:lvl4pPr marL="319088" indent="-319088" algn="r" rtl="0" fontAlgn="base">
              <a:spcBef>
                <a:spcPct val="0"/>
              </a:spcBef>
              <a:spcAft>
                <a:spcPct val="0"/>
              </a:spcAft>
              <a:buClr>
                <a:srgbClr val="C3260C"/>
              </a:buClr>
              <a:buSzPct val="128000"/>
              <a:buFont typeface="Georgia" charset="0"/>
              <a:buChar char="*"/>
              <a:defRPr sz="4600" b="1">
                <a:solidFill>
                  <a:schemeClr val="tx1"/>
                </a:solidFill>
                <a:latin typeface="Trebuchet MS" charset="0"/>
                <a:ea typeface="ＭＳ Ｐゴシック" charset="0"/>
                <a:cs typeface="ＭＳ Ｐゴシック" charset="0"/>
              </a:defRPr>
            </a:lvl4pPr>
            <a:lvl5pPr marL="319088" indent="-319088" algn="r" rtl="0" fontAlgn="base">
              <a:spcBef>
                <a:spcPct val="0"/>
              </a:spcBef>
              <a:spcAft>
                <a:spcPct val="0"/>
              </a:spcAft>
              <a:buClr>
                <a:srgbClr val="C3260C"/>
              </a:buClr>
              <a:buSzPct val="128000"/>
              <a:buFont typeface="Georgia" charset="0"/>
              <a:buChar char="*"/>
              <a:defRPr sz="4600" b="1">
                <a:solidFill>
                  <a:schemeClr val="tx1"/>
                </a:solidFill>
                <a:latin typeface="Trebuchet MS"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20040" indent="-320040" fontAlgn="auto">
              <a:spcAft>
                <a:spcPts val="0"/>
              </a:spcAft>
              <a:buClr>
                <a:schemeClr val="accent6">
                  <a:lumMod val="75000"/>
                </a:schemeClr>
              </a:buClr>
              <a:buFont typeface="Georgia" pitchFamily="18" charset="0"/>
              <a:buChar char="*"/>
              <a:defRPr/>
            </a:pPr>
            <a:r>
              <a:rPr lang="cs-CZ" dirty="0" err="1">
                <a:solidFill>
                  <a:srgbClr val="0D79CA"/>
                </a:solidFill>
                <a:ea typeface="+mj-ea"/>
                <a:cs typeface="+mj-cs"/>
              </a:rPr>
              <a:t>Service</a:t>
            </a:r>
            <a:r>
              <a:rPr lang="cs-CZ" dirty="0">
                <a:solidFill>
                  <a:srgbClr val="0D79CA"/>
                </a:solidFill>
                <a:ea typeface="+mj-ea"/>
                <a:cs typeface="+mj-cs"/>
              </a:rPr>
              <a:t> support </a:t>
            </a:r>
            <a:r>
              <a:rPr lang="cs-CZ" dirty="0" err="1">
                <a:solidFill>
                  <a:srgbClr val="0D79CA"/>
                </a:solidFill>
                <a:ea typeface="+mj-ea"/>
                <a:cs typeface="+mj-cs"/>
              </a:rPr>
              <a:t>for</a:t>
            </a:r>
            <a:r>
              <a:rPr lang="cs-CZ" dirty="0">
                <a:solidFill>
                  <a:srgbClr val="0D79CA"/>
                </a:solidFill>
                <a:ea typeface="+mj-ea"/>
                <a:cs typeface="+mj-cs"/>
              </a:rPr>
              <a:t>...</a:t>
            </a:r>
          </a:p>
        </p:txBody>
      </p:sp>
      <p:pic>
        <p:nvPicPr>
          <p:cNvPr id="8397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60800" y="2420938"/>
            <a:ext cx="2201863"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6321425" y="6308725"/>
            <a:ext cx="3095625" cy="369888"/>
          </a:xfrm>
          <a:prstGeom prst="rect">
            <a:avLst/>
          </a:prstGeom>
        </p:spPr>
        <p:txBody>
          <a:bodyPr wrap="none">
            <a:spAutoFit/>
          </a:bodyPr>
          <a:lstStyle/>
          <a:p>
            <a:pPr>
              <a:defRPr/>
            </a:pPr>
            <a:r>
              <a:rPr lang="en-US" sz="1400" b="1" dirty="0">
                <a:latin typeface="+mj-lt"/>
              </a:rPr>
              <a:t>Source:</a:t>
            </a:r>
            <a:r>
              <a:rPr lang="en-US" sz="1400" dirty="0">
                <a:latin typeface="+mj-lt"/>
              </a:rPr>
              <a:t> http://</a:t>
            </a:r>
            <a:r>
              <a:rPr lang="en-US" sz="1400" dirty="0" err="1">
                <a:latin typeface="+mj-lt"/>
              </a:rPr>
              <a:t>www.kone.com</a:t>
            </a:r>
            <a:r>
              <a:rPr lang="en-US" sz="1400" dirty="0">
                <a:latin typeface="+mj-lt"/>
              </a:rPr>
              <a:t>/en</a:t>
            </a:r>
            <a:r>
              <a:rPr lang="en-US" dirty="0"/>
              <a:t>/</a:t>
            </a: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819150" y="333375"/>
            <a:ext cx="8535988" cy="1143000"/>
          </a:xfrm>
        </p:spPr>
        <p:txBody>
          <a:bodyPr/>
          <a:lstStyle/>
          <a:p>
            <a:pPr marL="0" indent="0" eaLnBrk="1" fontAlgn="auto" hangingPunct="1">
              <a:spcAft>
                <a:spcPts val="0"/>
              </a:spcAft>
              <a:buClr>
                <a:schemeClr val="accent6">
                  <a:lumMod val="75000"/>
                </a:schemeClr>
              </a:buClr>
              <a:buFont typeface="Georgia" charset="0"/>
              <a:buNone/>
              <a:defRPr/>
            </a:pPr>
            <a:endParaRPr lang="cs-CZ" dirty="0">
              <a:solidFill>
                <a:srgbClr val="0D79CA"/>
              </a:solidFill>
              <a:ea typeface="+mj-ea"/>
              <a:cs typeface="+mj-cs"/>
            </a:endParaRPr>
          </a:p>
        </p:txBody>
      </p:sp>
      <p:sp>
        <p:nvSpPr>
          <p:cNvPr id="54274" name="Rectangle 3"/>
          <p:cNvSpPr>
            <a:spLocks noGrp="1" noChangeArrowheads="1"/>
          </p:cNvSpPr>
          <p:nvPr>
            <p:ph sz="quarter" idx="13"/>
          </p:nvPr>
        </p:nvSpPr>
        <p:spPr>
          <a:xfrm>
            <a:off x="508000" y="2924175"/>
            <a:ext cx="9059863" cy="2520950"/>
          </a:xfrm>
        </p:spPr>
        <p:txBody>
          <a:bodyPr/>
          <a:lstStyle/>
          <a:p>
            <a:pPr marL="46037" indent="0" eaLnBrk="1" hangingPunct="1">
              <a:lnSpc>
                <a:spcPct val="90000"/>
              </a:lnSpc>
              <a:buFont typeface="Georgia" charset="0"/>
              <a:buNone/>
              <a:defRPr/>
            </a:pPr>
            <a:r>
              <a:rPr lang="cs-CZ" sz="2400" dirty="0">
                <a:solidFill>
                  <a:schemeClr val="tx1"/>
                </a:solidFill>
                <a:latin typeface="Trebuchet MS" charset="0"/>
              </a:rPr>
              <a:t>KONE Care™ </a:t>
            </a:r>
            <a:r>
              <a:rPr lang="cs-CZ" sz="2400" dirty="0" err="1">
                <a:solidFill>
                  <a:schemeClr val="tx1"/>
                </a:solidFill>
                <a:latin typeface="Trebuchet MS" charset="0"/>
              </a:rPr>
              <a:t>Solutions</a:t>
            </a:r>
            <a:endParaRPr lang="cs-CZ" sz="2400" dirty="0">
              <a:solidFill>
                <a:schemeClr val="tx1"/>
              </a:solidFill>
              <a:latin typeface="Trebuchet MS" charset="0"/>
            </a:endParaRPr>
          </a:p>
          <a:p>
            <a:pPr marL="46037" indent="0" eaLnBrk="1" hangingPunct="1">
              <a:lnSpc>
                <a:spcPct val="90000"/>
              </a:lnSpc>
              <a:buFont typeface="Georgia" charset="0"/>
              <a:buNone/>
              <a:defRPr/>
            </a:pPr>
            <a:endParaRPr lang="cs-CZ" sz="2400" dirty="0">
              <a:solidFill>
                <a:schemeClr val="tx1"/>
              </a:solidFill>
              <a:latin typeface="Trebuchet MS" charset="0"/>
            </a:endParaRPr>
          </a:p>
          <a:p>
            <a:pPr algn="just" eaLnBrk="1" hangingPunct="1">
              <a:lnSpc>
                <a:spcPct val="90000"/>
              </a:lnSpc>
              <a:defRPr/>
            </a:pPr>
            <a:r>
              <a:rPr lang="cs-CZ" sz="2400" dirty="0" err="1">
                <a:solidFill>
                  <a:schemeClr val="tx1"/>
                </a:solidFill>
                <a:latin typeface="Trebuchet MS" charset="0"/>
              </a:rPr>
              <a:t>The</a:t>
            </a:r>
            <a:r>
              <a:rPr lang="cs-CZ" sz="2400" dirty="0">
                <a:solidFill>
                  <a:schemeClr val="tx1"/>
                </a:solidFill>
                <a:latin typeface="Trebuchet MS" charset="0"/>
              </a:rPr>
              <a:t> KONE Care </a:t>
            </a:r>
            <a:r>
              <a:rPr lang="cs-CZ" sz="2400" dirty="0" err="1">
                <a:solidFill>
                  <a:schemeClr val="tx1"/>
                </a:solidFill>
                <a:latin typeface="Trebuchet MS" charset="0"/>
              </a:rPr>
              <a:t>service</a:t>
            </a:r>
            <a:r>
              <a:rPr lang="cs-CZ" sz="2400" dirty="0">
                <a:solidFill>
                  <a:schemeClr val="tx1"/>
                </a:solidFill>
                <a:latin typeface="Trebuchet MS" charset="0"/>
              </a:rPr>
              <a:t> </a:t>
            </a:r>
            <a:r>
              <a:rPr lang="cs-CZ" sz="2400" dirty="0" err="1">
                <a:solidFill>
                  <a:schemeClr val="tx1"/>
                </a:solidFill>
                <a:latin typeface="Trebuchet MS" charset="0"/>
              </a:rPr>
              <a:t>offering</a:t>
            </a:r>
            <a:r>
              <a:rPr lang="cs-CZ" sz="2400" dirty="0">
                <a:solidFill>
                  <a:schemeClr val="tx1"/>
                </a:solidFill>
                <a:latin typeface="Trebuchet MS" charset="0"/>
              </a:rPr>
              <a:t> </a:t>
            </a:r>
            <a:r>
              <a:rPr lang="cs-CZ" sz="2400" dirty="0" err="1">
                <a:solidFill>
                  <a:schemeClr val="tx1"/>
                </a:solidFill>
                <a:latin typeface="Trebuchet MS" charset="0"/>
              </a:rPr>
              <a:t>enables</a:t>
            </a:r>
            <a:r>
              <a:rPr lang="cs-CZ" sz="2400" dirty="0">
                <a:solidFill>
                  <a:schemeClr val="tx1"/>
                </a:solidFill>
                <a:latin typeface="Trebuchet MS" charset="0"/>
              </a:rPr>
              <a:t> </a:t>
            </a:r>
            <a:r>
              <a:rPr lang="cs-CZ" sz="2400" dirty="0" err="1">
                <a:solidFill>
                  <a:schemeClr val="tx1"/>
                </a:solidFill>
                <a:latin typeface="Trebuchet MS" charset="0"/>
              </a:rPr>
              <a:t>you</a:t>
            </a:r>
            <a:r>
              <a:rPr lang="cs-CZ" sz="2400" dirty="0">
                <a:solidFill>
                  <a:schemeClr val="tx1"/>
                </a:solidFill>
                <a:latin typeface="Trebuchet MS" charset="0"/>
              </a:rPr>
              <a:t> to </a:t>
            </a:r>
            <a:r>
              <a:rPr lang="cs-CZ" sz="2400" dirty="0" err="1">
                <a:solidFill>
                  <a:schemeClr val="tx1"/>
                </a:solidFill>
                <a:latin typeface="Trebuchet MS" charset="0"/>
              </a:rPr>
              <a:t>choose</a:t>
            </a:r>
            <a:r>
              <a:rPr lang="cs-CZ" sz="2400" dirty="0">
                <a:solidFill>
                  <a:schemeClr val="tx1"/>
                </a:solidFill>
                <a:latin typeface="Trebuchet MS" charset="0"/>
              </a:rPr>
              <a:t> </a:t>
            </a:r>
            <a:r>
              <a:rPr lang="cs-CZ" sz="2400" dirty="0" err="1">
                <a:solidFill>
                  <a:schemeClr val="tx1"/>
                </a:solidFill>
                <a:latin typeface="Trebuchet MS" charset="0"/>
              </a:rPr>
              <a:t>the</a:t>
            </a:r>
            <a:r>
              <a:rPr lang="cs-CZ" sz="2400" dirty="0">
                <a:solidFill>
                  <a:schemeClr val="tx1"/>
                </a:solidFill>
                <a:latin typeface="Trebuchet MS" charset="0"/>
              </a:rPr>
              <a:t> </a:t>
            </a:r>
            <a:r>
              <a:rPr lang="cs-CZ" sz="2400" dirty="0" err="1">
                <a:solidFill>
                  <a:schemeClr val="tx1"/>
                </a:solidFill>
                <a:latin typeface="Trebuchet MS" charset="0"/>
              </a:rPr>
              <a:t>level</a:t>
            </a:r>
            <a:r>
              <a:rPr lang="cs-CZ" sz="2400" dirty="0">
                <a:solidFill>
                  <a:schemeClr val="tx1"/>
                </a:solidFill>
                <a:latin typeface="Trebuchet MS" charset="0"/>
              </a:rPr>
              <a:t> </a:t>
            </a:r>
            <a:r>
              <a:rPr lang="cs-CZ" sz="2400" dirty="0" err="1">
                <a:solidFill>
                  <a:schemeClr val="tx1"/>
                </a:solidFill>
                <a:latin typeface="Trebuchet MS" charset="0"/>
              </a:rPr>
              <a:t>of</a:t>
            </a:r>
            <a:r>
              <a:rPr lang="cs-CZ" sz="2400" dirty="0">
                <a:solidFill>
                  <a:schemeClr val="tx1"/>
                </a:solidFill>
                <a:latin typeface="Trebuchet MS" charset="0"/>
              </a:rPr>
              <a:t> </a:t>
            </a:r>
            <a:r>
              <a:rPr lang="cs-CZ" sz="2400" dirty="0" err="1">
                <a:solidFill>
                  <a:schemeClr val="tx1"/>
                </a:solidFill>
                <a:latin typeface="Trebuchet MS" charset="0"/>
              </a:rPr>
              <a:t>service</a:t>
            </a:r>
            <a:r>
              <a:rPr lang="cs-CZ" sz="2400" dirty="0">
                <a:solidFill>
                  <a:schemeClr val="tx1"/>
                </a:solidFill>
                <a:latin typeface="Trebuchet MS" charset="0"/>
              </a:rPr>
              <a:t> </a:t>
            </a:r>
            <a:r>
              <a:rPr lang="cs-CZ" sz="2400" dirty="0" err="1">
                <a:solidFill>
                  <a:schemeClr val="tx1"/>
                </a:solidFill>
                <a:latin typeface="Trebuchet MS" charset="0"/>
              </a:rPr>
              <a:t>you</a:t>
            </a:r>
            <a:r>
              <a:rPr lang="cs-CZ" sz="2400" dirty="0">
                <a:solidFill>
                  <a:schemeClr val="tx1"/>
                </a:solidFill>
                <a:latin typeface="Trebuchet MS" charset="0"/>
              </a:rPr>
              <a:t> </a:t>
            </a:r>
            <a:r>
              <a:rPr lang="cs-CZ" sz="2400" dirty="0" err="1">
                <a:solidFill>
                  <a:schemeClr val="tx1"/>
                </a:solidFill>
                <a:latin typeface="Trebuchet MS" charset="0"/>
              </a:rPr>
              <a:t>need</a:t>
            </a:r>
            <a:r>
              <a:rPr lang="cs-CZ" sz="2400" dirty="0">
                <a:solidFill>
                  <a:schemeClr val="tx1"/>
                </a:solidFill>
                <a:latin typeface="Trebuchet MS" charset="0"/>
              </a:rPr>
              <a:t>: Standard, Plus </a:t>
            </a:r>
            <a:r>
              <a:rPr lang="cs-CZ" sz="2400" dirty="0" err="1">
                <a:solidFill>
                  <a:schemeClr val="tx1"/>
                </a:solidFill>
                <a:latin typeface="Trebuchet MS" charset="0"/>
              </a:rPr>
              <a:t>or</a:t>
            </a:r>
            <a:r>
              <a:rPr lang="cs-CZ" sz="2400" dirty="0">
                <a:solidFill>
                  <a:schemeClr val="tx1"/>
                </a:solidFill>
                <a:latin typeface="Trebuchet MS" charset="0"/>
              </a:rPr>
              <a:t> Premium.</a:t>
            </a:r>
          </a:p>
          <a:p>
            <a:pPr algn="just" eaLnBrk="1" hangingPunct="1">
              <a:lnSpc>
                <a:spcPct val="90000"/>
              </a:lnSpc>
              <a:defRPr/>
            </a:pPr>
            <a:r>
              <a:rPr lang="cs-CZ" sz="2400" dirty="0">
                <a:solidFill>
                  <a:schemeClr val="tx1"/>
                </a:solidFill>
                <a:latin typeface="Trebuchet MS" charset="0"/>
              </a:rPr>
              <a:t> </a:t>
            </a:r>
            <a:r>
              <a:rPr lang="cs-CZ" sz="2400" dirty="0" err="1">
                <a:solidFill>
                  <a:schemeClr val="tx1"/>
                </a:solidFill>
                <a:latin typeface="Trebuchet MS" charset="0"/>
              </a:rPr>
              <a:t>All</a:t>
            </a:r>
            <a:r>
              <a:rPr lang="cs-CZ" sz="2400" dirty="0">
                <a:solidFill>
                  <a:schemeClr val="tx1"/>
                </a:solidFill>
                <a:latin typeface="Trebuchet MS" charset="0"/>
              </a:rPr>
              <a:t> </a:t>
            </a:r>
            <a:r>
              <a:rPr lang="cs-CZ" sz="2400" dirty="0" err="1">
                <a:solidFill>
                  <a:schemeClr val="tx1"/>
                </a:solidFill>
                <a:latin typeface="Trebuchet MS" charset="0"/>
              </a:rPr>
              <a:t>three</a:t>
            </a:r>
            <a:r>
              <a:rPr lang="cs-CZ" sz="2400" dirty="0">
                <a:solidFill>
                  <a:schemeClr val="tx1"/>
                </a:solidFill>
                <a:latin typeface="Trebuchet MS" charset="0"/>
              </a:rPr>
              <a:t> </a:t>
            </a:r>
            <a:r>
              <a:rPr lang="cs-CZ" sz="2400" dirty="0" err="1">
                <a:solidFill>
                  <a:schemeClr val="tx1"/>
                </a:solidFill>
                <a:latin typeface="Trebuchet MS" charset="0"/>
              </a:rPr>
              <a:t>levels</a:t>
            </a:r>
            <a:r>
              <a:rPr lang="cs-CZ" sz="2400" dirty="0">
                <a:solidFill>
                  <a:schemeClr val="tx1"/>
                </a:solidFill>
                <a:latin typeface="Trebuchet MS" charset="0"/>
              </a:rPr>
              <a:t> </a:t>
            </a:r>
            <a:r>
              <a:rPr lang="cs-CZ" sz="2400" dirty="0" err="1">
                <a:solidFill>
                  <a:schemeClr val="tx1"/>
                </a:solidFill>
                <a:latin typeface="Trebuchet MS" charset="0"/>
              </a:rPr>
              <a:t>include</a:t>
            </a:r>
            <a:r>
              <a:rPr lang="cs-CZ" sz="2400" dirty="0">
                <a:solidFill>
                  <a:schemeClr val="tx1"/>
                </a:solidFill>
                <a:latin typeface="Trebuchet MS" charset="0"/>
              </a:rPr>
              <a:t> KONE </a:t>
            </a:r>
            <a:r>
              <a:rPr lang="cs-CZ" sz="2400" dirty="0" err="1">
                <a:solidFill>
                  <a:schemeClr val="tx1"/>
                </a:solidFill>
                <a:latin typeface="Trebuchet MS" charset="0"/>
              </a:rPr>
              <a:t>Modular</a:t>
            </a:r>
            <a:r>
              <a:rPr lang="cs-CZ" sz="2400" dirty="0">
                <a:solidFill>
                  <a:schemeClr val="tx1"/>
                </a:solidFill>
                <a:latin typeface="Trebuchet MS" charset="0"/>
              </a:rPr>
              <a:t> </a:t>
            </a:r>
            <a:r>
              <a:rPr lang="cs-CZ" sz="2400" dirty="0" err="1">
                <a:solidFill>
                  <a:schemeClr val="tx1"/>
                </a:solidFill>
                <a:latin typeface="Trebuchet MS" charset="0"/>
              </a:rPr>
              <a:t>Based</a:t>
            </a:r>
            <a:r>
              <a:rPr lang="cs-CZ" sz="2400" dirty="0">
                <a:solidFill>
                  <a:schemeClr val="tx1"/>
                </a:solidFill>
                <a:latin typeface="Trebuchet MS" charset="0"/>
              </a:rPr>
              <a:t> </a:t>
            </a:r>
            <a:r>
              <a:rPr lang="cs-CZ" sz="2400" dirty="0" err="1">
                <a:solidFill>
                  <a:schemeClr val="tx1"/>
                </a:solidFill>
                <a:latin typeface="Trebuchet MS" charset="0"/>
              </a:rPr>
              <a:t>Maintenance</a:t>
            </a:r>
            <a:r>
              <a:rPr lang="cs-CZ" sz="2400" dirty="0">
                <a:solidFill>
                  <a:schemeClr val="tx1"/>
                </a:solidFill>
                <a:latin typeface="Trebuchet MS" charset="0"/>
              </a:rPr>
              <a:t> and </a:t>
            </a:r>
            <a:r>
              <a:rPr lang="cs-CZ" sz="2400" dirty="0" err="1">
                <a:solidFill>
                  <a:schemeClr val="tx1"/>
                </a:solidFill>
                <a:latin typeface="Trebuchet MS" charset="0"/>
              </a:rPr>
              <a:t>access</a:t>
            </a:r>
            <a:r>
              <a:rPr lang="cs-CZ" sz="2400" dirty="0">
                <a:solidFill>
                  <a:schemeClr val="tx1"/>
                </a:solidFill>
                <a:latin typeface="Trebuchet MS" charset="0"/>
              </a:rPr>
              <a:t> to </a:t>
            </a:r>
            <a:r>
              <a:rPr lang="cs-CZ" sz="2400" dirty="0" err="1">
                <a:solidFill>
                  <a:schemeClr val="tx1"/>
                </a:solidFill>
                <a:latin typeface="Trebuchet MS" charset="0"/>
              </a:rPr>
              <a:t>the</a:t>
            </a:r>
            <a:r>
              <a:rPr lang="cs-CZ" sz="2400" dirty="0">
                <a:solidFill>
                  <a:schemeClr val="tx1"/>
                </a:solidFill>
                <a:latin typeface="Trebuchet MS" charset="0"/>
              </a:rPr>
              <a:t> KONE </a:t>
            </a:r>
            <a:r>
              <a:rPr lang="cs-CZ" sz="2400" dirty="0" err="1">
                <a:solidFill>
                  <a:schemeClr val="tx1"/>
                </a:solidFill>
                <a:latin typeface="Trebuchet MS" charset="0"/>
              </a:rPr>
              <a:t>Customer</a:t>
            </a:r>
            <a:r>
              <a:rPr lang="cs-CZ" sz="2400" dirty="0">
                <a:solidFill>
                  <a:schemeClr val="tx1"/>
                </a:solidFill>
                <a:latin typeface="Trebuchet MS" charset="0"/>
              </a:rPr>
              <a:t> Care Center. </a:t>
            </a:r>
          </a:p>
          <a:p>
            <a:pPr algn="just" eaLnBrk="1" hangingPunct="1">
              <a:lnSpc>
                <a:spcPct val="90000"/>
              </a:lnSpc>
              <a:defRPr/>
            </a:pPr>
            <a:r>
              <a:rPr lang="cs-CZ" sz="2400" dirty="0" err="1">
                <a:solidFill>
                  <a:schemeClr val="tx1"/>
                </a:solidFill>
                <a:latin typeface="Trebuchet MS" charset="0"/>
              </a:rPr>
              <a:t>You</a:t>
            </a:r>
            <a:r>
              <a:rPr lang="cs-CZ" sz="2400" dirty="0">
                <a:solidFill>
                  <a:schemeClr val="tx1"/>
                </a:solidFill>
                <a:latin typeface="Trebuchet MS" charset="0"/>
              </a:rPr>
              <a:t> </a:t>
            </a:r>
            <a:r>
              <a:rPr lang="cs-CZ" sz="2400" dirty="0" err="1">
                <a:solidFill>
                  <a:schemeClr val="tx1"/>
                </a:solidFill>
                <a:latin typeface="Trebuchet MS" charset="0"/>
              </a:rPr>
              <a:t>can</a:t>
            </a:r>
            <a:r>
              <a:rPr lang="cs-CZ" sz="2400" dirty="0">
                <a:solidFill>
                  <a:schemeClr val="tx1"/>
                </a:solidFill>
                <a:latin typeface="Trebuchet MS" charset="0"/>
              </a:rPr>
              <a:t> </a:t>
            </a:r>
            <a:r>
              <a:rPr lang="cs-CZ" sz="2400" dirty="0" err="1">
                <a:solidFill>
                  <a:schemeClr val="tx1"/>
                </a:solidFill>
                <a:latin typeface="Trebuchet MS" charset="0"/>
              </a:rPr>
              <a:t>tailor</a:t>
            </a:r>
            <a:r>
              <a:rPr lang="cs-CZ" sz="2400" dirty="0">
                <a:solidFill>
                  <a:schemeClr val="tx1"/>
                </a:solidFill>
                <a:latin typeface="Trebuchet MS" charset="0"/>
              </a:rPr>
              <a:t> </a:t>
            </a:r>
            <a:r>
              <a:rPr lang="cs-CZ" sz="2400" dirty="0" err="1">
                <a:solidFill>
                  <a:schemeClr val="tx1"/>
                </a:solidFill>
                <a:latin typeface="Trebuchet MS" charset="0"/>
              </a:rPr>
              <a:t>the</a:t>
            </a:r>
            <a:r>
              <a:rPr lang="cs-CZ" sz="2400" dirty="0">
                <a:solidFill>
                  <a:schemeClr val="tx1"/>
                </a:solidFill>
                <a:latin typeface="Trebuchet MS" charset="0"/>
              </a:rPr>
              <a:t> </a:t>
            </a:r>
            <a:r>
              <a:rPr lang="cs-CZ" sz="2400" dirty="0" err="1">
                <a:solidFill>
                  <a:schemeClr val="tx1"/>
                </a:solidFill>
                <a:latin typeface="Trebuchet MS" charset="0"/>
              </a:rPr>
              <a:t>solution</a:t>
            </a:r>
            <a:r>
              <a:rPr lang="cs-CZ" sz="2400" dirty="0">
                <a:solidFill>
                  <a:schemeClr val="tx1"/>
                </a:solidFill>
                <a:latin typeface="Trebuchet MS" charset="0"/>
              </a:rPr>
              <a:t> by </a:t>
            </a:r>
            <a:r>
              <a:rPr lang="cs-CZ" sz="2400" dirty="0" err="1">
                <a:solidFill>
                  <a:schemeClr val="tx1"/>
                </a:solidFill>
                <a:latin typeface="Trebuchet MS" charset="0"/>
              </a:rPr>
              <a:t>adding</a:t>
            </a:r>
            <a:r>
              <a:rPr lang="cs-CZ" sz="2400" dirty="0">
                <a:solidFill>
                  <a:schemeClr val="tx1"/>
                </a:solidFill>
                <a:latin typeface="Trebuchet MS" charset="0"/>
              </a:rPr>
              <a:t> </a:t>
            </a:r>
            <a:r>
              <a:rPr lang="cs-CZ" sz="2400" dirty="0" err="1">
                <a:solidFill>
                  <a:schemeClr val="tx1"/>
                </a:solidFill>
                <a:latin typeface="Trebuchet MS" charset="0"/>
              </a:rPr>
              <a:t>other</a:t>
            </a:r>
            <a:r>
              <a:rPr lang="cs-CZ" sz="2400" dirty="0">
                <a:solidFill>
                  <a:schemeClr val="tx1"/>
                </a:solidFill>
                <a:latin typeface="Trebuchet MS" charset="0"/>
              </a:rPr>
              <a:t> </a:t>
            </a:r>
            <a:r>
              <a:rPr lang="cs-CZ" sz="2400" dirty="0" err="1">
                <a:solidFill>
                  <a:schemeClr val="tx1"/>
                </a:solidFill>
                <a:latin typeface="Trebuchet MS" charset="0"/>
              </a:rPr>
              <a:t>services</a:t>
            </a:r>
            <a:r>
              <a:rPr lang="cs-CZ" sz="2400" dirty="0">
                <a:solidFill>
                  <a:schemeClr val="tx1"/>
                </a:solidFill>
                <a:latin typeface="Trebuchet MS" charset="0"/>
              </a:rPr>
              <a:t> </a:t>
            </a:r>
            <a:r>
              <a:rPr lang="cs-CZ" sz="2400" dirty="0" err="1">
                <a:solidFill>
                  <a:schemeClr val="tx1"/>
                </a:solidFill>
                <a:latin typeface="Trebuchet MS" charset="0"/>
              </a:rPr>
              <a:t>from</a:t>
            </a:r>
            <a:r>
              <a:rPr lang="cs-CZ" sz="2400" dirty="0">
                <a:solidFill>
                  <a:schemeClr val="tx1"/>
                </a:solidFill>
                <a:latin typeface="Trebuchet MS" charset="0"/>
              </a:rPr>
              <a:t> </a:t>
            </a:r>
            <a:r>
              <a:rPr lang="cs-CZ" sz="2400" dirty="0" err="1">
                <a:solidFill>
                  <a:schemeClr val="tx1"/>
                </a:solidFill>
                <a:latin typeface="Trebuchet MS" charset="0"/>
              </a:rPr>
              <a:t>the</a:t>
            </a:r>
            <a:r>
              <a:rPr lang="cs-CZ" sz="2400" dirty="0">
                <a:solidFill>
                  <a:schemeClr val="tx1"/>
                </a:solidFill>
                <a:latin typeface="Trebuchet MS" charset="0"/>
              </a:rPr>
              <a:t> KONE Care portfolio.</a:t>
            </a:r>
          </a:p>
        </p:txBody>
      </p:sp>
      <p:pic>
        <p:nvPicPr>
          <p:cNvPr id="8499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6425" y="188913"/>
            <a:ext cx="2808288" cy="2592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6321425" y="6308725"/>
            <a:ext cx="3095625" cy="369888"/>
          </a:xfrm>
          <a:prstGeom prst="rect">
            <a:avLst/>
          </a:prstGeom>
        </p:spPr>
        <p:txBody>
          <a:bodyPr wrap="none">
            <a:spAutoFit/>
          </a:bodyPr>
          <a:lstStyle/>
          <a:p>
            <a:pPr>
              <a:defRPr/>
            </a:pPr>
            <a:r>
              <a:rPr lang="en-US" sz="1400" b="1" dirty="0">
                <a:latin typeface="+mj-lt"/>
              </a:rPr>
              <a:t>Source:</a:t>
            </a:r>
            <a:r>
              <a:rPr lang="en-US" sz="1400" dirty="0">
                <a:latin typeface="+mj-lt"/>
              </a:rPr>
              <a:t> http://</a:t>
            </a:r>
            <a:r>
              <a:rPr lang="en-US" sz="1400" dirty="0" err="1">
                <a:latin typeface="+mj-lt"/>
              </a:rPr>
              <a:t>www.kone.com</a:t>
            </a:r>
            <a:r>
              <a:rPr lang="en-US" sz="1400" dirty="0">
                <a:latin typeface="+mj-lt"/>
              </a:rPr>
              <a:t>/en</a:t>
            </a:r>
            <a:r>
              <a:rPr lang="en-US" dirty="0"/>
              <a:t>/</a:t>
            </a: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819150" y="333375"/>
            <a:ext cx="8535988" cy="1143000"/>
          </a:xfrm>
        </p:spPr>
        <p:txBody>
          <a:bodyPr/>
          <a:lstStyle/>
          <a:p>
            <a:pPr marL="0" indent="0" eaLnBrk="1" fontAlgn="auto" hangingPunct="1">
              <a:spcAft>
                <a:spcPts val="0"/>
              </a:spcAft>
              <a:buClr>
                <a:schemeClr val="accent6">
                  <a:lumMod val="75000"/>
                </a:schemeClr>
              </a:buClr>
              <a:buFont typeface="Georgia" charset="0"/>
              <a:buNone/>
              <a:defRPr/>
            </a:pPr>
            <a:endParaRPr lang="cs-CZ" dirty="0">
              <a:solidFill>
                <a:srgbClr val="0D79CA"/>
              </a:solidFill>
              <a:ea typeface="+mj-ea"/>
              <a:cs typeface="+mj-cs"/>
            </a:endParaRPr>
          </a:p>
        </p:txBody>
      </p:sp>
      <p:pic>
        <p:nvPicPr>
          <p:cNvPr id="8704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6425" y="188913"/>
            <a:ext cx="2808288" cy="2592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428625" y="2636838"/>
            <a:ext cx="9205913" cy="3046412"/>
          </a:xfrm>
          <a:prstGeom prst="rect">
            <a:avLst/>
          </a:prstGeom>
        </p:spPr>
        <p:txBody>
          <a:bodyPr>
            <a:spAutoFit/>
          </a:bodyPr>
          <a:lstStyle/>
          <a:p>
            <a:pPr algn="just">
              <a:defRPr/>
            </a:pPr>
            <a:r>
              <a:rPr lang="cs-CZ" sz="2400" dirty="0">
                <a:latin typeface="Trebuchet MS" charset="0"/>
              </a:rPr>
              <a:t>KONE Care™ </a:t>
            </a:r>
            <a:r>
              <a:rPr lang="cs-CZ" sz="2400" dirty="0" err="1">
                <a:latin typeface="Trebuchet MS" charset="0"/>
              </a:rPr>
              <a:t>Maintenance</a:t>
            </a:r>
            <a:r>
              <a:rPr lang="cs-CZ" sz="2400" dirty="0">
                <a:latin typeface="Trebuchet MS" charset="0"/>
              </a:rPr>
              <a:t> </a:t>
            </a:r>
            <a:r>
              <a:rPr lang="cs-CZ" sz="2400" dirty="0" err="1">
                <a:latin typeface="Trebuchet MS" charset="0"/>
              </a:rPr>
              <a:t>Method</a:t>
            </a:r>
            <a:endParaRPr lang="cs-CZ" sz="2400" dirty="0">
              <a:latin typeface="Trebuchet MS" charset="0"/>
            </a:endParaRPr>
          </a:p>
          <a:p>
            <a:pPr algn="just">
              <a:defRPr/>
            </a:pPr>
            <a:endParaRPr lang="en-US" sz="2400" dirty="0"/>
          </a:p>
          <a:p>
            <a:pPr marL="342900" indent="-342900" algn="just">
              <a:buClr>
                <a:srgbClr val="FF0000"/>
              </a:buClr>
              <a:buFont typeface="Wingdings" charset="2"/>
              <a:buChar char="v"/>
              <a:defRPr/>
            </a:pPr>
            <a:r>
              <a:rPr lang="en-US" sz="2400" dirty="0"/>
              <a:t>KONE develops a unique maintenance plan for each piece of equipment. Maintenance is performed for each technical module of the equipment at the correct intervals. </a:t>
            </a:r>
          </a:p>
          <a:p>
            <a:pPr marL="342900" indent="-342900" algn="just">
              <a:buClr>
                <a:srgbClr val="FF0000"/>
              </a:buClr>
              <a:buFont typeface="Wingdings" charset="2"/>
              <a:buChar char="v"/>
              <a:defRPr/>
            </a:pPr>
            <a:r>
              <a:rPr lang="en-US" sz="2400" dirty="0"/>
              <a:t>This ensures quality and end-user safety, and minimizes equipment downtime. </a:t>
            </a:r>
          </a:p>
        </p:txBody>
      </p:sp>
      <p:sp>
        <p:nvSpPr>
          <p:cNvPr id="5" name="Rectangle 4"/>
          <p:cNvSpPr/>
          <p:nvPr/>
        </p:nvSpPr>
        <p:spPr>
          <a:xfrm>
            <a:off x="6321425" y="6308725"/>
            <a:ext cx="3095625" cy="369888"/>
          </a:xfrm>
          <a:prstGeom prst="rect">
            <a:avLst/>
          </a:prstGeom>
        </p:spPr>
        <p:txBody>
          <a:bodyPr wrap="none">
            <a:spAutoFit/>
          </a:bodyPr>
          <a:lstStyle/>
          <a:p>
            <a:pPr>
              <a:defRPr/>
            </a:pPr>
            <a:r>
              <a:rPr lang="en-US" sz="1400" b="1" dirty="0">
                <a:latin typeface="+mj-lt"/>
              </a:rPr>
              <a:t>Source:</a:t>
            </a:r>
            <a:r>
              <a:rPr lang="en-US" sz="1400" dirty="0">
                <a:latin typeface="+mj-lt"/>
              </a:rPr>
              <a:t> http://</a:t>
            </a:r>
            <a:r>
              <a:rPr lang="en-US" sz="1400" dirty="0" err="1">
                <a:latin typeface="+mj-lt"/>
              </a:rPr>
              <a:t>www.kone.com</a:t>
            </a:r>
            <a:r>
              <a:rPr lang="en-US" sz="1400" dirty="0">
                <a:latin typeface="+mj-lt"/>
              </a:rPr>
              <a:t>/en</a:t>
            </a:r>
            <a:r>
              <a:rPr lang="en-US" dirty="0"/>
              <a:t>/</a:t>
            </a: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3"/>
          <p:cNvSpPr>
            <a:spLocks noGrp="1" noChangeArrowheads="1"/>
          </p:cNvSpPr>
          <p:nvPr>
            <p:ph sz="quarter" idx="13"/>
          </p:nvPr>
        </p:nvSpPr>
        <p:spPr>
          <a:xfrm>
            <a:off x="508000" y="2781300"/>
            <a:ext cx="8915400" cy="3095625"/>
          </a:xfrm>
        </p:spPr>
        <p:txBody>
          <a:bodyPr/>
          <a:lstStyle/>
          <a:p>
            <a:pPr algn="ctr" eaLnBrk="1" hangingPunct="1">
              <a:buFont typeface="Wingdings" charset="0"/>
              <a:buNone/>
            </a:pPr>
            <a:r>
              <a:rPr lang="cs-CZ" sz="4000" b="1">
                <a:solidFill>
                  <a:srgbClr val="0D79CA"/>
                </a:solidFill>
                <a:latin typeface="Trebuchet MS" charset="0"/>
              </a:rPr>
              <a:t>Do you have some extraordinary experience with</a:t>
            </a:r>
          </a:p>
          <a:p>
            <a:pPr algn="ctr" eaLnBrk="1" hangingPunct="1">
              <a:buFont typeface="Wingdings" charset="0"/>
              <a:buNone/>
            </a:pPr>
            <a:r>
              <a:rPr lang="cs-CZ" sz="4000" b="1">
                <a:solidFill>
                  <a:srgbClr val="0D79CA"/>
                </a:solidFill>
                <a:latin typeface="Trebuchet MS" charset="0"/>
              </a:rPr>
              <a:t>„Customer Services  </a:t>
            </a:r>
          </a:p>
          <a:p>
            <a:pPr algn="ctr" eaLnBrk="1" hangingPunct="1">
              <a:buFont typeface="Wingdings" charset="0"/>
              <a:buNone/>
            </a:pPr>
            <a:r>
              <a:rPr lang="cs-CZ" sz="4000" b="1">
                <a:solidFill>
                  <a:srgbClr val="0D79CA"/>
                </a:solidFill>
                <a:latin typeface="Trebuchet MS" charset="0"/>
              </a:rPr>
              <a:t>Service support“</a:t>
            </a:r>
            <a:r>
              <a:rPr lang="cs-CZ" altLang="ja-JP" sz="4000" b="1">
                <a:solidFill>
                  <a:srgbClr val="0D79CA"/>
                </a:solidFill>
                <a:latin typeface="Trebuchet MS" charset="0"/>
              </a:rPr>
              <a:t>?</a:t>
            </a:r>
            <a:endParaRPr lang="cs-CZ" sz="4000" b="1">
              <a:solidFill>
                <a:srgbClr val="0D79CA"/>
              </a:solidFill>
              <a:latin typeface="Trebuchet MS" charset="0"/>
            </a:endParaRPr>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332656"/>
            <a:ext cx="7054850" cy="1143000"/>
          </a:xfrm>
        </p:spPr>
        <p:txBody>
          <a:bodyPr/>
          <a:lstStyle/>
          <a:p>
            <a:pPr marL="0" indent="0" algn="l">
              <a:buNone/>
            </a:pPr>
            <a:r>
              <a:rPr lang="en-US" sz="3200" dirty="0">
                <a:solidFill>
                  <a:srgbClr val="073C65"/>
                </a:solidFill>
              </a:rPr>
              <a:t>TASK</a:t>
            </a:r>
          </a:p>
        </p:txBody>
      </p:sp>
      <p:sp>
        <p:nvSpPr>
          <p:cNvPr id="3" name="Content Placeholder 2"/>
          <p:cNvSpPr>
            <a:spLocks noGrp="1"/>
          </p:cNvSpPr>
          <p:nvPr>
            <p:ph idx="4294967295"/>
          </p:nvPr>
        </p:nvSpPr>
        <p:spPr>
          <a:xfrm>
            <a:off x="495300" y="1600201"/>
            <a:ext cx="8915400" cy="4530725"/>
          </a:xfrm>
          <a:prstGeom prst="rect">
            <a:avLst/>
          </a:prstGeom>
        </p:spPr>
        <p:txBody>
          <a:bodyPr/>
          <a:lstStyle/>
          <a:p>
            <a:r>
              <a:rPr lang="en-US" dirty="0"/>
              <a:t>Try to find out / think about some famous company which provide excellent services.</a:t>
            </a:r>
          </a:p>
          <a:p>
            <a:endParaRPr lang="en-US" dirty="0"/>
          </a:p>
          <a:p>
            <a:pPr>
              <a:buFont typeface="Courier New"/>
              <a:buChar char="o"/>
            </a:pPr>
            <a:r>
              <a:rPr lang="en-US" dirty="0"/>
              <a:t>Why are they excellent? </a:t>
            </a:r>
          </a:p>
          <a:p>
            <a:pPr>
              <a:buFont typeface="Courier New"/>
              <a:buChar char="o"/>
            </a:pPr>
            <a:r>
              <a:rPr lang="en-US" dirty="0"/>
              <a:t>What services are the best for company and for their customers? </a:t>
            </a:r>
          </a:p>
          <a:p>
            <a:pPr>
              <a:buFont typeface="Courier New"/>
              <a:buChar char="o"/>
            </a:pPr>
            <a:r>
              <a:rPr lang="en-US" dirty="0"/>
              <a:t>Which current trends do they use in its service strategy? </a:t>
            </a:r>
          </a:p>
          <a:p>
            <a:pPr>
              <a:buFont typeface="Courier New"/>
              <a:buChar char="o"/>
            </a:pPr>
            <a:r>
              <a:rPr lang="en-US" dirty="0"/>
              <a:t>Do you have any recommendation?</a:t>
            </a:r>
          </a:p>
        </p:txBody>
      </p:sp>
    </p:spTree>
    <p:extLst>
      <p:ext uri="{BB962C8B-B14F-4D97-AF65-F5344CB8AC3E}">
        <p14:creationId xmlns:p14="http://schemas.microsoft.com/office/powerpoint/2010/main" val="1914106455"/>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marL="320040" indent="-320040" eaLnBrk="1" fontAlgn="auto" hangingPunct="1">
              <a:spcAft>
                <a:spcPts val="0"/>
              </a:spcAft>
              <a:buClr>
                <a:schemeClr val="accent6">
                  <a:lumMod val="75000"/>
                </a:schemeClr>
              </a:buClr>
              <a:buFont typeface="Georgia" pitchFamily="18" charset="0"/>
              <a:buChar char="*"/>
              <a:defRPr/>
            </a:pPr>
            <a:endParaRPr lang="cs-CZ">
              <a:ea typeface="+mj-ea"/>
              <a:cs typeface="+mj-cs"/>
            </a:endParaRPr>
          </a:p>
        </p:txBody>
      </p:sp>
      <p:sp>
        <p:nvSpPr>
          <p:cNvPr id="90114" name="Rectangle 3"/>
          <p:cNvSpPr>
            <a:spLocks noGrp="1" noChangeArrowheads="1"/>
          </p:cNvSpPr>
          <p:nvPr>
            <p:ph sz="quarter" idx="13"/>
          </p:nvPr>
        </p:nvSpPr>
        <p:spPr>
          <a:xfrm>
            <a:off x="495300" y="2997200"/>
            <a:ext cx="8915400" cy="3133725"/>
          </a:xfrm>
        </p:spPr>
        <p:txBody>
          <a:bodyPr/>
          <a:lstStyle/>
          <a:p>
            <a:pPr algn="ctr" eaLnBrk="1" hangingPunct="1">
              <a:buFont typeface="Wingdings" charset="0"/>
              <a:buNone/>
            </a:pPr>
            <a:r>
              <a:rPr lang="cs-CZ" sz="4000" b="1">
                <a:solidFill>
                  <a:srgbClr val="0D79CA"/>
                </a:solidFill>
                <a:latin typeface="Trebuchet MS" charset="0"/>
              </a:rPr>
              <a:t>Services in manufacturing</a:t>
            </a: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marL="320040" indent="-320040" eaLnBrk="1" fontAlgn="auto" hangingPunct="1">
              <a:spcAft>
                <a:spcPts val="0"/>
              </a:spcAft>
              <a:buClr>
                <a:schemeClr val="accent6">
                  <a:lumMod val="75000"/>
                </a:schemeClr>
              </a:buClr>
              <a:buFont typeface="Georgia" pitchFamily="18" charset="0"/>
              <a:buChar char="*"/>
              <a:defRPr/>
            </a:pPr>
            <a:endParaRPr lang="cs-CZ">
              <a:ea typeface="+mj-ea"/>
              <a:cs typeface="+mj-cs"/>
            </a:endParaRPr>
          </a:p>
        </p:txBody>
      </p:sp>
      <p:sp>
        <p:nvSpPr>
          <p:cNvPr id="91138" name="Rectangle 3"/>
          <p:cNvSpPr>
            <a:spLocks noGrp="1" noChangeArrowheads="1"/>
          </p:cNvSpPr>
          <p:nvPr>
            <p:ph sz="quarter" idx="13"/>
          </p:nvPr>
        </p:nvSpPr>
        <p:spPr>
          <a:xfrm>
            <a:off x="495300" y="2997200"/>
            <a:ext cx="8915400" cy="3133725"/>
          </a:xfrm>
        </p:spPr>
        <p:txBody>
          <a:bodyPr/>
          <a:lstStyle/>
          <a:p>
            <a:pPr algn="ctr" eaLnBrk="1" hangingPunct="1">
              <a:buFont typeface="Wingdings" charset="0"/>
              <a:buNone/>
            </a:pPr>
            <a:r>
              <a:rPr lang="cs-CZ" sz="4000" b="1">
                <a:solidFill>
                  <a:srgbClr val="0D79CA"/>
                </a:solidFill>
                <a:latin typeface="Trebuchet MS" charset="0"/>
              </a:rPr>
              <a:t>Services in manufacturing</a:t>
            </a:r>
          </a:p>
          <a:p>
            <a:pPr algn="ctr" eaLnBrk="1" hangingPunct="1">
              <a:buFont typeface="Wingdings" charset="0"/>
              <a:buNone/>
            </a:pPr>
            <a:endParaRPr lang="cs-CZ" sz="4000" b="1">
              <a:solidFill>
                <a:srgbClr val="0D79CA"/>
              </a:solidFill>
              <a:latin typeface="Trebuchet MS" charset="0"/>
            </a:endParaRPr>
          </a:p>
          <a:p>
            <a:pPr algn="ctr" eaLnBrk="1" hangingPunct="1">
              <a:buFont typeface="Wingdings" charset="0"/>
              <a:buNone/>
            </a:pPr>
            <a:r>
              <a:rPr lang="cs-CZ" sz="4000" b="1">
                <a:solidFill>
                  <a:srgbClr val="FF6600"/>
                </a:solidFill>
                <a:latin typeface="Trebuchet MS" charset="0"/>
              </a:rPr>
              <a:t>WHY?</a:t>
            </a: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defRPr/>
            </a:pPr>
            <a:r>
              <a:rPr lang="cs-CZ" sz="3600" dirty="0" err="1">
                <a:solidFill>
                  <a:srgbClr val="0D79CA"/>
                </a:solidFill>
                <a:latin typeface="Trebuchet MS" charset="0"/>
              </a:rPr>
              <a:t>Services</a:t>
            </a:r>
            <a:r>
              <a:rPr lang="cs-CZ" sz="3600" dirty="0">
                <a:solidFill>
                  <a:srgbClr val="0D79CA"/>
                </a:solidFill>
                <a:latin typeface="Trebuchet MS" charset="0"/>
              </a:rPr>
              <a:t> in </a:t>
            </a:r>
            <a:r>
              <a:rPr lang="cs-CZ" sz="3600" dirty="0" err="1">
                <a:solidFill>
                  <a:srgbClr val="0D79CA"/>
                </a:solidFill>
                <a:latin typeface="Trebuchet MS" charset="0"/>
              </a:rPr>
              <a:t>manufacturing</a:t>
            </a:r>
            <a:endParaRPr lang="cs-CZ" sz="3600" dirty="0">
              <a:solidFill>
                <a:srgbClr val="0D79CA"/>
              </a:solidFill>
              <a:latin typeface="Trebuchet MS" charset="0"/>
            </a:endParaRPr>
          </a:p>
        </p:txBody>
      </p:sp>
      <p:sp>
        <p:nvSpPr>
          <p:cNvPr id="3" name="Text Placeholder 2"/>
          <p:cNvSpPr>
            <a:spLocks noGrp="1"/>
          </p:cNvSpPr>
          <p:nvPr>
            <p:ph type="body" sz="half" idx="1"/>
          </p:nvPr>
        </p:nvSpPr>
        <p:spPr>
          <a:xfrm>
            <a:off x="495300" y="2349500"/>
            <a:ext cx="8982075" cy="3781425"/>
          </a:xfrm>
        </p:spPr>
        <p:txBody>
          <a:bodyPr rtlCol="0">
            <a:normAutofit/>
          </a:bodyPr>
          <a:lstStyle/>
          <a:p>
            <a:pPr marL="45720" indent="0" algn="just" eaLnBrk="1" fontAlgn="auto" hangingPunct="1">
              <a:buClr>
                <a:schemeClr val="accent6">
                  <a:lumMod val="75000"/>
                </a:schemeClr>
              </a:buClr>
              <a:buFont typeface="Georgia" charset="0"/>
              <a:buNone/>
              <a:defRPr/>
            </a:pPr>
            <a:r>
              <a:rPr lang="en-US" sz="2800" dirty="0">
                <a:solidFill>
                  <a:schemeClr val="tx1">
                    <a:lumMod val="75000"/>
                    <a:lumOff val="25000"/>
                  </a:schemeClr>
                </a:solidFill>
                <a:latin typeface="Constantia"/>
                <a:ea typeface="+mn-ea"/>
                <a:cs typeface="Constantia"/>
              </a:rPr>
              <a:t>“People say we can survive without manufacturing…that we can have a service economy. An awful lot of services now are linked to manufacturing” </a:t>
            </a:r>
            <a:r>
              <a:rPr lang="en-US" sz="2000" dirty="0">
                <a:solidFill>
                  <a:schemeClr val="tx1">
                    <a:lumMod val="75000"/>
                    <a:lumOff val="25000"/>
                  </a:schemeClr>
                </a:solidFill>
                <a:latin typeface="Constantia"/>
                <a:ea typeface="+mn-ea"/>
                <a:cs typeface="Constantia"/>
              </a:rPr>
              <a:t>(</a:t>
            </a:r>
            <a:r>
              <a:rPr lang="en-US" sz="2000" dirty="0" err="1">
                <a:solidFill>
                  <a:schemeClr val="tx1">
                    <a:lumMod val="75000"/>
                    <a:lumOff val="25000"/>
                  </a:schemeClr>
                </a:solidFill>
                <a:latin typeface="Constantia"/>
                <a:ea typeface="+mn-ea"/>
                <a:cs typeface="Constantia"/>
              </a:rPr>
              <a:t>Feike</a:t>
            </a:r>
            <a:r>
              <a:rPr lang="en-US" sz="2000" dirty="0">
                <a:solidFill>
                  <a:schemeClr val="tx1">
                    <a:lumMod val="75000"/>
                    <a:lumOff val="25000"/>
                  </a:schemeClr>
                </a:solidFill>
                <a:latin typeface="Constantia"/>
                <a:ea typeface="+mn-ea"/>
                <a:cs typeface="Constantia"/>
              </a:rPr>
              <a:t> </a:t>
            </a:r>
            <a:r>
              <a:rPr lang="en-US" sz="2000" dirty="0" err="1">
                <a:solidFill>
                  <a:schemeClr val="tx1">
                    <a:lumMod val="75000"/>
                    <a:lumOff val="25000"/>
                  </a:schemeClr>
                </a:solidFill>
                <a:latin typeface="Constantia"/>
                <a:ea typeface="+mn-ea"/>
                <a:cs typeface="Constantia"/>
              </a:rPr>
              <a:t>Sijbesma</a:t>
            </a:r>
            <a:r>
              <a:rPr lang="en-US" sz="2000" dirty="0">
                <a:solidFill>
                  <a:schemeClr val="tx1">
                    <a:lumMod val="75000"/>
                    <a:lumOff val="25000"/>
                  </a:schemeClr>
                </a:solidFill>
                <a:latin typeface="Constantia"/>
                <a:ea typeface="+mn-ea"/>
                <a:cs typeface="Constantia"/>
              </a:rPr>
              <a:t>, CEO of DSM)</a:t>
            </a: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88504" y="404664"/>
            <a:ext cx="8633396" cy="1143000"/>
          </a:xfrm>
        </p:spPr>
        <p:txBody>
          <a:bodyPr>
            <a:noAutofit/>
          </a:bodyPr>
          <a:lstStyle/>
          <a:p>
            <a:pPr marL="320040" indent="-320040" algn="l" eaLnBrk="1" fontAlgn="auto" hangingPunct="1">
              <a:spcAft>
                <a:spcPts val="0"/>
              </a:spcAft>
              <a:buClr>
                <a:schemeClr val="accent6">
                  <a:lumMod val="75000"/>
                </a:schemeClr>
              </a:buClr>
              <a:buFont typeface="Georgia" pitchFamily="18" charset="0"/>
              <a:buChar char="*"/>
              <a:defRPr/>
            </a:pPr>
            <a:r>
              <a:rPr lang="cs-CZ" sz="3600" dirty="0" err="1">
                <a:solidFill>
                  <a:srgbClr val="0D79CA"/>
                </a:solidFill>
                <a:ea typeface="+mj-ea"/>
                <a:cs typeface="+mj-cs"/>
              </a:rPr>
              <a:t>Motivation</a:t>
            </a:r>
            <a:r>
              <a:rPr lang="cs-CZ" sz="3600" dirty="0">
                <a:solidFill>
                  <a:srgbClr val="0D79CA"/>
                </a:solidFill>
                <a:ea typeface="+mj-ea"/>
                <a:cs typeface="+mj-cs"/>
              </a:rPr>
              <a:t> </a:t>
            </a:r>
            <a:r>
              <a:rPr lang="cs-CZ" sz="3600" dirty="0" err="1">
                <a:solidFill>
                  <a:srgbClr val="0D79CA"/>
                </a:solidFill>
                <a:ea typeface="+mj-ea"/>
                <a:cs typeface="+mj-cs"/>
              </a:rPr>
              <a:t>for</a:t>
            </a:r>
            <a:r>
              <a:rPr lang="cs-CZ" sz="3600" dirty="0">
                <a:solidFill>
                  <a:srgbClr val="0D79CA"/>
                </a:solidFill>
                <a:ea typeface="+mj-ea"/>
                <a:cs typeface="+mj-cs"/>
              </a:rPr>
              <a:t> </a:t>
            </a:r>
            <a:r>
              <a:rPr lang="cs-CZ" sz="3600" dirty="0" err="1">
                <a:solidFill>
                  <a:srgbClr val="0D79CA"/>
                </a:solidFill>
                <a:ea typeface="+mj-ea"/>
                <a:cs typeface="+mj-cs"/>
              </a:rPr>
              <a:t>offering</a:t>
            </a:r>
            <a:r>
              <a:rPr lang="cs-CZ" sz="3600" dirty="0">
                <a:solidFill>
                  <a:srgbClr val="0D79CA"/>
                </a:solidFill>
                <a:ea typeface="+mj-ea"/>
                <a:cs typeface="+mj-cs"/>
              </a:rPr>
              <a:t> </a:t>
            </a:r>
            <a:r>
              <a:rPr lang="cs-CZ" sz="3600" dirty="0" err="1">
                <a:solidFill>
                  <a:srgbClr val="0D79CA"/>
                </a:solidFill>
                <a:ea typeface="+mj-ea"/>
                <a:cs typeface="+mj-cs"/>
              </a:rPr>
              <a:t>industrial</a:t>
            </a:r>
            <a:r>
              <a:rPr lang="cs-CZ" sz="3600" dirty="0">
                <a:solidFill>
                  <a:srgbClr val="0D79CA"/>
                </a:solidFill>
                <a:ea typeface="+mj-ea"/>
                <a:cs typeface="+mj-cs"/>
              </a:rPr>
              <a:t> </a:t>
            </a:r>
            <a:r>
              <a:rPr lang="cs-CZ" sz="3600" dirty="0" err="1">
                <a:solidFill>
                  <a:srgbClr val="0D79CA"/>
                </a:solidFill>
                <a:ea typeface="+mj-ea"/>
                <a:cs typeface="+mj-cs"/>
              </a:rPr>
              <a:t>services</a:t>
            </a:r>
            <a:endParaRPr lang="cs-CZ" sz="3600" dirty="0">
              <a:solidFill>
                <a:srgbClr val="0D79CA"/>
              </a:solidFill>
              <a:ea typeface="+mj-ea"/>
              <a:cs typeface="+mj-cs"/>
            </a:endParaRPr>
          </a:p>
        </p:txBody>
      </p:sp>
      <p:sp>
        <p:nvSpPr>
          <p:cNvPr id="57347" name="Rectangle 3"/>
          <p:cNvSpPr>
            <a:spLocks noGrp="1" noChangeArrowheads="1"/>
          </p:cNvSpPr>
          <p:nvPr>
            <p:ph sz="quarter" idx="13"/>
          </p:nvPr>
        </p:nvSpPr>
        <p:spPr>
          <a:xfrm>
            <a:off x="495300" y="1844675"/>
            <a:ext cx="9059863" cy="4286250"/>
          </a:xfrm>
        </p:spPr>
        <p:txBody>
          <a:bodyPr rtlCol="0">
            <a:normAutofit/>
          </a:bodyPr>
          <a:lstStyle/>
          <a:p>
            <a:pPr marL="0" indent="0" eaLnBrk="1" fontAlgn="auto" hangingPunct="1">
              <a:spcBef>
                <a:spcPts val="0"/>
              </a:spcBef>
              <a:buClr>
                <a:schemeClr val="accent6">
                  <a:lumMod val="75000"/>
                </a:schemeClr>
              </a:buClr>
              <a:buFont typeface="Georgia" pitchFamily="18" charset="0"/>
              <a:buNone/>
              <a:defRPr/>
            </a:pPr>
            <a:endParaRPr lang="cs-CZ" dirty="0">
              <a:solidFill>
                <a:schemeClr val="tx1">
                  <a:lumMod val="75000"/>
                  <a:lumOff val="25000"/>
                </a:schemeClr>
              </a:solidFill>
              <a:ea typeface="+mn-ea"/>
              <a:cs typeface="+mn-cs"/>
            </a:endParaRPr>
          </a:p>
          <a:p>
            <a:pPr marL="0" indent="0" eaLnBrk="1" fontAlgn="auto" hangingPunct="1">
              <a:spcBef>
                <a:spcPts val="0"/>
              </a:spcBef>
              <a:buClr>
                <a:schemeClr val="accent6">
                  <a:lumMod val="75000"/>
                </a:schemeClr>
              </a:buClr>
              <a:buFont typeface="Georgia" pitchFamily="18" charset="0"/>
              <a:buNone/>
              <a:defRPr/>
            </a:pPr>
            <a:r>
              <a:rPr lang="cs-CZ" b="1" dirty="0">
                <a:solidFill>
                  <a:schemeClr val="tx1">
                    <a:lumMod val="75000"/>
                    <a:lumOff val="25000"/>
                  </a:schemeClr>
                </a:solidFill>
                <a:ea typeface="+mn-ea"/>
                <a:cs typeface="+mn-cs"/>
              </a:rPr>
              <a:t>Provider </a:t>
            </a:r>
            <a:r>
              <a:rPr lang="cs-CZ" b="1" dirty="0" err="1">
                <a:solidFill>
                  <a:schemeClr val="tx1">
                    <a:lumMod val="75000"/>
                    <a:lumOff val="25000"/>
                  </a:schemeClr>
                </a:solidFill>
                <a:ea typeface="+mn-ea"/>
                <a:cs typeface="+mn-cs"/>
              </a:rPr>
              <a:t>perspective</a:t>
            </a:r>
            <a:r>
              <a:rPr lang="cs-CZ" dirty="0">
                <a:solidFill>
                  <a:schemeClr val="tx1">
                    <a:lumMod val="75000"/>
                    <a:lumOff val="25000"/>
                  </a:schemeClr>
                </a:solidFill>
                <a:ea typeface="+mn-ea"/>
                <a:cs typeface="+mn-cs"/>
              </a:rPr>
              <a:t>:</a:t>
            </a:r>
          </a:p>
          <a:p>
            <a:pPr marL="0" indent="0" eaLnBrk="1" fontAlgn="auto" hangingPunct="1">
              <a:spcBef>
                <a:spcPts val="0"/>
              </a:spcBef>
              <a:buClr>
                <a:schemeClr val="accent6">
                  <a:lumMod val="75000"/>
                </a:schemeClr>
              </a:buClr>
              <a:buFont typeface="Georgia" pitchFamily="18" charset="0"/>
              <a:buNone/>
              <a:defRPr/>
            </a:pPr>
            <a:endParaRPr lang="cs-CZ" dirty="0">
              <a:solidFill>
                <a:schemeClr val="tx1">
                  <a:lumMod val="75000"/>
                  <a:lumOff val="25000"/>
                </a:schemeClr>
              </a:solidFill>
              <a:ea typeface="+mn-ea"/>
              <a:cs typeface="+mn-cs"/>
            </a:endParaRPr>
          </a:p>
          <a:p>
            <a:pPr indent="-182880" eaLnBrk="1" fontAlgn="auto" hangingPunct="1">
              <a:spcBef>
                <a:spcPts val="0"/>
              </a:spcBef>
              <a:buClr>
                <a:schemeClr val="accent6">
                  <a:lumMod val="75000"/>
                </a:schemeClr>
              </a:buClr>
              <a:buFont typeface="Arial"/>
              <a:buChar char="•"/>
              <a:defRPr/>
            </a:pPr>
            <a:r>
              <a:rPr lang="cs-CZ" dirty="0" err="1">
                <a:solidFill>
                  <a:schemeClr val="tx1">
                    <a:lumMod val="75000"/>
                    <a:lumOff val="25000"/>
                  </a:schemeClr>
                </a:solidFill>
                <a:ea typeface="+mn-ea"/>
                <a:cs typeface="+mn-cs"/>
              </a:rPr>
              <a:t>Revenue</a:t>
            </a:r>
            <a:r>
              <a:rPr lang="cs-CZ" dirty="0">
                <a:solidFill>
                  <a:schemeClr val="tx1">
                    <a:lumMod val="75000"/>
                    <a:lumOff val="25000"/>
                  </a:schemeClr>
                </a:solidFill>
                <a:ea typeface="+mn-ea"/>
                <a:cs typeface="+mn-cs"/>
              </a:rPr>
              <a:t> and profit </a:t>
            </a:r>
            <a:r>
              <a:rPr lang="cs-CZ" dirty="0" err="1">
                <a:solidFill>
                  <a:schemeClr val="tx1">
                    <a:lumMod val="75000"/>
                    <a:lumOff val="25000"/>
                  </a:schemeClr>
                </a:solidFill>
                <a:ea typeface="+mn-ea"/>
                <a:cs typeface="+mn-cs"/>
              </a:rPr>
              <a:t>potential</a:t>
            </a:r>
            <a:endParaRPr lang="cs-CZ" dirty="0">
              <a:solidFill>
                <a:schemeClr val="tx1">
                  <a:lumMod val="75000"/>
                  <a:lumOff val="25000"/>
                </a:schemeClr>
              </a:solidFill>
              <a:ea typeface="+mn-ea"/>
              <a:cs typeface="+mn-cs"/>
            </a:endParaRPr>
          </a:p>
          <a:p>
            <a:pPr indent="-182880" eaLnBrk="1" fontAlgn="auto" hangingPunct="1">
              <a:buClr>
                <a:schemeClr val="accent6">
                  <a:lumMod val="75000"/>
                </a:schemeClr>
              </a:buClr>
              <a:buFont typeface="Arial"/>
              <a:buChar char="•"/>
              <a:defRPr/>
            </a:pPr>
            <a:r>
              <a:rPr lang="cs-CZ" dirty="0" err="1">
                <a:solidFill>
                  <a:schemeClr val="tx1">
                    <a:lumMod val="75000"/>
                    <a:lumOff val="25000"/>
                  </a:schemeClr>
                </a:solidFill>
                <a:ea typeface="+mn-ea"/>
                <a:cs typeface="+mn-cs"/>
              </a:rPr>
              <a:t>Differentiation</a:t>
            </a:r>
            <a:endParaRPr lang="cs-CZ" dirty="0">
              <a:solidFill>
                <a:schemeClr val="tx1">
                  <a:lumMod val="75000"/>
                  <a:lumOff val="25000"/>
                </a:schemeClr>
              </a:solidFill>
              <a:ea typeface="+mn-ea"/>
              <a:cs typeface="+mn-cs"/>
            </a:endParaRPr>
          </a:p>
          <a:p>
            <a:pPr indent="-182880" eaLnBrk="1" fontAlgn="auto" hangingPunct="1">
              <a:buClr>
                <a:schemeClr val="accent6">
                  <a:lumMod val="75000"/>
                </a:schemeClr>
              </a:buClr>
              <a:buFont typeface="Arial"/>
              <a:buChar char="•"/>
              <a:defRPr/>
            </a:pPr>
            <a:r>
              <a:rPr lang="cs-CZ" dirty="0">
                <a:solidFill>
                  <a:schemeClr val="tx1">
                    <a:lumMod val="75000"/>
                    <a:lumOff val="25000"/>
                  </a:schemeClr>
                </a:solidFill>
                <a:ea typeface="+mn-ea"/>
                <a:cs typeface="+mn-cs"/>
              </a:rPr>
              <a:t>Customer </a:t>
            </a:r>
            <a:r>
              <a:rPr lang="cs-CZ" dirty="0" err="1">
                <a:solidFill>
                  <a:schemeClr val="tx1">
                    <a:lumMod val="75000"/>
                    <a:lumOff val="25000"/>
                  </a:schemeClr>
                </a:solidFill>
                <a:ea typeface="+mn-ea"/>
                <a:cs typeface="+mn-cs"/>
              </a:rPr>
              <a:t>relationship</a:t>
            </a:r>
            <a:r>
              <a:rPr lang="cs-CZ" dirty="0">
                <a:solidFill>
                  <a:schemeClr val="tx1">
                    <a:lumMod val="75000"/>
                    <a:lumOff val="25000"/>
                  </a:schemeClr>
                </a:solidFill>
                <a:ea typeface="+mn-ea"/>
                <a:cs typeface="+mn-cs"/>
              </a:rPr>
              <a:t> </a:t>
            </a:r>
          </a:p>
          <a:p>
            <a:pPr indent="-182880" eaLnBrk="1" fontAlgn="auto" hangingPunct="1">
              <a:buClr>
                <a:schemeClr val="accent6">
                  <a:lumMod val="75000"/>
                </a:schemeClr>
              </a:buClr>
              <a:buFont typeface="Arial"/>
              <a:buChar char="•"/>
              <a:defRPr/>
            </a:pPr>
            <a:r>
              <a:rPr lang="cs-CZ" dirty="0">
                <a:solidFill>
                  <a:schemeClr val="tx1">
                    <a:lumMod val="75000"/>
                    <a:lumOff val="25000"/>
                  </a:schemeClr>
                </a:solidFill>
                <a:ea typeface="+mn-ea"/>
                <a:cs typeface="+mn-cs"/>
              </a:rPr>
              <a:t>Positive image</a:t>
            </a:r>
          </a:p>
          <a:p>
            <a:pPr indent="-182880" eaLnBrk="1" fontAlgn="auto" hangingPunct="1">
              <a:buClr>
                <a:schemeClr val="accent6">
                  <a:lumMod val="75000"/>
                </a:schemeClr>
              </a:buClr>
              <a:buFont typeface="Arial"/>
              <a:buChar char="•"/>
              <a:defRPr/>
            </a:pPr>
            <a:r>
              <a:rPr lang="cs-CZ" dirty="0" err="1">
                <a:solidFill>
                  <a:schemeClr val="tx1">
                    <a:lumMod val="75000"/>
                    <a:lumOff val="25000"/>
                  </a:schemeClr>
                </a:solidFill>
                <a:ea typeface="+mn-ea"/>
                <a:cs typeface="+mn-cs"/>
              </a:rPr>
              <a:t>Gather</a:t>
            </a:r>
            <a:r>
              <a:rPr lang="cs-CZ" dirty="0">
                <a:solidFill>
                  <a:schemeClr val="tx1">
                    <a:lumMod val="75000"/>
                    <a:lumOff val="25000"/>
                  </a:schemeClr>
                </a:solidFill>
                <a:ea typeface="+mn-ea"/>
                <a:cs typeface="+mn-cs"/>
              </a:rPr>
              <a:t> </a:t>
            </a:r>
            <a:r>
              <a:rPr lang="cs-CZ" dirty="0" err="1">
                <a:solidFill>
                  <a:schemeClr val="tx1">
                    <a:lumMod val="75000"/>
                    <a:lumOff val="25000"/>
                  </a:schemeClr>
                </a:solidFill>
                <a:ea typeface="+mn-ea"/>
                <a:cs typeface="+mn-cs"/>
              </a:rPr>
              <a:t>information</a:t>
            </a:r>
            <a:endParaRPr lang="cs-CZ" dirty="0">
              <a:solidFill>
                <a:schemeClr val="tx1">
                  <a:lumMod val="75000"/>
                  <a:lumOff val="25000"/>
                </a:schemeClr>
              </a:solidFill>
              <a:ea typeface="+mn-ea"/>
              <a:cs typeface="+mn-cs"/>
            </a:endParaRPr>
          </a:p>
          <a:p>
            <a:pPr indent="-182880" eaLnBrk="1" fontAlgn="auto" hangingPunct="1">
              <a:buClr>
                <a:schemeClr val="accent6">
                  <a:lumMod val="75000"/>
                </a:schemeClr>
              </a:buClr>
              <a:buFont typeface="Arial"/>
              <a:buChar char="•"/>
              <a:defRPr/>
            </a:pPr>
            <a:r>
              <a:rPr lang="cs-CZ" dirty="0" err="1">
                <a:solidFill>
                  <a:schemeClr val="tx1">
                    <a:lumMod val="75000"/>
                    <a:lumOff val="25000"/>
                  </a:schemeClr>
                </a:solidFill>
                <a:ea typeface="+mn-ea"/>
                <a:cs typeface="+mn-cs"/>
              </a:rPr>
              <a:t>Lock</a:t>
            </a:r>
            <a:r>
              <a:rPr lang="cs-CZ" dirty="0">
                <a:solidFill>
                  <a:schemeClr val="tx1">
                    <a:lumMod val="75000"/>
                    <a:lumOff val="25000"/>
                  </a:schemeClr>
                </a:solidFill>
                <a:ea typeface="+mn-ea"/>
                <a:cs typeface="+mn-cs"/>
              </a:rPr>
              <a:t> </a:t>
            </a:r>
            <a:r>
              <a:rPr lang="cs-CZ" dirty="0" err="1">
                <a:solidFill>
                  <a:schemeClr val="tx1">
                    <a:lumMod val="75000"/>
                    <a:lumOff val="25000"/>
                  </a:schemeClr>
                </a:solidFill>
                <a:ea typeface="+mn-ea"/>
                <a:cs typeface="+mn-cs"/>
              </a:rPr>
              <a:t>out</a:t>
            </a:r>
            <a:r>
              <a:rPr lang="cs-CZ" dirty="0">
                <a:solidFill>
                  <a:schemeClr val="tx1">
                    <a:lumMod val="75000"/>
                    <a:lumOff val="25000"/>
                  </a:schemeClr>
                </a:solidFill>
                <a:ea typeface="+mn-ea"/>
                <a:cs typeface="+mn-cs"/>
              </a:rPr>
              <a:t> </a:t>
            </a:r>
            <a:r>
              <a:rPr lang="cs-CZ" dirty="0" err="1">
                <a:solidFill>
                  <a:schemeClr val="tx1">
                    <a:lumMod val="75000"/>
                    <a:lumOff val="25000"/>
                  </a:schemeClr>
                </a:solidFill>
                <a:ea typeface="+mn-ea"/>
                <a:cs typeface="+mn-cs"/>
              </a:rPr>
              <a:t>customers</a:t>
            </a:r>
            <a:r>
              <a:rPr lang="cs-CZ" dirty="0">
                <a:solidFill>
                  <a:schemeClr val="tx1">
                    <a:lumMod val="75000"/>
                    <a:lumOff val="25000"/>
                  </a:schemeClr>
                </a:solidFill>
                <a:ea typeface="+mn-ea"/>
                <a:cs typeface="+mn-cs"/>
              </a:rPr>
              <a:t> and Customer </a:t>
            </a:r>
            <a:r>
              <a:rPr lang="cs-CZ" dirty="0" err="1">
                <a:solidFill>
                  <a:schemeClr val="tx1">
                    <a:lumMod val="75000"/>
                    <a:lumOff val="25000"/>
                  </a:schemeClr>
                </a:solidFill>
                <a:ea typeface="+mn-ea"/>
                <a:cs typeface="+mn-cs"/>
              </a:rPr>
              <a:t>demand</a:t>
            </a:r>
            <a:r>
              <a:rPr lang="cs-CZ" dirty="0">
                <a:solidFill>
                  <a:schemeClr val="tx1">
                    <a:lumMod val="75000"/>
                    <a:lumOff val="25000"/>
                  </a:schemeClr>
                </a:solidFill>
                <a:ea typeface="+mn-ea"/>
                <a:cs typeface="+mn-cs"/>
              </a:rPr>
              <a:t> </a:t>
            </a:r>
          </a:p>
          <a:p>
            <a:pPr indent="-182880" eaLnBrk="1" fontAlgn="auto" hangingPunct="1">
              <a:buClr>
                <a:schemeClr val="accent6">
                  <a:lumMod val="75000"/>
                </a:schemeClr>
              </a:buClr>
              <a:buFont typeface="Arial"/>
              <a:buChar char="•"/>
              <a:defRPr/>
            </a:pPr>
            <a:endParaRPr lang="cs-CZ" dirty="0">
              <a:solidFill>
                <a:schemeClr val="tx1">
                  <a:lumMod val="75000"/>
                  <a:lumOff val="25000"/>
                </a:schemeClr>
              </a:solidFill>
              <a:ea typeface="+mn-ea"/>
              <a:cs typeface="+mn-cs"/>
            </a:endParaRPr>
          </a:p>
        </p:txBody>
      </p:sp>
      <p:sp>
        <p:nvSpPr>
          <p:cNvPr id="4" name="Rectangle 3"/>
          <p:cNvSpPr/>
          <p:nvPr/>
        </p:nvSpPr>
        <p:spPr>
          <a:xfrm>
            <a:off x="3873500" y="6381750"/>
            <a:ext cx="5903913" cy="307975"/>
          </a:xfrm>
          <a:prstGeom prst="rect">
            <a:avLst/>
          </a:prstGeom>
        </p:spPr>
        <p:txBody>
          <a:bodyPr>
            <a:spAutoFit/>
          </a:bodyPr>
          <a:lstStyle/>
          <a:p>
            <a:pPr>
              <a:defRPr/>
            </a:pPr>
            <a:r>
              <a:rPr lang="en-US" sz="1400" b="1" dirty="0">
                <a:latin typeface="+mj-lt"/>
              </a:rPr>
              <a:t>Source</a:t>
            </a:r>
            <a:r>
              <a:rPr lang="en-US" sz="1400" dirty="0">
                <a:latin typeface="+mj-lt"/>
              </a:rPr>
              <a:t>: Aston Business School, SSC Conference 2014 – Daniela </a:t>
            </a:r>
            <a:r>
              <a:rPr lang="en-US" sz="1400" dirty="0" err="1">
                <a:latin typeface="+mj-lt"/>
              </a:rPr>
              <a:t>Buschak</a:t>
            </a:r>
            <a:endParaRPr lang="en-US" sz="1400" dirty="0">
              <a:latin typeface="+mj-lt"/>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238250" y="2276475"/>
            <a:ext cx="6934200" cy="3816350"/>
          </a:xfrm>
        </p:spPr>
        <p:txBody>
          <a:bodyPr rtlCol="0">
            <a:normAutofit/>
          </a:bodyPr>
          <a:lstStyle/>
          <a:p>
            <a:pPr indent="-182880" algn="ctr" eaLnBrk="1" fontAlgn="auto" hangingPunct="1">
              <a:buClr>
                <a:schemeClr val="accent6">
                  <a:lumMod val="75000"/>
                </a:schemeClr>
              </a:buClr>
              <a:buFont typeface="Georgia" pitchFamily="18" charset="0"/>
              <a:buChar char="*"/>
              <a:defRPr/>
            </a:pPr>
            <a:r>
              <a:rPr lang="en-US" sz="2800" b="1" dirty="0">
                <a:solidFill>
                  <a:schemeClr val="tx1">
                    <a:lumMod val="75000"/>
                    <a:lumOff val="25000"/>
                  </a:schemeClr>
                </a:solidFill>
                <a:ea typeface="+mn-ea"/>
                <a:cs typeface="+mn-cs"/>
              </a:rPr>
              <a:t>“We live in a service economy.”</a:t>
            </a:r>
          </a:p>
          <a:p>
            <a:pPr indent="-182880" algn="ctr" eaLnBrk="1" fontAlgn="auto" hangingPunct="1">
              <a:buClr>
                <a:schemeClr val="accent6">
                  <a:lumMod val="75000"/>
                </a:schemeClr>
              </a:buClr>
              <a:buFont typeface="Georgia" pitchFamily="18" charset="0"/>
              <a:buChar char="*"/>
              <a:defRPr/>
            </a:pPr>
            <a:endParaRPr lang="en-US" sz="2800" b="1" dirty="0">
              <a:solidFill>
                <a:schemeClr val="tx1">
                  <a:lumMod val="75000"/>
                  <a:lumOff val="25000"/>
                </a:schemeClr>
              </a:solidFill>
              <a:ea typeface="+mn-ea"/>
              <a:cs typeface="+mn-cs"/>
            </a:endParaRPr>
          </a:p>
          <a:p>
            <a:pPr marL="45720" indent="0" algn="ctr" eaLnBrk="1" fontAlgn="auto" hangingPunct="1">
              <a:buClr>
                <a:schemeClr val="accent6">
                  <a:lumMod val="75000"/>
                </a:schemeClr>
              </a:buClr>
              <a:buFont typeface="Georgia" charset="0"/>
              <a:buNone/>
              <a:defRPr/>
            </a:pPr>
            <a:endParaRPr lang="en-US" sz="2800" b="1" dirty="0">
              <a:solidFill>
                <a:schemeClr val="tx1">
                  <a:lumMod val="75000"/>
                  <a:lumOff val="25000"/>
                </a:schemeClr>
              </a:solidFill>
              <a:ea typeface="+mn-ea"/>
              <a:cs typeface="+mn-cs"/>
            </a:endParaRPr>
          </a:p>
          <a:p>
            <a:pPr indent="-182880" algn="ctr" eaLnBrk="1" fontAlgn="auto" hangingPunct="1">
              <a:buClr>
                <a:schemeClr val="accent6">
                  <a:lumMod val="75000"/>
                </a:schemeClr>
              </a:buClr>
              <a:buFont typeface="Georgia" pitchFamily="18" charset="0"/>
              <a:buChar char="*"/>
              <a:defRPr/>
            </a:pPr>
            <a:r>
              <a:rPr lang="en-US" sz="2800" b="1" dirty="0">
                <a:solidFill>
                  <a:schemeClr val="tx1">
                    <a:lumMod val="75000"/>
                    <a:lumOff val="25000"/>
                  </a:schemeClr>
                </a:solidFill>
                <a:ea typeface="+mn-ea"/>
                <a:cs typeface="+mn-cs"/>
              </a:rPr>
              <a:t>“Everybody is in service” </a:t>
            </a:r>
          </a:p>
          <a:p>
            <a:pPr marL="45720" indent="0" algn="ctr" eaLnBrk="1" fontAlgn="auto" hangingPunct="1">
              <a:buClr>
                <a:schemeClr val="accent6">
                  <a:lumMod val="75000"/>
                </a:schemeClr>
              </a:buClr>
              <a:buFont typeface="Georgia" charset="0"/>
              <a:buNone/>
              <a:defRPr/>
            </a:pPr>
            <a:r>
              <a:rPr lang="en-US" sz="2800" b="1" dirty="0">
                <a:solidFill>
                  <a:schemeClr val="tx1">
                    <a:lumMod val="75000"/>
                    <a:lumOff val="25000"/>
                  </a:schemeClr>
                </a:solidFill>
                <a:ea typeface="+mn-ea"/>
                <a:cs typeface="+mn-cs"/>
              </a:rPr>
              <a:t>(Levitt, 1972)</a:t>
            </a:r>
          </a:p>
          <a:p>
            <a:pPr marL="0" indent="0" eaLnBrk="1" fontAlgn="auto" hangingPunct="1">
              <a:buClr>
                <a:schemeClr val="accent6">
                  <a:lumMod val="75000"/>
                </a:schemeClr>
              </a:buClr>
              <a:buFont typeface="Wingdings" charset="0"/>
              <a:buNone/>
              <a:defRPr/>
            </a:pPr>
            <a:endParaRPr lang="en-US" dirty="0">
              <a:solidFill>
                <a:schemeClr val="tx1">
                  <a:lumMod val="75000"/>
                  <a:lumOff val="25000"/>
                </a:schemeClr>
              </a:solidFill>
              <a:ea typeface="+mn-ea"/>
              <a:cs typeface="+mn-cs"/>
            </a:endParaRPr>
          </a:p>
          <a:p>
            <a:pPr marL="0" indent="0" eaLnBrk="1" fontAlgn="auto" hangingPunct="1">
              <a:buClr>
                <a:schemeClr val="accent6">
                  <a:lumMod val="75000"/>
                </a:schemeClr>
              </a:buClr>
              <a:buFont typeface="Wingdings" charset="0"/>
              <a:buNone/>
              <a:defRPr/>
            </a:pPr>
            <a:endParaRPr lang="en-US" dirty="0">
              <a:solidFill>
                <a:schemeClr val="tx1">
                  <a:lumMod val="75000"/>
                  <a:lumOff val="25000"/>
                </a:schemeClr>
              </a:solidFill>
              <a:ea typeface="+mn-ea"/>
              <a:cs typeface="+mn-cs"/>
            </a:endParaRPr>
          </a:p>
          <a:p>
            <a:pPr indent="-182880" eaLnBrk="1" fontAlgn="auto" hangingPunct="1">
              <a:buClr>
                <a:schemeClr val="accent6">
                  <a:lumMod val="75000"/>
                </a:schemeClr>
              </a:buClr>
              <a:buFont typeface="Georgia" pitchFamily="18" charset="0"/>
              <a:buChar char="*"/>
              <a:defRPr/>
            </a:pPr>
            <a:endParaRPr lang="en-US" dirty="0">
              <a:solidFill>
                <a:schemeClr val="tx1">
                  <a:lumMod val="75000"/>
                  <a:lumOff val="25000"/>
                </a:schemeClr>
              </a:solidFill>
              <a:ea typeface="+mn-ea"/>
              <a:cs typeface="+mn-cs"/>
            </a:endParaRPr>
          </a:p>
          <a:p>
            <a:pPr indent="-182880" eaLnBrk="1" fontAlgn="auto" hangingPunct="1">
              <a:buClr>
                <a:schemeClr val="accent6">
                  <a:lumMod val="75000"/>
                </a:schemeClr>
              </a:buClr>
              <a:buFont typeface="Georgia" pitchFamily="18" charset="0"/>
              <a:buChar char="*"/>
              <a:defRPr/>
            </a:pPr>
            <a:endParaRPr lang="en-US" dirty="0">
              <a:solidFill>
                <a:schemeClr val="tx1">
                  <a:lumMod val="75000"/>
                  <a:lumOff val="25000"/>
                </a:schemeClr>
              </a:solidFill>
              <a:ea typeface="+mn-ea"/>
              <a:cs typeface="+mn-cs"/>
            </a:endParaRPr>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896550" y="404664"/>
            <a:ext cx="8381368" cy="1143000"/>
          </a:xfrm>
        </p:spPr>
        <p:txBody>
          <a:bodyPr>
            <a:noAutofit/>
          </a:bodyPr>
          <a:lstStyle/>
          <a:p>
            <a:pPr marL="320040" indent="-320040" algn="l" eaLnBrk="1" fontAlgn="auto" hangingPunct="1">
              <a:spcAft>
                <a:spcPts val="0"/>
              </a:spcAft>
              <a:buClr>
                <a:schemeClr val="accent6">
                  <a:lumMod val="75000"/>
                </a:schemeClr>
              </a:buClr>
              <a:buFont typeface="Georgia" pitchFamily="18" charset="0"/>
              <a:buChar char="*"/>
              <a:defRPr/>
            </a:pPr>
            <a:r>
              <a:rPr lang="cs-CZ" sz="3600" dirty="0" err="1">
                <a:solidFill>
                  <a:srgbClr val="0D79CA"/>
                </a:solidFill>
                <a:ea typeface="+mj-ea"/>
                <a:cs typeface="+mj-cs"/>
              </a:rPr>
              <a:t>Motivation</a:t>
            </a:r>
            <a:r>
              <a:rPr lang="cs-CZ" sz="3600" dirty="0">
                <a:solidFill>
                  <a:srgbClr val="0D79CA"/>
                </a:solidFill>
                <a:ea typeface="+mj-ea"/>
                <a:cs typeface="+mj-cs"/>
              </a:rPr>
              <a:t> </a:t>
            </a:r>
            <a:r>
              <a:rPr lang="cs-CZ" sz="3600" dirty="0" err="1">
                <a:solidFill>
                  <a:srgbClr val="0D79CA"/>
                </a:solidFill>
                <a:ea typeface="+mj-ea"/>
                <a:cs typeface="+mj-cs"/>
              </a:rPr>
              <a:t>for</a:t>
            </a:r>
            <a:r>
              <a:rPr lang="cs-CZ" sz="3600" dirty="0">
                <a:solidFill>
                  <a:srgbClr val="0D79CA"/>
                </a:solidFill>
                <a:ea typeface="+mj-ea"/>
                <a:cs typeface="+mj-cs"/>
              </a:rPr>
              <a:t> </a:t>
            </a:r>
            <a:r>
              <a:rPr lang="cs-CZ" sz="3600" dirty="0" err="1">
                <a:solidFill>
                  <a:srgbClr val="0D79CA"/>
                </a:solidFill>
                <a:ea typeface="+mj-ea"/>
                <a:cs typeface="+mj-cs"/>
              </a:rPr>
              <a:t>offering</a:t>
            </a:r>
            <a:r>
              <a:rPr lang="cs-CZ" sz="3600" dirty="0">
                <a:solidFill>
                  <a:srgbClr val="0D79CA"/>
                </a:solidFill>
                <a:ea typeface="+mj-ea"/>
                <a:cs typeface="+mj-cs"/>
              </a:rPr>
              <a:t> </a:t>
            </a:r>
            <a:r>
              <a:rPr lang="cs-CZ" sz="3600" dirty="0" err="1">
                <a:solidFill>
                  <a:srgbClr val="0D79CA"/>
                </a:solidFill>
                <a:ea typeface="+mj-ea"/>
                <a:cs typeface="+mj-cs"/>
              </a:rPr>
              <a:t>industrial</a:t>
            </a:r>
            <a:r>
              <a:rPr lang="cs-CZ" sz="3600" dirty="0">
                <a:solidFill>
                  <a:srgbClr val="0D79CA"/>
                </a:solidFill>
                <a:ea typeface="+mj-ea"/>
                <a:cs typeface="+mj-cs"/>
              </a:rPr>
              <a:t> </a:t>
            </a:r>
            <a:r>
              <a:rPr lang="cs-CZ" sz="3600" dirty="0" err="1">
                <a:solidFill>
                  <a:srgbClr val="0D79CA"/>
                </a:solidFill>
                <a:ea typeface="+mj-ea"/>
                <a:cs typeface="+mj-cs"/>
              </a:rPr>
              <a:t>services</a:t>
            </a:r>
            <a:endParaRPr lang="cs-CZ" sz="3600" dirty="0">
              <a:solidFill>
                <a:srgbClr val="0D79CA"/>
              </a:solidFill>
              <a:ea typeface="+mj-ea"/>
              <a:cs typeface="+mj-cs"/>
            </a:endParaRPr>
          </a:p>
        </p:txBody>
      </p:sp>
      <p:sp>
        <p:nvSpPr>
          <p:cNvPr id="57347" name="Rectangle 3"/>
          <p:cNvSpPr>
            <a:spLocks noGrp="1" noChangeArrowheads="1"/>
          </p:cNvSpPr>
          <p:nvPr>
            <p:ph sz="quarter" idx="13"/>
          </p:nvPr>
        </p:nvSpPr>
        <p:spPr>
          <a:xfrm>
            <a:off x="415925" y="1773238"/>
            <a:ext cx="8915400" cy="4286250"/>
          </a:xfrm>
        </p:spPr>
        <p:txBody>
          <a:bodyPr rtlCol="0">
            <a:normAutofit/>
          </a:bodyPr>
          <a:lstStyle/>
          <a:p>
            <a:pPr marL="0" indent="0" eaLnBrk="1" fontAlgn="auto" hangingPunct="1">
              <a:spcBef>
                <a:spcPts val="0"/>
              </a:spcBef>
              <a:buClr>
                <a:schemeClr val="accent6">
                  <a:lumMod val="75000"/>
                </a:schemeClr>
              </a:buClr>
              <a:buFont typeface="Georgia" pitchFamily="18" charset="0"/>
              <a:buNone/>
              <a:defRPr/>
            </a:pPr>
            <a:endParaRPr lang="cs-CZ" dirty="0">
              <a:solidFill>
                <a:schemeClr val="tx1">
                  <a:lumMod val="75000"/>
                  <a:lumOff val="25000"/>
                </a:schemeClr>
              </a:solidFill>
              <a:ea typeface="+mn-ea"/>
              <a:cs typeface="+mn-cs"/>
            </a:endParaRPr>
          </a:p>
          <a:p>
            <a:pPr marL="0" indent="0" eaLnBrk="1" fontAlgn="auto" hangingPunct="1">
              <a:spcBef>
                <a:spcPts val="0"/>
              </a:spcBef>
              <a:buClr>
                <a:schemeClr val="accent6">
                  <a:lumMod val="75000"/>
                </a:schemeClr>
              </a:buClr>
              <a:buFont typeface="Georgia" pitchFamily="18" charset="0"/>
              <a:buNone/>
              <a:defRPr/>
            </a:pPr>
            <a:r>
              <a:rPr lang="cs-CZ" b="1" dirty="0" err="1">
                <a:solidFill>
                  <a:schemeClr val="tx1">
                    <a:lumMod val="75000"/>
                    <a:lumOff val="25000"/>
                  </a:schemeClr>
                </a:solidFill>
                <a:ea typeface="+mn-ea"/>
                <a:cs typeface="+mn-cs"/>
              </a:rPr>
              <a:t>Customer</a:t>
            </a:r>
            <a:r>
              <a:rPr lang="cs-CZ" b="1" dirty="0">
                <a:solidFill>
                  <a:schemeClr val="tx1">
                    <a:lumMod val="75000"/>
                    <a:lumOff val="25000"/>
                  </a:schemeClr>
                </a:solidFill>
                <a:ea typeface="+mn-ea"/>
                <a:cs typeface="+mn-cs"/>
              </a:rPr>
              <a:t> </a:t>
            </a:r>
            <a:r>
              <a:rPr lang="cs-CZ" b="1" dirty="0" err="1">
                <a:solidFill>
                  <a:schemeClr val="tx1">
                    <a:lumMod val="75000"/>
                    <a:lumOff val="25000"/>
                  </a:schemeClr>
                </a:solidFill>
                <a:ea typeface="+mn-ea"/>
                <a:cs typeface="+mn-cs"/>
              </a:rPr>
              <a:t>perspective</a:t>
            </a:r>
            <a:r>
              <a:rPr lang="cs-CZ" dirty="0">
                <a:solidFill>
                  <a:schemeClr val="tx1">
                    <a:lumMod val="75000"/>
                    <a:lumOff val="25000"/>
                  </a:schemeClr>
                </a:solidFill>
                <a:ea typeface="+mn-ea"/>
                <a:cs typeface="+mn-cs"/>
              </a:rPr>
              <a:t>:</a:t>
            </a:r>
          </a:p>
          <a:p>
            <a:pPr marL="0" indent="0" eaLnBrk="1" fontAlgn="auto" hangingPunct="1">
              <a:spcBef>
                <a:spcPts val="0"/>
              </a:spcBef>
              <a:buClr>
                <a:schemeClr val="accent6">
                  <a:lumMod val="75000"/>
                </a:schemeClr>
              </a:buClr>
              <a:buFont typeface="Georgia" pitchFamily="18" charset="0"/>
              <a:buNone/>
              <a:defRPr/>
            </a:pPr>
            <a:endParaRPr lang="cs-CZ" dirty="0">
              <a:solidFill>
                <a:schemeClr val="tx1">
                  <a:lumMod val="75000"/>
                  <a:lumOff val="25000"/>
                </a:schemeClr>
              </a:solidFill>
              <a:ea typeface="+mn-ea"/>
              <a:cs typeface="+mn-cs"/>
            </a:endParaRPr>
          </a:p>
          <a:p>
            <a:pPr indent="-182880" eaLnBrk="1" fontAlgn="auto" hangingPunct="1">
              <a:spcBef>
                <a:spcPts val="0"/>
              </a:spcBef>
              <a:buClr>
                <a:schemeClr val="accent6">
                  <a:lumMod val="75000"/>
                </a:schemeClr>
              </a:buClr>
              <a:buFont typeface="Arial"/>
              <a:buChar char="•"/>
              <a:defRPr/>
            </a:pPr>
            <a:r>
              <a:rPr lang="cs-CZ" dirty="0" err="1">
                <a:solidFill>
                  <a:schemeClr val="tx1">
                    <a:lumMod val="75000"/>
                    <a:lumOff val="25000"/>
                  </a:schemeClr>
                </a:solidFill>
                <a:ea typeface="+mn-ea"/>
                <a:cs typeface="+mn-cs"/>
              </a:rPr>
              <a:t>Reduction</a:t>
            </a:r>
            <a:r>
              <a:rPr lang="cs-CZ" dirty="0">
                <a:solidFill>
                  <a:schemeClr val="tx1">
                    <a:lumMod val="75000"/>
                    <a:lumOff val="25000"/>
                  </a:schemeClr>
                </a:solidFill>
                <a:ea typeface="+mn-ea"/>
                <a:cs typeface="+mn-cs"/>
              </a:rPr>
              <a:t> </a:t>
            </a:r>
            <a:r>
              <a:rPr lang="cs-CZ" dirty="0" err="1">
                <a:solidFill>
                  <a:schemeClr val="tx1">
                    <a:lumMod val="75000"/>
                    <a:lumOff val="25000"/>
                  </a:schemeClr>
                </a:solidFill>
                <a:ea typeface="+mn-ea"/>
                <a:cs typeface="+mn-cs"/>
              </a:rPr>
              <a:t>of</a:t>
            </a:r>
            <a:r>
              <a:rPr lang="cs-CZ" dirty="0">
                <a:solidFill>
                  <a:schemeClr val="tx1">
                    <a:lumMod val="75000"/>
                    <a:lumOff val="25000"/>
                  </a:schemeClr>
                </a:solidFill>
                <a:ea typeface="+mn-ea"/>
                <a:cs typeface="+mn-cs"/>
              </a:rPr>
              <a:t> </a:t>
            </a:r>
            <a:r>
              <a:rPr lang="cs-CZ" dirty="0" err="1">
                <a:solidFill>
                  <a:schemeClr val="tx1">
                    <a:lumMod val="75000"/>
                    <a:lumOff val="25000"/>
                  </a:schemeClr>
                </a:solidFill>
                <a:ea typeface="+mn-ea"/>
                <a:cs typeface="+mn-cs"/>
              </a:rPr>
              <a:t>costs</a:t>
            </a:r>
            <a:endParaRPr lang="cs-CZ" dirty="0">
              <a:solidFill>
                <a:schemeClr val="tx1">
                  <a:lumMod val="75000"/>
                  <a:lumOff val="25000"/>
                </a:schemeClr>
              </a:solidFill>
              <a:ea typeface="+mn-ea"/>
              <a:cs typeface="+mn-cs"/>
            </a:endParaRPr>
          </a:p>
          <a:p>
            <a:pPr indent="-182880" eaLnBrk="1" fontAlgn="auto" hangingPunct="1">
              <a:buClr>
                <a:schemeClr val="accent6">
                  <a:lumMod val="75000"/>
                </a:schemeClr>
              </a:buClr>
              <a:buFont typeface="Arial"/>
              <a:buChar char="•"/>
              <a:defRPr/>
            </a:pPr>
            <a:r>
              <a:rPr lang="cs-CZ" dirty="0" err="1">
                <a:solidFill>
                  <a:schemeClr val="tx1">
                    <a:lumMod val="75000"/>
                    <a:lumOff val="25000"/>
                  </a:schemeClr>
                </a:solidFill>
                <a:ea typeface="+mn-ea"/>
                <a:cs typeface="+mn-cs"/>
              </a:rPr>
              <a:t>Higher</a:t>
            </a:r>
            <a:r>
              <a:rPr lang="cs-CZ" dirty="0">
                <a:solidFill>
                  <a:schemeClr val="tx1">
                    <a:lumMod val="75000"/>
                    <a:lumOff val="25000"/>
                  </a:schemeClr>
                </a:solidFill>
                <a:ea typeface="+mn-ea"/>
                <a:cs typeface="+mn-cs"/>
              </a:rPr>
              <a:t> flexibility</a:t>
            </a:r>
          </a:p>
          <a:p>
            <a:pPr indent="-182880" eaLnBrk="1" fontAlgn="auto" hangingPunct="1">
              <a:buClr>
                <a:schemeClr val="accent6">
                  <a:lumMod val="75000"/>
                </a:schemeClr>
              </a:buClr>
              <a:buFont typeface="Arial"/>
              <a:buChar char="•"/>
              <a:defRPr/>
            </a:pPr>
            <a:r>
              <a:rPr lang="cs-CZ" dirty="0" err="1">
                <a:solidFill>
                  <a:schemeClr val="tx1">
                    <a:lumMod val="75000"/>
                    <a:lumOff val="25000"/>
                  </a:schemeClr>
                </a:solidFill>
                <a:ea typeface="+mn-ea"/>
                <a:cs typeface="+mn-cs"/>
              </a:rPr>
              <a:t>Higher</a:t>
            </a:r>
            <a:r>
              <a:rPr lang="cs-CZ" dirty="0">
                <a:solidFill>
                  <a:schemeClr val="tx1">
                    <a:lumMod val="75000"/>
                    <a:lumOff val="25000"/>
                  </a:schemeClr>
                </a:solidFill>
                <a:ea typeface="+mn-ea"/>
                <a:cs typeface="+mn-cs"/>
              </a:rPr>
              <a:t> performance</a:t>
            </a:r>
          </a:p>
          <a:p>
            <a:pPr indent="-182880" eaLnBrk="1" fontAlgn="auto" hangingPunct="1">
              <a:buClr>
                <a:schemeClr val="accent6">
                  <a:lumMod val="75000"/>
                </a:schemeClr>
              </a:buClr>
              <a:buFont typeface="Arial"/>
              <a:buChar char="•"/>
              <a:defRPr/>
            </a:pPr>
            <a:r>
              <a:rPr lang="cs-CZ" dirty="0">
                <a:solidFill>
                  <a:schemeClr val="tx1">
                    <a:lumMod val="75000"/>
                    <a:lumOff val="25000"/>
                  </a:schemeClr>
                </a:solidFill>
                <a:ea typeface="+mn-ea"/>
                <a:cs typeface="+mn-cs"/>
              </a:rPr>
              <a:t>Risk </a:t>
            </a:r>
            <a:r>
              <a:rPr lang="cs-CZ" dirty="0" err="1">
                <a:solidFill>
                  <a:schemeClr val="tx1">
                    <a:lumMod val="75000"/>
                    <a:lumOff val="25000"/>
                  </a:schemeClr>
                </a:solidFill>
                <a:ea typeface="+mn-ea"/>
                <a:cs typeface="+mn-cs"/>
              </a:rPr>
              <a:t>reduction</a:t>
            </a:r>
            <a:endParaRPr lang="cs-CZ" dirty="0">
              <a:solidFill>
                <a:schemeClr val="tx1">
                  <a:lumMod val="75000"/>
                  <a:lumOff val="25000"/>
                </a:schemeClr>
              </a:solidFill>
              <a:ea typeface="+mn-ea"/>
              <a:cs typeface="+mn-cs"/>
            </a:endParaRPr>
          </a:p>
          <a:p>
            <a:pPr indent="-182880" eaLnBrk="1" fontAlgn="auto" hangingPunct="1">
              <a:buClr>
                <a:schemeClr val="accent6">
                  <a:lumMod val="75000"/>
                </a:schemeClr>
              </a:buClr>
              <a:buFont typeface="Arial"/>
              <a:buChar char="•"/>
              <a:defRPr/>
            </a:pPr>
            <a:r>
              <a:rPr lang="cs-CZ" dirty="0" err="1">
                <a:solidFill>
                  <a:schemeClr val="tx1">
                    <a:lumMod val="75000"/>
                    <a:lumOff val="25000"/>
                  </a:schemeClr>
                </a:solidFill>
                <a:ea typeface="+mn-ea"/>
                <a:cs typeface="+mn-cs"/>
              </a:rPr>
              <a:t>Higher</a:t>
            </a:r>
            <a:r>
              <a:rPr lang="cs-CZ" dirty="0">
                <a:solidFill>
                  <a:schemeClr val="tx1">
                    <a:lumMod val="75000"/>
                    <a:lumOff val="25000"/>
                  </a:schemeClr>
                </a:solidFill>
                <a:ea typeface="+mn-ea"/>
                <a:cs typeface="+mn-cs"/>
              </a:rPr>
              <a:t> </a:t>
            </a:r>
            <a:r>
              <a:rPr lang="cs-CZ" dirty="0" err="1">
                <a:solidFill>
                  <a:schemeClr val="tx1">
                    <a:lumMod val="75000"/>
                    <a:lumOff val="25000"/>
                  </a:schemeClr>
                </a:solidFill>
                <a:ea typeface="+mn-ea"/>
                <a:cs typeface="+mn-cs"/>
              </a:rPr>
              <a:t>quality</a:t>
            </a:r>
            <a:r>
              <a:rPr lang="en-US" dirty="0">
                <a:solidFill>
                  <a:schemeClr val="tx1">
                    <a:lumMod val="75000"/>
                    <a:lumOff val="25000"/>
                  </a:schemeClr>
                </a:solidFill>
                <a:ea typeface="+mn-ea"/>
                <a:cs typeface="+mn-cs"/>
              </a:rPr>
              <a:t> </a:t>
            </a:r>
            <a:endParaRPr lang="cs-CZ" dirty="0">
              <a:solidFill>
                <a:schemeClr val="tx1">
                  <a:lumMod val="75000"/>
                  <a:lumOff val="25000"/>
                </a:schemeClr>
              </a:solidFill>
              <a:ea typeface="+mn-ea"/>
              <a:cs typeface="+mn-cs"/>
            </a:endParaRPr>
          </a:p>
        </p:txBody>
      </p:sp>
      <p:sp>
        <p:nvSpPr>
          <p:cNvPr id="2" name="Rectangle 1"/>
          <p:cNvSpPr/>
          <p:nvPr/>
        </p:nvSpPr>
        <p:spPr>
          <a:xfrm>
            <a:off x="3873500" y="6381750"/>
            <a:ext cx="5903913" cy="307975"/>
          </a:xfrm>
          <a:prstGeom prst="rect">
            <a:avLst/>
          </a:prstGeom>
        </p:spPr>
        <p:txBody>
          <a:bodyPr>
            <a:spAutoFit/>
          </a:bodyPr>
          <a:lstStyle/>
          <a:p>
            <a:pPr>
              <a:defRPr/>
            </a:pPr>
            <a:r>
              <a:rPr lang="en-US" sz="1400" b="1" dirty="0">
                <a:latin typeface="+mj-lt"/>
              </a:rPr>
              <a:t>Source</a:t>
            </a:r>
            <a:r>
              <a:rPr lang="en-US" sz="1400" dirty="0">
                <a:latin typeface="+mj-lt"/>
              </a:rPr>
              <a:t>: Aston Business School, SSC Conference 2014 – Daniela </a:t>
            </a:r>
            <a:r>
              <a:rPr lang="en-US" sz="1400" dirty="0" err="1">
                <a:latin typeface="+mj-lt"/>
              </a:rPr>
              <a:t>Buschak</a:t>
            </a:r>
            <a:endParaRPr lang="en-US" sz="1400" dirty="0">
              <a:latin typeface="+mj-lt"/>
            </a:endParaRPr>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818541" y="476672"/>
            <a:ext cx="8770776" cy="1143000"/>
          </a:xfrm>
        </p:spPr>
        <p:txBody>
          <a:bodyPr/>
          <a:lstStyle/>
          <a:p>
            <a:pPr marL="320040" indent="-320040" algn="l" eaLnBrk="1" fontAlgn="auto" hangingPunct="1">
              <a:spcAft>
                <a:spcPts val="0"/>
              </a:spcAft>
              <a:buClr>
                <a:schemeClr val="accent6">
                  <a:lumMod val="75000"/>
                </a:schemeClr>
              </a:buClr>
              <a:buFont typeface="Georgia" pitchFamily="18" charset="0"/>
              <a:buChar char="*"/>
              <a:defRPr/>
            </a:pPr>
            <a:r>
              <a:rPr lang="cs-CZ" sz="3600" dirty="0" err="1">
                <a:solidFill>
                  <a:srgbClr val="0D79CA"/>
                </a:solidFill>
                <a:latin typeface="Trebuchet MS" charset="0"/>
              </a:rPr>
              <a:t>Services</a:t>
            </a:r>
            <a:r>
              <a:rPr lang="cs-CZ" sz="4800" dirty="0">
                <a:solidFill>
                  <a:srgbClr val="0D79CA"/>
                </a:solidFill>
                <a:latin typeface="Trebuchet MS" charset="0"/>
              </a:rPr>
              <a:t> in </a:t>
            </a:r>
            <a:r>
              <a:rPr lang="cs-CZ" sz="4800" dirty="0" err="1">
                <a:solidFill>
                  <a:srgbClr val="0D79CA"/>
                </a:solidFill>
                <a:latin typeface="Trebuchet MS" charset="0"/>
              </a:rPr>
              <a:t>manufacturing</a:t>
            </a:r>
            <a:r>
              <a:rPr lang="cs-CZ" sz="4800" dirty="0">
                <a:solidFill>
                  <a:srgbClr val="0D79CA"/>
                </a:solidFill>
                <a:latin typeface="Trebuchet MS" charset="0"/>
              </a:rPr>
              <a:t/>
            </a:r>
            <a:br>
              <a:rPr lang="cs-CZ" sz="4800" dirty="0">
                <a:solidFill>
                  <a:srgbClr val="0D79CA"/>
                </a:solidFill>
                <a:latin typeface="Trebuchet MS" charset="0"/>
              </a:rPr>
            </a:br>
            <a:endParaRPr lang="cs-CZ" dirty="0">
              <a:ea typeface="+mj-ea"/>
              <a:cs typeface="+mj-cs"/>
            </a:endParaRPr>
          </a:p>
        </p:txBody>
      </p:sp>
      <p:sp>
        <p:nvSpPr>
          <p:cNvPr id="62466" name="Rectangle 3"/>
          <p:cNvSpPr>
            <a:spLocks noGrp="1" noChangeArrowheads="1"/>
          </p:cNvSpPr>
          <p:nvPr>
            <p:ph sz="quarter" idx="13"/>
          </p:nvPr>
        </p:nvSpPr>
        <p:spPr>
          <a:xfrm>
            <a:off x="739775" y="1916113"/>
            <a:ext cx="8683625" cy="1512887"/>
          </a:xfrm>
        </p:spPr>
        <p:txBody>
          <a:bodyPr/>
          <a:lstStyle/>
          <a:p>
            <a:pPr algn="just" eaLnBrk="1" hangingPunct="1">
              <a:defRPr/>
            </a:pPr>
            <a:r>
              <a:rPr lang="en-GB" sz="2000" dirty="0"/>
              <a:t>1800s, International Harvester used services to help start their new reaping equipment among farmers in the American Midwest (Baines &amp; Lightfoot, 2013). </a:t>
            </a:r>
          </a:p>
          <a:p>
            <a:pPr marL="46037" indent="0" algn="just" eaLnBrk="1" hangingPunct="1">
              <a:buFont typeface="Georgia" charset="0"/>
              <a:buNone/>
              <a:defRPr/>
            </a:pPr>
            <a:endParaRPr lang="en-GB" sz="2000" dirty="0"/>
          </a:p>
          <a:p>
            <a:pPr algn="just" eaLnBrk="1" hangingPunct="1">
              <a:defRPr/>
            </a:pPr>
            <a:r>
              <a:rPr lang="en-GB" sz="2000" dirty="0"/>
              <a:t>Services offered by manufacturer are activities </a:t>
            </a:r>
            <a:r>
              <a:rPr lang="en-GB" sz="2000" b="1" dirty="0"/>
              <a:t>complementing the products they produce</a:t>
            </a:r>
            <a:r>
              <a:rPr lang="en-GB" sz="2000" dirty="0"/>
              <a:t>. </a:t>
            </a:r>
          </a:p>
          <a:p>
            <a:pPr algn="just" eaLnBrk="1" hangingPunct="1">
              <a:defRPr/>
            </a:pPr>
            <a:r>
              <a:rPr lang="en-GB" sz="2000" dirty="0"/>
              <a:t>Mostly all current manufacturers provide services of some range, depth and quality, but some of them establish </a:t>
            </a:r>
            <a:r>
              <a:rPr lang="en-GB" sz="2000" b="1" dirty="0"/>
              <a:t>market differentiation</a:t>
            </a:r>
            <a:r>
              <a:rPr lang="en-GB" sz="2000" dirty="0"/>
              <a:t>. </a:t>
            </a:r>
          </a:p>
          <a:p>
            <a:pPr algn="just" eaLnBrk="1" hangingPunct="1">
              <a:defRPr/>
            </a:pPr>
            <a:r>
              <a:rPr lang="en-GB" sz="2000" dirty="0"/>
              <a:t>Service strategies are based on </a:t>
            </a:r>
            <a:r>
              <a:rPr lang="en-GB" sz="2000" b="1" dirty="0"/>
              <a:t>extending services within the total offering</a:t>
            </a:r>
            <a:r>
              <a:rPr lang="en-GB" sz="2000" dirty="0"/>
              <a:t> (e.g. </a:t>
            </a:r>
            <a:r>
              <a:rPr lang="en-GB" sz="2000" dirty="0" err="1"/>
              <a:t>Vandermerwe</a:t>
            </a:r>
            <a:r>
              <a:rPr lang="en-GB" sz="2000" dirty="0"/>
              <a:t> &amp; </a:t>
            </a:r>
            <a:r>
              <a:rPr lang="en-GB" sz="2000" dirty="0" err="1"/>
              <a:t>Rada</a:t>
            </a:r>
            <a:r>
              <a:rPr lang="en-GB" sz="2000" dirty="0"/>
              <a:t>, 1988</a:t>
            </a:r>
            <a:r>
              <a:rPr lang="en-US" sz="2000" dirty="0"/>
              <a:t>; Mathieu, 2001; </a:t>
            </a:r>
            <a:r>
              <a:rPr lang="en-US" sz="2000" dirty="0" err="1"/>
              <a:t>Oliva</a:t>
            </a:r>
            <a:r>
              <a:rPr lang="en-US" sz="2000" dirty="0"/>
              <a:t> &amp; </a:t>
            </a:r>
            <a:r>
              <a:rPr lang="en-US" sz="2000" dirty="0" err="1"/>
              <a:t>Kallenberg</a:t>
            </a:r>
            <a:r>
              <a:rPr lang="en-US" sz="2000" dirty="0"/>
              <a:t>, 2003; </a:t>
            </a:r>
            <a:r>
              <a:rPr lang="en-US" sz="2000" dirty="0" err="1"/>
              <a:t>Gebauer</a:t>
            </a:r>
            <a:r>
              <a:rPr lang="en-US" sz="2000" dirty="0"/>
              <a:t>, 2008).</a:t>
            </a:r>
          </a:p>
          <a:p>
            <a:pPr algn="just" eaLnBrk="1" hangingPunct="1">
              <a:buFont typeface="Wingdings" charset="0"/>
              <a:buNone/>
              <a:defRPr/>
            </a:pPr>
            <a:endParaRPr lang="cs-CZ" sz="2000" b="1" dirty="0">
              <a:solidFill>
                <a:srgbClr val="0D79CA"/>
              </a:solidFill>
              <a:latin typeface="Trebuchet MS" charset="0"/>
            </a:endParaRP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defRPr/>
            </a:pPr>
            <a:r>
              <a:rPr lang="cs-CZ" sz="4800" dirty="0" err="1">
                <a:solidFill>
                  <a:srgbClr val="0D79CA"/>
                </a:solidFill>
                <a:latin typeface="Trebuchet MS" charset="0"/>
              </a:rPr>
              <a:t>Services</a:t>
            </a:r>
            <a:r>
              <a:rPr lang="cs-CZ" sz="4800" dirty="0">
                <a:solidFill>
                  <a:srgbClr val="0D79CA"/>
                </a:solidFill>
                <a:latin typeface="Trebuchet MS" charset="0"/>
              </a:rPr>
              <a:t> in </a:t>
            </a:r>
            <a:r>
              <a:rPr lang="cs-CZ" sz="4800" dirty="0" err="1">
                <a:solidFill>
                  <a:srgbClr val="0D79CA"/>
                </a:solidFill>
                <a:latin typeface="Trebuchet MS" charset="0"/>
              </a:rPr>
              <a:t>manufacturing</a:t>
            </a:r>
            <a:endParaRPr lang="cs-CZ" sz="4800" dirty="0">
              <a:solidFill>
                <a:srgbClr val="0D79CA"/>
              </a:solidFill>
              <a:latin typeface="Trebuchet MS" charset="0"/>
            </a:endParaRPr>
          </a:p>
        </p:txBody>
      </p:sp>
      <p:sp>
        <p:nvSpPr>
          <p:cNvPr id="3" name="Text Placeholder 2"/>
          <p:cNvSpPr>
            <a:spLocks noGrp="1"/>
          </p:cNvSpPr>
          <p:nvPr>
            <p:ph type="body" sz="half" idx="1"/>
          </p:nvPr>
        </p:nvSpPr>
        <p:spPr>
          <a:xfrm>
            <a:off x="495300" y="2349500"/>
            <a:ext cx="8982075" cy="3781425"/>
          </a:xfrm>
        </p:spPr>
        <p:txBody>
          <a:bodyPr rtlCol="0">
            <a:normAutofit/>
          </a:bodyPr>
          <a:lstStyle/>
          <a:p>
            <a:pPr marL="45720" indent="0" algn="just" eaLnBrk="1" fontAlgn="auto" hangingPunct="1">
              <a:buClr>
                <a:schemeClr val="accent6">
                  <a:lumMod val="75000"/>
                </a:schemeClr>
              </a:buClr>
              <a:buFont typeface="Georgia" charset="0"/>
              <a:buNone/>
              <a:defRPr/>
            </a:pPr>
            <a:endParaRPr lang="en-US" sz="2000" dirty="0">
              <a:solidFill>
                <a:schemeClr val="tx1">
                  <a:lumMod val="75000"/>
                  <a:lumOff val="25000"/>
                </a:schemeClr>
              </a:solidFill>
              <a:latin typeface="Constantia"/>
              <a:ea typeface="+mn-ea"/>
              <a:cs typeface="Constantia"/>
            </a:endParaRPr>
          </a:p>
        </p:txBody>
      </p:sp>
      <p:pic>
        <p:nvPicPr>
          <p:cNvPr id="9933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775" y="1700213"/>
            <a:ext cx="8596313" cy="4824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7" y="404664"/>
            <a:ext cx="9016804" cy="1143000"/>
          </a:xfrm>
        </p:spPr>
        <p:txBody>
          <a:bodyPr/>
          <a:lstStyle/>
          <a:p>
            <a:pPr algn="l">
              <a:defRPr/>
            </a:pPr>
            <a:r>
              <a:rPr lang="en-US" sz="3600" dirty="0">
                <a:solidFill>
                  <a:schemeClr val="bg2">
                    <a:lumMod val="50000"/>
                  </a:schemeClr>
                </a:solidFill>
              </a:rPr>
              <a:t>Adding services to the products</a:t>
            </a:r>
          </a:p>
        </p:txBody>
      </p:sp>
      <p:sp>
        <p:nvSpPr>
          <p:cNvPr id="101378" name="Content Placeholder 2"/>
          <p:cNvSpPr>
            <a:spLocks noGrp="1"/>
          </p:cNvSpPr>
          <p:nvPr>
            <p:ph sz="quarter" idx="13"/>
          </p:nvPr>
        </p:nvSpPr>
        <p:spPr>
          <a:xfrm>
            <a:off x="428625" y="2133600"/>
            <a:ext cx="9126538" cy="3114675"/>
          </a:xfrm>
        </p:spPr>
        <p:txBody>
          <a:bodyPr/>
          <a:lstStyle/>
          <a:p>
            <a:r>
              <a:rPr lang="en-US">
                <a:latin typeface="Trebuchet MS" charset="0"/>
              </a:rPr>
              <a:t>…to </a:t>
            </a:r>
            <a:r>
              <a:rPr lang="en-US" b="1">
                <a:latin typeface="Trebuchet MS" charset="0"/>
              </a:rPr>
              <a:t>extend the total offering </a:t>
            </a:r>
            <a:r>
              <a:rPr lang="en-US">
                <a:latin typeface="Trebuchet MS" charset="0"/>
              </a:rPr>
              <a:t>through </a:t>
            </a:r>
            <a:r>
              <a:rPr lang="en-US" b="1">
                <a:latin typeface="Trebuchet MS" charset="0"/>
              </a:rPr>
              <a:t>services</a:t>
            </a:r>
            <a:r>
              <a:rPr lang="en-US">
                <a:latin typeface="Trebuchet MS" charset="0"/>
              </a:rPr>
              <a:t> are possible ways of acting to eroding product margins and the loss of strategic differentiation through product innovation and technological superiority (Fischer </a:t>
            </a:r>
            <a:r>
              <a:rPr lang="en-US" i="1">
                <a:latin typeface="Trebuchet MS" charset="0"/>
              </a:rPr>
              <a:t>et al.</a:t>
            </a:r>
            <a:r>
              <a:rPr lang="en-US">
                <a:latin typeface="Trebuchet MS" charset="0"/>
              </a:rPr>
              <a:t>, 2012). </a:t>
            </a:r>
          </a:p>
          <a:p>
            <a:r>
              <a:rPr lang="en-US">
                <a:latin typeface="Trebuchet MS" charset="0"/>
              </a:rPr>
              <a:t>The extension of the total offering via services has been conceptualized in the literature through some diffeants notions, such as: </a:t>
            </a:r>
          </a:p>
          <a:p>
            <a:r>
              <a:rPr lang="en-US">
                <a:latin typeface="Trebuchet MS" charset="0"/>
              </a:rPr>
              <a:t>1) “</a:t>
            </a:r>
            <a:r>
              <a:rPr lang="en-US" altLang="ja-JP" b="1">
                <a:latin typeface="Trebuchet MS" charset="0"/>
              </a:rPr>
              <a:t>servitization</a:t>
            </a:r>
            <a:r>
              <a:rPr lang="en-US">
                <a:latin typeface="Trebuchet MS" charset="0"/>
              </a:rPr>
              <a:t>”</a:t>
            </a:r>
            <a:r>
              <a:rPr lang="en-US" altLang="ja-JP">
                <a:latin typeface="Trebuchet MS" charset="0"/>
              </a:rPr>
              <a:t> (Vandermerwe, Rada, 1988), </a:t>
            </a:r>
          </a:p>
          <a:p>
            <a:r>
              <a:rPr lang="en-US">
                <a:latin typeface="Trebuchet MS" charset="0"/>
              </a:rPr>
              <a:t>2) “transition from products to services” (Oliva, Kallenberg, 2003), </a:t>
            </a:r>
          </a:p>
          <a:p>
            <a:r>
              <a:rPr lang="en-US">
                <a:latin typeface="Trebuchet MS" charset="0"/>
              </a:rPr>
              <a:t>3) “going downstream in the value chain” (Wise, Baumgartner, 1999),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473" y="404664"/>
            <a:ext cx="9232828" cy="1143000"/>
          </a:xfrm>
        </p:spPr>
        <p:txBody>
          <a:bodyPr/>
          <a:lstStyle/>
          <a:p>
            <a:pPr algn="l">
              <a:defRPr/>
            </a:pPr>
            <a:r>
              <a:rPr lang="en-US" sz="3600" dirty="0">
                <a:solidFill>
                  <a:srgbClr val="0D79CA"/>
                </a:solidFill>
              </a:rPr>
              <a:t>Adding services to the products</a:t>
            </a:r>
          </a:p>
        </p:txBody>
      </p:sp>
      <p:sp>
        <p:nvSpPr>
          <p:cNvPr id="103426" name="Content Placeholder 2"/>
          <p:cNvSpPr>
            <a:spLocks noGrp="1"/>
          </p:cNvSpPr>
          <p:nvPr>
            <p:ph sz="quarter" idx="13"/>
          </p:nvPr>
        </p:nvSpPr>
        <p:spPr>
          <a:xfrm>
            <a:off x="428625" y="1989138"/>
            <a:ext cx="9126538" cy="3259137"/>
          </a:xfrm>
        </p:spPr>
        <p:txBody>
          <a:bodyPr/>
          <a:lstStyle/>
          <a:p>
            <a:r>
              <a:rPr lang="en-US">
                <a:latin typeface="Trebuchet MS" charset="0"/>
              </a:rPr>
              <a:t>4) “product-service systems” (Tukker, 2004), </a:t>
            </a:r>
          </a:p>
          <a:p>
            <a:r>
              <a:rPr lang="en-US">
                <a:latin typeface="Trebuchet MS" charset="0"/>
              </a:rPr>
              <a:t>5) “moving towards high-value solutions, integrated solutions and system integration” (Davies, 2004) and </a:t>
            </a:r>
          </a:p>
          <a:p>
            <a:r>
              <a:rPr lang="en-US">
                <a:latin typeface="Trebuchet MS" charset="0"/>
              </a:rPr>
              <a:t>6) “manufacturing / service integration” (Schmenner, 2009). </a:t>
            </a:r>
          </a:p>
          <a:p>
            <a:endParaRPr lang="en-US">
              <a:latin typeface="Trebuchet MS" charset="0"/>
            </a:endParaRPr>
          </a:p>
          <a:p>
            <a:pPr algn="just"/>
            <a:r>
              <a:rPr lang="en-US">
                <a:latin typeface="Trebuchet MS" charset="0"/>
              </a:rPr>
              <a:t>These above mentioned views describing extension of total offering via services led to the concept called “</a:t>
            </a:r>
            <a:r>
              <a:rPr lang="en-US" altLang="ja-JP" b="1">
                <a:latin typeface="Trebuchet MS" charset="0"/>
              </a:rPr>
              <a:t>service business development</a:t>
            </a:r>
            <a:r>
              <a:rPr lang="en-US">
                <a:latin typeface="Trebuchet MS" charset="0"/>
              </a:rPr>
              <a:t>”</a:t>
            </a:r>
            <a:r>
              <a:rPr lang="en-US" altLang="ja-JP">
                <a:latin typeface="Trebuchet MS" charset="0"/>
              </a:rPr>
              <a:t>, which can be defined as </a:t>
            </a:r>
            <a:r>
              <a:rPr lang="en-US" altLang="ja-JP" b="1">
                <a:latin typeface="Trebuchet MS" charset="0"/>
              </a:rPr>
              <a:t>increasing value </a:t>
            </a:r>
            <a:r>
              <a:rPr lang="en-US" altLang="ja-JP">
                <a:latin typeface="Trebuchet MS" charset="0"/>
              </a:rPr>
              <a:t>contribution of services in the capital goods industry (Fischer </a:t>
            </a:r>
            <a:r>
              <a:rPr lang="en-US" altLang="ja-JP" i="1">
                <a:latin typeface="Trebuchet MS" charset="0"/>
              </a:rPr>
              <a:t>et al</a:t>
            </a:r>
            <a:r>
              <a:rPr lang="en-US" altLang="ja-JP">
                <a:latin typeface="Trebuchet MS" charset="0"/>
              </a:rPr>
              <a:t>., 2012).</a:t>
            </a:r>
            <a:endParaRPr lang="en-US" altLang="ja-JP" b="1">
              <a:latin typeface="Trebuchet MS" charset="0"/>
            </a:endParaRPr>
          </a:p>
          <a:p>
            <a:endParaRPr lang="en-US">
              <a:latin typeface="Trebuchet MS"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134146" name="Content Placeholder 2"/>
          <p:cNvSpPr>
            <a:spLocks noGrp="1"/>
          </p:cNvSpPr>
          <p:nvPr>
            <p:ph sz="quarter" idx="13"/>
          </p:nvPr>
        </p:nvSpPr>
        <p:spPr>
          <a:xfrm>
            <a:off x="1238250" y="2492375"/>
            <a:ext cx="6934200" cy="1714500"/>
          </a:xfrm>
        </p:spPr>
        <p:txBody>
          <a:bodyPr/>
          <a:lstStyle/>
          <a:p>
            <a:pPr algn="ctr"/>
            <a:r>
              <a:rPr lang="en-US" sz="4400" dirty="0">
                <a:solidFill>
                  <a:srgbClr val="0D79CA"/>
                </a:solidFill>
                <a:latin typeface="Trebuchet MS" charset="0"/>
              </a:rPr>
              <a:t>Do you know some Czech manufacturing companies?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60512" y="404664"/>
            <a:ext cx="8879423" cy="1143000"/>
          </a:xfrm>
          <a:prstGeom prst="rect">
            <a:avLst/>
          </a:prstGeom>
          <a:effectLst/>
        </p:spPr>
        <p:txBody>
          <a:bodyPr>
            <a:normAutofit fontScale="90000"/>
          </a:bodyPr>
          <a:lstStyle>
            <a:lvl1pPr marL="319088" indent="-319088" algn="r" rtl="0" eaLnBrk="0" fontAlgn="base" hangingPunct="0">
              <a:spcBef>
                <a:spcPct val="0"/>
              </a:spcBef>
              <a:spcAft>
                <a:spcPct val="0"/>
              </a:spcAft>
              <a:buClr>
                <a:srgbClr val="C3260C"/>
              </a:buClr>
              <a:buSzPct val="128000"/>
              <a:buFont typeface="Georgia"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ＭＳ Ｐゴシック" charset="0"/>
                <a:cs typeface="ＭＳ Ｐゴシック" charset="0"/>
              </a:defRPr>
            </a:lvl1pPr>
            <a:lvl2pPr marL="319088" indent="-319088" algn="r" rtl="0" eaLnBrk="0" fontAlgn="base" hangingPunct="0">
              <a:spcBef>
                <a:spcPct val="0"/>
              </a:spcBef>
              <a:spcAft>
                <a:spcPct val="0"/>
              </a:spcAft>
              <a:buClr>
                <a:srgbClr val="C3260C"/>
              </a:buClr>
              <a:buSzPct val="128000"/>
              <a:buFont typeface="Georgia" charset="0"/>
              <a:buChar char="*"/>
              <a:defRPr sz="4600" b="1">
                <a:solidFill>
                  <a:schemeClr val="tx1"/>
                </a:solidFill>
                <a:latin typeface="Trebuchet MS" charset="0"/>
                <a:ea typeface="ＭＳ Ｐゴシック" charset="0"/>
                <a:cs typeface="ＭＳ Ｐゴシック" charset="0"/>
              </a:defRPr>
            </a:lvl2pPr>
            <a:lvl3pPr marL="319088" indent="-319088" algn="r" rtl="0" eaLnBrk="0" fontAlgn="base" hangingPunct="0">
              <a:spcBef>
                <a:spcPct val="0"/>
              </a:spcBef>
              <a:spcAft>
                <a:spcPct val="0"/>
              </a:spcAft>
              <a:buClr>
                <a:srgbClr val="C3260C"/>
              </a:buClr>
              <a:buSzPct val="128000"/>
              <a:buFont typeface="Georgia" charset="0"/>
              <a:buChar char="*"/>
              <a:defRPr sz="4600" b="1">
                <a:solidFill>
                  <a:schemeClr val="tx1"/>
                </a:solidFill>
                <a:latin typeface="Trebuchet MS" charset="0"/>
                <a:ea typeface="ＭＳ Ｐゴシック" charset="0"/>
                <a:cs typeface="ＭＳ Ｐゴシック" charset="0"/>
              </a:defRPr>
            </a:lvl3pPr>
            <a:lvl4pPr marL="319088" indent="-319088" algn="r" rtl="0" eaLnBrk="0" fontAlgn="base" hangingPunct="0">
              <a:spcBef>
                <a:spcPct val="0"/>
              </a:spcBef>
              <a:spcAft>
                <a:spcPct val="0"/>
              </a:spcAft>
              <a:buClr>
                <a:srgbClr val="C3260C"/>
              </a:buClr>
              <a:buSzPct val="128000"/>
              <a:buFont typeface="Georgia" charset="0"/>
              <a:buChar char="*"/>
              <a:defRPr sz="4600" b="1">
                <a:solidFill>
                  <a:schemeClr val="tx1"/>
                </a:solidFill>
                <a:latin typeface="Trebuchet MS" charset="0"/>
                <a:ea typeface="ＭＳ Ｐゴシック" charset="0"/>
                <a:cs typeface="ＭＳ Ｐゴシック" charset="0"/>
              </a:defRPr>
            </a:lvl4pPr>
            <a:lvl5pPr marL="319088" indent="-319088" algn="r" rtl="0" eaLnBrk="0" fontAlgn="base" hangingPunct="0">
              <a:spcBef>
                <a:spcPct val="0"/>
              </a:spcBef>
              <a:spcAft>
                <a:spcPct val="0"/>
              </a:spcAft>
              <a:buClr>
                <a:srgbClr val="C3260C"/>
              </a:buClr>
              <a:buSzPct val="128000"/>
              <a:buFont typeface="Georgia" charset="0"/>
              <a:buChar char="*"/>
              <a:defRPr sz="4600" b="1">
                <a:solidFill>
                  <a:schemeClr val="tx1"/>
                </a:solidFill>
                <a:latin typeface="Trebuchet MS"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20040" indent="-320040" algn="l" eaLnBrk="1" fontAlgn="auto" hangingPunct="1">
              <a:spcAft>
                <a:spcPts val="0"/>
              </a:spcAft>
              <a:buClr>
                <a:schemeClr val="accent6">
                  <a:lumMod val="75000"/>
                </a:schemeClr>
              </a:buClr>
              <a:buFont typeface="Georgia" pitchFamily="18" charset="0"/>
              <a:buChar char="*"/>
              <a:defRPr/>
            </a:pPr>
            <a:r>
              <a:rPr lang="cs-CZ" dirty="0">
                <a:solidFill>
                  <a:srgbClr val="0D79CA"/>
                </a:solidFill>
                <a:ea typeface="+mj-ea"/>
                <a:cs typeface="+mj-cs"/>
              </a:rPr>
              <a:t>Czech </a:t>
            </a:r>
            <a:r>
              <a:rPr lang="cs-CZ" dirty="0" err="1">
                <a:solidFill>
                  <a:srgbClr val="0D79CA"/>
                </a:solidFill>
                <a:ea typeface="+mj-ea"/>
                <a:cs typeface="+mj-cs"/>
              </a:rPr>
              <a:t>manufacturing</a:t>
            </a:r>
            <a:r>
              <a:rPr lang="cs-CZ" dirty="0">
                <a:solidFill>
                  <a:srgbClr val="0D79CA"/>
                </a:solidFill>
                <a:ea typeface="+mj-ea"/>
                <a:cs typeface="+mj-cs"/>
              </a:rPr>
              <a:t> </a:t>
            </a:r>
            <a:r>
              <a:rPr lang="cs-CZ" dirty="0" err="1">
                <a:solidFill>
                  <a:srgbClr val="0D79CA"/>
                </a:solidFill>
                <a:ea typeface="+mj-ea"/>
                <a:cs typeface="+mj-cs"/>
              </a:rPr>
              <a:t>companies</a:t>
            </a:r>
            <a:endParaRPr lang="cs-CZ" dirty="0">
              <a:solidFill>
                <a:srgbClr val="0D79CA"/>
              </a:solidFill>
              <a:ea typeface="+mj-ea"/>
              <a:cs typeface="+mj-cs"/>
            </a:endParaRPr>
          </a:p>
          <a:p>
            <a:pPr marL="320040" indent="-320040" algn="l" eaLnBrk="1" fontAlgn="auto" hangingPunct="1">
              <a:spcAft>
                <a:spcPts val="0"/>
              </a:spcAft>
              <a:buClr>
                <a:schemeClr val="accent6">
                  <a:lumMod val="75000"/>
                </a:schemeClr>
              </a:buClr>
              <a:buFont typeface="Georgia" pitchFamily="18" charset="0"/>
              <a:buChar char="*"/>
              <a:defRPr/>
            </a:pPr>
            <a:endParaRPr lang="cs-CZ" dirty="0">
              <a:solidFill>
                <a:srgbClr val="0D79CA"/>
              </a:solidFill>
              <a:ea typeface="+mj-ea"/>
              <a:cs typeface="+mj-cs"/>
            </a:endParaRPr>
          </a:p>
        </p:txBody>
      </p:sp>
      <p:pic>
        <p:nvPicPr>
          <p:cNvPr id="105474"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rcRect t="-57719" b="-57719"/>
          <a:stretch>
            <a:fillRect/>
          </a:stretch>
        </p:blipFill>
        <p:spPr>
          <a:xfrm>
            <a:off x="5811838" y="4797425"/>
            <a:ext cx="3657600" cy="1833563"/>
          </a:xfrm>
        </p:spPr>
      </p:pic>
      <p:pic>
        <p:nvPicPr>
          <p:cNvPr id="10547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5350" y="1916113"/>
            <a:ext cx="4754563" cy="865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547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14700" y="3357563"/>
            <a:ext cx="387985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8075" y="404813"/>
            <a:ext cx="7054850" cy="1143000"/>
          </a:xfrm>
        </p:spPr>
        <p:txBody>
          <a:bodyPr/>
          <a:lstStyle/>
          <a:p>
            <a:pPr marL="0" indent="0" eaLnBrk="1" fontAlgn="auto" hangingPunct="1">
              <a:spcAft>
                <a:spcPts val="0"/>
              </a:spcAft>
              <a:buClr>
                <a:schemeClr val="accent6">
                  <a:lumMod val="75000"/>
                </a:schemeClr>
              </a:buClr>
              <a:buFont typeface="Georgia" charset="0"/>
              <a:buNone/>
              <a:defRPr/>
            </a:pPr>
            <a:endParaRPr lang="en-US" dirty="0">
              <a:solidFill>
                <a:schemeClr val="bg2">
                  <a:lumMod val="50000"/>
                </a:schemeClr>
              </a:solidFill>
              <a:ea typeface="+mj-ea"/>
              <a:cs typeface="+mj-cs"/>
            </a:endParaRPr>
          </a:p>
        </p:txBody>
      </p:sp>
      <p:pic>
        <p:nvPicPr>
          <p:cNvPr id="10649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1988" y="620713"/>
            <a:ext cx="2709862"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499" name="Rectangle 3"/>
          <p:cNvSpPr>
            <a:spLocks noChangeArrowheads="1"/>
          </p:cNvSpPr>
          <p:nvPr/>
        </p:nvSpPr>
        <p:spPr bwMode="auto">
          <a:xfrm>
            <a:off x="1052513" y="3105150"/>
            <a:ext cx="8034337"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800"/>
              <a:t>“We take care of people’s security and comfort all around the world.”</a:t>
            </a:r>
          </a:p>
        </p:txBody>
      </p:sp>
      <p:sp>
        <p:nvSpPr>
          <p:cNvPr id="5" name="Rectangle 4"/>
          <p:cNvSpPr/>
          <p:nvPr/>
        </p:nvSpPr>
        <p:spPr>
          <a:xfrm>
            <a:off x="6392863" y="6453188"/>
            <a:ext cx="5905500" cy="307975"/>
          </a:xfrm>
          <a:prstGeom prst="rect">
            <a:avLst/>
          </a:prstGeom>
        </p:spPr>
        <p:txBody>
          <a:bodyPr>
            <a:spAutoFit/>
          </a:bodyPr>
          <a:lstStyle/>
          <a:p>
            <a:pPr>
              <a:defRPr/>
            </a:pPr>
            <a:r>
              <a:rPr lang="en-US" sz="1400" b="1" dirty="0">
                <a:latin typeface="+mj-lt"/>
              </a:rPr>
              <a:t>Source</a:t>
            </a:r>
            <a:r>
              <a:rPr lang="en-US" sz="1400" dirty="0">
                <a:latin typeface="+mj-lt"/>
              </a:rPr>
              <a:t>: https://</a:t>
            </a:r>
            <a:r>
              <a:rPr lang="en-US" sz="1400" dirty="0" err="1">
                <a:latin typeface="+mj-lt"/>
              </a:rPr>
              <a:t>www.jablotron.com</a:t>
            </a:r>
            <a:r>
              <a:rPr lang="en-US" sz="1400" dirty="0">
                <a:latin typeface="+mj-lt"/>
              </a:rPr>
              <a:t>/</a:t>
            </a:r>
            <a:r>
              <a:rPr lang="en-US" sz="1400" dirty="0" err="1">
                <a:latin typeface="+mj-lt"/>
              </a:rPr>
              <a:t>cz</a:t>
            </a:r>
            <a:r>
              <a:rPr lang="en-US" sz="1400" dirty="0">
                <a:latin typeface="+mj-lt"/>
              </a:rPr>
              <a: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8075" y="404813"/>
            <a:ext cx="7054850" cy="1143000"/>
          </a:xfrm>
        </p:spPr>
        <p:txBody>
          <a:bodyPr/>
          <a:lstStyle/>
          <a:p>
            <a:pPr marL="0" indent="0" eaLnBrk="1" fontAlgn="auto" hangingPunct="1">
              <a:spcAft>
                <a:spcPts val="0"/>
              </a:spcAft>
              <a:buClr>
                <a:schemeClr val="accent6">
                  <a:lumMod val="75000"/>
                </a:schemeClr>
              </a:buClr>
              <a:buFont typeface="Georgia" charset="0"/>
              <a:buNone/>
              <a:defRPr/>
            </a:pPr>
            <a:endParaRPr lang="en-US" dirty="0">
              <a:solidFill>
                <a:schemeClr val="bg2">
                  <a:lumMod val="50000"/>
                </a:schemeClr>
              </a:solidFill>
              <a:ea typeface="+mj-ea"/>
              <a:cs typeface="+mj-cs"/>
            </a:endParaRPr>
          </a:p>
        </p:txBody>
      </p:sp>
      <p:pic>
        <p:nvPicPr>
          <p:cNvPr id="10752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1988" y="620713"/>
            <a:ext cx="2709862"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508000" y="2060575"/>
            <a:ext cx="7721600" cy="1938338"/>
          </a:xfrm>
          <a:prstGeom prst="rect">
            <a:avLst/>
          </a:prstGeom>
        </p:spPr>
        <p:txBody>
          <a:bodyPr>
            <a:spAutoFit/>
          </a:bodyPr>
          <a:lstStyle/>
          <a:p>
            <a:pPr indent="-182880" fontAlgn="auto">
              <a:buClr>
                <a:schemeClr val="accent6">
                  <a:lumMod val="75000"/>
                </a:schemeClr>
              </a:buClr>
              <a:buFont typeface="Georgia" pitchFamily="18" charset="0"/>
              <a:buChar char="*"/>
              <a:defRPr/>
            </a:pPr>
            <a:r>
              <a:rPr lang="en-US" sz="2400" dirty="0">
                <a:solidFill>
                  <a:schemeClr val="tx1">
                    <a:lumMod val="75000"/>
                    <a:lumOff val="25000"/>
                  </a:schemeClr>
                </a:solidFill>
                <a:latin typeface="Constantia"/>
                <a:cs typeface="Constantia"/>
              </a:rPr>
              <a:t>alarms (smart home)</a:t>
            </a:r>
          </a:p>
          <a:p>
            <a:pPr indent="-182880" fontAlgn="auto">
              <a:buClr>
                <a:schemeClr val="accent6">
                  <a:lumMod val="75000"/>
                </a:schemeClr>
              </a:buClr>
              <a:buFont typeface="Georgia" pitchFamily="18" charset="0"/>
              <a:buChar char="*"/>
              <a:defRPr/>
            </a:pPr>
            <a:r>
              <a:rPr lang="en-US" sz="2400" dirty="0">
                <a:solidFill>
                  <a:schemeClr val="tx1">
                    <a:lumMod val="75000"/>
                    <a:lumOff val="25000"/>
                  </a:schemeClr>
                </a:solidFill>
                <a:latin typeface="Constantia"/>
                <a:cs typeface="Constantia"/>
              </a:rPr>
              <a:t>vehicle monitoring</a:t>
            </a:r>
          </a:p>
          <a:p>
            <a:pPr indent="-182880" fontAlgn="auto">
              <a:buClr>
                <a:schemeClr val="accent6">
                  <a:lumMod val="75000"/>
                </a:schemeClr>
              </a:buClr>
              <a:buFont typeface="Georgia" pitchFamily="18" charset="0"/>
              <a:buChar char="*"/>
              <a:defRPr/>
            </a:pPr>
            <a:r>
              <a:rPr lang="en-US" sz="2400" dirty="0">
                <a:solidFill>
                  <a:schemeClr val="tx1">
                    <a:lumMod val="75000"/>
                    <a:lumOff val="25000"/>
                  </a:schemeClr>
                </a:solidFill>
                <a:latin typeface="Constantia"/>
                <a:cs typeface="Constantia"/>
              </a:rPr>
              <a:t>baby respiratory monitoring</a:t>
            </a:r>
          </a:p>
          <a:p>
            <a:pPr indent="-182880" fontAlgn="auto">
              <a:buClr>
                <a:schemeClr val="accent6">
                  <a:lumMod val="75000"/>
                </a:schemeClr>
              </a:buClr>
              <a:buFont typeface="Georgia" pitchFamily="18" charset="0"/>
              <a:buChar char="*"/>
              <a:defRPr/>
            </a:pPr>
            <a:endParaRPr lang="en-US" sz="2400" dirty="0">
              <a:solidFill>
                <a:schemeClr val="tx1">
                  <a:lumMod val="75000"/>
                  <a:lumOff val="25000"/>
                </a:schemeClr>
              </a:solidFill>
              <a:latin typeface="Constantia"/>
              <a:cs typeface="Constantia"/>
            </a:endParaRPr>
          </a:p>
          <a:p>
            <a:pPr indent="-182880" fontAlgn="auto">
              <a:buClr>
                <a:schemeClr val="accent6">
                  <a:lumMod val="75000"/>
                </a:schemeClr>
              </a:buClr>
              <a:buFont typeface="Georgia" pitchFamily="18" charset="0"/>
              <a:buChar char="*"/>
              <a:defRPr/>
            </a:pPr>
            <a:r>
              <a:rPr lang="en-US" sz="2400" dirty="0">
                <a:solidFill>
                  <a:schemeClr val="tx1">
                    <a:lumMod val="75000"/>
                    <a:lumOff val="25000"/>
                  </a:schemeClr>
                </a:solidFill>
                <a:latin typeface="Constantia"/>
                <a:cs typeface="Constantia"/>
                <a:hlinkClick r:id="rId3"/>
              </a:rPr>
              <a:t>https://www.jablotron.com/en/about-jablotron/</a:t>
            </a:r>
            <a:endParaRPr lang="en-US" sz="2400" dirty="0">
              <a:latin typeface="Constantia"/>
              <a:cs typeface="Constantia"/>
            </a:endParaRPr>
          </a:p>
        </p:txBody>
      </p:sp>
      <p:pic>
        <p:nvPicPr>
          <p:cNvPr id="10752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00775" y="4368800"/>
            <a:ext cx="3536950" cy="248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7525"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48550" y="188913"/>
            <a:ext cx="222885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8075" y="404813"/>
            <a:ext cx="7054850" cy="1143000"/>
          </a:xfrm>
        </p:spPr>
        <p:txBody>
          <a:bodyPr/>
          <a:lstStyle/>
          <a:p>
            <a:pPr marL="0" indent="0" eaLnBrk="1" fontAlgn="auto" hangingPunct="1">
              <a:spcAft>
                <a:spcPts val="0"/>
              </a:spcAft>
              <a:buClr>
                <a:schemeClr val="accent6">
                  <a:lumMod val="75000"/>
                </a:schemeClr>
              </a:buClr>
              <a:buFont typeface="Georgia" charset="0"/>
              <a:buNone/>
              <a:defRPr/>
            </a:pPr>
            <a:endParaRPr lang="en-US" dirty="0">
              <a:solidFill>
                <a:schemeClr val="bg2">
                  <a:lumMod val="50000"/>
                </a:schemeClr>
              </a:solidFill>
              <a:ea typeface="+mj-ea"/>
              <a:cs typeface="+mj-cs"/>
            </a:endParaRPr>
          </a:p>
        </p:txBody>
      </p:sp>
      <p:pic>
        <p:nvPicPr>
          <p:cNvPr id="10854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1988" y="620713"/>
            <a:ext cx="2709862"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428625" y="1628775"/>
            <a:ext cx="9205913" cy="4708525"/>
          </a:xfrm>
          <a:prstGeom prst="rect">
            <a:avLst/>
          </a:prstGeom>
        </p:spPr>
        <p:txBody>
          <a:bodyPr>
            <a:spAutoFit/>
          </a:bodyPr>
          <a:lstStyle/>
          <a:p>
            <a:pPr indent="-182880" algn="just" fontAlgn="auto">
              <a:buClr>
                <a:schemeClr val="accent6">
                  <a:lumMod val="75000"/>
                </a:schemeClr>
              </a:buClr>
              <a:buFont typeface="Georgia" pitchFamily="18" charset="0"/>
              <a:buChar char="*"/>
              <a:defRPr/>
            </a:pPr>
            <a:r>
              <a:rPr lang="en-US" sz="2400" dirty="0">
                <a:solidFill>
                  <a:schemeClr val="tx1">
                    <a:lumMod val="75000"/>
                    <a:lumOff val="25000"/>
                  </a:schemeClr>
                </a:solidFill>
                <a:latin typeface="Constantia"/>
                <a:cs typeface="Constantia"/>
              </a:rPr>
              <a:t>21 companies form the JABLOTRON Group </a:t>
            </a:r>
          </a:p>
          <a:p>
            <a:pPr indent="-182880" algn="just" fontAlgn="auto">
              <a:buClr>
                <a:schemeClr val="accent6">
                  <a:lumMod val="75000"/>
                </a:schemeClr>
              </a:buClr>
              <a:buFont typeface="Georgia" pitchFamily="18" charset="0"/>
              <a:buChar char="*"/>
              <a:defRPr/>
            </a:pPr>
            <a:endParaRPr lang="en-US" sz="2400" dirty="0">
              <a:solidFill>
                <a:schemeClr val="tx1">
                  <a:lumMod val="75000"/>
                  <a:lumOff val="25000"/>
                </a:schemeClr>
              </a:solidFill>
              <a:latin typeface="Constantia"/>
              <a:cs typeface="Constantia"/>
            </a:endParaRPr>
          </a:p>
          <a:p>
            <a:pPr indent="-182880" algn="just" fontAlgn="auto">
              <a:buClr>
                <a:schemeClr val="accent6">
                  <a:lumMod val="75000"/>
                </a:schemeClr>
              </a:buClr>
              <a:buFont typeface="Georgia" pitchFamily="18" charset="0"/>
              <a:buChar char="*"/>
              <a:defRPr/>
            </a:pPr>
            <a:r>
              <a:rPr lang="en-US" sz="2400" dirty="0">
                <a:solidFill>
                  <a:schemeClr val="tx1">
                    <a:lumMod val="75000"/>
                    <a:lumOff val="25000"/>
                  </a:schemeClr>
                </a:solidFill>
                <a:latin typeface="Constantia"/>
                <a:cs typeface="Constantia"/>
              </a:rPr>
              <a:t>they are connected by the desire to be the leaders in respective fields, together with creating simple and understandable products using top technology.</a:t>
            </a:r>
          </a:p>
          <a:p>
            <a:pPr algn="just" fontAlgn="auto">
              <a:buClr>
                <a:schemeClr val="accent6">
                  <a:lumMod val="75000"/>
                </a:schemeClr>
              </a:buClr>
              <a:defRPr/>
            </a:pPr>
            <a:endParaRPr lang="en-US" sz="2400" dirty="0">
              <a:solidFill>
                <a:schemeClr val="tx1">
                  <a:lumMod val="75000"/>
                  <a:lumOff val="25000"/>
                </a:schemeClr>
              </a:solidFill>
              <a:latin typeface="Constantia"/>
              <a:cs typeface="Constantia"/>
            </a:endParaRPr>
          </a:p>
          <a:p>
            <a:pPr indent="-182880" algn="just" fontAlgn="auto">
              <a:buClr>
                <a:schemeClr val="accent6">
                  <a:lumMod val="75000"/>
                </a:schemeClr>
              </a:buClr>
              <a:buFont typeface="Georgia" pitchFamily="18" charset="0"/>
              <a:buChar char="*"/>
              <a:defRPr/>
            </a:pPr>
            <a:r>
              <a:rPr lang="en-US" sz="2400" dirty="0">
                <a:solidFill>
                  <a:schemeClr val="tx1">
                    <a:lumMod val="75000"/>
                    <a:lumOff val="25000"/>
                  </a:schemeClr>
                </a:solidFill>
                <a:latin typeface="Constantia"/>
                <a:cs typeface="Constantia"/>
              </a:rPr>
              <a:t>employ more than 600 people.</a:t>
            </a:r>
          </a:p>
          <a:p>
            <a:pPr indent="-182880" algn="just" fontAlgn="auto">
              <a:buClr>
                <a:schemeClr val="accent6">
                  <a:lumMod val="75000"/>
                </a:schemeClr>
              </a:buClr>
              <a:buFont typeface="Georgia" pitchFamily="18" charset="0"/>
              <a:buChar char="*"/>
              <a:defRPr/>
            </a:pPr>
            <a:endParaRPr lang="en-US" sz="2400" dirty="0">
              <a:solidFill>
                <a:schemeClr val="tx1">
                  <a:lumMod val="75000"/>
                  <a:lumOff val="25000"/>
                </a:schemeClr>
              </a:solidFill>
              <a:latin typeface="Constantia"/>
              <a:cs typeface="Constantia"/>
            </a:endParaRPr>
          </a:p>
          <a:p>
            <a:pPr indent="-182880" algn="just" fontAlgn="auto">
              <a:buClr>
                <a:schemeClr val="accent6">
                  <a:lumMod val="75000"/>
                </a:schemeClr>
              </a:buClr>
              <a:buFont typeface="Georgia" pitchFamily="18" charset="0"/>
              <a:buChar char="*"/>
              <a:defRPr/>
            </a:pPr>
            <a:r>
              <a:rPr lang="en-US" sz="2400" dirty="0">
                <a:solidFill>
                  <a:schemeClr val="tx1">
                    <a:lumMod val="75000"/>
                    <a:lumOff val="25000"/>
                  </a:schemeClr>
                </a:solidFill>
                <a:latin typeface="Constantia"/>
                <a:cs typeface="Constantia"/>
              </a:rPr>
              <a:t>the turnover in 2015 over 2.6 billion CZK.</a:t>
            </a:r>
          </a:p>
          <a:p>
            <a:pPr indent="-182880" algn="just" fontAlgn="auto">
              <a:buClr>
                <a:schemeClr val="accent6">
                  <a:lumMod val="75000"/>
                </a:schemeClr>
              </a:buClr>
              <a:buFont typeface="Georgia" pitchFamily="18" charset="0"/>
              <a:buChar char="*"/>
              <a:defRPr/>
            </a:pPr>
            <a:endParaRPr lang="en-US" sz="2800" dirty="0">
              <a:solidFill>
                <a:schemeClr val="tx1">
                  <a:lumMod val="75000"/>
                  <a:lumOff val="25000"/>
                </a:schemeClr>
              </a:solidFill>
              <a:latin typeface="Constantia"/>
              <a:cs typeface="Constantia"/>
            </a:endParaRPr>
          </a:p>
          <a:p>
            <a:pPr indent="-182880" algn="just" fontAlgn="auto">
              <a:buClr>
                <a:schemeClr val="accent6">
                  <a:lumMod val="75000"/>
                </a:schemeClr>
              </a:buClr>
              <a:buFont typeface="Georgia" pitchFamily="18" charset="0"/>
              <a:buChar char="*"/>
              <a:defRPr/>
            </a:pPr>
            <a:endParaRPr lang="en-US" sz="2800" dirty="0">
              <a:solidFill>
                <a:schemeClr val="tx1">
                  <a:lumMod val="75000"/>
                  <a:lumOff val="25000"/>
                </a:schemeClr>
              </a:solidFill>
              <a:latin typeface="Constantia"/>
              <a:cs typeface="Constantia"/>
            </a:endParaRPr>
          </a:p>
          <a:p>
            <a:pPr algn="just">
              <a:defRPr/>
            </a:pPr>
            <a:endParaRPr lang="en-US" sz="2800" dirty="0">
              <a:latin typeface="Constantia"/>
              <a:cs typeface="Constantia"/>
            </a:endParaRPr>
          </a:p>
        </p:txBody>
      </p:sp>
      <p:sp>
        <p:nvSpPr>
          <p:cNvPr id="5" name="Rectangle 4"/>
          <p:cNvSpPr/>
          <p:nvPr/>
        </p:nvSpPr>
        <p:spPr>
          <a:xfrm>
            <a:off x="6392863" y="6453188"/>
            <a:ext cx="5905500" cy="307975"/>
          </a:xfrm>
          <a:prstGeom prst="rect">
            <a:avLst/>
          </a:prstGeom>
        </p:spPr>
        <p:txBody>
          <a:bodyPr>
            <a:spAutoFit/>
          </a:bodyPr>
          <a:lstStyle/>
          <a:p>
            <a:pPr>
              <a:defRPr/>
            </a:pPr>
            <a:r>
              <a:rPr lang="en-US" sz="1400" b="1" dirty="0">
                <a:latin typeface="+mj-lt"/>
              </a:rPr>
              <a:t>Source</a:t>
            </a:r>
            <a:r>
              <a:rPr lang="en-US" sz="1400" dirty="0">
                <a:latin typeface="+mj-lt"/>
              </a:rPr>
              <a:t>: https://</a:t>
            </a:r>
            <a:r>
              <a:rPr lang="en-US" sz="1400" dirty="0" err="1">
                <a:latin typeface="+mj-lt"/>
              </a:rPr>
              <a:t>www.jablotron.com</a:t>
            </a:r>
            <a:r>
              <a:rPr lang="en-US" sz="1400" dirty="0">
                <a:latin typeface="+mj-lt"/>
              </a:rPr>
              <a:t>/</a:t>
            </a:r>
            <a:r>
              <a:rPr lang="en-US" sz="1400" dirty="0" err="1">
                <a:latin typeface="+mj-lt"/>
              </a:rPr>
              <a:t>cz</a:t>
            </a:r>
            <a:r>
              <a:rPr lang="en-US" sz="1400" dirty="0">
                <a:latin typeface="+mj-lt"/>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50837" y="277813"/>
            <a:ext cx="9059863" cy="1422400"/>
          </a:xfrm>
        </p:spPr>
        <p:txBody>
          <a:bodyPr/>
          <a:lstStyle/>
          <a:p>
            <a:pPr eaLnBrk="1" hangingPunct="1">
              <a:defRPr/>
            </a:pPr>
            <a:r>
              <a:rPr lang="en-US" dirty="0">
                <a:solidFill>
                  <a:schemeClr val="bg2">
                    <a:lumMod val="50000"/>
                  </a:schemeClr>
                </a:solidFill>
                <a:cs typeface="+mj-cs"/>
              </a:rPr>
              <a:t>What</a:t>
            </a:r>
            <a:r>
              <a:rPr lang="ja-JP" altLang="en-US" dirty="0">
                <a:solidFill>
                  <a:schemeClr val="bg2">
                    <a:lumMod val="50000"/>
                  </a:schemeClr>
                </a:solidFill>
                <a:latin typeface="Arial"/>
                <a:cs typeface="+mj-cs"/>
              </a:rPr>
              <a:t>’</a:t>
            </a:r>
            <a:r>
              <a:rPr lang="en-US" dirty="0">
                <a:solidFill>
                  <a:schemeClr val="bg2">
                    <a:lumMod val="50000"/>
                  </a:schemeClr>
                </a:solidFill>
                <a:cs typeface="+mj-cs"/>
              </a:rPr>
              <a:t>s the Big Deal about Services?</a:t>
            </a:r>
          </a:p>
        </p:txBody>
      </p:sp>
      <p:sp>
        <p:nvSpPr>
          <p:cNvPr id="11267" name="Rectangle 3"/>
          <p:cNvSpPr>
            <a:spLocks noGrp="1" noChangeArrowheads="1"/>
          </p:cNvSpPr>
          <p:nvPr>
            <p:ph type="body" idx="4294967295"/>
          </p:nvPr>
        </p:nvSpPr>
        <p:spPr>
          <a:xfrm>
            <a:off x="495300" y="2205038"/>
            <a:ext cx="8915400" cy="3925887"/>
          </a:xfrm>
        </p:spPr>
        <p:txBody>
          <a:bodyPr/>
          <a:lstStyle/>
          <a:p>
            <a:pPr eaLnBrk="1" hangingPunct="1">
              <a:defRPr/>
            </a:pPr>
            <a:r>
              <a:rPr lang="en-US" sz="2400" dirty="0">
                <a:cs typeface="+mn-cs"/>
              </a:rPr>
              <a:t>Services sector is the </a:t>
            </a:r>
            <a:r>
              <a:rPr lang="en-US" sz="2400" b="1" dirty="0">
                <a:cs typeface="+mn-cs"/>
              </a:rPr>
              <a:t>largest sector </a:t>
            </a:r>
            <a:r>
              <a:rPr lang="en-US" sz="2400" dirty="0">
                <a:cs typeface="+mn-cs"/>
              </a:rPr>
              <a:t>of the world. </a:t>
            </a:r>
          </a:p>
          <a:p>
            <a:pPr eaLnBrk="1" hangingPunct="1">
              <a:defRPr/>
            </a:pPr>
            <a:r>
              <a:rPr lang="en-US" sz="2400" b="1" dirty="0">
                <a:cs typeface="+mn-cs"/>
              </a:rPr>
              <a:t>63.5</a:t>
            </a:r>
            <a:r>
              <a:rPr lang="en-US" sz="2400" dirty="0">
                <a:cs typeface="+mn-cs"/>
              </a:rPr>
              <a:t> percent of total global wealth comes from services sector. </a:t>
            </a:r>
          </a:p>
          <a:p>
            <a:pPr eaLnBrk="1" hangingPunct="1">
              <a:defRPr/>
            </a:pPr>
            <a:r>
              <a:rPr lang="en-US" sz="2400" dirty="0"/>
              <a:t>Services sector is the largest sector of </a:t>
            </a:r>
            <a:r>
              <a:rPr lang="en-US" sz="2400" b="1" dirty="0"/>
              <a:t>194 countries</a:t>
            </a:r>
            <a:r>
              <a:rPr lang="en-US" sz="2400" dirty="0"/>
              <a:t>. </a:t>
            </a:r>
          </a:p>
          <a:p>
            <a:pPr eaLnBrk="1" hangingPunct="1">
              <a:defRPr/>
            </a:pPr>
            <a:r>
              <a:rPr lang="en-US" sz="2400" dirty="0"/>
              <a:t>30 countries receive more than </a:t>
            </a:r>
            <a:r>
              <a:rPr lang="en-US" sz="2400" b="1" dirty="0"/>
              <a:t>80 percent </a:t>
            </a:r>
            <a:r>
              <a:rPr lang="en-US" sz="2400" dirty="0"/>
              <a:t>of their GDP from services sector.</a:t>
            </a:r>
          </a:p>
          <a:p>
            <a:pPr marL="46037" indent="0" eaLnBrk="1" hangingPunct="1">
              <a:buFont typeface="Georgia" charset="0"/>
              <a:buNone/>
              <a:defRPr/>
            </a:pPr>
            <a:endParaRPr lang="en-US" b="1" dirty="0">
              <a:cs typeface="+mn-cs"/>
            </a:endParaRPr>
          </a:p>
          <a:p>
            <a:pPr marL="46037" indent="0" eaLnBrk="1" hangingPunct="1">
              <a:buFont typeface="Georgia" charset="0"/>
              <a:buNone/>
              <a:defRPr/>
            </a:pPr>
            <a:endParaRPr lang="en-US" b="1" dirty="0">
              <a:cs typeface="+mn-cs"/>
            </a:endParaRPr>
          </a:p>
          <a:p>
            <a:pPr marL="46037" indent="0" eaLnBrk="1" hangingPunct="1">
              <a:buFont typeface="Georgia" charset="0"/>
              <a:buNone/>
              <a:defRPr/>
            </a:pPr>
            <a:r>
              <a:rPr lang="en-US" b="1" dirty="0">
                <a:cs typeface="+mn-cs"/>
              </a:rPr>
              <a:t>	         </a:t>
            </a:r>
            <a:r>
              <a:rPr lang="en-US" sz="1400" b="1" dirty="0">
                <a:cs typeface="+mn-cs"/>
              </a:rPr>
              <a:t>Source:</a:t>
            </a:r>
            <a:r>
              <a:rPr lang="en-US" sz="1400" dirty="0">
                <a:cs typeface="+mn-cs"/>
              </a:rPr>
              <a:t> http://</a:t>
            </a:r>
            <a:r>
              <a:rPr lang="en-US" sz="1400" dirty="0" err="1">
                <a:cs typeface="+mn-cs"/>
              </a:rPr>
              <a:t>statisticstimes.com</a:t>
            </a:r>
            <a:r>
              <a:rPr lang="en-US" sz="1400" dirty="0">
                <a:cs typeface="+mn-cs"/>
              </a:rPr>
              <a:t>/economy/countries-by-</a:t>
            </a:r>
            <a:r>
              <a:rPr lang="en-US" sz="1400" dirty="0" err="1">
                <a:cs typeface="+mn-cs"/>
              </a:rPr>
              <a:t>gdp</a:t>
            </a:r>
            <a:r>
              <a:rPr lang="en-US" sz="1400" dirty="0">
                <a:cs typeface="+mn-cs"/>
              </a:rPr>
              <a:t>-sector-</a:t>
            </a:r>
            <a:r>
              <a:rPr lang="en-US" sz="1400" dirty="0" err="1">
                <a:cs typeface="+mn-cs"/>
              </a:rPr>
              <a:t>composition.php</a:t>
            </a:r>
            <a:endParaRPr lang="en-US" sz="1400" dirty="0">
              <a:cs typeface="+mn-cs"/>
            </a:endParaRPr>
          </a:p>
        </p:txBody>
      </p:sp>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532" y="1916832"/>
            <a:ext cx="8502945" cy="1143000"/>
          </a:xfrm>
        </p:spPr>
        <p:txBody>
          <a:bodyPr/>
          <a:lstStyle/>
          <a:p>
            <a:pPr algn="just">
              <a:defRPr/>
            </a:pPr>
            <a:r>
              <a:rPr lang="en-US" sz="2400" b="0" dirty="0">
                <a:solidFill>
                  <a:schemeClr val="tx1"/>
                </a:solidFill>
                <a:effectLst/>
                <a:latin typeface="Constantia"/>
                <a:cs typeface="Constantia"/>
              </a:rPr>
              <a:t>TESCAN is one of the global suppliers of scientific instruments. </a:t>
            </a:r>
            <a:br>
              <a:rPr lang="en-US" sz="2400" b="0" dirty="0">
                <a:solidFill>
                  <a:schemeClr val="tx1"/>
                </a:solidFill>
                <a:effectLst/>
                <a:latin typeface="Constantia"/>
                <a:cs typeface="Constantia"/>
              </a:rPr>
            </a:br>
            <a:r>
              <a:rPr lang="en-US" sz="2400" b="0" dirty="0">
                <a:solidFill>
                  <a:schemeClr val="tx1"/>
                </a:solidFill>
                <a:effectLst/>
                <a:latin typeface="Constantia"/>
                <a:cs typeface="Constantia"/>
              </a:rPr>
              <a:t>The company is building its reputation and brand name in the field of designing and manufacturing scanning electron microscopes and system solutions for different applications</a:t>
            </a:r>
            <a:r>
              <a:rPr lang="en-US" sz="2400" b="0" dirty="0">
                <a:solidFill>
                  <a:schemeClr val="tx1"/>
                </a:solidFill>
                <a:latin typeface="Constantia"/>
                <a:cs typeface="Constantia"/>
              </a:rPr>
              <a:t>.</a:t>
            </a:r>
          </a:p>
        </p:txBody>
      </p:sp>
      <p:pic>
        <p:nvPicPr>
          <p:cNvPr id="10957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150" y="476250"/>
            <a:ext cx="3865563"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957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0925" y="3789363"/>
            <a:ext cx="2200275"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6248400" y="6381750"/>
            <a:ext cx="3462606" cy="523220"/>
          </a:xfrm>
          <a:prstGeom prst="rect">
            <a:avLst/>
          </a:prstGeom>
        </p:spPr>
        <p:txBody>
          <a:bodyPr wrap="none">
            <a:spAutoFit/>
          </a:bodyPr>
          <a:lstStyle/>
          <a:p>
            <a:pPr>
              <a:defRPr/>
            </a:pPr>
            <a:r>
              <a:rPr lang="en-US" sz="1400" b="1" dirty="0">
                <a:latin typeface="+mj-lt"/>
              </a:rPr>
              <a:t>Source</a:t>
            </a:r>
            <a:r>
              <a:rPr lang="en-US" sz="1400" dirty="0">
                <a:latin typeface="+mj-lt"/>
              </a:rPr>
              <a:t>: </a:t>
            </a:r>
            <a:r>
              <a:rPr lang="en-US" sz="1400" dirty="0">
                <a:latin typeface="+mj-lt"/>
                <a:hlinkClick r:id="rId5"/>
              </a:rPr>
              <a:t>http://www.tescan.com/en-us/</a:t>
            </a:r>
            <a:endParaRPr lang="en-US" sz="1400" dirty="0">
              <a:latin typeface="+mj-lt"/>
            </a:endParaRPr>
          </a:p>
          <a:p>
            <a:pPr>
              <a:defRPr/>
            </a:pPr>
            <a:endParaRPr lang="en-US" sz="1400" dirty="0">
              <a:latin typeface="+mj-lt"/>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532" y="1844824"/>
            <a:ext cx="8502945" cy="1647056"/>
          </a:xfrm>
        </p:spPr>
        <p:txBody>
          <a:bodyPr/>
          <a:lstStyle/>
          <a:p>
            <a:pPr algn="just">
              <a:defRPr/>
            </a:pPr>
            <a:r>
              <a:rPr lang="en-US" sz="2400" b="0" dirty="0">
                <a:solidFill>
                  <a:schemeClr val="tx1"/>
                </a:solidFill>
                <a:effectLst/>
                <a:latin typeface="Constantia"/>
                <a:cs typeface="Constantia"/>
              </a:rPr>
              <a:t>Almost 2500 SEM installations in more than 80 countries prove the highest technical solution of TESCAN products.</a:t>
            </a:r>
            <a:br>
              <a:rPr lang="en-US" sz="2400" b="0" dirty="0">
                <a:solidFill>
                  <a:schemeClr val="tx1"/>
                </a:solidFill>
                <a:effectLst/>
                <a:latin typeface="Constantia"/>
                <a:cs typeface="Constantia"/>
              </a:rPr>
            </a:br>
            <a:r>
              <a:rPr lang="en-US" sz="2400" b="0" dirty="0">
                <a:solidFill>
                  <a:schemeClr val="tx1"/>
                </a:solidFill>
                <a:effectLst/>
                <a:latin typeface="Constantia"/>
                <a:cs typeface="Constantia"/>
              </a:rPr>
              <a:t/>
            </a:r>
            <a:br>
              <a:rPr lang="en-US" sz="2400" b="0" dirty="0">
                <a:solidFill>
                  <a:schemeClr val="tx1"/>
                </a:solidFill>
                <a:effectLst/>
                <a:latin typeface="Constantia"/>
                <a:cs typeface="Constantia"/>
              </a:rPr>
            </a:br>
            <a:r>
              <a:rPr lang="en-US" sz="2400" b="0" dirty="0">
                <a:solidFill>
                  <a:schemeClr val="tx1"/>
                </a:solidFill>
                <a:effectLst/>
                <a:latin typeface="Constantia"/>
                <a:cs typeface="Constantia"/>
              </a:rPr>
              <a:t>TESCAN sales and service network covers countries all over the world. The team of sales representatives and well-trained service staff is capable to assure fast service and customer support as well as detailed product information.</a:t>
            </a:r>
            <a:br>
              <a:rPr lang="en-US" sz="2400" b="0" dirty="0">
                <a:solidFill>
                  <a:schemeClr val="tx1"/>
                </a:solidFill>
                <a:effectLst/>
                <a:latin typeface="Constantia"/>
                <a:cs typeface="Constantia"/>
              </a:rPr>
            </a:br>
            <a:r>
              <a:rPr lang="en-US" sz="2400" b="0" dirty="0">
                <a:solidFill>
                  <a:schemeClr val="tx1"/>
                </a:solidFill>
                <a:effectLst/>
                <a:latin typeface="Constantia"/>
                <a:cs typeface="Constantia"/>
              </a:rPr>
              <a:t/>
            </a:r>
            <a:br>
              <a:rPr lang="en-US" sz="2400" b="0" dirty="0">
                <a:solidFill>
                  <a:schemeClr val="tx1"/>
                </a:solidFill>
                <a:effectLst/>
                <a:latin typeface="Constantia"/>
                <a:cs typeface="Constantia"/>
              </a:rPr>
            </a:br>
            <a:r>
              <a:rPr lang="en-US" sz="2400" b="0" dirty="0">
                <a:solidFill>
                  <a:schemeClr val="tx1"/>
                </a:solidFill>
                <a:effectLst/>
                <a:latin typeface="Constantia"/>
                <a:cs typeface="Constantia"/>
              </a:rPr>
              <a:t>http://</a:t>
            </a:r>
            <a:r>
              <a:rPr lang="en-US" sz="2400" b="0" dirty="0" err="1">
                <a:solidFill>
                  <a:schemeClr val="tx1"/>
                </a:solidFill>
                <a:effectLst/>
                <a:latin typeface="Constantia"/>
                <a:cs typeface="Constantia"/>
              </a:rPr>
              <a:t>www.tescan.com</a:t>
            </a:r>
            <a:r>
              <a:rPr lang="en-US" sz="2400" b="0" dirty="0">
                <a:solidFill>
                  <a:schemeClr val="tx1"/>
                </a:solidFill>
                <a:effectLst/>
                <a:latin typeface="Constantia"/>
                <a:cs typeface="Constantia"/>
              </a:rPr>
              <a:t>/en-us/about-</a:t>
            </a:r>
            <a:r>
              <a:rPr lang="en-US" sz="2400" b="0" dirty="0" err="1">
                <a:solidFill>
                  <a:schemeClr val="tx1"/>
                </a:solidFill>
                <a:effectLst/>
                <a:latin typeface="Constantia"/>
                <a:cs typeface="Constantia"/>
              </a:rPr>
              <a:t>tescan</a:t>
            </a:r>
            <a:r>
              <a:rPr lang="en-US" sz="2400" b="0" dirty="0">
                <a:solidFill>
                  <a:schemeClr val="tx1"/>
                </a:solidFill>
                <a:effectLst/>
                <a:latin typeface="Constantia"/>
                <a:cs typeface="Constantia"/>
              </a:rPr>
              <a:t/>
            </a:r>
            <a:br>
              <a:rPr lang="en-US" sz="2400" b="0" dirty="0">
                <a:solidFill>
                  <a:schemeClr val="tx1"/>
                </a:solidFill>
                <a:effectLst/>
                <a:latin typeface="Constantia"/>
                <a:cs typeface="Constantia"/>
              </a:rPr>
            </a:br>
            <a:r>
              <a:rPr lang="en-US" sz="2400" b="0" dirty="0">
                <a:solidFill>
                  <a:schemeClr val="tx1"/>
                </a:solidFill>
                <a:effectLst/>
                <a:latin typeface="Constantia"/>
                <a:cs typeface="Constantia"/>
              </a:rPr>
              <a:t/>
            </a:r>
            <a:br>
              <a:rPr lang="en-US" sz="2400" b="0" dirty="0">
                <a:solidFill>
                  <a:schemeClr val="tx1"/>
                </a:solidFill>
                <a:effectLst/>
                <a:latin typeface="Constantia"/>
                <a:cs typeface="Constantia"/>
              </a:rPr>
            </a:br>
            <a:r>
              <a:rPr lang="en-US" sz="2400" b="0" dirty="0">
                <a:solidFill>
                  <a:schemeClr val="tx1"/>
                </a:solidFill>
                <a:effectLst/>
                <a:latin typeface="Constantia"/>
                <a:cs typeface="Constantia"/>
              </a:rPr>
              <a:t/>
            </a:r>
            <a:br>
              <a:rPr lang="en-US" sz="2400" b="0" dirty="0">
                <a:solidFill>
                  <a:schemeClr val="tx1"/>
                </a:solidFill>
                <a:effectLst/>
                <a:latin typeface="Constantia"/>
                <a:cs typeface="Constantia"/>
              </a:rPr>
            </a:br>
            <a:r>
              <a:rPr lang="en-US" sz="2400" b="0" dirty="0">
                <a:solidFill>
                  <a:schemeClr val="tx1"/>
                </a:solidFill>
                <a:effectLst/>
                <a:latin typeface="Constantia"/>
                <a:cs typeface="Constantia"/>
              </a:rPr>
              <a:t/>
            </a:r>
            <a:br>
              <a:rPr lang="en-US" sz="2400" b="0" dirty="0">
                <a:solidFill>
                  <a:schemeClr val="tx1"/>
                </a:solidFill>
                <a:effectLst/>
                <a:latin typeface="Constantia"/>
                <a:cs typeface="Constantia"/>
              </a:rPr>
            </a:br>
            <a:r>
              <a:rPr lang="en-US" sz="2400" b="0" dirty="0">
                <a:solidFill>
                  <a:schemeClr val="tx1"/>
                </a:solidFill>
                <a:effectLst/>
              </a:rPr>
              <a:t/>
            </a:r>
            <a:br>
              <a:rPr lang="en-US" sz="2400" b="0" dirty="0">
                <a:solidFill>
                  <a:schemeClr val="tx1"/>
                </a:solidFill>
                <a:effectLst/>
              </a:rPr>
            </a:br>
            <a:r>
              <a:rPr lang="en-US" sz="2400" b="0" dirty="0">
                <a:solidFill>
                  <a:schemeClr val="tx1"/>
                </a:solidFill>
              </a:rPr>
              <a:t/>
            </a:r>
            <a:br>
              <a:rPr lang="en-US" sz="2400" b="0" dirty="0">
                <a:solidFill>
                  <a:schemeClr val="tx1"/>
                </a:solidFill>
              </a:rPr>
            </a:br>
            <a:r>
              <a:rPr lang="en-US" sz="2400" b="0" dirty="0">
                <a:solidFill>
                  <a:schemeClr val="tx1"/>
                </a:solidFill>
              </a:rPr>
              <a:t/>
            </a:r>
            <a:br>
              <a:rPr lang="en-US" sz="2400" b="0" dirty="0">
                <a:solidFill>
                  <a:schemeClr val="tx1"/>
                </a:solidFill>
              </a:rPr>
            </a:br>
            <a:endParaRPr lang="en-US" sz="2400" b="0" dirty="0">
              <a:solidFill>
                <a:schemeClr val="tx1"/>
              </a:solidFill>
            </a:endParaRPr>
          </a:p>
        </p:txBody>
      </p:sp>
      <p:pic>
        <p:nvPicPr>
          <p:cNvPr id="11161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150" y="476250"/>
            <a:ext cx="3865563"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6248400" y="6381750"/>
            <a:ext cx="3462606" cy="523220"/>
          </a:xfrm>
          <a:prstGeom prst="rect">
            <a:avLst/>
          </a:prstGeom>
        </p:spPr>
        <p:txBody>
          <a:bodyPr wrap="none">
            <a:spAutoFit/>
          </a:bodyPr>
          <a:lstStyle/>
          <a:p>
            <a:pPr>
              <a:defRPr/>
            </a:pPr>
            <a:r>
              <a:rPr lang="en-US" sz="1400" b="1" dirty="0">
                <a:latin typeface="+mj-lt"/>
              </a:rPr>
              <a:t>Source</a:t>
            </a:r>
            <a:r>
              <a:rPr lang="en-US" sz="1400" dirty="0">
                <a:latin typeface="+mj-lt"/>
              </a:rPr>
              <a:t>: </a:t>
            </a:r>
            <a:r>
              <a:rPr lang="en-US" sz="1400" dirty="0">
                <a:latin typeface="+mj-lt"/>
                <a:hlinkClick r:id="rId4"/>
              </a:rPr>
              <a:t>http://www.tescan.com/en-us/</a:t>
            </a:r>
            <a:endParaRPr lang="en-US" sz="1400" dirty="0">
              <a:latin typeface="+mj-lt"/>
            </a:endParaRPr>
          </a:p>
          <a:p>
            <a:pPr>
              <a:defRPr/>
            </a:pPr>
            <a:endParaRPr lang="en-US" sz="1400" dirty="0">
              <a:latin typeface="+mj-lt"/>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1988" y="476250"/>
            <a:ext cx="343217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366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838" y="2276475"/>
            <a:ext cx="9355137"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6824663" y="6308725"/>
            <a:ext cx="2699903" cy="646331"/>
          </a:xfrm>
          <a:prstGeom prst="rect">
            <a:avLst/>
          </a:prstGeom>
        </p:spPr>
        <p:txBody>
          <a:bodyPr wrap="none">
            <a:spAutoFit/>
          </a:bodyPr>
          <a:lstStyle/>
          <a:p>
            <a:pPr>
              <a:defRPr/>
            </a:pPr>
            <a:r>
              <a:rPr lang="en-US" sz="1400" b="1" dirty="0">
                <a:latin typeface="+mj-lt"/>
              </a:rPr>
              <a:t>Source: </a:t>
            </a:r>
            <a:r>
              <a:rPr lang="en-US" sz="1400" dirty="0">
                <a:latin typeface="+mj-lt"/>
                <a:hlinkClick r:id="rId4"/>
              </a:rPr>
              <a:t>https://www.robe.cz</a:t>
            </a:r>
            <a:r>
              <a:rPr lang="en-US" dirty="0">
                <a:hlinkClick r:id="rId4"/>
              </a:rPr>
              <a:t>/</a:t>
            </a:r>
            <a:endParaRPr lang="en-US" dirty="0"/>
          </a:p>
          <a:p>
            <a:pPr>
              <a:defRPr/>
            </a:pP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bwMode="auto">
          <a:xfrm>
            <a:off x="661988" y="2636838"/>
            <a:ext cx="8972550" cy="863600"/>
          </a:xfrm>
        </p:spPr>
        <p:txBody>
          <a:bodyPr wrap="square" numCol="1" compatLnSpc="1">
            <a:prstTxWarp prst="textNoShape">
              <a:avLst/>
            </a:prstTxWarp>
          </a:bodyPr>
          <a:lstStyle/>
          <a:p>
            <a:pPr algn="just"/>
            <a:r>
              <a:rPr lang="en-US" sz="2400" b="0">
                <a:solidFill>
                  <a:srgbClr val="000000"/>
                </a:solidFill>
                <a:effectLst/>
                <a:latin typeface="Constantia" charset="0"/>
                <a:cs typeface="Constantia" charset="0"/>
              </a:rPr>
              <a:t>Robe lighting is based in the Czech Republic and manufactures innovative, high quality moving lights and digital lighting products.</a:t>
            </a:r>
            <a:br>
              <a:rPr lang="en-US" sz="2400" b="0">
                <a:solidFill>
                  <a:srgbClr val="000000"/>
                </a:solidFill>
                <a:effectLst/>
                <a:latin typeface="Constantia" charset="0"/>
                <a:cs typeface="Constantia" charset="0"/>
              </a:rPr>
            </a:br>
            <a:r>
              <a:rPr lang="en-US" sz="2400" b="0">
                <a:solidFill>
                  <a:srgbClr val="000000"/>
                </a:solidFill>
                <a:effectLst/>
                <a:latin typeface="Constantia" charset="0"/>
                <a:cs typeface="Constantia" charset="0"/>
              </a:rPr>
              <a:t/>
            </a:r>
            <a:br>
              <a:rPr lang="en-US" sz="2400" b="0">
                <a:solidFill>
                  <a:srgbClr val="000000"/>
                </a:solidFill>
                <a:effectLst/>
                <a:latin typeface="Constantia" charset="0"/>
                <a:cs typeface="Constantia" charset="0"/>
              </a:rPr>
            </a:br>
            <a:r>
              <a:rPr lang="en-US" sz="2400" b="0">
                <a:solidFill>
                  <a:srgbClr val="000000"/>
                </a:solidFill>
                <a:effectLst/>
                <a:latin typeface="Constantia" charset="0"/>
                <a:cs typeface="Constantia" charset="0"/>
              </a:rPr>
              <a:t>Robe continues to focus on designing and producing well-engineered products utilising the very latest available technology to meet the creative, technical and practical demands of our wide range of users and investors.</a:t>
            </a:r>
          </a:p>
        </p:txBody>
      </p:sp>
      <p:pic>
        <p:nvPicPr>
          <p:cNvPr id="1146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1988" y="476250"/>
            <a:ext cx="343217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6824663" y="6308725"/>
            <a:ext cx="2700337" cy="369888"/>
          </a:xfrm>
          <a:prstGeom prst="rect">
            <a:avLst/>
          </a:prstGeom>
        </p:spPr>
        <p:txBody>
          <a:bodyPr wrap="none">
            <a:spAutoFit/>
          </a:bodyPr>
          <a:lstStyle/>
          <a:p>
            <a:pPr>
              <a:defRPr/>
            </a:pPr>
            <a:r>
              <a:rPr lang="en-US" sz="1400" b="1" dirty="0">
                <a:latin typeface="+mj-lt"/>
              </a:rPr>
              <a:t>Source: </a:t>
            </a:r>
            <a:r>
              <a:rPr lang="en-US" sz="1400" dirty="0">
                <a:latin typeface="+mj-lt"/>
              </a:rPr>
              <a:t>https://</a:t>
            </a:r>
            <a:r>
              <a:rPr lang="en-US" sz="1400" dirty="0" err="1">
                <a:latin typeface="+mj-lt"/>
              </a:rPr>
              <a:t>www.robe.cz</a:t>
            </a:r>
            <a:r>
              <a:rPr lang="en-US" dirty="0"/>
              <a:t>/</a:t>
            </a:r>
          </a:p>
        </p:txBody>
      </p:sp>
      <p:pic>
        <p:nvPicPr>
          <p:cNvPr id="11469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6963" y="333375"/>
            <a:ext cx="3289300" cy="201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88504" y="476672"/>
            <a:ext cx="8711405" cy="1143000"/>
          </a:xfrm>
        </p:spPr>
        <p:txBody>
          <a:bodyPr/>
          <a:lstStyle/>
          <a:p>
            <a:pPr marL="320040" indent="-320040" algn="l" eaLnBrk="1" fontAlgn="auto" hangingPunct="1">
              <a:spcAft>
                <a:spcPts val="0"/>
              </a:spcAft>
              <a:buClr>
                <a:schemeClr val="accent6">
                  <a:lumMod val="75000"/>
                </a:schemeClr>
              </a:buClr>
              <a:buFont typeface="Georgia" pitchFamily="18" charset="0"/>
              <a:buChar char="*"/>
              <a:defRPr/>
            </a:pPr>
            <a:r>
              <a:rPr lang="cs-CZ" dirty="0" err="1">
                <a:solidFill>
                  <a:srgbClr val="0D79CA"/>
                </a:solidFill>
                <a:ea typeface="+mj-ea"/>
                <a:cs typeface="+mj-cs"/>
              </a:rPr>
              <a:t>Conclusions</a:t>
            </a:r>
            <a:endParaRPr lang="cs-CZ" dirty="0">
              <a:solidFill>
                <a:srgbClr val="0D79CA"/>
              </a:solidFill>
              <a:ea typeface="+mj-ea"/>
              <a:cs typeface="+mj-cs"/>
            </a:endParaRPr>
          </a:p>
        </p:txBody>
      </p:sp>
      <p:sp>
        <p:nvSpPr>
          <p:cNvPr id="57347" name="Rectangle 3"/>
          <p:cNvSpPr>
            <a:spLocks noGrp="1" noChangeArrowheads="1"/>
          </p:cNvSpPr>
          <p:nvPr>
            <p:ph sz="quarter" idx="13"/>
          </p:nvPr>
        </p:nvSpPr>
        <p:spPr>
          <a:xfrm>
            <a:off x="271463" y="1557338"/>
            <a:ext cx="9440862" cy="5040312"/>
          </a:xfrm>
        </p:spPr>
        <p:txBody>
          <a:bodyPr rtlCol="0">
            <a:normAutofit lnSpcReduction="10000"/>
          </a:bodyPr>
          <a:lstStyle/>
          <a:p>
            <a:pPr indent="-182880" eaLnBrk="1" fontAlgn="auto" hangingPunct="1">
              <a:buClr>
                <a:schemeClr val="accent6">
                  <a:lumMod val="75000"/>
                </a:schemeClr>
              </a:buClr>
              <a:buFont typeface="Georgia" pitchFamily="18" charset="0"/>
              <a:buChar char="*"/>
              <a:defRPr/>
            </a:pPr>
            <a:r>
              <a:rPr lang="en-US" dirty="0">
                <a:solidFill>
                  <a:schemeClr val="tx1">
                    <a:lumMod val="75000"/>
                    <a:lumOff val="25000"/>
                  </a:schemeClr>
                </a:solidFill>
                <a:ea typeface="+mn-ea"/>
                <a:cs typeface="+mn-cs"/>
              </a:rPr>
              <a:t>There are no doubts that services play an </a:t>
            </a:r>
            <a:r>
              <a:rPr lang="en-US" dirty="0">
                <a:solidFill>
                  <a:srgbClr val="FF0000"/>
                </a:solidFill>
                <a:ea typeface="+mn-ea"/>
                <a:cs typeface="+mn-cs"/>
              </a:rPr>
              <a:t>important role </a:t>
            </a:r>
            <a:r>
              <a:rPr lang="en-US" dirty="0">
                <a:solidFill>
                  <a:schemeClr val="tx1">
                    <a:lumMod val="75000"/>
                    <a:lumOff val="25000"/>
                  </a:schemeClr>
                </a:solidFill>
                <a:ea typeface="+mn-ea"/>
                <a:cs typeface="+mn-cs"/>
              </a:rPr>
              <a:t>in today</a:t>
            </a:r>
            <a:r>
              <a:rPr lang="cs-CZ" altLang="en-US" dirty="0">
                <a:solidFill>
                  <a:schemeClr val="tx1">
                    <a:lumMod val="75000"/>
                    <a:lumOff val="25000"/>
                  </a:schemeClr>
                </a:solidFill>
                <a:latin typeface="Arial"/>
                <a:ea typeface="+mn-ea"/>
                <a:cs typeface="+mn-cs"/>
              </a:rPr>
              <a:t>'</a:t>
            </a:r>
            <a:r>
              <a:rPr lang="en-US" dirty="0">
                <a:solidFill>
                  <a:schemeClr val="tx1">
                    <a:lumMod val="75000"/>
                    <a:lumOff val="25000"/>
                  </a:schemeClr>
                </a:solidFill>
                <a:ea typeface="+mn-ea"/>
                <a:cs typeface="+mn-cs"/>
              </a:rPr>
              <a:t>s companies, also in industrial companies. </a:t>
            </a:r>
          </a:p>
          <a:p>
            <a:pPr marL="0" indent="0" eaLnBrk="1" fontAlgn="auto" hangingPunct="1">
              <a:buClr>
                <a:schemeClr val="accent6">
                  <a:lumMod val="75000"/>
                </a:schemeClr>
              </a:buClr>
              <a:buFont typeface="Wingdings" charset="0"/>
              <a:buNone/>
              <a:defRPr/>
            </a:pPr>
            <a:endParaRPr lang="cs-CZ" dirty="0">
              <a:solidFill>
                <a:schemeClr val="tx1">
                  <a:lumMod val="75000"/>
                  <a:lumOff val="25000"/>
                </a:schemeClr>
              </a:solidFill>
              <a:ea typeface="+mn-ea"/>
              <a:cs typeface="+mn-cs"/>
            </a:endParaRPr>
          </a:p>
          <a:p>
            <a:pPr indent="-182880" eaLnBrk="1" fontAlgn="auto" hangingPunct="1">
              <a:buClr>
                <a:schemeClr val="accent6">
                  <a:lumMod val="75000"/>
                </a:schemeClr>
              </a:buClr>
              <a:buFont typeface="Georgia" pitchFamily="18" charset="0"/>
              <a:buChar char="*"/>
              <a:defRPr/>
            </a:pPr>
            <a:r>
              <a:rPr lang="en-US" dirty="0">
                <a:solidFill>
                  <a:schemeClr val="tx1">
                    <a:lumMod val="75000"/>
                    <a:lumOff val="25000"/>
                  </a:schemeClr>
                </a:solidFill>
                <a:ea typeface="+mn-ea"/>
                <a:cs typeface="+mn-cs"/>
              </a:rPr>
              <a:t>Services can be also perceived as a significant </a:t>
            </a:r>
            <a:r>
              <a:rPr lang="en-US" dirty="0">
                <a:solidFill>
                  <a:srgbClr val="FF0000"/>
                </a:solidFill>
                <a:ea typeface="+mn-ea"/>
                <a:cs typeface="+mn-cs"/>
              </a:rPr>
              <a:t>competitive advantage</a:t>
            </a:r>
            <a:r>
              <a:rPr lang="en-US" dirty="0">
                <a:solidFill>
                  <a:schemeClr val="tx1">
                    <a:lumMod val="75000"/>
                    <a:lumOff val="25000"/>
                  </a:schemeClr>
                </a:solidFill>
                <a:ea typeface="+mn-ea"/>
                <a:cs typeface="+mn-cs"/>
              </a:rPr>
              <a:t>. </a:t>
            </a:r>
          </a:p>
          <a:p>
            <a:pPr indent="-182880" eaLnBrk="1" fontAlgn="auto" hangingPunct="1">
              <a:buClr>
                <a:schemeClr val="accent6">
                  <a:lumMod val="75000"/>
                </a:schemeClr>
              </a:buClr>
              <a:buFont typeface="Georgia" pitchFamily="18" charset="0"/>
              <a:buChar char="*"/>
              <a:defRPr/>
            </a:pPr>
            <a:endParaRPr lang="en-US" dirty="0">
              <a:solidFill>
                <a:schemeClr val="tx1">
                  <a:lumMod val="75000"/>
                  <a:lumOff val="25000"/>
                </a:schemeClr>
              </a:solidFill>
              <a:ea typeface="+mn-ea"/>
              <a:cs typeface="+mn-cs"/>
            </a:endParaRPr>
          </a:p>
          <a:p>
            <a:pPr indent="-182880" eaLnBrk="1" fontAlgn="auto" hangingPunct="1">
              <a:buClr>
                <a:schemeClr val="accent6">
                  <a:lumMod val="75000"/>
                </a:schemeClr>
              </a:buClr>
              <a:buFont typeface="Georgia" pitchFamily="18" charset="0"/>
              <a:buChar char="*"/>
              <a:defRPr/>
            </a:pPr>
            <a:r>
              <a:rPr lang="en-US" dirty="0">
                <a:latin typeface="Trebuchet MS" charset="0"/>
              </a:rPr>
              <a:t>It is necessary to continuously improve customer services and know their </a:t>
            </a:r>
            <a:r>
              <a:rPr lang="en-US" dirty="0">
                <a:solidFill>
                  <a:srgbClr val="FF0000"/>
                </a:solidFill>
                <a:latin typeface="Trebuchet MS" charset="0"/>
              </a:rPr>
              <a:t>customer perception</a:t>
            </a:r>
            <a:r>
              <a:rPr lang="en-US" dirty="0">
                <a:latin typeface="Trebuchet MS" charset="0"/>
              </a:rPr>
              <a:t>.</a:t>
            </a:r>
          </a:p>
          <a:p>
            <a:pPr marL="45720" indent="0" eaLnBrk="1" fontAlgn="auto" hangingPunct="1">
              <a:buClr>
                <a:schemeClr val="accent6">
                  <a:lumMod val="75000"/>
                </a:schemeClr>
              </a:buClr>
              <a:buFont typeface="Georgia" charset="0"/>
              <a:buNone/>
              <a:defRPr/>
            </a:pPr>
            <a:endParaRPr lang="en-US" dirty="0">
              <a:solidFill>
                <a:schemeClr val="tx1">
                  <a:lumMod val="75000"/>
                  <a:lumOff val="25000"/>
                </a:schemeClr>
              </a:solidFill>
              <a:ea typeface="+mn-ea"/>
              <a:cs typeface="+mn-cs"/>
            </a:endParaRPr>
          </a:p>
          <a:p>
            <a:pPr indent="-182880" eaLnBrk="1" fontAlgn="auto" hangingPunct="1">
              <a:buClr>
                <a:schemeClr val="accent6">
                  <a:lumMod val="75000"/>
                </a:schemeClr>
              </a:buClr>
              <a:buFont typeface="Georgia" pitchFamily="18" charset="0"/>
              <a:buChar char="*"/>
              <a:defRPr/>
            </a:pPr>
            <a:r>
              <a:rPr lang="en-US" dirty="0">
                <a:solidFill>
                  <a:schemeClr val="tx1">
                    <a:lumMod val="75000"/>
                    <a:lumOff val="25000"/>
                  </a:schemeClr>
                </a:solidFill>
                <a:ea typeface="+mn-ea"/>
                <a:cs typeface="+mn-cs"/>
              </a:rPr>
              <a:t>The sooner companies adopt service strategy, the better for them and their customers.</a:t>
            </a:r>
          </a:p>
          <a:p>
            <a:pPr indent="-182880" eaLnBrk="1" fontAlgn="auto" hangingPunct="1">
              <a:buClr>
                <a:schemeClr val="accent6">
                  <a:lumMod val="75000"/>
                </a:schemeClr>
              </a:buClr>
              <a:buFont typeface="Georgia" pitchFamily="18" charset="0"/>
              <a:buChar char="*"/>
              <a:defRPr/>
            </a:pPr>
            <a:endParaRPr lang="en-US" dirty="0">
              <a:solidFill>
                <a:schemeClr val="tx1">
                  <a:lumMod val="75000"/>
                  <a:lumOff val="25000"/>
                </a:schemeClr>
              </a:solidFill>
              <a:ea typeface="+mn-ea"/>
              <a:cs typeface="+mn-cs"/>
            </a:endParaRPr>
          </a:p>
          <a:p>
            <a:pPr indent="-182880" eaLnBrk="1" fontAlgn="auto" hangingPunct="1">
              <a:buClr>
                <a:schemeClr val="accent6">
                  <a:lumMod val="75000"/>
                </a:schemeClr>
              </a:buClr>
              <a:buFont typeface="Georgia" pitchFamily="18" charset="0"/>
              <a:buChar char="*"/>
              <a:defRPr/>
            </a:pPr>
            <a:r>
              <a:rPr lang="en-US" dirty="0">
                <a:latin typeface="Trebuchet MS" charset="0"/>
              </a:rPr>
              <a:t>Great services provides an experience that meets </a:t>
            </a:r>
            <a:r>
              <a:rPr lang="en-US" dirty="0">
                <a:solidFill>
                  <a:srgbClr val="FF0000"/>
                </a:solidFill>
                <a:latin typeface="Trebuchet MS" charset="0"/>
              </a:rPr>
              <a:t>customer expectations</a:t>
            </a:r>
            <a:r>
              <a:rPr lang="en-US" dirty="0">
                <a:latin typeface="Trebuchet MS" charset="0"/>
              </a:rPr>
              <a:t>. It produces </a:t>
            </a:r>
            <a:r>
              <a:rPr lang="en-US" dirty="0">
                <a:solidFill>
                  <a:srgbClr val="FF0000"/>
                </a:solidFill>
                <a:latin typeface="Trebuchet MS" charset="0"/>
              </a:rPr>
              <a:t>satisfied customers</a:t>
            </a:r>
            <a:r>
              <a:rPr lang="en-US" dirty="0">
                <a:latin typeface="Trebuchet MS" charset="0"/>
              </a:rPr>
              <a:t>!!!</a:t>
            </a:r>
            <a:endParaRPr lang="cs-CZ" dirty="0">
              <a:latin typeface="Trebuchet MS" charset="0"/>
            </a:endParaRPr>
          </a:p>
          <a:p>
            <a:pPr indent="-182880" eaLnBrk="1" fontAlgn="auto" hangingPunct="1">
              <a:buClr>
                <a:schemeClr val="accent6">
                  <a:lumMod val="75000"/>
                </a:schemeClr>
              </a:buClr>
              <a:buFont typeface="Georgia" pitchFamily="18" charset="0"/>
              <a:buChar char="*"/>
              <a:defRPr/>
            </a:pPr>
            <a:endParaRPr lang="cs-CZ" dirty="0">
              <a:solidFill>
                <a:schemeClr val="tx1">
                  <a:lumMod val="75000"/>
                  <a:lumOff val="25000"/>
                </a:schemeClr>
              </a:solidFill>
              <a:ea typeface="+mn-ea"/>
              <a:cs typeface="+mn-cs"/>
            </a:endParaRPr>
          </a:p>
        </p:txBody>
      </p: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208088" y="731838"/>
            <a:ext cx="7878762" cy="4568825"/>
          </a:xfrm>
        </p:spPr>
        <p:txBody>
          <a:bodyPr/>
          <a:lstStyle/>
          <a:p>
            <a:pPr marL="46037" indent="0" algn="just">
              <a:buFont typeface="Georgia" charset="0"/>
              <a:buNone/>
              <a:defRPr/>
            </a:pPr>
            <a:r>
              <a:rPr lang="en-US" dirty="0">
                <a:solidFill>
                  <a:schemeClr val="bg2">
                    <a:lumMod val="50000"/>
                  </a:schemeClr>
                </a:solidFill>
              </a:rPr>
              <a:t>Questions for discussion</a:t>
            </a:r>
          </a:p>
          <a:p>
            <a:pPr marL="46037" indent="0" algn="just">
              <a:buFont typeface="Georgia" charset="0"/>
              <a:buNone/>
              <a:defRPr/>
            </a:pPr>
            <a:endParaRPr lang="en-US" dirty="0"/>
          </a:p>
          <a:p>
            <a:pPr algn="just">
              <a:defRPr/>
            </a:pPr>
            <a:r>
              <a:rPr lang="en-US" dirty="0"/>
              <a:t>Do you know some industrial company which is really strongly focused on services? </a:t>
            </a:r>
          </a:p>
          <a:p>
            <a:pPr algn="just">
              <a:defRPr/>
            </a:pPr>
            <a:r>
              <a:rPr lang="en-US" dirty="0"/>
              <a:t>What do they provide exactly (products and services)? </a:t>
            </a:r>
          </a:p>
          <a:p>
            <a:pPr algn="just">
              <a:defRPr/>
            </a:pPr>
            <a:r>
              <a:rPr lang="en-US" dirty="0"/>
              <a:t>Why they are different then competitors? </a:t>
            </a:r>
          </a:p>
          <a:p>
            <a:pPr algn="just">
              <a:defRPr/>
            </a:pPr>
            <a:r>
              <a:rPr lang="en-US" dirty="0"/>
              <a:t>How customers evaluate their products (and services)? </a:t>
            </a:r>
          </a:p>
          <a:p>
            <a:pPr algn="just">
              <a:defRPr/>
            </a:pPr>
            <a:r>
              <a:rPr lang="en-US" dirty="0"/>
              <a:t>Are they continuously improving the quality of products (and services)?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95300" y="277813"/>
            <a:ext cx="8915400" cy="1350962"/>
          </a:xfrm>
        </p:spPr>
        <p:txBody>
          <a:bodyPr/>
          <a:lstStyle/>
          <a:p>
            <a:pPr marL="0" indent="0" algn="l" eaLnBrk="1" fontAlgn="auto" hangingPunct="1">
              <a:spcAft>
                <a:spcPts val="0"/>
              </a:spcAft>
              <a:buClr>
                <a:schemeClr val="accent6">
                  <a:lumMod val="75000"/>
                </a:schemeClr>
              </a:buClr>
              <a:buNone/>
              <a:defRPr/>
            </a:pPr>
            <a:r>
              <a:rPr lang="cs-CZ" dirty="0" err="1">
                <a:solidFill>
                  <a:srgbClr val="0D79CA"/>
                </a:solidFill>
                <a:ea typeface="+mj-ea"/>
                <a:cs typeface="+mj-cs"/>
              </a:rPr>
              <a:t>Conclusion</a:t>
            </a:r>
            <a:endParaRPr lang="cs-CZ" dirty="0">
              <a:solidFill>
                <a:srgbClr val="0D79CA"/>
              </a:solidFill>
              <a:ea typeface="+mj-ea"/>
              <a:cs typeface="+mj-cs"/>
            </a:endParaRPr>
          </a:p>
        </p:txBody>
      </p:sp>
      <p:sp>
        <p:nvSpPr>
          <p:cNvPr id="32770" name="Rectangle 3"/>
          <p:cNvSpPr>
            <a:spLocks noGrp="1" noChangeArrowheads="1"/>
          </p:cNvSpPr>
          <p:nvPr>
            <p:ph type="body" sz="half" idx="1"/>
          </p:nvPr>
        </p:nvSpPr>
        <p:spPr>
          <a:xfrm>
            <a:off x="508000" y="1557338"/>
            <a:ext cx="8358188" cy="4602162"/>
          </a:xfrm>
        </p:spPr>
        <p:txBody>
          <a:bodyPr/>
          <a:lstStyle/>
          <a:p>
            <a:pPr marL="46037" indent="0" eaLnBrk="1" hangingPunct="1">
              <a:buNone/>
            </a:pPr>
            <a:endParaRPr lang="en-GB" sz="2800" dirty="0">
              <a:latin typeface="Trebuchet MS" charset="0"/>
            </a:endParaRPr>
          </a:p>
          <a:p>
            <a:pPr eaLnBrk="1" hangingPunct="1"/>
            <a:r>
              <a:rPr lang="en-GB" sz="2800" dirty="0">
                <a:latin typeface="Trebuchet MS" charset="0"/>
              </a:rPr>
              <a:t>Services </a:t>
            </a:r>
            <a:r>
              <a:rPr lang="en-GB" sz="2800" b="1" dirty="0">
                <a:latin typeface="Trebuchet MS" charset="0"/>
              </a:rPr>
              <a:t/>
            </a:r>
            <a:br>
              <a:rPr lang="en-GB" sz="2800" b="1" dirty="0">
                <a:latin typeface="Trebuchet MS" charset="0"/>
              </a:rPr>
            </a:br>
            <a:endParaRPr lang="en-GB" sz="2800" b="1" dirty="0">
              <a:latin typeface="Trebuchet MS" charset="0"/>
            </a:endParaRPr>
          </a:p>
          <a:p>
            <a:pPr eaLnBrk="1" hangingPunct="1"/>
            <a:r>
              <a:rPr lang="en-GB" sz="2800" dirty="0">
                <a:latin typeface="Trebuchet MS" charset="0"/>
              </a:rPr>
              <a:t>Successful examples from Czech companies</a:t>
            </a:r>
          </a:p>
          <a:p>
            <a:pPr eaLnBrk="1" hangingPunct="1"/>
            <a:endParaRPr lang="en-GB" sz="2800" b="1" dirty="0">
              <a:latin typeface="Trebuchet MS" charset="0"/>
            </a:endParaRPr>
          </a:p>
          <a:p>
            <a:pPr eaLnBrk="1" hangingPunct="1"/>
            <a:r>
              <a:rPr lang="en-GB" sz="2800" dirty="0">
                <a:latin typeface="Trebuchet MS" charset="0"/>
              </a:rPr>
              <a:t>Services in manufacturing</a:t>
            </a:r>
          </a:p>
          <a:p>
            <a:pPr eaLnBrk="1" hangingPunct="1"/>
            <a:endParaRPr lang="en-GB" sz="2800" dirty="0">
              <a:latin typeface="Trebuchet MS" charset="0"/>
            </a:endParaRPr>
          </a:p>
          <a:p>
            <a:pPr eaLnBrk="1" hangingPunct="1"/>
            <a:r>
              <a:rPr lang="en-GB" sz="2800" dirty="0">
                <a:latin typeface="Trebuchet MS" charset="0"/>
              </a:rPr>
              <a:t>Successful examples from Czech manufacturers</a:t>
            </a:r>
          </a:p>
        </p:txBody>
      </p:sp>
    </p:spTree>
    <p:extLst>
      <p:ext uri="{BB962C8B-B14F-4D97-AF65-F5344CB8AC3E}">
        <p14:creationId xmlns:p14="http://schemas.microsoft.com/office/powerpoint/2010/main" val="31928948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121858" name="Content Placeholder 2"/>
          <p:cNvSpPr>
            <a:spLocks noGrp="1"/>
          </p:cNvSpPr>
          <p:nvPr>
            <p:ph sz="quarter" idx="13"/>
          </p:nvPr>
        </p:nvSpPr>
        <p:spPr>
          <a:xfrm>
            <a:off x="128588" y="333375"/>
            <a:ext cx="9777412" cy="3873500"/>
          </a:xfrm>
        </p:spPr>
        <p:txBody>
          <a:bodyPr/>
          <a:lstStyle/>
          <a:p>
            <a:pPr marL="46037" indent="0">
              <a:buNone/>
            </a:pPr>
            <a:r>
              <a:rPr lang="en-US" dirty="0">
                <a:latin typeface="Trebuchet MS" charset="0"/>
              </a:rPr>
              <a:t>References</a:t>
            </a:r>
          </a:p>
          <a:p>
            <a:r>
              <a:rPr lang="en-GB" sz="1400" dirty="0" err="1">
                <a:latin typeface="Trebuchet MS" charset="0"/>
              </a:rPr>
              <a:t>Amico</a:t>
            </a:r>
            <a:r>
              <a:rPr lang="en-GB" sz="1400" dirty="0">
                <a:latin typeface="Trebuchet MS" charset="0"/>
              </a:rPr>
              <a:t>, M. D`, </a:t>
            </a:r>
            <a:r>
              <a:rPr lang="en-GB" sz="1400" dirty="0" err="1">
                <a:latin typeface="Trebuchet MS" charset="0"/>
              </a:rPr>
              <a:t>Zikmund</a:t>
            </a:r>
            <a:r>
              <a:rPr lang="en-GB" sz="1400" dirty="0">
                <a:latin typeface="Trebuchet MS" charset="0"/>
              </a:rPr>
              <a:t>, W. G. (2001). </a:t>
            </a:r>
            <a:r>
              <a:rPr lang="en-GB" sz="1400" i="1" dirty="0">
                <a:latin typeface="Trebuchet MS" charset="0"/>
              </a:rPr>
              <a:t>The power of marketing. Creating and keeping customers in an e-commerce world. </a:t>
            </a:r>
            <a:r>
              <a:rPr lang="en-GB" sz="1400" dirty="0">
                <a:latin typeface="Trebuchet MS" charset="0"/>
              </a:rPr>
              <a:t>7th edition. Cincinnati: South-Western College Publishing, 689 p. </a:t>
            </a:r>
            <a:endParaRPr lang="en-US" sz="1400" dirty="0">
              <a:latin typeface="Trebuchet MS" charset="0"/>
            </a:endParaRPr>
          </a:p>
          <a:p>
            <a:r>
              <a:rPr lang="en-GB" sz="1400" dirty="0">
                <a:latin typeface="Trebuchet MS" charset="0"/>
              </a:rPr>
              <a:t>Armistead, C. (2001). </a:t>
            </a:r>
            <a:r>
              <a:rPr lang="en-GB" sz="1400" i="1" dirty="0">
                <a:latin typeface="Trebuchet MS" charset="0"/>
              </a:rPr>
              <a:t>The Customer Support Audit</a:t>
            </a:r>
            <a:r>
              <a:rPr lang="en-GB" sz="1400" dirty="0">
                <a:latin typeface="Trebuchet MS" charset="0"/>
              </a:rPr>
              <a:t>. Cambridge: Cambridge Strategy Publications.</a:t>
            </a:r>
            <a:endParaRPr lang="en-US" sz="1400" dirty="0">
              <a:latin typeface="Trebuchet MS" charset="0"/>
            </a:endParaRPr>
          </a:p>
          <a:p>
            <a:r>
              <a:rPr lang="de-DE" sz="1400" dirty="0" err="1">
                <a:latin typeface="Trebuchet MS" charset="0"/>
              </a:rPr>
              <a:t>Baggs</a:t>
            </a:r>
            <a:r>
              <a:rPr lang="de-DE" sz="1400" dirty="0">
                <a:latin typeface="Trebuchet MS" charset="0"/>
              </a:rPr>
              <a:t>, S. C., Kleiner, H. (1996). </a:t>
            </a:r>
            <a:r>
              <a:rPr lang="en-GB" sz="1400" dirty="0">
                <a:latin typeface="Trebuchet MS" charset="0"/>
              </a:rPr>
              <a:t>How to measure customer service effectively. </a:t>
            </a:r>
            <a:r>
              <a:rPr lang="en-GB" sz="1400" i="1" dirty="0">
                <a:latin typeface="Trebuchet MS" charset="0"/>
              </a:rPr>
              <a:t>Managing Service Quality</a:t>
            </a:r>
            <a:r>
              <a:rPr lang="en-GB" sz="1400" dirty="0">
                <a:latin typeface="Trebuchet MS" charset="0"/>
              </a:rPr>
              <a:t>, 6(1), pp. 36-39.</a:t>
            </a:r>
            <a:endParaRPr lang="en-US" sz="1400" dirty="0">
              <a:latin typeface="Trebuchet MS" charset="0"/>
            </a:endParaRPr>
          </a:p>
          <a:p>
            <a:r>
              <a:rPr lang="en-GB" sz="1400" dirty="0">
                <a:latin typeface="Trebuchet MS" charset="0"/>
              </a:rPr>
              <a:t>Baines, T., Lightfoot, H. (2013). </a:t>
            </a:r>
            <a:r>
              <a:rPr lang="en-GB" sz="1400" i="1" dirty="0">
                <a:latin typeface="Trebuchet MS" charset="0"/>
              </a:rPr>
              <a:t>Made to serve. How manufacturers can compete through </a:t>
            </a:r>
            <a:r>
              <a:rPr lang="en-GB" sz="1400" i="1" dirty="0" err="1">
                <a:latin typeface="Trebuchet MS" charset="0"/>
              </a:rPr>
              <a:t>servitization</a:t>
            </a:r>
            <a:r>
              <a:rPr lang="en-GB" sz="1400" i="1" dirty="0">
                <a:latin typeface="Trebuchet MS" charset="0"/>
              </a:rPr>
              <a:t> and product-service systems</a:t>
            </a:r>
            <a:r>
              <a:rPr lang="en-GB" sz="1400" dirty="0">
                <a:latin typeface="Trebuchet MS" charset="0"/>
              </a:rPr>
              <a:t>. 1</a:t>
            </a:r>
            <a:r>
              <a:rPr lang="en-GB" sz="1400" baseline="30000" dirty="0">
                <a:latin typeface="Trebuchet MS" charset="0"/>
              </a:rPr>
              <a:t>st</a:t>
            </a:r>
            <a:r>
              <a:rPr lang="en-GB" sz="1400" dirty="0">
                <a:latin typeface="Trebuchet MS" charset="0"/>
              </a:rPr>
              <a:t> ed. Chichester: John Wiley and Sons, 254 p.</a:t>
            </a:r>
            <a:endParaRPr lang="en-US" sz="1400" dirty="0">
              <a:latin typeface="Trebuchet MS" charset="0"/>
            </a:endParaRPr>
          </a:p>
          <a:p>
            <a:r>
              <a:rPr lang="en-US" sz="1400" dirty="0" err="1">
                <a:latin typeface="Trebuchet MS" charset="0"/>
              </a:rPr>
              <a:t>Bovée</a:t>
            </a:r>
            <a:r>
              <a:rPr lang="en-US" sz="1400" dirty="0">
                <a:latin typeface="Trebuchet MS" charset="0"/>
              </a:rPr>
              <a:t>, C. L., </a:t>
            </a:r>
            <a:r>
              <a:rPr lang="en-US" sz="1400" dirty="0" err="1">
                <a:latin typeface="Trebuchet MS" charset="0"/>
              </a:rPr>
              <a:t>Thill</a:t>
            </a:r>
            <a:r>
              <a:rPr lang="en-US" sz="1400" dirty="0">
                <a:latin typeface="Trebuchet MS" charset="0"/>
              </a:rPr>
              <a:t>, J. V. (1992). </a:t>
            </a:r>
            <a:r>
              <a:rPr lang="en-US" sz="1400" i="1" dirty="0">
                <a:latin typeface="Trebuchet MS" charset="0"/>
              </a:rPr>
              <a:t>Study guide to accompany Marketing</a:t>
            </a:r>
            <a:r>
              <a:rPr lang="en-US" sz="1400" dirty="0">
                <a:latin typeface="Trebuchet MS" charset="0"/>
              </a:rPr>
              <a:t>, McGraw-Hill, 332 p.</a:t>
            </a:r>
          </a:p>
          <a:p>
            <a:r>
              <a:rPr lang="el-GR" sz="1400" dirty="0">
                <a:latin typeface="Trebuchet MS" charset="0"/>
              </a:rPr>
              <a:t>Buschak, D. (2014). </a:t>
            </a:r>
            <a:r>
              <a:rPr lang="el-GR" sz="1400" i="1" dirty="0">
                <a:latin typeface="Trebuchet MS" charset="0"/>
              </a:rPr>
              <a:t>Benefits and sacri fices of after-sales services in the German machine building industry</a:t>
            </a:r>
            <a:r>
              <a:rPr lang="el-GR" sz="1400" dirty="0">
                <a:latin typeface="Trebuchet MS" charset="0"/>
              </a:rPr>
              <a:t>. Spring Servitization Conference 2014, Aston University, Birmingham, UK. </a:t>
            </a:r>
            <a:r>
              <a:rPr lang="en-US" sz="1400" dirty="0">
                <a:latin typeface="Trebuchet MS" charset="0"/>
              </a:rPr>
              <a:t>Retrieved from: http://</a:t>
            </a:r>
            <a:r>
              <a:rPr lang="en-US" sz="1400" dirty="0" err="1">
                <a:latin typeface="Trebuchet MS" charset="0"/>
              </a:rPr>
              <a:t>www.aston-servitiztion.com</a:t>
            </a:r>
            <a:r>
              <a:rPr lang="en-US" sz="1400" dirty="0">
                <a:latin typeface="Trebuchet MS" charset="0"/>
              </a:rPr>
              <a:t>/publication/document/69/daniela-buschak-benefits-and-sacrifices-of-after-sales-services-in-the-german-machine-industry.</a:t>
            </a:r>
          </a:p>
          <a:p>
            <a:r>
              <a:rPr lang="en-US" sz="1400" dirty="0">
                <a:latin typeface="Trebuchet MS" charset="0"/>
              </a:rPr>
              <a:t>Davies, A. (2004), Moving base into high-value integrated solutions: a value stream approach,</a:t>
            </a:r>
          </a:p>
          <a:p>
            <a:r>
              <a:rPr lang="en-GB" sz="1400" i="1" dirty="0">
                <a:latin typeface="Trebuchet MS" charset="0"/>
              </a:rPr>
              <a:t>Industrial and Corporate Change</a:t>
            </a:r>
            <a:r>
              <a:rPr lang="en-GB" sz="1400" dirty="0">
                <a:latin typeface="Trebuchet MS" charset="0"/>
              </a:rPr>
              <a:t>, 13(5), pp. 727-756.</a:t>
            </a:r>
            <a:endParaRPr lang="en-US" sz="1400" dirty="0">
              <a:latin typeface="Trebuchet MS" charset="0"/>
            </a:endParaRPr>
          </a:p>
          <a:p>
            <a:r>
              <a:rPr lang="en-US" sz="1400" dirty="0">
                <a:latin typeface="Trebuchet MS" charset="0"/>
              </a:rPr>
              <a:t>Davies, A., Brady, T., </a:t>
            </a:r>
            <a:r>
              <a:rPr lang="en-US" sz="1400" dirty="0" err="1">
                <a:latin typeface="Trebuchet MS" charset="0"/>
              </a:rPr>
              <a:t>Hobday</a:t>
            </a:r>
            <a:r>
              <a:rPr lang="en-US" sz="1400" dirty="0">
                <a:latin typeface="Trebuchet MS" charset="0"/>
              </a:rPr>
              <a:t>, M. (2007). Organizing for solutions: Systems seller vs. systems integrator. </a:t>
            </a:r>
            <a:r>
              <a:rPr lang="en-US" sz="1400" i="1" dirty="0">
                <a:latin typeface="Trebuchet MS" charset="0"/>
              </a:rPr>
              <a:t>Industrial marketing management</a:t>
            </a:r>
            <a:r>
              <a:rPr lang="en-US" sz="1400" dirty="0">
                <a:latin typeface="Trebuchet MS" charset="0"/>
              </a:rPr>
              <a:t>, </a:t>
            </a:r>
            <a:r>
              <a:rPr lang="en-US" sz="1400" i="1" dirty="0">
                <a:latin typeface="Trebuchet MS" charset="0"/>
              </a:rPr>
              <a:t>36</a:t>
            </a:r>
            <a:r>
              <a:rPr lang="en-US" sz="1400" dirty="0">
                <a:latin typeface="Trebuchet MS" charset="0"/>
              </a:rPr>
              <a:t>(2), pp. 183-193.</a:t>
            </a:r>
          </a:p>
          <a:p>
            <a:r>
              <a:rPr lang="en-US" sz="1400" dirty="0">
                <a:latin typeface="Trebuchet MS" charset="0"/>
              </a:rPr>
              <a:t>Fischer, T., </a:t>
            </a:r>
            <a:r>
              <a:rPr lang="en-US" sz="1400" dirty="0" err="1">
                <a:latin typeface="Trebuchet MS" charset="0"/>
              </a:rPr>
              <a:t>Gebauer</a:t>
            </a:r>
            <a:r>
              <a:rPr lang="en-US" sz="1400" dirty="0">
                <a:latin typeface="Trebuchet MS" charset="0"/>
              </a:rPr>
              <a:t>, H., </a:t>
            </a:r>
            <a:r>
              <a:rPr lang="en-US" sz="1400" dirty="0" err="1">
                <a:latin typeface="Trebuchet MS" charset="0"/>
              </a:rPr>
              <a:t>Fleisch</a:t>
            </a:r>
            <a:r>
              <a:rPr lang="en-US" sz="1400" dirty="0">
                <a:latin typeface="Trebuchet MS" charset="0"/>
              </a:rPr>
              <a:t>, E. (2012). </a:t>
            </a:r>
            <a:r>
              <a:rPr lang="en-US" sz="1400" i="1" dirty="0">
                <a:latin typeface="Trebuchet MS" charset="0"/>
              </a:rPr>
              <a:t>Service business development: strategies for value creation in manufacturing firms</a:t>
            </a:r>
            <a:r>
              <a:rPr lang="en-US" sz="1400" dirty="0">
                <a:latin typeface="Trebuchet MS" charset="0"/>
              </a:rPr>
              <a:t>. 1</a:t>
            </a:r>
            <a:r>
              <a:rPr lang="en-US" sz="1400" baseline="30000" dirty="0">
                <a:latin typeface="Trebuchet MS" charset="0"/>
              </a:rPr>
              <a:t>st</a:t>
            </a:r>
            <a:r>
              <a:rPr lang="en-US" sz="1400" dirty="0">
                <a:latin typeface="Trebuchet MS" charset="0"/>
              </a:rPr>
              <a:t> ed. Cambridge:  Cambridge University Press, 298 p.</a:t>
            </a:r>
          </a:p>
          <a:p>
            <a:r>
              <a:rPr lang="en-US" sz="1400" dirty="0" err="1">
                <a:latin typeface="Trebuchet MS" charset="0"/>
              </a:rPr>
              <a:t>Kowalkowski</a:t>
            </a:r>
            <a:r>
              <a:rPr lang="en-US" sz="1400" dirty="0">
                <a:latin typeface="Trebuchet MS" charset="0"/>
              </a:rPr>
              <a:t>, C., </a:t>
            </a:r>
            <a:r>
              <a:rPr lang="en-US" sz="1400" dirty="0" err="1">
                <a:latin typeface="Trebuchet MS" charset="0"/>
              </a:rPr>
              <a:t>Windahl</a:t>
            </a:r>
            <a:r>
              <a:rPr lang="en-US" sz="1400" dirty="0">
                <a:latin typeface="Trebuchet MS" charset="0"/>
              </a:rPr>
              <a:t>, C., </a:t>
            </a:r>
            <a:r>
              <a:rPr lang="en-US" sz="1400" dirty="0" err="1">
                <a:latin typeface="Trebuchet MS" charset="0"/>
              </a:rPr>
              <a:t>Kindström</a:t>
            </a:r>
            <a:r>
              <a:rPr lang="en-US" sz="1400" dirty="0">
                <a:latin typeface="Trebuchet MS" charset="0"/>
              </a:rPr>
              <a:t>, D., </a:t>
            </a:r>
            <a:r>
              <a:rPr lang="en-US" sz="1400" dirty="0" err="1">
                <a:latin typeface="Trebuchet MS" charset="0"/>
              </a:rPr>
              <a:t>Gebauer</a:t>
            </a:r>
            <a:r>
              <a:rPr lang="en-US" sz="1400" dirty="0">
                <a:latin typeface="Trebuchet MS" charset="0"/>
              </a:rPr>
              <a:t>, H. (2015). What service transition? Rethinking established assumptions about manufacturers' service-led growth strategies. </a:t>
            </a:r>
            <a:r>
              <a:rPr lang="en-US" sz="1400" i="1" dirty="0">
                <a:latin typeface="Trebuchet MS" charset="0"/>
              </a:rPr>
              <a:t>Industrial Marketing Management</a:t>
            </a:r>
            <a:r>
              <a:rPr lang="en-US" sz="1400" dirty="0">
                <a:latin typeface="Trebuchet MS" charset="0"/>
              </a:rPr>
              <a:t>, </a:t>
            </a:r>
            <a:r>
              <a:rPr lang="en-US" sz="1400" i="1" dirty="0">
                <a:latin typeface="Trebuchet MS" charset="0"/>
              </a:rPr>
              <a:t>45</a:t>
            </a:r>
            <a:r>
              <a:rPr lang="en-US" sz="1400" dirty="0">
                <a:latin typeface="Trebuchet MS" charset="0"/>
              </a:rPr>
              <a:t>, pp. 59-69.</a:t>
            </a:r>
          </a:p>
          <a:p>
            <a:r>
              <a:rPr lang="en-GB" sz="1400" dirty="0" err="1">
                <a:latin typeface="Trebuchet MS" charset="0"/>
              </a:rPr>
              <a:t>Leppard</a:t>
            </a:r>
            <a:r>
              <a:rPr lang="en-GB" sz="1400" dirty="0">
                <a:latin typeface="Trebuchet MS" charset="0"/>
              </a:rPr>
              <a:t>, J., </a:t>
            </a:r>
            <a:r>
              <a:rPr lang="en-GB" sz="1400" dirty="0" err="1">
                <a:latin typeface="Trebuchet MS" charset="0"/>
              </a:rPr>
              <a:t>Molyneux</a:t>
            </a:r>
            <a:r>
              <a:rPr lang="en-GB" sz="1400" dirty="0">
                <a:latin typeface="Trebuchet MS" charset="0"/>
              </a:rPr>
              <a:t>, L. (1994). </a:t>
            </a:r>
            <a:r>
              <a:rPr lang="en-GB" sz="1400" i="1" dirty="0">
                <a:latin typeface="Trebuchet MS" charset="0"/>
              </a:rPr>
              <a:t>Auditing your customer service.</a:t>
            </a:r>
            <a:r>
              <a:rPr lang="en-GB" sz="1400" dirty="0">
                <a:latin typeface="Trebuchet MS" charset="0"/>
              </a:rPr>
              <a:t> 1st edition. London: </a:t>
            </a:r>
            <a:r>
              <a:rPr lang="en-GB" sz="1400" dirty="0" err="1">
                <a:latin typeface="Trebuchet MS" charset="0"/>
              </a:rPr>
              <a:t>Routledge</a:t>
            </a:r>
            <a:r>
              <a:rPr lang="en-GB" sz="1400" dirty="0">
                <a:latin typeface="Trebuchet MS" charset="0"/>
              </a:rPr>
              <a:t>, 132 p. </a:t>
            </a:r>
            <a:endParaRPr lang="en-US" sz="1400" dirty="0">
              <a:latin typeface="Trebuchet MS" charset="0"/>
            </a:endParaRPr>
          </a:p>
          <a:p>
            <a:endParaRPr lang="en-US" sz="1400" dirty="0">
              <a:latin typeface="Trebuchet MS" charset="0"/>
            </a:endParaRPr>
          </a:p>
          <a:p>
            <a:endParaRPr lang="en-US" sz="1400" dirty="0">
              <a:latin typeface="Trebuchet MS" charset="0"/>
            </a:endParaRPr>
          </a:p>
          <a:p>
            <a:endParaRPr lang="en-US" sz="1400" dirty="0">
              <a:latin typeface="Trebuchet MS" charset="0"/>
            </a:endParaRPr>
          </a:p>
          <a:p>
            <a:endParaRPr lang="en-US" sz="1400" dirty="0">
              <a:latin typeface="Trebuchet MS" charset="0"/>
            </a:endParaRPr>
          </a:p>
        </p:txBody>
      </p:sp>
      <p:sp>
        <p:nvSpPr>
          <p:cNvPr id="121859" name="Rectangle 4"/>
          <p:cNvSpPr>
            <a:spLocks noChangeArrowheads="1"/>
          </p:cNvSpPr>
          <p:nvPr/>
        </p:nvSpPr>
        <p:spPr bwMode="auto">
          <a:xfrm>
            <a:off x="1352550" y="-13098463"/>
            <a:ext cx="8137525" cy="784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t>Amico, M. D`, Zikmund, W. G. (2001). The power of marketing. Creating and keeping customers in an e-commerce world. 7th edition. Cincinnati: South-Western College Publishing, 689 p. </a:t>
            </a:r>
          </a:p>
          <a:p>
            <a:r>
              <a:rPr lang="en-US"/>
              <a:t>Armistead, C. (2001). The Customer Support Audit. Cambridge: Cambridge Strategy Publications.</a:t>
            </a:r>
          </a:p>
          <a:p>
            <a:r>
              <a:rPr lang="en-US"/>
              <a:t>Baggs, S. C., Kleiner, H. (1996). How to measure customer service effectively. Managing Service Quality, 6(1), pp. 36-39.</a:t>
            </a:r>
          </a:p>
          <a:p>
            <a:r>
              <a:rPr lang="en-US"/>
              <a:t>Baines, T., Lightfoot, H. (2013). Made to serve. How manufacturers can compete through servitization and product-service systems. 1st ed. Chichester: John Wiley and Sons, 254 p.</a:t>
            </a:r>
          </a:p>
          <a:p>
            <a:r>
              <a:rPr lang="en-US"/>
              <a:t>Bovée, C. L., Thill, J. V. (1992). Study guide to accompany Marketing, McGraw-Hill, 332 p.</a:t>
            </a:r>
          </a:p>
          <a:p>
            <a:r>
              <a:rPr lang="en-US"/>
              <a:t>Buschak, D. (2014). Benefits and sacri fices of after-sales services in the German machine building industry. Spring Servitization Conference 2014, Aston University, Birmingham, UK. Retrieved from: http://www.aston-servitiztion.com/publication/document/69/daniela-buschak-benefits-and-sacrifices-of-after-sales-services-in-the-german-machine-industry.</a:t>
            </a:r>
          </a:p>
          <a:p>
            <a:r>
              <a:rPr lang="en-US"/>
              <a:t>Davies, A. (2004), Moving base into high-value integrated solutions: a value stream approach,</a:t>
            </a:r>
          </a:p>
          <a:p>
            <a:r>
              <a:rPr lang="en-US"/>
              <a:t>Industrial and Corporate Change, 13(5), pp. 727-756.</a:t>
            </a:r>
          </a:p>
          <a:p>
            <a:r>
              <a:rPr lang="en-US"/>
              <a:t>Davies, A., Brady, T., Hobday, M. (2007). Organizing for solutions: Systems seller vs. systems inte-grator. Industrial marketing management, 36(2), pp. 183-193.</a:t>
            </a:r>
          </a:p>
          <a:p>
            <a:r>
              <a:rPr lang="en-US"/>
              <a:t>Fischer, T., Gebauer, H., Fleisch, E. (2012). Service business development: strategies for value crea-tion in manufacturing firms. 1st ed. Cambridge:  Cambridge University Press, 298 p.</a:t>
            </a:r>
          </a:p>
          <a:p>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122882" name="Content Placeholder 2"/>
          <p:cNvSpPr>
            <a:spLocks noGrp="1"/>
          </p:cNvSpPr>
          <p:nvPr>
            <p:ph sz="quarter" idx="13"/>
          </p:nvPr>
        </p:nvSpPr>
        <p:spPr>
          <a:xfrm>
            <a:off x="128588" y="333375"/>
            <a:ext cx="9777412" cy="3873500"/>
          </a:xfrm>
        </p:spPr>
        <p:txBody>
          <a:bodyPr/>
          <a:lstStyle/>
          <a:p>
            <a:pPr marL="46037" indent="0">
              <a:buNone/>
            </a:pPr>
            <a:r>
              <a:rPr lang="en-US" dirty="0">
                <a:latin typeface="Trebuchet MS" charset="0"/>
              </a:rPr>
              <a:t>References</a:t>
            </a:r>
          </a:p>
          <a:p>
            <a:r>
              <a:rPr lang="en-GB" sz="1400" dirty="0">
                <a:latin typeface="Trebuchet MS" charset="0"/>
              </a:rPr>
              <a:t>Leech, P. (1995). The importance of positive customer service to </a:t>
            </a:r>
            <a:r>
              <a:rPr lang="en-GB" sz="1400" dirty="0" err="1">
                <a:latin typeface="Trebuchet MS" charset="0"/>
              </a:rPr>
              <a:t>Ansells</a:t>
            </a:r>
            <a:r>
              <a:rPr lang="en-GB" sz="1400" dirty="0">
                <a:latin typeface="Trebuchet MS" charset="0"/>
              </a:rPr>
              <a:t>. </a:t>
            </a:r>
            <a:r>
              <a:rPr lang="en-GB" sz="1400" i="1" dirty="0">
                <a:latin typeface="Trebuchet MS" charset="0"/>
              </a:rPr>
              <a:t>Managing Service Duality</a:t>
            </a:r>
            <a:r>
              <a:rPr lang="en-GB" sz="1400" dirty="0">
                <a:latin typeface="Trebuchet MS" charset="0"/>
              </a:rPr>
              <a:t>, 5(4), pp. 31-34.</a:t>
            </a:r>
            <a:endParaRPr lang="en-US" sz="1400" dirty="0">
              <a:latin typeface="Trebuchet MS" charset="0"/>
            </a:endParaRPr>
          </a:p>
          <a:p>
            <a:r>
              <a:rPr lang="en-GB" sz="1400" dirty="0">
                <a:latin typeface="Trebuchet MS" charset="0"/>
              </a:rPr>
              <a:t>Mathieu, V. A. (2001). Product services: from a service supporting the product to a service supporting. </a:t>
            </a:r>
            <a:r>
              <a:rPr lang="en-GB" sz="1400" i="1" dirty="0">
                <a:latin typeface="Trebuchet MS" charset="0"/>
              </a:rPr>
              <a:t>The Journal of Business &amp; Industrial Marketing</a:t>
            </a:r>
            <a:r>
              <a:rPr lang="en-GB" sz="1400" dirty="0">
                <a:latin typeface="Trebuchet MS" charset="0"/>
              </a:rPr>
              <a:t>, 16(1), pp. 39-58.</a:t>
            </a:r>
            <a:endParaRPr lang="en-US" sz="1400" dirty="0">
              <a:latin typeface="Trebuchet MS" charset="0"/>
            </a:endParaRPr>
          </a:p>
          <a:p>
            <a:r>
              <a:rPr lang="en-GB" sz="1400" dirty="0" err="1">
                <a:latin typeface="Trebuchet MS" charset="0"/>
              </a:rPr>
              <a:t>Matthyssens</a:t>
            </a:r>
            <a:r>
              <a:rPr lang="en-GB" sz="1400" dirty="0">
                <a:latin typeface="Trebuchet MS" charset="0"/>
              </a:rPr>
              <a:t>, P., </a:t>
            </a:r>
            <a:r>
              <a:rPr lang="en-GB" sz="1400" dirty="0" err="1">
                <a:latin typeface="Trebuchet MS" charset="0"/>
              </a:rPr>
              <a:t>Vandenbempt</a:t>
            </a:r>
            <a:r>
              <a:rPr lang="en-GB" sz="1400" dirty="0">
                <a:latin typeface="Trebuchet MS" charset="0"/>
              </a:rPr>
              <a:t>, K. (1998). Creating competitive advantage in industrial services. </a:t>
            </a:r>
            <a:r>
              <a:rPr lang="en-GB" sz="1400" i="1" dirty="0">
                <a:latin typeface="Trebuchet MS" charset="0"/>
              </a:rPr>
              <a:t>The Journal of Business &amp; Industrial Marketing</a:t>
            </a:r>
            <a:r>
              <a:rPr lang="en-GB" sz="1400" dirty="0">
                <a:latin typeface="Trebuchet MS" charset="0"/>
              </a:rPr>
              <a:t>, 13(4/5), pp. 339-355.</a:t>
            </a:r>
            <a:endParaRPr lang="en-US" sz="1400" dirty="0">
              <a:latin typeface="Trebuchet MS" charset="0"/>
            </a:endParaRPr>
          </a:p>
          <a:p>
            <a:r>
              <a:rPr lang="en-GB" sz="1400" i="1" dirty="0" err="1">
                <a:latin typeface="Trebuchet MS" charset="0"/>
              </a:rPr>
              <a:t>Oliva</a:t>
            </a:r>
            <a:r>
              <a:rPr lang="en-GB" sz="1400" i="1" dirty="0">
                <a:latin typeface="Trebuchet MS" charset="0"/>
              </a:rPr>
              <a:t>, R., </a:t>
            </a:r>
            <a:r>
              <a:rPr lang="en-GB" sz="1400" i="1" dirty="0" err="1">
                <a:latin typeface="Trebuchet MS" charset="0"/>
              </a:rPr>
              <a:t>Kallenberg</a:t>
            </a:r>
            <a:r>
              <a:rPr lang="en-GB" sz="1400" i="1" dirty="0">
                <a:latin typeface="Trebuchet MS" charset="0"/>
              </a:rPr>
              <a:t>, R. (2003). </a:t>
            </a:r>
            <a:r>
              <a:rPr lang="en-US" sz="1400" dirty="0">
                <a:latin typeface="Trebuchet MS" charset="0"/>
              </a:rPr>
              <a:t>Managing the transition from products to services. </a:t>
            </a:r>
            <a:r>
              <a:rPr lang="en-US" sz="1400" i="1" dirty="0">
                <a:latin typeface="Trebuchet MS" charset="0"/>
              </a:rPr>
              <a:t>International Journal of Service Industry Management</a:t>
            </a:r>
            <a:r>
              <a:rPr lang="en-US" sz="1400" dirty="0">
                <a:latin typeface="Trebuchet MS" charset="0"/>
              </a:rPr>
              <a:t>, 14(2), pp. 160-172.</a:t>
            </a:r>
          </a:p>
          <a:p>
            <a:r>
              <a:rPr lang="en-GB" sz="1400" dirty="0">
                <a:latin typeface="Trebuchet MS" charset="0"/>
              </a:rPr>
              <a:t>Richardson, F. (1995). Creating competitive advantage via customer service: the RAC case study. </a:t>
            </a:r>
            <a:r>
              <a:rPr lang="en-GB" sz="1400" i="1" dirty="0">
                <a:latin typeface="Trebuchet MS" charset="0"/>
              </a:rPr>
              <a:t>Managing Service Duality</a:t>
            </a:r>
            <a:r>
              <a:rPr lang="en-GB" sz="1400" dirty="0">
                <a:latin typeface="Trebuchet MS" charset="0"/>
              </a:rPr>
              <a:t>, 5(4), pp. 12-15. </a:t>
            </a:r>
            <a:endParaRPr lang="en-US" sz="1400" dirty="0">
              <a:latin typeface="Trebuchet MS" charset="0"/>
            </a:endParaRPr>
          </a:p>
          <a:p>
            <a:r>
              <a:rPr lang="en-US" sz="1400" dirty="0" err="1">
                <a:latin typeface="Trebuchet MS" charset="0"/>
              </a:rPr>
              <a:t>Schmenner</a:t>
            </a:r>
            <a:r>
              <a:rPr lang="en-US" sz="1400" dirty="0">
                <a:latin typeface="Trebuchet MS" charset="0"/>
              </a:rPr>
              <a:t>, R. W. (2009). Manufacturing, service, and their integration: some history and theory. </a:t>
            </a:r>
            <a:r>
              <a:rPr lang="en-US" sz="1400" i="1" dirty="0">
                <a:latin typeface="Trebuchet MS" charset="0"/>
              </a:rPr>
              <a:t>International Journal of Operations &amp; Production Management</a:t>
            </a:r>
            <a:r>
              <a:rPr lang="en-US" sz="1400" dirty="0">
                <a:latin typeface="Trebuchet MS" charset="0"/>
              </a:rPr>
              <a:t>, </a:t>
            </a:r>
            <a:r>
              <a:rPr lang="en-US" sz="1400" i="1" dirty="0">
                <a:latin typeface="Trebuchet MS" charset="0"/>
              </a:rPr>
              <a:t>29</a:t>
            </a:r>
            <a:r>
              <a:rPr lang="en-US" sz="1400" dirty="0">
                <a:latin typeface="Trebuchet MS" charset="0"/>
              </a:rPr>
              <a:t>(5), pp. 431-443.</a:t>
            </a:r>
          </a:p>
          <a:p>
            <a:r>
              <a:rPr lang="en-GB" sz="1400" dirty="0">
                <a:latin typeface="Trebuchet MS" charset="0"/>
              </a:rPr>
              <a:t>Sterne, J. (2000). </a:t>
            </a:r>
            <a:r>
              <a:rPr lang="en-GB" sz="1400" i="1" dirty="0">
                <a:latin typeface="Trebuchet MS" charset="0"/>
              </a:rPr>
              <a:t>Customer Service on the Internet. Building Relationships, Increasing Loyalty, and Staying Competitive</a:t>
            </a:r>
            <a:r>
              <a:rPr lang="en-GB" sz="1400" dirty="0">
                <a:latin typeface="Trebuchet MS" charset="0"/>
              </a:rPr>
              <a:t>. 2</a:t>
            </a:r>
            <a:r>
              <a:rPr lang="en-GB" sz="1400" baseline="30000" dirty="0">
                <a:latin typeface="Trebuchet MS" charset="0"/>
              </a:rPr>
              <a:t>nd</a:t>
            </a:r>
            <a:r>
              <a:rPr lang="en-GB" sz="1400" dirty="0">
                <a:latin typeface="Trebuchet MS" charset="0"/>
              </a:rPr>
              <a:t> edition. New York: John Wiley and Sons, 351 p. </a:t>
            </a:r>
            <a:endParaRPr lang="en-US" sz="1400" dirty="0">
              <a:latin typeface="Trebuchet MS" charset="0"/>
            </a:endParaRPr>
          </a:p>
          <a:p>
            <a:r>
              <a:rPr lang="en-GB" sz="1400" dirty="0" err="1">
                <a:latin typeface="Trebuchet MS" charset="0"/>
              </a:rPr>
              <a:t>Timm</a:t>
            </a:r>
            <a:r>
              <a:rPr lang="en-GB" sz="1400" dirty="0">
                <a:latin typeface="Trebuchet MS" charset="0"/>
              </a:rPr>
              <a:t>, P. R. (2001). </a:t>
            </a:r>
            <a:r>
              <a:rPr lang="en-GB" sz="1400" i="1" dirty="0">
                <a:latin typeface="Trebuchet MS" charset="0"/>
              </a:rPr>
              <a:t>Customer service. Career success through customer satisfaction</a:t>
            </a:r>
            <a:r>
              <a:rPr lang="en-GB" sz="1400" dirty="0">
                <a:latin typeface="Trebuchet MS" charset="0"/>
              </a:rPr>
              <a:t>. 2</a:t>
            </a:r>
            <a:r>
              <a:rPr lang="en-GB" sz="1400" baseline="30000" dirty="0">
                <a:latin typeface="Trebuchet MS" charset="0"/>
              </a:rPr>
              <a:t>nd</a:t>
            </a:r>
            <a:r>
              <a:rPr lang="en-GB" sz="1400" dirty="0">
                <a:latin typeface="Trebuchet MS" charset="0"/>
              </a:rPr>
              <a:t> edition. New Jersey: Prentice-Hall, 223 p. </a:t>
            </a:r>
            <a:endParaRPr lang="en-US" sz="1400" dirty="0">
              <a:latin typeface="Trebuchet MS" charset="0"/>
            </a:endParaRPr>
          </a:p>
          <a:p>
            <a:r>
              <a:rPr lang="en-US" sz="1400" dirty="0" err="1">
                <a:latin typeface="Trebuchet MS" charset="0"/>
              </a:rPr>
              <a:t>Tukker</a:t>
            </a:r>
            <a:r>
              <a:rPr lang="en-US" sz="1400" dirty="0">
                <a:latin typeface="Trebuchet MS" charset="0"/>
              </a:rPr>
              <a:t>, A. (2004). Eight types of product</a:t>
            </a:r>
            <a:r>
              <a:rPr lang="en-US" sz="1400" b="1" dirty="0">
                <a:latin typeface="Trebuchet MS" charset="0"/>
              </a:rPr>
              <a:t>–</a:t>
            </a:r>
            <a:r>
              <a:rPr lang="en-US" sz="1400" dirty="0">
                <a:latin typeface="Trebuchet MS" charset="0"/>
              </a:rPr>
              <a:t>service system: Eight ways to sustainability? Experiences from </a:t>
            </a:r>
            <a:r>
              <a:rPr lang="en-US" sz="1400" dirty="0" err="1">
                <a:latin typeface="Trebuchet MS" charset="0"/>
              </a:rPr>
              <a:t>SusProNet</a:t>
            </a:r>
            <a:r>
              <a:rPr lang="en-US" sz="1400" dirty="0">
                <a:latin typeface="Trebuchet MS" charset="0"/>
              </a:rPr>
              <a:t>. </a:t>
            </a:r>
            <a:r>
              <a:rPr lang="en-US" sz="1400" i="1" dirty="0">
                <a:latin typeface="Trebuchet MS" charset="0"/>
              </a:rPr>
              <a:t>Business Strategy and the Environment</a:t>
            </a:r>
            <a:r>
              <a:rPr lang="en-US" sz="1400" dirty="0">
                <a:latin typeface="Trebuchet MS" charset="0"/>
              </a:rPr>
              <a:t>, 13(4), pp. 246</a:t>
            </a:r>
            <a:r>
              <a:rPr lang="en-US" sz="1400" b="1" dirty="0">
                <a:latin typeface="Trebuchet MS" charset="0"/>
              </a:rPr>
              <a:t>-</a:t>
            </a:r>
            <a:r>
              <a:rPr lang="en-US" sz="1400" dirty="0">
                <a:latin typeface="Trebuchet MS" charset="0"/>
              </a:rPr>
              <a:t>260.</a:t>
            </a:r>
          </a:p>
          <a:p>
            <a:r>
              <a:rPr lang="en-US" sz="1400" dirty="0" err="1">
                <a:latin typeface="Trebuchet MS" charset="0"/>
              </a:rPr>
              <a:t>Vandermerwe</a:t>
            </a:r>
            <a:r>
              <a:rPr lang="en-US" sz="1400" dirty="0">
                <a:latin typeface="Trebuchet MS" charset="0"/>
              </a:rPr>
              <a:t>, S. </a:t>
            </a:r>
            <a:r>
              <a:rPr lang="en-US" sz="1400" dirty="0" err="1">
                <a:latin typeface="Trebuchet MS" charset="0"/>
              </a:rPr>
              <a:t>Rada</a:t>
            </a:r>
            <a:r>
              <a:rPr lang="en-US" sz="1400" dirty="0">
                <a:latin typeface="Trebuchet MS" charset="0"/>
              </a:rPr>
              <a:t>, J. (1988). </a:t>
            </a:r>
            <a:r>
              <a:rPr lang="en-US" sz="1400" dirty="0" err="1">
                <a:latin typeface="Trebuchet MS" charset="0"/>
              </a:rPr>
              <a:t>Servitization</a:t>
            </a:r>
            <a:r>
              <a:rPr lang="en-US" sz="1400" dirty="0">
                <a:latin typeface="Trebuchet MS" charset="0"/>
              </a:rPr>
              <a:t> of business: adding value by adding services. </a:t>
            </a:r>
            <a:r>
              <a:rPr lang="en-US" sz="1400" i="1" dirty="0">
                <a:latin typeface="Trebuchet MS" charset="0"/>
              </a:rPr>
              <a:t>European Management Journal</a:t>
            </a:r>
            <a:r>
              <a:rPr lang="en-US" sz="1400" dirty="0">
                <a:latin typeface="Trebuchet MS" charset="0"/>
              </a:rPr>
              <a:t>, 6(4), pp. 314-24.</a:t>
            </a:r>
          </a:p>
          <a:p>
            <a:r>
              <a:rPr lang="en-US" sz="1400" dirty="0">
                <a:latin typeface="Trebuchet MS" charset="0"/>
              </a:rPr>
              <a:t>Wise, R. and Baumgartner, P. (1999). Going downstream: the new imperative in manufacturing. </a:t>
            </a:r>
            <a:r>
              <a:rPr lang="en-US" sz="1400" i="1" dirty="0">
                <a:latin typeface="Trebuchet MS" charset="0"/>
              </a:rPr>
              <a:t>Harvard Business Review</a:t>
            </a:r>
            <a:r>
              <a:rPr lang="en-US" sz="1400" dirty="0">
                <a:latin typeface="Trebuchet MS" charset="0"/>
              </a:rPr>
              <a:t>, 77(5), pp. 133-41.</a:t>
            </a:r>
          </a:p>
          <a:p>
            <a:endParaRPr lang="en-US" sz="1400" dirty="0">
              <a:latin typeface="Trebuchet MS" charset="0"/>
            </a:endParaRPr>
          </a:p>
          <a:p>
            <a:endParaRPr lang="en-US" sz="1400" dirty="0">
              <a:latin typeface="Trebuchet MS" charset="0"/>
            </a:endParaRPr>
          </a:p>
          <a:p>
            <a:endParaRPr lang="en-US" sz="1400" dirty="0">
              <a:latin typeface="Trebuchet MS" charset="0"/>
            </a:endParaRPr>
          </a:p>
        </p:txBody>
      </p:sp>
      <p:sp>
        <p:nvSpPr>
          <p:cNvPr id="122883" name="Rectangle 4"/>
          <p:cNvSpPr>
            <a:spLocks noChangeArrowheads="1"/>
          </p:cNvSpPr>
          <p:nvPr/>
        </p:nvSpPr>
        <p:spPr bwMode="auto">
          <a:xfrm>
            <a:off x="1352550" y="-13098463"/>
            <a:ext cx="8137525" cy="784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t>Amico, M. D`, Zikmund, W. G. (2001). The power of marketing. Creating and keeping customers in an e-commerce world. 7th edition. Cincinnati: South-Western College Publishing, 689 p. </a:t>
            </a:r>
          </a:p>
          <a:p>
            <a:r>
              <a:rPr lang="en-US"/>
              <a:t>Armistead, C. (2001). The Customer Support Audit. Cambridge: Cambridge Strategy Publications.</a:t>
            </a:r>
          </a:p>
          <a:p>
            <a:r>
              <a:rPr lang="en-US"/>
              <a:t>Baggs, S. C., Kleiner, H. (1996). How to measure customer service effectively. Managing Service Quality, 6(1), pp. 36-39.</a:t>
            </a:r>
          </a:p>
          <a:p>
            <a:r>
              <a:rPr lang="en-US"/>
              <a:t>Baines, T., Lightfoot, H. (2013). Made to serve. How manufacturers can compete through servitization and product-service systems. 1st ed. Chichester: John Wiley and Sons, 254 p.</a:t>
            </a:r>
          </a:p>
          <a:p>
            <a:r>
              <a:rPr lang="en-US"/>
              <a:t>Bovée, C. L., Thill, J. V. (1992). Study guide to accompany Marketing, McGraw-Hill, 332 p.</a:t>
            </a:r>
          </a:p>
          <a:p>
            <a:r>
              <a:rPr lang="en-US"/>
              <a:t>Buschak, D. (2014). Benefits and sacri fices of after-sales services in the German machine building industry. Spring Servitization Conference 2014, Aston University, Birmingham, UK. Retrieved from: http://www.aston-servitiztion.com/publication/document/69/daniela-buschak-benefits-and-sacrifices-of-after-sales-services-in-the-german-machine-industry.</a:t>
            </a:r>
          </a:p>
          <a:p>
            <a:r>
              <a:rPr lang="en-US"/>
              <a:t>Davies, A. (2004), Moving base into high-value integrated solutions: a value stream approach,</a:t>
            </a:r>
          </a:p>
          <a:p>
            <a:r>
              <a:rPr lang="en-US"/>
              <a:t>Industrial and Corporate Change, 13(5), pp. 727-756.</a:t>
            </a:r>
          </a:p>
          <a:p>
            <a:r>
              <a:rPr lang="en-US"/>
              <a:t>Davies, A., Brady, T., Hobday, M. (2007). Organizing for solutions: Systems seller vs. systems inte-grator. Industrial marketing management, 36(2), pp. 183-193.</a:t>
            </a:r>
          </a:p>
          <a:p>
            <a:r>
              <a:rPr lang="en-US"/>
              <a:t>Fischer, T., Gebauer, H., Fleisch, E. (2012). Service business development: strategies for value crea-tion in manufacturing firms. 1st ed. Cambridge:  Cambridge University Press, 298 p.</a:t>
            </a:r>
          </a:p>
          <a:p>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3"/>
          <p:cNvSpPr>
            <a:spLocks noGrp="1" noChangeArrowheads="1"/>
          </p:cNvSpPr>
          <p:nvPr>
            <p:ph sz="quarter" idx="13"/>
          </p:nvPr>
        </p:nvSpPr>
        <p:spPr>
          <a:xfrm>
            <a:off x="1238250" y="731838"/>
            <a:ext cx="6934200" cy="4210050"/>
          </a:xfrm>
        </p:spPr>
        <p:txBody>
          <a:bodyPr/>
          <a:lstStyle/>
          <a:p>
            <a:pPr eaLnBrk="1" hangingPunct="1">
              <a:buFont typeface="Wingdings" charset="0"/>
              <a:buNone/>
            </a:pPr>
            <a:endParaRPr lang="cs-CZ">
              <a:latin typeface="Trebuchet MS" charset="0"/>
            </a:endParaRPr>
          </a:p>
          <a:p>
            <a:pPr eaLnBrk="1" hangingPunct="1">
              <a:buFont typeface="Wingdings" charset="0"/>
              <a:buNone/>
            </a:pPr>
            <a:endParaRPr lang="cs-CZ">
              <a:latin typeface="Trebuchet MS" charset="0"/>
            </a:endParaRPr>
          </a:p>
          <a:p>
            <a:pPr eaLnBrk="1" hangingPunct="1">
              <a:buFont typeface="Wingdings" charset="0"/>
              <a:buNone/>
            </a:pPr>
            <a:endParaRPr lang="cs-CZ">
              <a:latin typeface="Trebuchet MS" charset="0"/>
            </a:endParaRPr>
          </a:p>
          <a:p>
            <a:pPr eaLnBrk="1" hangingPunct="1">
              <a:buFont typeface="Wingdings" charset="0"/>
              <a:buNone/>
            </a:pPr>
            <a:endParaRPr lang="cs-CZ">
              <a:latin typeface="Trebuchet MS" charset="0"/>
            </a:endParaRPr>
          </a:p>
          <a:p>
            <a:pPr algn="ctr" eaLnBrk="1" hangingPunct="1">
              <a:buFont typeface="Wingdings" charset="0"/>
              <a:buNone/>
            </a:pPr>
            <a:r>
              <a:rPr lang="cs-CZ" sz="4000" b="1">
                <a:solidFill>
                  <a:srgbClr val="0D79CA"/>
                </a:solidFill>
                <a:latin typeface="Trebuchet MS" charset="0"/>
              </a:rPr>
              <a:t>Thanks for your attention!</a:t>
            </a:r>
          </a:p>
          <a:p>
            <a:pPr algn="ctr" eaLnBrk="1" hangingPunct="1">
              <a:buFont typeface="Wingdings" charset="0"/>
              <a:buNone/>
            </a:pPr>
            <a:endParaRPr lang="cs-CZ" sz="4000" b="1">
              <a:solidFill>
                <a:srgbClr val="0D79CA"/>
              </a:solidFill>
              <a:latin typeface="Trebuchet MS" charset="0"/>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4294967295"/>
          </p:nvPr>
        </p:nvSpPr>
        <p:spPr>
          <a:xfrm>
            <a:off x="495300" y="1600201"/>
            <a:ext cx="8915400" cy="4530725"/>
          </a:xfrm>
          <a:prstGeom prst="rect">
            <a:avLst/>
          </a:prstGeom>
        </p:spPr>
        <p:txBody>
          <a:bodyPr/>
          <a:lstStyle/>
          <a:p>
            <a:pPr>
              <a:defRPr/>
            </a:pPr>
            <a:r>
              <a:rPr lang="en-US" dirty="0"/>
              <a:t>Do you know how important are services for your country? (GDP or labor force)</a:t>
            </a:r>
          </a:p>
        </p:txBody>
      </p:sp>
    </p:spTree>
    <p:extLst>
      <p:ext uri="{BB962C8B-B14F-4D97-AF65-F5344CB8AC3E}">
        <p14:creationId xmlns:p14="http://schemas.microsoft.com/office/powerpoint/2010/main" val="388194730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 name="Rectangle 614"/>
          <p:cNvSpPr>
            <a:spLocks noGrp="1" noChangeArrowheads="1"/>
          </p:cNvSpPr>
          <p:nvPr>
            <p:ph type="title"/>
          </p:nvPr>
        </p:nvSpPr>
        <p:spPr>
          <a:xfrm>
            <a:off x="128464" y="277813"/>
            <a:ext cx="9505056" cy="990600"/>
          </a:xfrm>
        </p:spPr>
        <p:txBody>
          <a:bodyPr/>
          <a:lstStyle/>
          <a:p>
            <a:pPr marL="0" indent="0" eaLnBrk="1" hangingPunct="1">
              <a:buNone/>
              <a:defRPr/>
            </a:pPr>
            <a:r>
              <a:rPr lang="en-US" sz="3200" dirty="0">
                <a:solidFill>
                  <a:srgbClr val="073C65"/>
                </a:solidFill>
              </a:rPr>
              <a:t>GDP according to purchasing power parity  (</a:t>
            </a:r>
            <a:r>
              <a:rPr lang="en-US" sz="3200" dirty="0" err="1">
                <a:solidFill>
                  <a:srgbClr val="073C65"/>
                </a:solidFill>
              </a:rPr>
              <a:t>bil</a:t>
            </a:r>
            <a:r>
              <a:rPr lang="en-US" sz="3200" dirty="0">
                <a:solidFill>
                  <a:srgbClr val="073C65"/>
                </a:solidFill>
              </a:rPr>
              <a:t>. USD), 2015)</a:t>
            </a:r>
            <a:endParaRPr lang="cs-CZ" sz="3200" dirty="0">
              <a:solidFill>
                <a:srgbClr val="073C65"/>
              </a:solidFill>
              <a:cs typeface="+mj-cs"/>
            </a:endParaRPr>
          </a:p>
        </p:txBody>
      </p:sp>
      <p:graphicFrame>
        <p:nvGraphicFramePr>
          <p:cNvPr id="3" name="Table Placeholder 2"/>
          <p:cNvGraphicFramePr>
            <a:graphicFrameLocks noGrp="1"/>
          </p:cNvGraphicFramePr>
          <p:nvPr>
            <p:ph type="tbl" idx="1"/>
          </p:nvPr>
        </p:nvGraphicFramePr>
        <p:xfrm>
          <a:off x="662120" y="1196975"/>
          <a:ext cx="8347868" cy="5327652"/>
        </p:xfrm>
        <a:graphic>
          <a:graphicData uri="http://schemas.openxmlformats.org/drawingml/2006/table">
            <a:tbl>
              <a:tblPr/>
              <a:tblGrid>
                <a:gridCol w="2086967">
                  <a:extLst>
                    <a:ext uri="{9D8B030D-6E8A-4147-A177-3AD203B41FA5}">
                      <a16:colId xmlns:a16="http://schemas.microsoft.com/office/drawing/2014/main" val="20000"/>
                    </a:ext>
                  </a:extLst>
                </a:gridCol>
                <a:gridCol w="2086967">
                  <a:extLst>
                    <a:ext uri="{9D8B030D-6E8A-4147-A177-3AD203B41FA5}">
                      <a16:colId xmlns:a16="http://schemas.microsoft.com/office/drawing/2014/main" val="20001"/>
                    </a:ext>
                  </a:extLst>
                </a:gridCol>
                <a:gridCol w="2086967">
                  <a:extLst>
                    <a:ext uri="{9D8B030D-6E8A-4147-A177-3AD203B41FA5}">
                      <a16:colId xmlns:a16="http://schemas.microsoft.com/office/drawing/2014/main" val="20002"/>
                    </a:ext>
                  </a:extLst>
                </a:gridCol>
                <a:gridCol w="2086967">
                  <a:extLst>
                    <a:ext uri="{9D8B030D-6E8A-4147-A177-3AD203B41FA5}">
                      <a16:colId xmlns:a16="http://schemas.microsoft.com/office/drawing/2014/main" val="20003"/>
                    </a:ext>
                  </a:extLst>
                </a:gridCol>
              </a:tblGrid>
              <a:tr h="484332">
                <a:tc>
                  <a:txBody>
                    <a:bodyPr/>
                    <a:lstStyle/>
                    <a:p>
                      <a:pPr algn="ctr" fontAlgn="b"/>
                      <a:r>
                        <a:rPr lang="en-US" sz="1200" b="0" i="0" u="none" strike="noStrike" dirty="0">
                          <a:solidFill>
                            <a:schemeClr val="tx1"/>
                          </a:solidFill>
                          <a:effectLst/>
                          <a:latin typeface="Calibri"/>
                        </a:rPr>
                        <a:t> </a:t>
                      </a:r>
                    </a:p>
                  </a:txBody>
                  <a:tcPr marL="13759" marR="13759"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1" u="none" strike="noStrike">
                          <a:solidFill>
                            <a:schemeClr val="tx1"/>
                          </a:solidFill>
                          <a:effectLst/>
                          <a:latin typeface="Calibri"/>
                        </a:rPr>
                        <a:t>Prim.</a:t>
                      </a:r>
                    </a:p>
                  </a:txBody>
                  <a:tcPr marL="13759" marR="13759"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1" u="none" strike="noStrike">
                          <a:solidFill>
                            <a:schemeClr val="tx1"/>
                          </a:solidFill>
                          <a:effectLst/>
                          <a:latin typeface="Calibri"/>
                        </a:rPr>
                        <a:t>Sec.</a:t>
                      </a:r>
                    </a:p>
                  </a:txBody>
                  <a:tcPr marL="13759" marR="13759"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1" u="none" strike="noStrike">
                          <a:solidFill>
                            <a:schemeClr val="tx1"/>
                          </a:solidFill>
                          <a:effectLst/>
                          <a:latin typeface="Calibri"/>
                        </a:rPr>
                        <a:t>Tertiary</a:t>
                      </a:r>
                    </a:p>
                  </a:txBody>
                  <a:tcPr marL="13759" marR="13759"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84332">
                <a:tc>
                  <a:txBody>
                    <a:bodyPr/>
                    <a:lstStyle/>
                    <a:p>
                      <a:pPr algn="ctr" fontAlgn="ctr"/>
                      <a:r>
                        <a:rPr lang="en-US" sz="1200" b="1" i="0" u="none" strike="noStrike">
                          <a:solidFill>
                            <a:schemeClr val="tx1"/>
                          </a:solidFill>
                          <a:effectLst/>
                          <a:latin typeface="Calibri"/>
                        </a:rPr>
                        <a:t>World</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a:rPr>
                        <a:t>6%</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a:rPr>
                        <a:t>30,9%</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a:rPr>
                        <a:t>63,2%</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4332">
                <a:tc>
                  <a:txBody>
                    <a:bodyPr/>
                    <a:lstStyle/>
                    <a:p>
                      <a:pPr algn="ctr" fontAlgn="b"/>
                      <a:r>
                        <a:rPr lang="en-US" sz="1200" b="1" i="0" u="none" strike="noStrike">
                          <a:solidFill>
                            <a:schemeClr val="tx1"/>
                          </a:solidFill>
                          <a:effectLst/>
                          <a:latin typeface="Calibri"/>
                        </a:rPr>
                        <a:t>EU</a:t>
                      </a:r>
                    </a:p>
                  </a:txBody>
                  <a:tcPr marL="13759" marR="13759"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a:rPr>
                        <a:t>1,8%</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a:rPr>
                        <a:t>25%</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a:rPr>
                        <a:t>73,1%</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84332">
                <a:tc>
                  <a:txBody>
                    <a:bodyPr/>
                    <a:lstStyle/>
                    <a:p>
                      <a:pPr algn="ctr" fontAlgn="b"/>
                      <a:r>
                        <a:rPr lang="en-US" sz="1200" b="1" i="0" u="none" strike="noStrike">
                          <a:solidFill>
                            <a:schemeClr val="tx1"/>
                          </a:solidFill>
                          <a:effectLst/>
                          <a:latin typeface="Calibri"/>
                        </a:rPr>
                        <a:t>USA</a:t>
                      </a:r>
                    </a:p>
                  </a:txBody>
                  <a:tcPr marL="13759" marR="13759"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a:rPr>
                        <a:t>1,1%</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a:rPr>
                        <a:t>22,1%</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a:rPr>
                        <a:t>77,7%</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84332">
                <a:tc>
                  <a:txBody>
                    <a:bodyPr/>
                    <a:lstStyle/>
                    <a:p>
                      <a:pPr algn="ctr" fontAlgn="b"/>
                      <a:r>
                        <a:rPr lang="en-US" sz="1200" b="1" i="0" u="none" strike="noStrike">
                          <a:solidFill>
                            <a:schemeClr val="tx1"/>
                          </a:solidFill>
                          <a:effectLst/>
                          <a:latin typeface="Calibri"/>
                        </a:rPr>
                        <a:t>China</a:t>
                      </a:r>
                    </a:p>
                  </a:txBody>
                  <a:tcPr marL="13759" marR="13759"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a:rPr>
                        <a:t>10,2%</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a:rPr>
                        <a:t>49,6%</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2">
                              <a:lumMod val="65000"/>
                            </a:schemeClr>
                          </a:solidFill>
                          <a:effectLst/>
                          <a:latin typeface="Calibri"/>
                        </a:rPr>
                        <a:t>43%</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84332">
                <a:tc>
                  <a:txBody>
                    <a:bodyPr/>
                    <a:lstStyle/>
                    <a:p>
                      <a:pPr algn="ctr" fontAlgn="b"/>
                      <a:r>
                        <a:rPr lang="en-US" sz="1200" b="1" i="0" u="none" strike="noStrike">
                          <a:solidFill>
                            <a:schemeClr val="tx1"/>
                          </a:solidFill>
                          <a:effectLst/>
                          <a:latin typeface="Calibri"/>
                        </a:rPr>
                        <a:t>Germany</a:t>
                      </a:r>
                    </a:p>
                  </a:txBody>
                  <a:tcPr marL="13759" marR="13759"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a:rPr>
                        <a:t>0,9%</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a:rPr>
                        <a:t>27,8%</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a:rPr>
                        <a:t>71,3%</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84332">
                <a:tc>
                  <a:txBody>
                    <a:bodyPr/>
                    <a:lstStyle/>
                    <a:p>
                      <a:pPr algn="ctr" fontAlgn="b"/>
                      <a:r>
                        <a:rPr lang="en-US" sz="1200" b="1" i="0" u="none" strike="noStrike">
                          <a:solidFill>
                            <a:schemeClr val="tx1"/>
                          </a:solidFill>
                          <a:effectLst/>
                          <a:latin typeface="Calibri"/>
                        </a:rPr>
                        <a:t>GB</a:t>
                      </a:r>
                    </a:p>
                  </a:txBody>
                  <a:tcPr marL="13759" marR="13759"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a:rPr>
                        <a:t>0,7%</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a:rPr>
                        <a:t>21,8%</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a:rPr>
                        <a:t>77,5%</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84332">
                <a:tc>
                  <a:txBody>
                    <a:bodyPr/>
                    <a:lstStyle/>
                    <a:p>
                      <a:pPr algn="ctr" fontAlgn="b"/>
                      <a:r>
                        <a:rPr lang="en-US" sz="1200" b="1" i="0" u="none" strike="noStrike">
                          <a:solidFill>
                            <a:schemeClr val="tx1"/>
                          </a:solidFill>
                          <a:effectLst/>
                          <a:latin typeface="Calibri"/>
                        </a:rPr>
                        <a:t>France</a:t>
                      </a:r>
                    </a:p>
                  </a:txBody>
                  <a:tcPr marL="13759" marR="13759"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a:rPr>
                        <a:t>2%</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a:rPr>
                        <a:t>18,5%</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FF6600"/>
                          </a:solidFill>
                          <a:effectLst/>
                          <a:latin typeface="Calibri"/>
                        </a:rPr>
                        <a:t>78,9%</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84332">
                <a:tc>
                  <a:txBody>
                    <a:bodyPr/>
                    <a:lstStyle/>
                    <a:p>
                      <a:pPr algn="ctr" fontAlgn="b"/>
                      <a:r>
                        <a:rPr lang="en-US" sz="1200" b="1" i="0" u="none" strike="noStrike">
                          <a:solidFill>
                            <a:schemeClr val="tx1"/>
                          </a:solidFill>
                          <a:effectLst/>
                          <a:latin typeface="Calibri"/>
                        </a:rPr>
                        <a:t>Austria</a:t>
                      </a:r>
                    </a:p>
                  </a:txBody>
                  <a:tcPr marL="13759" marR="13759"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a:rPr>
                        <a:t>1,5%</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a:rPr>
                        <a:t>29,4%</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a:rPr>
                        <a:t>69,1%</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84332">
                <a:tc>
                  <a:txBody>
                    <a:bodyPr/>
                    <a:lstStyle/>
                    <a:p>
                      <a:pPr algn="ctr" fontAlgn="b"/>
                      <a:r>
                        <a:rPr lang="en-US" sz="1200" b="1" i="0" u="none" strike="noStrike">
                          <a:solidFill>
                            <a:schemeClr val="tx1"/>
                          </a:solidFill>
                          <a:effectLst/>
                          <a:latin typeface="Calibri"/>
                        </a:rPr>
                        <a:t>Poland</a:t>
                      </a:r>
                    </a:p>
                  </a:txBody>
                  <a:tcPr marL="13759" marR="13759"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a:rPr>
                        <a:t>3,4%</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a:rPr>
                        <a:t>33%</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a:rPr>
                        <a:t>63,5%</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84332">
                <a:tc>
                  <a:txBody>
                    <a:bodyPr/>
                    <a:lstStyle/>
                    <a:p>
                      <a:pPr algn="ctr" fontAlgn="b"/>
                      <a:r>
                        <a:rPr lang="en-US" sz="1200" b="1" i="0" u="none" strike="noStrike">
                          <a:solidFill>
                            <a:schemeClr val="tx1"/>
                          </a:solidFill>
                          <a:effectLst/>
                          <a:latin typeface="Calibri"/>
                        </a:rPr>
                        <a:t>CZ</a:t>
                      </a:r>
                    </a:p>
                  </a:txBody>
                  <a:tcPr marL="13759" marR="13759"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a:rPr>
                        <a:t>2,4%</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a:rPr>
                        <a:t>37,6%</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a:rPr>
                        <a:t>60%</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964981099"/>
      </p:ext>
    </p:extLst>
  </p:cSld>
  <p:clrMapOvr>
    <a:masterClrMapping/>
  </p:clrMapOvr>
  <p:transition spd="slow"/>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Slipstream.thmx</Template>
  <TotalTime>3323</TotalTime>
  <Words>3671</Words>
  <Application>Microsoft Office PowerPoint</Application>
  <PresentationFormat>A4 (210 × 297 mm)</PresentationFormat>
  <Paragraphs>496</Paragraphs>
  <Slides>79</Slides>
  <Notes>20</Notes>
  <HiddenSlides>0</HiddenSlides>
  <MMClips>0</MMClips>
  <ScaleCrop>false</ScaleCrop>
  <HeadingPairs>
    <vt:vector size="6" baseType="variant">
      <vt:variant>
        <vt:lpstr>Použitá písma</vt:lpstr>
      </vt:variant>
      <vt:variant>
        <vt:i4>11</vt:i4>
      </vt:variant>
      <vt:variant>
        <vt:lpstr>Motiv</vt:lpstr>
      </vt:variant>
      <vt:variant>
        <vt:i4>1</vt:i4>
      </vt:variant>
      <vt:variant>
        <vt:lpstr>Nadpisy snímků</vt:lpstr>
      </vt:variant>
      <vt:variant>
        <vt:i4>79</vt:i4>
      </vt:variant>
    </vt:vector>
  </HeadingPairs>
  <TitlesOfParts>
    <vt:vector size="91" baseType="lpstr">
      <vt:lpstr>ＭＳ Ｐゴシック</vt:lpstr>
      <vt:lpstr>Arial</vt:lpstr>
      <vt:lpstr>Calibri</vt:lpstr>
      <vt:lpstr>Constantia</vt:lpstr>
      <vt:lpstr>Courier New</vt:lpstr>
      <vt:lpstr>Georgia</vt:lpstr>
      <vt:lpstr>Souvenir Lt BT</vt:lpstr>
      <vt:lpstr>Trebuchet MS</vt:lpstr>
      <vt:lpstr>Verdana</vt:lpstr>
      <vt:lpstr>Wingdings</vt:lpstr>
      <vt:lpstr>Wingdings 2</vt:lpstr>
      <vt:lpstr>Slipstream</vt:lpstr>
      <vt:lpstr>SERVICE MARKETING   Lucie Kaňovská  Brno University of Technology Faculty of Business and Management   </vt:lpstr>
      <vt:lpstr>Content</vt:lpstr>
      <vt:lpstr>Prezentace aplikace PowerPoint</vt:lpstr>
      <vt:lpstr>Prezentace aplikace PowerPoint</vt:lpstr>
      <vt:lpstr>Prezentace aplikace PowerPoint</vt:lpstr>
      <vt:lpstr>Prezentace aplikace PowerPoint</vt:lpstr>
      <vt:lpstr>What’s the Big Deal about Services?</vt:lpstr>
      <vt:lpstr>Prezentace aplikace PowerPoint</vt:lpstr>
      <vt:lpstr>GDP according to purchasing power parity  (bil. USD), 2015)</vt:lpstr>
      <vt:lpstr>GDP - composition, by sector of origin(%) </vt:lpstr>
      <vt:lpstr>Prezentace aplikace PowerPoint</vt:lpstr>
      <vt:lpstr>Prezentace aplikace PowerPoint</vt:lpstr>
      <vt:lpstr>The most valuable companies</vt:lpstr>
      <vt:lpstr>Prezentace aplikace PowerPoint</vt:lpstr>
      <vt:lpstr>Prezentace aplikace PowerPoint</vt:lpstr>
      <vt:lpstr>Prezentace aplikace PowerPoint</vt:lpstr>
      <vt:lpstr>Prezentace aplikace PowerPoint</vt:lpstr>
      <vt:lpstr>Prezentace aplikace PowerPoint</vt:lpstr>
      <vt:lpstr>AVAST Software s.r.o.</vt:lpstr>
      <vt:lpstr>AVG</vt:lpstr>
      <vt:lpstr>Prezentace aplikace PowerPoint</vt:lpstr>
      <vt:lpstr>Prezentace aplikace PowerPoint</vt:lpstr>
      <vt:lpstr>Prezentace aplikace PowerPoint</vt:lpstr>
      <vt:lpstr>Prezentace aplikace PowerPoint</vt:lpstr>
      <vt:lpstr>Prezentace aplikace PowerPoint</vt:lpstr>
      <vt:lpstr>Famous companies</vt:lpstr>
      <vt:lpstr>Major Services</vt:lpstr>
      <vt:lpstr>Services Marketing x Product Marketing</vt:lpstr>
      <vt:lpstr>Prezentace aplikace PowerPoint</vt:lpstr>
      <vt:lpstr>Prezentace aplikace PowerPoint</vt:lpstr>
      <vt:lpstr>Customer services</vt:lpstr>
      <vt:lpstr>Customer Services</vt:lpstr>
      <vt:lpstr>Customer services</vt:lpstr>
      <vt:lpstr>Customer services</vt:lpstr>
      <vt:lpstr>Customer Services</vt:lpstr>
      <vt:lpstr>Prezentace aplikace PowerPoint</vt:lpstr>
      <vt:lpstr>Customer services</vt:lpstr>
      <vt:lpstr>Customer services</vt:lpstr>
      <vt:lpstr>Prezentace aplikace PowerPoint</vt:lpstr>
      <vt:lpstr>Customer services</vt:lpstr>
      <vt:lpstr>Customer services</vt:lpstr>
      <vt:lpstr>Customer services</vt:lpstr>
      <vt:lpstr>Prezentace aplikace PowerPoint</vt:lpstr>
      <vt:lpstr>How to offer customer services</vt:lpstr>
      <vt:lpstr>How to offer customer services</vt:lpstr>
      <vt:lpstr>How to offer customer services</vt:lpstr>
      <vt:lpstr>Notifications for services</vt:lpstr>
      <vt:lpstr>Prezentace aplikace PowerPoint</vt:lpstr>
      <vt:lpstr>Customer services or Service support for...</vt:lpstr>
      <vt:lpstr>Prezentace aplikace PowerPoint</vt:lpstr>
      <vt:lpstr>Prezentace aplikace PowerPoint</vt:lpstr>
      <vt:lpstr>Prezentace aplikace PowerPoint</vt:lpstr>
      <vt:lpstr>Prezentace aplikace PowerPoint</vt:lpstr>
      <vt:lpstr>Prezentace aplikace PowerPoint</vt:lpstr>
      <vt:lpstr>TASK</vt:lpstr>
      <vt:lpstr>Prezentace aplikace PowerPoint</vt:lpstr>
      <vt:lpstr>Prezentace aplikace PowerPoint</vt:lpstr>
      <vt:lpstr>Services in manufacturing</vt:lpstr>
      <vt:lpstr>Motivation for offering industrial services</vt:lpstr>
      <vt:lpstr>Motivation for offering industrial services</vt:lpstr>
      <vt:lpstr>Services in manufacturing </vt:lpstr>
      <vt:lpstr>Services in manufacturing</vt:lpstr>
      <vt:lpstr>Adding services to the products</vt:lpstr>
      <vt:lpstr>Adding services to the products</vt:lpstr>
      <vt:lpstr>Prezentace aplikace PowerPoint</vt:lpstr>
      <vt:lpstr>Prezentace aplikace PowerPoint</vt:lpstr>
      <vt:lpstr>Prezentace aplikace PowerPoint</vt:lpstr>
      <vt:lpstr>Prezentace aplikace PowerPoint</vt:lpstr>
      <vt:lpstr>Prezentace aplikace PowerPoint</vt:lpstr>
      <vt:lpstr>TESCAN is one of the global suppliers of scientific instruments.  The company is building its reputation and brand name in the field of designing and manufacturing scanning electron microscopes and system solutions for different applications.</vt:lpstr>
      <vt:lpstr>Almost 2500 SEM installations in more than 80 countries prove the highest technical solution of TESCAN products.  TESCAN sales and service network covers countries all over the world. The team of sales representatives and well-trained service staff is capable to assure fast service and customer support as well as detailed product information.  http://www.tescan.com/en-us/about-tescan       </vt:lpstr>
      <vt:lpstr>Prezentace aplikace PowerPoint</vt:lpstr>
      <vt:lpstr>Robe lighting is based in the Czech Republic and manufactures innovative, high quality moving lights and digital lighting products.  Robe continues to focus on designing and producing well-engineered products utilising the very latest available technology to meet the creative, technical and practical demands of our wide range of users and investors.</vt:lpstr>
      <vt:lpstr>Conclusions</vt:lpstr>
      <vt:lpstr>Prezentace aplikace PowerPoint</vt:lpstr>
      <vt:lpstr>Conclusion</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Czech companies  Marketing in the Czech Republic</dc:title>
  <dc:creator>Eva Tomášková</dc:creator>
  <cp:lastModifiedBy>Eva Tomášková</cp:lastModifiedBy>
  <cp:revision>124</cp:revision>
  <cp:lastPrinted>2017-04-01T20:43:23Z</cp:lastPrinted>
  <dcterms:modified xsi:type="dcterms:W3CDTF">2018-11-05T12:58:34Z</dcterms:modified>
</cp:coreProperties>
</file>