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11"/>
  </p:notesMasterIdLst>
  <p:handoutMasterIdLst>
    <p:handoutMasterId r:id="rId12"/>
  </p:handoutMasterIdLst>
  <p:sldIdLst>
    <p:sldId id="309" r:id="rId3"/>
    <p:sldId id="304" r:id="rId4"/>
    <p:sldId id="312" r:id="rId5"/>
    <p:sldId id="318" r:id="rId6"/>
    <p:sldId id="313" r:id="rId7"/>
    <p:sldId id="314" r:id="rId8"/>
    <p:sldId id="315" r:id="rId9"/>
    <p:sldId id="310" r:id="rId10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47" autoAdjust="0"/>
  </p:normalViewPr>
  <p:slideViewPr>
    <p:cSldViewPr>
      <p:cViewPr>
        <p:scale>
          <a:sx n="94" d="100"/>
          <a:sy n="94" d="100"/>
        </p:scale>
        <p:origin x="-123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978C49B-42F5-4DC3-9D35-19CD95DCA2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7469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97E750C-80C8-4C79-B8AC-2C4E60B11E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1596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19794-0F21-4A8D-B511-675088DFA29C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93DBD-E2A8-40CE-882E-DB9F94DE916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altLang="cs-CZ" noProof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altLang="cs-CZ" noProof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01A4CFB8-2555-4C1D-8853-3FC01D3F69C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31" name="Picture 27" descr="PF_PPT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709EF7-391B-47A6-BA53-DAEBC48732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210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EBD83-0B7B-4C0E-A6D4-92D79BC48C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389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08513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16090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26943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5310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68134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73632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098366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1114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71B886-7C97-4C0D-BCD2-08F9E84969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1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94745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59637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97743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FAEB28-9837-4503-BC3A-857892FCA1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2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2503E-4EE0-4DF5-A814-FDBA7C26F2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1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0D30D1-5540-4C4E-92B3-CBE2CF0FAC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D6599-F878-4355-8271-9FD218BCE7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76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FDED0F-1E44-4799-BD83-3B5B428407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053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BE8FBE-CC6A-4BBA-B59C-D9D3DF98AE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4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DA34C-2C51-4E7B-9530-838F18FD4C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791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C3963949-5583-4AF3-BF79-B849FFDAD7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6332" name="Picture 28" descr="PF_PPT_en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3" name="Picture 25" descr="PF_PPT_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17th-19th </a:t>
            </a:r>
            <a:r>
              <a:rPr lang="cs-CZ" altLang="cs-CZ" dirty="0" err="1" smtClean="0"/>
              <a:t>century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61605-41DA-4ECF-926B-958FF7E9EC91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58096" name="Rectangle 48"/>
          <p:cNvSpPr>
            <a:spLocks noGrp="1" noChangeArrowheads="1"/>
          </p:cNvSpPr>
          <p:nvPr>
            <p:ph type="title"/>
          </p:nvPr>
        </p:nvSpPr>
        <p:spPr>
          <a:xfrm>
            <a:off x="1043608" y="873125"/>
            <a:ext cx="3312368" cy="503237"/>
          </a:xfrm>
        </p:spPr>
        <p:txBody>
          <a:bodyPr/>
          <a:lstStyle/>
          <a:p>
            <a:r>
              <a:rPr lang="cs-CZ" altLang="cs-CZ" sz="2400" b="1" dirty="0" smtClean="0"/>
              <a:t>Czech </a:t>
            </a:r>
            <a:r>
              <a:rPr lang="cs-CZ" altLang="cs-CZ" sz="2400" b="1" dirty="0" err="1" smtClean="0"/>
              <a:t>war</a:t>
            </a:r>
            <a:r>
              <a:rPr lang="cs-CZ" altLang="cs-CZ" sz="2400" b="1" dirty="0" smtClean="0"/>
              <a:t> 1618-1620</a:t>
            </a:r>
            <a:endParaRPr lang="cs-CZ" altLang="cs-CZ" sz="2400" b="1" dirty="0"/>
          </a:p>
        </p:txBody>
      </p:sp>
      <p:sp>
        <p:nvSpPr>
          <p:cNvPr id="258097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4884002" cy="5112568"/>
          </a:xfrm>
        </p:spPr>
        <p:txBody>
          <a:bodyPr/>
          <a:lstStyle/>
          <a:p>
            <a:r>
              <a:rPr lang="cs-CZ" altLang="cs-CZ" sz="1800" dirty="0" smtClean="0"/>
              <a:t>1618 – </a:t>
            </a:r>
            <a:r>
              <a:rPr lang="cs-CZ" altLang="cs-CZ" sz="1800" dirty="0" err="1" smtClean="0"/>
              <a:t>defenestration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catholic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memebers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governament</a:t>
            </a:r>
            <a:endParaRPr lang="cs-CZ" altLang="cs-CZ" sz="1800" dirty="0"/>
          </a:p>
          <a:p>
            <a:r>
              <a:rPr lang="cs-CZ" altLang="cs-CZ" sz="1800" dirty="0" smtClean="0"/>
              <a:t>1618- 1620 </a:t>
            </a:r>
            <a:r>
              <a:rPr lang="cs-CZ" altLang="cs-CZ" sz="1800" dirty="0" err="1" smtClean="0"/>
              <a:t>war</a:t>
            </a:r>
            <a:r>
              <a:rPr lang="cs-CZ" altLang="cs-CZ" sz="1800" dirty="0" smtClean="0"/>
              <a:t>  </a:t>
            </a:r>
            <a:endParaRPr lang="cs-CZ" altLang="cs-CZ" sz="1800" dirty="0"/>
          </a:p>
          <a:p>
            <a:r>
              <a:rPr lang="cs-CZ" altLang="cs-CZ" sz="1800" dirty="0" smtClean="0"/>
              <a:t>1620 </a:t>
            </a:r>
            <a:r>
              <a:rPr lang="cs-CZ" altLang="cs-CZ" sz="1800" dirty="0"/>
              <a:t>–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protestants</a:t>
            </a:r>
            <a:r>
              <a:rPr lang="cs-CZ" altLang="cs-CZ" sz="1800" dirty="0" smtClean="0"/>
              <a:t> bohemian </a:t>
            </a:r>
            <a:r>
              <a:rPr lang="cs-CZ" altLang="cs-CZ" sz="1800" dirty="0" err="1" smtClean="0"/>
              <a:t>army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defeat</a:t>
            </a:r>
            <a:r>
              <a:rPr lang="cs-CZ" altLang="cs-CZ" sz="1800" dirty="0" smtClean="0"/>
              <a:t> in </a:t>
            </a:r>
            <a:r>
              <a:rPr lang="cs-CZ" altLang="cs-CZ" sz="1800" dirty="0" err="1" smtClean="0"/>
              <a:t>battle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Bílá Hora </a:t>
            </a:r>
            <a:r>
              <a:rPr lang="cs-CZ" altLang="cs-CZ" sz="1800" dirty="0" err="1" smtClean="0"/>
              <a:t>at</a:t>
            </a:r>
            <a:r>
              <a:rPr lang="cs-CZ" altLang="cs-CZ" sz="1800" dirty="0" smtClean="0"/>
              <a:t> Prague</a:t>
            </a:r>
          </a:p>
          <a:p>
            <a:r>
              <a:rPr lang="cs-CZ" altLang="cs-CZ" sz="1800" dirty="0" smtClean="0"/>
              <a:t>1620 – </a:t>
            </a:r>
            <a:r>
              <a:rPr lang="cs-CZ" altLang="cs-CZ" sz="1800" dirty="0" err="1" smtClean="0"/>
              <a:t>rigth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victor</a:t>
            </a:r>
            <a:r>
              <a:rPr lang="cs-CZ" altLang="cs-CZ" sz="1800" dirty="0" smtClean="0"/>
              <a:t> –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state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lost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all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privilegies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principle</a:t>
            </a:r>
            <a:r>
              <a:rPr lang="cs-CZ" altLang="cs-CZ" sz="1800" dirty="0" smtClean="0"/>
              <a:t> „</a:t>
            </a:r>
            <a:r>
              <a:rPr lang="cs-CZ" altLang="cs-CZ" sz="1800" dirty="0" err="1" smtClean="0"/>
              <a:t>Quius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regio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eius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religo</a:t>
            </a:r>
            <a:r>
              <a:rPr lang="cs-CZ" altLang="cs-CZ" sz="1800" dirty="0" smtClean="0"/>
              <a:t> - </a:t>
            </a:r>
            <a:r>
              <a:rPr lang="cs-CZ" altLang="cs-CZ" sz="1800" dirty="0" err="1" smtClean="0"/>
              <a:t>recatholistation</a:t>
            </a:r>
            <a:endParaRPr lang="cs-CZ" altLang="cs-CZ" sz="1800" dirty="0"/>
          </a:p>
          <a:p>
            <a:r>
              <a:rPr lang="cs-CZ" altLang="cs-CZ" sz="1800" dirty="0" smtClean="0"/>
              <a:t>1621 </a:t>
            </a:r>
            <a:r>
              <a:rPr lang="cs-CZ" altLang="cs-CZ" sz="1800" dirty="0"/>
              <a:t>– </a:t>
            </a:r>
            <a:r>
              <a:rPr lang="cs-CZ" altLang="cs-CZ" sz="1800" dirty="0" err="1" smtClean="0"/>
              <a:t>Old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town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execution</a:t>
            </a:r>
            <a:r>
              <a:rPr lang="cs-CZ" altLang="cs-CZ" sz="1800" dirty="0" smtClean="0"/>
              <a:t> od 27 </a:t>
            </a:r>
            <a:r>
              <a:rPr lang="cs-CZ" altLang="cs-CZ" sz="1800" dirty="0" err="1" smtClean="0"/>
              <a:t>heats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protestant </a:t>
            </a:r>
            <a:r>
              <a:rPr lang="cs-CZ" altLang="cs-CZ" sz="1800" dirty="0" err="1" smtClean="0"/>
              <a:t>governament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lords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knihgts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citizens</a:t>
            </a:r>
            <a:r>
              <a:rPr lang="cs-CZ" altLang="cs-CZ" sz="1800" dirty="0" smtClean="0"/>
              <a:t>)</a:t>
            </a:r>
            <a:endParaRPr lang="cs-CZ" altLang="cs-CZ" sz="1800" dirty="0"/>
          </a:p>
          <a:p>
            <a:r>
              <a:rPr lang="cs-CZ" altLang="cs-CZ" sz="1800" dirty="0" smtClean="0"/>
              <a:t>1627 </a:t>
            </a:r>
            <a:r>
              <a:rPr lang="cs-CZ" altLang="cs-CZ" sz="1800" dirty="0"/>
              <a:t>– </a:t>
            </a:r>
            <a:r>
              <a:rPr lang="cs-CZ" altLang="cs-CZ" sz="1800" dirty="0" err="1" smtClean="0"/>
              <a:t>Verneuete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landesordnung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für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Erbkönigsreich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Beheim</a:t>
            </a:r>
            <a:endParaRPr lang="cs-CZ" altLang="cs-CZ" sz="1800" dirty="0" smtClean="0"/>
          </a:p>
          <a:p>
            <a:r>
              <a:rPr lang="cs-CZ" altLang="cs-CZ" sz="1800" dirty="0" smtClean="0"/>
              <a:t>1628 - </a:t>
            </a:r>
            <a:r>
              <a:rPr lang="cs-CZ" altLang="cs-CZ" sz="1800" dirty="0" err="1"/>
              <a:t>Verneuete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landesordnung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für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Erbkönigsreich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Mähren</a:t>
            </a:r>
            <a:endParaRPr lang="cs-CZ" altLang="cs-CZ" sz="1800" dirty="0" smtClean="0"/>
          </a:p>
          <a:p>
            <a:r>
              <a:rPr lang="cs-CZ" altLang="cs-CZ" sz="1800" dirty="0" err="1" smtClean="0"/>
              <a:t>Neu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legal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order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land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law</a:t>
            </a:r>
            <a:r>
              <a:rPr lang="cs-CZ" altLang="cs-CZ" sz="1800" dirty="0" smtClean="0"/>
              <a:t> –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end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medieval </a:t>
            </a:r>
            <a:r>
              <a:rPr lang="cs-CZ" altLang="cs-CZ" sz="1800" dirty="0" err="1" smtClean="0"/>
              <a:t>law</a:t>
            </a:r>
            <a:endParaRPr lang="cs-CZ" altLang="cs-CZ" sz="1800" dirty="0"/>
          </a:p>
          <a:p>
            <a:pPr marL="0" indent="0">
              <a:buNone/>
            </a:pPr>
            <a:endParaRPr lang="cs-CZ" altLang="cs-CZ" sz="1600" dirty="0"/>
          </a:p>
          <a:p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53825"/>
            <a:ext cx="3179812" cy="2496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1" y="1124744"/>
            <a:ext cx="3840427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3816424" cy="1008112"/>
          </a:xfrm>
        </p:spPr>
        <p:txBody>
          <a:bodyPr/>
          <a:lstStyle/>
          <a:p>
            <a:pPr algn="ctr"/>
            <a:r>
              <a:rPr lang="cs-CZ" sz="2400" b="1" dirty="0" err="1" smtClean="0"/>
              <a:t>Verneuete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Landesordnungen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3810000" cy="4357687"/>
          </a:xfrm>
        </p:spPr>
        <p:txBody>
          <a:bodyPr/>
          <a:lstStyle/>
          <a:p>
            <a:r>
              <a:rPr lang="cs-CZ" sz="1800" b="1" dirty="0" smtClean="0"/>
              <a:t>Medieval </a:t>
            </a:r>
            <a:r>
              <a:rPr lang="cs-CZ" sz="1800" b="1" dirty="0" err="1" smtClean="0"/>
              <a:t>legal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Order</a:t>
            </a:r>
            <a:endParaRPr lang="cs-CZ" sz="1800" b="1" dirty="0" smtClean="0"/>
          </a:p>
          <a:p>
            <a:r>
              <a:rPr lang="cs-CZ" sz="1800" dirty="0" smtClean="0"/>
              <a:t>Medieval </a:t>
            </a:r>
            <a:r>
              <a:rPr lang="cs-CZ" sz="1800" dirty="0" err="1" smtClean="0"/>
              <a:t>sources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law</a:t>
            </a:r>
            <a:endParaRPr lang="cs-CZ" sz="1800" dirty="0" smtClean="0"/>
          </a:p>
          <a:p>
            <a:pPr lvl="1"/>
            <a:r>
              <a:rPr lang="cs-CZ" sz="1600" dirty="0" err="1" smtClean="0"/>
              <a:t>Custom</a:t>
            </a:r>
            <a:r>
              <a:rPr lang="cs-CZ" sz="1600" dirty="0" smtClean="0"/>
              <a:t> </a:t>
            </a:r>
            <a:r>
              <a:rPr lang="cs-CZ" sz="1600" dirty="0" err="1" smtClean="0"/>
              <a:t>law</a:t>
            </a:r>
            <a:endParaRPr lang="cs-CZ" sz="1600" dirty="0" smtClean="0"/>
          </a:p>
          <a:p>
            <a:pPr lvl="1"/>
            <a:r>
              <a:rPr lang="cs-CZ" sz="1600" dirty="0" smtClean="0"/>
              <a:t>Precedens</a:t>
            </a:r>
          </a:p>
          <a:p>
            <a:pPr lvl="1"/>
            <a:r>
              <a:rPr lang="cs-CZ" sz="1600" dirty="0" err="1" smtClean="0"/>
              <a:t>Privilege</a:t>
            </a:r>
            <a:endParaRPr lang="cs-CZ" sz="1600" dirty="0" smtClean="0"/>
          </a:p>
          <a:p>
            <a:pPr lvl="1"/>
            <a:r>
              <a:rPr lang="cs-CZ" sz="1600" dirty="0" err="1" smtClean="0"/>
              <a:t>Codifications</a:t>
            </a:r>
            <a:endParaRPr lang="cs-CZ" sz="1600" dirty="0" smtClean="0"/>
          </a:p>
          <a:p>
            <a:pPr lvl="1"/>
            <a:r>
              <a:rPr lang="cs-CZ" sz="1600" dirty="0" err="1" smtClean="0"/>
              <a:t>Act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congress</a:t>
            </a:r>
            <a:r>
              <a:rPr lang="cs-CZ" sz="1600" dirty="0" smtClean="0"/>
              <a:t> (15century)</a:t>
            </a:r>
          </a:p>
          <a:p>
            <a:endParaRPr lang="cs-CZ" sz="1800" dirty="0" smtClean="0"/>
          </a:p>
          <a:p>
            <a:r>
              <a:rPr lang="cs-CZ" sz="1800" dirty="0" smtClean="0"/>
              <a:t>Medieval </a:t>
            </a:r>
            <a:r>
              <a:rPr lang="cs-CZ" sz="1800" dirty="0" err="1" smtClean="0"/>
              <a:t>court</a:t>
            </a:r>
            <a:r>
              <a:rPr lang="cs-CZ" sz="1800" dirty="0" smtClean="0"/>
              <a:t> </a:t>
            </a:r>
            <a:r>
              <a:rPr lang="cs-CZ" sz="1800" dirty="0" err="1" smtClean="0"/>
              <a:t>praxis</a:t>
            </a:r>
            <a:endParaRPr lang="cs-CZ" sz="1800" dirty="0" smtClean="0"/>
          </a:p>
          <a:p>
            <a:pPr lvl="1"/>
            <a:r>
              <a:rPr lang="cs-CZ" sz="1600" dirty="0" err="1" smtClean="0"/>
              <a:t>Only</a:t>
            </a:r>
            <a:r>
              <a:rPr lang="cs-CZ" sz="1600" dirty="0" smtClean="0"/>
              <a:t> </a:t>
            </a:r>
            <a:r>
              <a:rPr lang="cs-CZ" sz="1600" dirty="0" err="1" smtClean="0"/>
              <a:t>czech</a:t>
            </a:r>
            <a:r>
              <a:rPr lang="cs-CZ" sz="1600" dirty="0" smtClean="0"/>
              <a:t> </a:t>
            </a:r>
            <a:r>
              <a:rPr lang="cs-CZ" sz="1600" dirty="0" err="1" smtClean="0"/>
              <a:t>language</a:t>
            </a:r>
            <a:endParaRPr lang="cs-CZ" sz="1600" dirty="0" smtClean="0"/>
          </a:p>
          <a:p>
            <a:pPr lvl="1"/>
            <a:r>
              <a:rPr lang="cs-CZ" sz="1600" dirty="0" smtClean="0"/>
              <a:t>Oral </a:t>
            </a:r>
            <a:r>
              <a:rPr lang="cs-CZ" sz="1600" dirty="0" err="1" smtClean="0"/>
              <a:t>procedure</a:t>
            </a:r>
            <a:endParaRPr lang="cs-CZ" sz="1600" dirty="0" smtClean="0"/>
          </a:p>
          <a:p>
            <a:pPr lvl="1"/>
            <a:r>
              <a:rPr lang="cs-CZ" sz="1600" dirty="0" smtClean="0"/>
              <a:t>Public</a:t>
            </a:r>
          </a:p>
          <a:p>
            <a:endParaRPr lang="cs-CZ" sz="1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067944" y="980728"/>
            <a:ext cx="4824536" cy="2951906"/>
          </a:xfrm>
        </p:spPr>
        <p:txBody>
          <a:bodyPr/>
          <a:lstStyle/>
          <a:p>
            <a:r>
              <a:rPr lang="cs-CZ" sz="1800" b="1" dirty="0" smtClean="0"/>
              <a:t>New </a:t>
            </a:r>
            <a:r>
              <a:rPr lang="cs-CZ" sz="1800" b="1" dirty="0" err="1" smtClean="0"/>
              <a:t>legal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order</a:t>
            </a:r>
            <a:endParaRPr lang="cs-CZ" sz="1800" b="1" dirty="0" smtClean="0"/>
          </a:p>
          <a:p>
            <a:r>
              <a:rPr lang="cs-CZ" sz="1800" dirty="0" smtClean="0"/>
              <a:t>New </a:t>
            </a:r>
            <a:r>
              <a:rPr lang="cs-CZ" sz="1800" dirty="0" err="1"/>
              <a:t>sources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law</a:t>
            </a:r>
            <a:r>
              <a:rPr lang="cs-CZ" sz="1800" dirty="0"/>
              <a:t> </a:t>
            </a:r>
            <a:endParaRPr lang="cs-CZ" sz="1800" dirty="0" smtClean="0"/>
          </a:p>
          <a:p>
            <a:pPr lvl="1"/>
            <a:r>
              <a:rPr lang="cs-CZ" sz="1400" dirty="0" err="1" smtClean="0"/>
              <a:t>Codification</a:t>
            </a:r>
            <a:r>
              <a:rPr lang="cs-CZ" sz="1400" dirty="0" smtClean="0"/>
              <a:t> and </a:t>
            </a:r>
            <a:r>
              <a:rPr lang="cs-CZ" sz="1400" dirty="0" err="1" smtClean="0"/>
              <a:t>Kings</a:t>
            </a:r>
            <a:r>
              <a:rPr lang="cs-CZ" sz="1400" dirty="0" smtClean="0"/>
              <a:t> </a:t>
            </a:r>
            <a:r>
              <a:rPr lang="cs-CZ" sz="1400" dirty="0" err="1" smtClean="0"/>
              <a:t>acts</a:t>
            </a:r>
            <a:endParaRPr lang="cs-CZ" sz="1400" dirty="0" smtClean="0"/>
          </a:p>
          <a:p>
            <a:pPr lvl="1"/>
            <a:r>
              <a:rPr lang="cs-CZ" sz="1400" dirty="0" smtClean="0"/>
              <a:t>Ius </a:t>
            </a:r>
            <a:r>
              <a:rPr lang="cs-CZ" sz="1400" dirty="0" err="1" smtClean="0"/>
              <a:t>legis</a:t>
            </a:r>
            <a:r>
              <a:rPr lang="cs-CZ" sz="1400" dirty="0" smtClean="0"/>
              <a:t> </a:t>
            </a:r>
            <a:r>
              <a:rPr lang="cs-CZ" sz="1400" dirty="0" err="1" smtClean="0"/>
              <a:t>ferrendae</a:t>
            </a:r>
            <a:endParaRPr lang="cs-CZ" sz="1400" dirty="0" smtClean="0"/>
          </a:p>
          <a:p>
            <a:pPr lvl="1"/>
            <a:r>
              <a:rPr lang="cs-CZ" sz="1400" dirty="0" err="1" smtClean="0"/>
              <a:t>Condress</a:t>
            </a:r>
            <a:r>
              <a:rPr lang="cs-CZ" sz="1400" dirty="0" smtClean="0"/>
              <a:t> has no more legislativ </a:t>
            </a:r>
            <a:r>
              <a:rPr lang="cs-CZ" sz="1400" dirty="0" err="1" smtClean="0"/>
              <a:t>initiativ</a:t>
            </a:r>
            <a:r>
              <a:rPr lang="cs-CZ" sz="1400" dirty="0" smtClean="0"/>
              <a:t> (</a:t>
            </a:r>
            <a:r>
              <a:rPr lang="cs-CZ" sz="1400" dirty="0" err="1" smtClean="0"/>
              <a:t>crimen</a:t>
            </a:r>
            <a:r>
              <a:rPr lang="cs-CZ" sz="1400" dirty="0" smtClean="0"/>
              <a:t> </a:t>
            </a:r>
            <a:r>
              <a:rPr lang="cs-CZ" sz="1400" dirty="0" err="1" smtClean="0"/>
              <a:t>laese</a:t>
            </a:r>
            <a:r>
              <a:rPr lang="cs-CZ" sz="1400" dirty="0" smtClean="0"/>
              <a:t> </a:t>
            </a:r>
            <a:r>
              <a:rPr lang="cs-CZ" sz="1400" dirty="0" err="1" smtClean="0"/>
              <a:t>maiestatis</a:t>
            </a:r>
            <a:r>
              <a:rPr lang="cs-CZ" sz="1400" dirty="0" smtClean="0"/>
              <a:t>)</a:t>
            </a:r>
          </a:p>
          <a:p>
            <a:endParaRPr lang="cs-CZ" sz="1800" dirty="0" smtClean="0"/>
          </a:p>
          <a:p>
            <a:r>
              <a:rPr lang="cs-CZ" sz="1800" dirty="0" smtClean="0"/>
              <a:t>New </a:t>
            </a:r>
            <a:r>
              <a:rPr lang="cs-CZ" sz="1800" dirty="0" err="1" smtClean="0"/>
              <a:t>court</a:t>
            </a:r>
            <a:r>
              <a:rPr lang="cs-CZ" sz="1800" dirty="0" smtClean="0"/>
              <a:t> </a:t>
            </a:r>
            <a:r>
              <a:rPr lang="cs-CZ" sz="1800" dirty="0" err="1" smtClean="0"/>
              <a:t>praxis</a:t>
            </a:r>
            <a:endParaRPr lang="cs-CZ" sz="1800" dirty="0" smtClean="0"/>
          </a:p>
          <a:p>
            <a:pPr lvl="1"/>
            <a:r>
              <a:rPr lang="cs-CZ" sz="1400" dirty="0" err="1" smtClean="0"/>
              <a:t>German</a:t>
            </a:r>
            <a:r>
              <a:rPr lang="cs-CZ" sz="1400" dirty="0" smtClean="0"/>
              <a:t> </a:t>
            </a:r>
            <a:r>
              <a:rPr lang="cs-CZ" sz="1400" dirty="0" err="1" smtClean="0"/>
              <a:t>language</a:t>
            </a:r>
            <a:endParaRPr lang="cs-CZ" sz="1400" dirty="0" smtClean="0"/>
          </a:p>
          <a:p>
            <a:pPr lvl="1"/>
            <a:r>
              <a:rPr lang="cs-CZ" sz="1400" dirty="0" err="1" smtClean="0"/>
              <a:t>Written</a:t>
            </a:r>
            <a:r>
              <a:rPr lang="cs-CZ" sz="1400" dirty="0" smtClean="0"/>
              <a:t> </a:t>
            </a:r>
            <a:r>
              <a:rPr lang="cs-CZ" sz="1400" dirty="0" err="1" smtClean="0"/>
              <a:t>procedure</a:t>
            </a:r>
            <a:r>
              <a:rPr lang="cs-CZ" sz="1400" dirty="0" smtClean="0"/>
              <a:t> (</a:t>
            </a:r>
            <a:r>
              <a:rPr lang="cs-CZ" sz="1400" dirty="0" err="1" smtClean="0"/>
              <a:t>roman-canonic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err="1" smtClean="0"/>
              <a:t>Secret</a:t>
            </a:r>
            <a:endParaRPr lang="cs-CZ" sz="1400" dirty="0" smtClean="0"/>
          </a:p>
          <a:p>
            <a:pPr marL="457200" lvl="1" indent="0">
              <a:buNone/>
            </a:pP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2087844" cy="25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2361456" cy="503237"/>
          </a:xfrm>
        </p:spPr>
        <p:txBody>
          <a:bodyPr/>
          <a:lstStyle/>
          <a:p>
            <a:r>
              <a:rPr lang="cs-CZ" b="1" dirty="0" err="1" smtClean="0"/>
              <a:t>Hungary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176464" cy="4357687"/>
          </a:xfrm>
        </p:spPr>
        <p:txBody>
          <a:bodyPr/>
          <a:lstStyle/>
          <a:p>
            <a:r>
              <a:rPr lang="cs-CZ" sz="2400" dirty="0" err="1" smtClean="0"/>
              <a:t>Custom</a:t>
            </a:r>
            <a:r>
              <a:rPr lang="cs-CZ" sz="2400" dirty="0" smtClean="0"/>
              <a:t> </a:t>
            </a:r>
            <a:r>
              <a:rPr lang="cs-CZ" sz="2400" dirty="0" err="1" smtClean="0"/>
              <a:t>law</a:t>
            </a:r>
            <a:endParaRPr lang="cs-CZ" sz="2400" dirty="0" smtClean="0"/>
          </a:p>
          <a:p>
            <a:r>
              <a:rPr lang="cs-CZ" sz="2400" dirty="0" err="1" smtClean="0"/>
              <a:t>Tripartitum</a:t>
            </a:r>
            <a:r>
              <a:rPr lang="cs-CZ" sz="2400" dirty="0" smtClean="0"/>
              <a:t> </a:t>
            </a:r>
            <a:r>
              <a:rPr lang="cs-CZ" sz="2400" dirty="0"/>
              <a:t>Opus </a:t>
            </a:r>
            <a:r>
              <a:rPr lang="cs-CZ" sz="2400" dirty="0" err="1" smtClean="0"/>
              <a:t>Iuris</a:t>
            </a:r>
            <a:r>
              <a:rPr lang="cs-CZ" sz="2400" dirty="0" smtClean="0"/>
              <a:t> – draft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codification</a:t>
            </a:r>
            <a:r>
              <a:rPr lang="cs-CZ" sz="2400" dirty="0" smtClean="0"/>
              <a:t> by Stephan </a:t>
            </a:r>
            <a:r>
              <a:rPr lang="cs-CZ" sz="2400" dirty="0" err="1" smtClean="0"/>
              <a:t>Verböczy</a:t>
            </a:r>
            <a:endParaRPr lang="cs-CZ" sz="2400" dirty="0" smtClean="0"/>
          </a:p>
          <a:p>
            <a:r>
              <a:rPr lang="cs-CZ" sz="2400" dirty="0" err="1" smtClean="0"/>
              <a:t>Acts</a:t>
            </a:r>
            <a:r>
              <a:rPr lang="cs-CZ" sz="2400" dirty="0" smtClean="0"/>
              <a:t> x </a:t>
            </a:r>
            <a:r>
              <a:rPr lang="cs-CZ" sz="2400" dirty="0" err="1" smtClean="0"/>
              <a:t>until</a:t>
            </a:r>
            <a:r>
              <a:rPr lang="cs-CZ" sz="2400" dirty="0" smtClean="0"/>
              <a:t> </a:t>
            </a:r>
            <a:r>
              <a:rPr lang="cs-CZ" sz="2400" dirty="0" err="1" smtClean="0"/>
              <a:t>half</a:t>
            </a:r>
            <a:r>
              <a:rPr lang="cs-CZ" sz="2400" dirty="0" smtClean="0"/>
              <a:t> 19th </a:t>
            </a:r>
            <a:r>
              <a:rPr lang="cs-CZ" sz="2400" dirty="0" err="1" smtClean="0"/>
              <a:t>century</a:t>
            </a:r>
            <a:r>
              <a:rPr lang="cs-CZ" sz="2400" dirty="0" smtClean="0"/>
              <a:t> has </a:t>
            </a:r>
            <a:r>
              <a:rPr lang="cs-CZ" sz="2400" dirty="0" err="1" smtClean="0"/>
              <a:t>custom</a:t>
            </a:r>
            <a:r>
              <a:rPr lang="cs-CZ" sz="2400" dirty="0" smtClean="0"/>
              <a:t> </a:t>
            </a:r>
            <a:r>
              <a:rPr lang="cs-CZ" sz="2400" dirty="0" err="1" smtClean="0"/>
              <a:t>law</a:t>
            </a:r>
            <a:r>
              <a:rPr lang="cs-CZ" sz="2400" dirty="0" smtClean="0"/>
              <a:t> priority</a:t>
            </a:r>
          </a:p>
          <a:p>
            <a:r>
              <a:rPr lang="cs-CZ" sz="2400" dirty="0" smtClean="0"/>
              <a:t>End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custom</a:t>
            </a:r>
            <a:r>
              <a:rPr lang="cs-CZ" sz="2400" dirty="0" smtClean="0"/>
              <a:t> </a:t>
            </a:r>
            <a:r>
              <a:rPr lang="cs-CZ" sz="2400" dirty="0" err="1" smtClean="0"/>
              <a:t>law</a:t>
            </a:r>
            <a:r>
              <a:rPr lang="cs-CZ" sz="2400" dirty="0" smtClean="0"/>
              <a:t> </a:t>
            </a:r>
            <a:r>
              <a:rPr lang="cs-CZ" sz="2400" dirty="0" err="1" smtClean="0"/>
              <a:t>after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WW2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Zápatí prezentace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2503E-4EE0-4DF5-A814-FDBA7C26F29E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40240" cy="33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7772400" cy="503237"/>
          </a:xfrm>
        </p:spPr>
        <p:txBody>
          <a:bodyPr/>
          <a:lstStyle/>
          <a:p>
            <a:r>
              <a:rPr lang="cs-CZ" dirty="0" err="1" smtClean="0"/>
              <a:t>Reforms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Maria </a:t>
            </a:r>
            <a:r>
              <a:rPr lang="cs-CZ" dirty="0" err="1" smtClean="0"/>
              <a:t>Theresia</a:t>
            </a:r>
            <a:r>
              <a:rPr lang="cs-CZ" dirty="0" smtClean="0"/>
              <a:t> and Joseph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536082"/>
          </a:xfrm>
        </p:spPr>
        <p:txBody>
          <a:bodyPr/>
          <a:lstStyle/>
          <a:p>
            <a:r>
              <a:rPr lang="cs-CZ" sz="1800" dirty="0" err="1" smtClean="0"/>
              <a:t>Pragmatic</a:t>
            </a:r>
            <a:r>
              <a:rPr lang="cs-CZ" sz="1800" dirty="0" smtClean="0"/>
              <a:t> </a:t>
            </a:r>
            <a:r>
              <a:rPr lang="cs-CZ" sz="1800" dirty="0" err="1" smtClean="0"/>
              <a:t>sanction</a:t>
            </a:r>
            <a:r>
              <a:rPr lang="cs-CZ" sz="1800" dirty="0" smtClean="0"/>
              <a:t> -  (Charles VI.)</a:t>
            </a:r>
          </a:p>
          <a:p>
            <a:r>
              <a:rPr lang="cs-CZ" sz="1800" dirty="0" smtClean="0"/>
              <a:t>1749 – </a:t>
            </a:r>
            <a:r>
              <a:rPr lang="cs-CZ" sz="1800" dirty="0" err="1" smtClean="0"/>
              <a:t>Centralisation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state</a:t>
            </a:r>
            <a:r>
              <a:rPr lang="cs-CZ" sz="1800" dirty="0" smtClean="0"/>
              <a:t> – </a:t>
            </a:r>
            <a:r>
              <a:rPr lang="cs-CZ" sz="1800" dirty="0" err="1" smtClean="0"/>
              <a:t>all</a:t>
            </a:r>
            <a:r>
              <a:rPr lang="cs-CZ" sz="1800" dirty="0" smtClean="0"/>
              <a:t> </a:t>
            </a:r>
            <a:r>
              <a:rPr lang="cs-CZ" sz="1800" dirty="0" err="1" smtClean="0"/>
              <a:t>bureaus</a:t>
            </a:r>
            <a:r>
              <a:rPr lang="cs-CZ" sz="1800" dirty="0" smtClean="0"/>
              <a:t> in </a:t>
            </a:r>
            <a:r>
              <a:rPr lang="cs-CZ" sz="1800" dirty="0" err="1" smtClean="0"/>
              <a:t>Wienna</a:t>
            </a:r>
            <a:r>
              <a:rPr lang="cs-CZ" sz="1800" dirty="0" smtClean="0"/>
              <a:t> and </a:t>
            </a:r>
            <a:r>
              <a:rPr lang="cs-CZ" sz="1800" dirty="0" err="1" smtClean="0"/>
              <a:t>germanisated</a:t>
            </a:r>
            <a:endParaRPr lang="cs-CZ" sz="1800" dirty="0" smtClean="0"/>
          </a:p>
          <a:p>
            <a:r>
              <a:rPr lang="cs-CZ" sz="1800" dirty="0" err="1" smtClean="0"/>
              <a:t>Enlighted</a:t>
            </a:r>
            <a:r>
              <a:rPr lang="cs-CZ" sz="1800" dirty="0" smtClean="0"/>
              <a:t> </a:t>
            </a:r>
            <a:r>
              <a:rPr lang="cs-CZ" sz="1800" dirty="0" err="1" smtClean="0"/>
              <a:t>feudalism</a:t>
            </a:r>
            <a:endParaRPr lang="cs-CZ" sz="1800" dirty="0" smtClean="0"/>
          </a:p>
          <a:p>
            <a:r>
              <a:rPr lang="cs-CZ" sz="1800" dirty="0" smtClean="0"/>
              <a:t>1769 - </a:t>
            </a:r>
            <a:r>
              <a:rPr lang="cs-CZ" sz="1800" dirty="0" err="1" smtClean="0"/>
              <a:t>Constitutio</a:t>
            </a:r>
            <a:r>
              <a:rPr lang="cs-CZ" sz="1800" dirty="0" smtClean="0"/>
              <a:t> </a:t>
            </a:r>
            <a:r>
              <a:rPr lang="cs-CZ" sz="1800" dirty="0" err="1" smtClean="0"/>
              <a:t>criminalis</a:t>
            </a:r>
            <a:r>
              <a:rPr lang="cs-CZ" sz="1800" dirty="0" smtClean="0"/>
              <a:t> </a:t>
            </a:r>
            <a:r>
              <a:rPr lang="cs-CZ" sz="1800" dirty="0" err="1" smtClean="0"/>
              <a:t>Theresiana</a:t>
            </a:r>
            <a:endParaRPr lang="cs-CZ" sz="1800" dirty="0" smtClean="0"/>
          </a:p>
          <a:p>
            <a:r>
              <a:rPr lang="cs-CZ" sz="1800" dirty="0" smtClean="0"/>
              <a:t>1774 </a:t>
            </a:r>
            <a:r>
              <a:rPr lang="cs-CZ" sz="1800" dirty="0" smtClean="0"/>
              <a:t>– </a:t>
            </a:r>
            <a:r>
              <a:rPr lang="cs-CZ" sz="1800" dirty="0" err="1" smtClean="0"/>
              <a:t>Obligatory</a:t>
            </a:r>
            <a:r>
              <a:rPr lang="cs-CZ" sz="1800" dirty="0" smtClean="0"/>
              <a:t> basic </a:t>
            </a:r>
            <a:r>
              <a:rPr lang="cs-CZ" sz="1800" dirty="0" err="1" smtClean="0"/>
              <a:t>school</a:t>
            </a:r>
            <a:endParaRPr lang="cs-CZ" sz="1800" dirty="0" smtClean="0"/>
          </a:p>
          <a:p>
            <a:r>
              <a:rPr lang="cs-CZ" sz="1800" dirty="0" smtClean="0"/>
              <a:t>1176 – Tortury </a:t>
            </a:r>
            <a:r>
              <a:rPr lang="cs-CZ" sz="1800" dirty="0" err="1" smtClean="0"/>
              <a:t>prohibited</a:t>
            </a:r>
            <a:endParaRPr lang="cs-CZ" sz="1800" dirty="0" smtClean="0"/>
          </a:p>
          <a:p>
            <a:r>
              <a:rPr lang="cs-CZ" sz="1800" dirty="0" smtClean="0"/>
              <a:t>1781 – </a:t>
            </a:r>
            <a:r>
              <a:rPr lang="cs-CZ" sz="1800" dirty="0" err="1" smtClean="0"/>
              <a:t>Serfhood</a:t>
            </a:r>
            <a:r>
              <a:rPr lang="cs-CZ" sz="1800" dirty="0" smtClean="0"/>
              <a:t> </a:t>
            </a:r>
            <a:r>
              <a:rPr lang="cs-CZ" sz="1800" dirty="0" err="1" smtClean="0"/>
              <a:t>abolishment</a:t>
            </a:r>
            <a:endParaRPr lang="cs-CZ" sz="1800" dirty="0" smtClean="0"/>
          </a:p>
          <a:p>
            <a:r>
              <a:rPr lang="cs-CZ" sz="1800" dirty="0" smtClean="0"/>
              <a:t>1781 – </a:t>
            </a:r>
            <a:r>
              <a:rPr lang="cs-CZ" sz="1800" dirty="0" err="1" smtClean="0"/>
              <a:t>Decree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Tolerance –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protestants</a:t>
            </a:r>
            <a:r>
              <a:rPr lang="cs-CZ" sz="1800" dirty="0" smtClean="0"/>
              <a:t> and ortodox </a:t>
            </a:r>
            <a:r>
              <a:rPr lang="cs-CZ" sz="1800" dirty="0" err="1" smtClean="0"/>
              <a:t>church</a:t>
            </a:r>
            <a:r>
              <a:rPr lang="cs-CZ" sz="1800" dirty="0" smtClean="0"/>
              <a:t> </a:t>
            </a:r>
            <a:endParaRPr lang="cs-CZ" sz="1800" dirty="0" smtClean="0"/>
          </a:p>
          <a:p>
            <a:r>
              <a:rPr lang="cs-CZ" sz="1800" dirty="0" smtClean="0"/>
              <a:t>1781 </a:t>
            </a:r>
            <a:r>
              <a:rPr lang="cs-CZ" sz="1800" dirty="0" smtClean="0"/>
              <a:t>– General </a:t>
            </a:r>
            <a:r>
              <a:rPr lang="cs-CZ" sz="1800" dirty="0" err="1" smtClean="0"/>
              <a:t>Code</a:t>
            </a:r>
            <a:r>
              <a:rPr lang="cs-CZ" sz="1800" dirty="0" smtClean="0"/>
              <a:t>  </a:t>
            </a:r>
            <a:r>
              <a:rPr lang="cs-CZ" sz="1800" dirty="0" err="1" smtClean="0"/>
              <a:t>of</a:t>
            </a:r>
            <a:r>
              <a:rPr lang="cs-CZ" sz="1800" dirty="0" smtClean="0"/>
              <a:t> civil </a:t>
            </a:r>
            <a:r>
              <a:rPr lang="cs-CZ" sz="1800" dirty="0" err="1" smtClean="0"/>
              <a:t>procedure</a:t>
            </a:r>
            <a:r>
              <a:rPr lang="cs-CZ" sz="1800" dirty="0" smtClean="0"/>
              <a:t>  </a:t>
            </a:r>
            <a:r>
              <a:rPr lang="cs-CZ" sz="1800" dirty="0"/>
              <a:t>– první stupeň dle stavů x 2. a 3. stupeň již pro všechny stejný – všichni jsou si rovni</a:t>
            </a:r>
          </a:p>
          <a:p>
            <a:r>
              <a:rPr lang="cs-CZ" sz="1800" dirty="0" smtClean="0"/>
              <a:t>1787  </a:t>
            </a:r>
            <a:r>
              <a:rPr lang="cs-CZ" sz="1800" dirty="0" smtClean="0"/>
              <a:t>- </a:t>
            </a:r>
            <a:r>
              <a:rPr lang="cs-CZ" sz="1800" dirty="0" smtClean="0"/>
              <a:t>General </a:t>
            </a:r>
            <a:r>
              <a:rPr lang="cs-CZ" sz="1800" dirty="0" err="1" smtClean="0"/>
              <a:t>Code</a:t>
            </a:r>
            <a:r>
              <a:rPr lang="cs-CZ" sz="1800" dirty="0" smtClean="0"/>
              <a:t> on </a:t>
            </a:r>
            <a:r>
              <a:rPr lang="cs-CZ" sz="1800" dirty="0" err="1" smtClean="0"/>
              <a:t>Crime</a:t>
            </a:r>
            <a:r>
              <a:rPr lang="cs-CZ" sz="1800" dirty="0" smtClean="0"/>
              <a:t> and </a:t>
            </a:r>
            <a:r>
              <a:rPr lang="cs-CZ" sz="1800" dirty="0" err="1" smtClean="0"/>
              <a:t>their</a:t>
            </a:r>
            <a:r>
              <a:rPr lang="cs-CZ" sz="1800" dirty="0" smtClean="0"/>
              <a:t> </a:t>
            </a:r>
            <a:r>
              <a:rPr lang="cs-CZ" sz="1800" dirty="0" err="1" smtClean="0"/>
              <a:t>Punishment</a:t>
            </a:r>
            <a:r>
              <a:rPr lang="cs-CZ" sz="1800" dirty="0" smtClean="0"/>
              <a:t> – </a:t>
            </a:r>
            <a:r>
              <a:rPr lang="cs-CZ" sz="1800" dirty="0" err="1" smtClean="0"/>
              <a:t>first</a:t>
            </a:r>
            <a:r>
              <a:rPr lang="cs-CZ" sz="1800" dirty="0" smtClean="0"/>
              <a:t> </a:t>
            </a:r>
            <a:r>
              <a:rPr lang="cs-CZ" sz="1800" dirty="0" err="1" smtClean="0"/>
              <a:t>time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principle</a:t>
            </a:r>
            <a:r>
              <a:rPr lang="cs-CZ" sz="1800" dirty="0" smtClean="0"/>
              <a:t>: </a:t>
            </a:r>
            <a:r>
              <a:rPr lang="cs-CZ" sz="1800" b="1" dirty="0" err="1"/>
              <a:t>nullum</a:t>
            </a:r>
            <a:r>
              <a:rPr lang="cs-CZ" sz="1800" b="1" dirty="0"/>
              <a:t> </a:t>
            </a:r>
            <a:r>
              <a:rPr lang="cs-CZ" sz="1800" b="1" dirty="0" err="1"/>
              <a:t>crimen</a:t>
            </a:r>
            <a:r>
              <a:rPr lang="cs-CZ" sz="1800" b="1" dirty="0"/>
              <a:t> sine lege</a:t>
            </a:r>
            <a:r>
              <a:rPr lang="cs-CZ" sz="1800" dirty="0"/>
              <a:t> a </a:t>
            </a:r>
            <a:r>
              <a:rPr lang="cs-CZ" sz="1800" b="1" dirty="0" err="1"/>
              <a:t>nulla</a:t>
            </a:r>
            <a:r>
              <a:rPr lang="cs-CZ" sz="1800" b="1" dirty="0"/>
              <a:t> </a:t>
            </a:r>
            <a:r>
              <a:rPr lang="cs-CZ" sz="1800" b="1" dirty="0" err="1"/>
              <a:t>poena</a:t>
            </a:r>
            <a:r>
              <a:rPr lang="cs-CZ" sz="1800" b="1" dirty="0"/>
              <a:t> sine </a:t>
            </a:r>
            <a:r>
              <a:rPr lang="cs-CZ" sz="1800" b="1" dirty="0" smtClean="0"/>
              <a:t>lege</a:t>
            </a:r>
            <a:r>
              <a:rPr lang="cs-CZ" sz="1800" dirty="0" smtClean="0"/>
              <a:t>, </a:t>
            </a:r>
            <a:r>
              <a:rPr lang="cs-CZ" sz="1800" dirty="0" err="1" smtClean="0"/>
              <a:t>inspiration</a:t>
            </a:r>
            <a:r>
              <a:rPr lang="cs-CZ" sz="1800" dirty="0" smtClean="0"/>
              <a:t> in </a:t>
            </a:r>
            <a:r>
              <a:rPr lang="cs-CZ" sz="1800" dirty="0" err="1" smtClean="0"/>
              <a:t>Code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Leopold II (</a:t>
            </a:r>
            <a:r>
              <a:rPr lang="cs-CZ" sz="1800" dirty="0" err="1" smtClean="0"/>
              <a:t>Tuscana</a:t>
            </a:r>
            <a:r>
              <a:rPr lang="cs-CZ" sz="1800" dirty="0" smtClean="0"/>
              <a:t>),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ideas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Caesare </a:t>
            </a:r>
            <a:r>
              <a:rPr lang="cs-CZ" sz="1800" dirty="0" err="1" smtClean="0"/>
              <a:t>Becaria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152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72400" cy="503237"/>
          </a:xfrm>
        </p:spPr>
        <p:txBody>
          <a:bodyPr/>
          <a:lstStyle/>
          <a:p>
            <a:r>
              <a:rPr lang="cs-CZ" dirty="0" smtClean="0"/>
              <a:t>19th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constitutional</a:t>
            </a:r>
            <a:r>
              <a:rPr lang="cs-CZ" dirty="0" smtClean="0"/>
              <a:t> </a:t>
            </a:r>
            <a:r>
              <a:rPr lang="cs-CZ" dirty="0" err="1" smtClean="0"/>
              <a:t>developement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24536"/>
          </a:xfrm>
        </p:spPr>
        <p:txBody>
          <a:bodyPr/>
          <a:lstStyle/>
          <a:p>
            <a:r>
              <a:rPr lang="cs-CZ" sz="1600" dirty="0" err="1" smtClean="0"/>
              <a:t>Metternich´s</a:t>
            </a:r>
            <a:r>
              <a:rPr lang="cs-CZ" sz="1600" dirty="0" smtClean="0"/>
              <a:t> </a:t>
            </a:r>
            <a:r>
              <a:rPr lang="cs-CZ" sz="1600" dirty="0" err="1" smtClean="0"/>
              <a:t>absolutisms</a:t>
            </a:r>
            <a:r>
              <a:rPr lang="cs-CZ" sz="1600" dirty="0" smtClean="0"/>
              <a:t> </a:t>
            </a:r>
            <a:r>
              <a:rPr lang="cs-CZ" sz="1600" dirty="0" smtClean="0"/>
              <a:t>– </a:t>
            </a:r>
            <a:r>
              <a:rPr lang="en-US" sz="1600" dirty="0"/>
              <a:t>an effort to maintain feudalism</a:t>
            </a:r>
            <a:endParaRPr lang="cs-CZ" sz="1600" dirty="0" smtClean="0"/>
          </a:p>
          <a:p>
            <a:r>
              <a:rPr lang="cs-CZ" sz="1600" dirty="0" smtClean="0"/>
              <a:t>1848 – </a:t>
            </a:r>
            <a:r>
              <a:rPr lang="cs-CZ" sz="1600" dirty="0" err="1" smtClean="0"/>
              <a:t>Revolution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1848 </a:t>
            </a:r>
            <a:r>
              <a:rPr lang="cs-CZ" sz="1600" dirty="0" err="1" smtClean="0"/>
              <a:t>Pillersodrf´s</a:t>
            </a:r>
            <a:r>
              <a:rPr lang="cs-CZ" sz="1600" dirty="0" smtClean="0"/>
              <a:t> </a:t>
            </a:r>
            <a:r>
              <a:rPr lang="cs-CZ" sz="1600" dirty="0" err="1" smtClean="0"/>
              <a:t>constitution</a:t>
            </a:r>
            <a:r>
              <a:rPr lang="cs-CZ" sz="1600" dirty="0" smtClean="0"/>
              <a:t> (</a:t>
            </a:r>
            <a:r>
              <a:rPr lang="cs-CZ" sz="1600" dirty="0" err="1" smtClean="0"/>
              <a:t>april</a:t>
            </a:r>
            <a:r>
              <a:rPr lang="cs-CZ" sz="1600" dirty="0" smtClean="0"/>
              <a:t> 1848) – </a:t>
            </a:r>
            <a:r>
              <a:rPr lang="cs-CZ" sz="1600" dirty="0" err="1" smtClean="0"/>
              <a:t>ordered</a:t>
            </a:r>
            <a:r>
              <a:rPr lang="cs-CZ" sz="1600" dirty="0" smtClean="0"/>
              <a:t> by </a:t>
            </a:r>
            <a:r>
              <a:rPr lang="cs-CZ" sz="1600" dirty="0" err="1" smtClean="0"/>
              <a:t>empor</a:t>
            </a:r>
            <a:endParaRPr lang="cs-CZ" sz="1600" dirty="0" smtClean="0"/>
          </a:p>
          <a:p>
            <a:r>
              <a:rPr lang="cs-CZ" sz="1600" dirty="0" err="1" smtClean="0"/>
              <a:t>Congres</a:t>
            </a:r>
            <a:r>
              <a:rPr lang="cs-CZ" sz="1600" dirty="0" smtClean="0"/>
              <a:t> in Kroměříž – </a:t>
            </a:r>
            <a:r>
              <a:rPr lang="cs-CZ" sz="1600" dirty="0" err="1" smtClean="0"/>
              <a:t>new</a:t>
            </a:r>
            <a:r>
              <a:rPr lang="cs-CZ" sz="1600" dirty="0" smtClean="0"/>
              <a:t> </a:t>
            </a:r>
            <a:r>
              <a:rPr lang="cs-CZ" sz="1600" dirty="0" err="1" smtClean="0"/>
              <a:t>constitution</a:t>
            </a:r>
            <a:endParaRPr lang="cs-CZ" sz="1600" dirty="0" smtClean="0"/>
          </a:p>
          <a:p>
            <a:r>
              <a:rPr lang="cs-CZ" sz="1600" dirty="0" smtClean="0"/>
              <a:t>1849 </a:t>
            </a:r>
            <a:r>
              <a:rPr lang="cs-CZ" sz="1600" dirty="0" smtClean="0"/>
              <a:t>– </a:t>
            </a:r>
            <a:r>
              <a:rPr lang="cs-CZ" sz="1600" dirty="0" err="1" smtClean="0"/>
              <a:t>Stadion´s</a:t>
            </a:r>
            <a:r>
              <a:rPr lang="cs-CZ" sz="1600" dirty="0" smtClean="0"/>
              <a:t> </a:t>
            </a:r>
            <a:r>
              <a:rPr lang="cs-CZ" sz="1600" dirty="0" err="1" smtClean="0"/>
              <a:t>constitution</a:t>
            </a:r>
            <a:r>
              <a:rPr lang="cs-CZ" sz="1600" dirty="0" smtClean="0"/>
              <a:t> (</a:t>
            </a:r>
            <a:r>
              <a:rPr lang="cs-CZ" sz="1600" dirty="0" err="1" smtClean="0"/>
              <a:t>march</a:t>
            </a:r>
            <a:r>
              <a:rPr lang="cs-CZ" sz="1600" dirty="0" smtClean="0"/>
              <a:t> 1849) </a:t>
            </a:r>
            <a:r>
              <a:rPr lang="cs-CZ" sz="1600" dirty="0"/>
              <a:t>- </a:t>
            </a:r>
            <a:r>
              <a:rPr lang="cs-CZ" sz="1600" dirty="0" err="1"/>
              <a:t>ordered</a:t>
            </a:r>
            <a:r>
              <a:rPr lang="cs-CZ" sz="1600" dirty="0"/>
              <a:t> by </a:t>
            </a:r>
            <a:r>
              <a:rPr lang="cs-CZ" sz="1600" dirty="0" err="1" smtClean="0"/>
              <a:t>empor</a:t>
            </a:r>
            <a:endParaRPr lang="cs-CZ" sz="1600" dirty="0" smtClean="0"/>
          </a:p>
          <a:p>
            <a:r>
              <a:rPr lang="cs-CZ" sz="1600" dirty="0" err="1" smtClean="0"/>
              <a:t>Hungarian</a:t>
            </a:r>
            <a:r>
              <a:rPr lang="cs-CZ" sz="1600" dirty="0" smtClean="0"/>
              <a:t> </a:t>
            </a:r>
            <a:r>
              <a:rPr lang="cs-CZ" sz="1600" dirty="0" err="1" smtClean="0"/>
              <a:t>uprising</a:t>
            </a:r>
            <a:r>
              <a:rPr lang="cs-CZ" sz="1600" dirty="0" smtClean="0"/>
              <a:t> (</a:t>
            </a:r>
            <a:r>
              <a:rPr lang="cs-CZ" sz="1600" dirty="0" err="1" smtClean="0"/>
              <a:t>Hungarian</a:t>
            </a:r>
            <a:r>
              <a:rPr lang="cs-CZ" sz="1600" dirty="0" smtClean="0"/>
              <a:t> </a:t>
            </a:r>
            <a:r>
              <a:rPr lang="cs-CZ" sz="1600" dirty="0" err="1" smtClean="0"/>
              <a:t>republic</a:t>
            </a:r>
            <a:r>
              <a:rPr lang="cs-CZ" sz="1600" dirty="0" smtClean="0"/>
              <a:t>) 1849 x </a:t>
            </a:r>
            <a:r>
              <a:rPr lang="cs-CZ" sz="1600" dirty="0" err="1" smtClean="0"/>
              <a:t>capitulation</a:t>
            </a:r>
            <a:r>
              <a:rPr lang="cs-CZ" sz="1600" dirty="0" smtClean="0"/>
              <a:t> </a:t>
            </a:r>
            <a:r>
              <a:rPr lang="cs-CZ" sz="1600" dirty="0" err="1" smtClean="0"/>
              <a:t>at</a:t>
            </a:r>
            <a:r>
              <a:rPr lang="cs-CZ" sz="1600" dirty="0"/>
              <a:t> </a:t>
            </a:r>
            <a:r>
              <a:rPr lang="cs-CZ" sz="1600" dirty="0" err="1" smtClean="0"/>
              <a:t>Siria</a:t>
            </a:r>
            <a:r>
              <a:rPr lang="cs-CZ" sz="1600" dirty="0" smtClean="0"/>
              <a:t> (</a:t>
            </a:r>
            <a:r>
              <a:rPr lang="cs-CZ" sz="1600" dirty="0" err="1" smtClean="0"/>
              <a:t>today</a:t>
            </a:r>
            <a:r>
              <a:rPr lang="cs-CZ" sz="1600" dirty="0" smtClean="0"/>
              <a:t> </a:t>
            </a:r>
            <a:r>
              <a:rPr lang="cs-CZ" sz="1600" dirty="0" err="1" smtClean="0"/>
              <a:t>Rumenia</a:t>
            </a:r>
            <a:r>
              <a:rPr lang="cs-CZ" sz="1600" dirty="0" smtClean="0"/>
              <a:t>)  </a:t>
            </a:r>
            <a:r>
              <a:rPr lang="cs-CZ" sz="1600" dirty="0" err="1" smtClean="0"/>
              <a:t>hugarian</a:t>
            </a:r>
            <a:r>
              <a:rPr lang="cs-CZ" sz="1600" dirty="0" smtClean="0"/>
              <a:t> </a:t>
            </a:r>
            <a:r>
              <a:rPr lang="cs-CZ" sz="1600" dirty="0" err="1" smtClean="0"/>
              <a:t>name</a:t>
            </a:r>
            <a:r>
              <a:rPr lang="cs-CZ" sz="1600" dirty="0" smtClean="0"/>
              <a:t> </a:t>
            </a:r>
            <a:r>
              <a:rPr lang="cs-CZ" sz="1600" dirty="0" err="1" smtClean="0"/>
              <a:t>Vilagos</a:t>
            </a:r>
            <a:endParaRPr lang="cs-CZ" sz="1600" dirty="0" smtClean="0"/>
          </a:p>
          <a:p>
            <a:r>
              <a:rPr lang="cs-CZ" sz="1600" dirty="0" smtClean="0"/>
              <a:t>Alexander </a:t>
            </a:r>
            <a:r>
              <a:rPr lang="cs-CZ" sz="1600" dirty="0" err="1" smtClean="0"/>
              <a:t>Bach´s</a:t>
            </a:r>
            <a:r>
              <a:rPr lang="cs-CZ" sz="1600" dirty="0" smtClean="0"/>
              <a:t> </a:t>
            </a:r>
            <a:r>
              <a:rPr lang="cs-CZ" sz="1600" dirty="0" err="1" smtClean="0"/>
              <a:t>absolutisms</a:t>
            </a:r>
            <a:r>
              <a:rPr lang="cs-CZ" sz="1600" dirty="0" smtClean="0"/>
              <a:t> (</a:t>
            </a:r>
            <a:r>
              <a:rPr lang="cs-CZ" sz="1600" dirty="0" err="1" smtClean="0"/>
              <a:t>neoabsolutism</a:t>
            </a:r>
            <a:r>
              <a:rPr lang="cs-CZ" sz="1600" dirty="0" smtClean="0"/>
              <a:t>)</a:t>
            </a:r>
          </a:p>
          <a:p>
            <a:pPr lvl="1"/>
            <a:r>
              <a:rPr lang="cs-CZ" sz="1600" dirty="0" err="1" smtClean="0"/>
              <a:t>Political</a:t>
            </a:r>
            <a:r>
              <a:rPr lang="cs-CZ" sz="1600" dirty="0" smtClean="0"/>
              <a:t> </a:t>
            </a:r>
            <a:r>
              <a:rPr lang="cs-CZ" sz="1600" dirty="0" err="1" smtClean="0"/>
              <a:t>niveau</a:t>
            </a:r>
            <a:r>
              <a:rPr lang="cs-CZ" sz="1600" dirty="0" smtClean="0"/>
              <a:t> – </a:t>
            </a:r>
            <a:r>
              <a:rPr lang="cs-CZ" sz="1600" dirty="0" err="1" smtClean="0"/>
              <a:t>Patents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Silvester</a:t>
            </a:r>
            <a:r>
              <a:rPr lang="cs-CZ" sz="1600" dirty="0" smtClean="0"/>
              <a:t> (31. 12. 1851) – </a:t>
            </a:r>
            <a:r>
              <a:rPr lang="cs-CZ" sz="1600" dirty="0" err="1" smtClean="0"/>
              <a:t>abolishment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Constitution</a:t>
            </a:r>
            <a:r>
              <a:rPr lang="cs-CZ" sz="1600" dirty="0" smtClean="0"/>
              <a:t> x </a:t>
            </a:r>
            <a:r>
              <a:rPr lang="cs-CZ" sz="1600" dirty="0" err="1" smtClean="0"/>
              <a:t>guaranted</a:t>
            </a:r>
            <a:r>
              <a:rPr lang="cs-CZ" sz="1600" dirty="0" smtClean="0"/>
              <a:t> no more </a:t>
            </a:r>
            <a:r>
              <a:rPr lang="cs-CZ" sz="1600" dirty="0" err="1" smtClean="0"/>
              <a:t>serfdom</a:t>
            </a:r>
            <a:r>
              <a:rPr lang="cs-CZ" sz="1600" dirty="0" smtClean="0"/>
              <a:t>, tolerance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conffesion</a:t>
            </a:r>
            <a:r>
              <a:rPr lang="cs-CZ" sz="1600" dirty="0" smtClean="0"/>
              <a:t>, </a:t>
            </a:r>
            <a:r>
              <a:rPr lang="cs-CZ" sz="1600" dirty="0" err="1" smtClean="0"/>
              <a:t>equality</a:t>
            </a:r>
            <a:r>
              <a:rPr lang="cs-CZ" sz="1600" dirty="0" smtClean="0"/>
              <a:t> </a:t>
            </a:r>
            <a:r>
              <a:rPr lang="cs-CZ" sz="1600" dirty="0" err="1" smtClean="0"/>
              <a:t>befor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law</a:t>
            </a:r>
            <a:r>
              <a:rPr lang="cs-CZ" sz="1600" dirty="0" smtClean="0"/>
              <a:t>, </a:t>
            </a:r>
            <a:r>
              <a:rPr lang="cs-CZ" sz="1600" dirty="0" err="1" smtClean="0"/>
              <a:t>byrocratical</a:t>
            </a:r>
            <a:r>
              <a:rPr lang="cs-CZ" sz="1600" dirty="0" smtClean="0"/>
              <a:t> </a:t>
            </a:r>
            <a:r>
              <a:rPr lang="cs-CZ" sz="1600" dirty="0" err="1" smtClean="0"/>
              <a:t>regime</a:t>
            </a:r>
            <a:r>
              <a:rPr lang="cs-CZ" sz="1600" dirty="0" smtClean="0"/>
              <a:t>, </a:t>
            </a:r>
            <a:r>
              <a:rPr lang="cs-CZ" sz="1600" dirty="0" err="1" smtClean="0"/>
              <a:t>security</a:t>
            </a:r>
            <a:r>
              <a:rPr lang="cs-CZ" sz="1600" dirty="0" smtClean="0"/>
              <a:t> police, „</a:t>
            </a:r>
            <a:r>
              <a:rPr lang="cs-CZ" sz="1600" dirty="0" err="1" smtClean="0"/>
              <a:t>everthing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peolpe</a:t>
            </a:r>
            <a:r>
              <a:rPr lang="cs-CZ" sz="1600" dirty="0" smtClean="0"/>
              <a:t>, but not per </a:t>
            </a:r>
            <a:r>
              <a:rPr lang="cs-CZ" sz="1600" dirty="0" err="1" smtClean="0"/>
              <a:t>people</a:t>
            </a:r>
            <a:r>
              <a:rPr lang="cs-CZ" sz="1600" dirty="0" smtClean="0"/>
              <a:t>“</a:t>
            </a:r>
          </a:p>
          <a:p>
            <a:pPr lvl="1"/>
            <a:r>
              <a:rPr lang="cs-CZ" sz="1600" dirty="0" err="1" smtClean="0"/>
              <a:t>Economical</a:t>
            </a:r>
            <a:r>
              <a:rPr lang="cs-CZ" sz="1600" dirty="0" smtClean="0"/>
              <a:t> </a:t>
            </a:r>
            <a:r>
              <a:rPr lang="cs-CZ" sz="1600" dirty="0" err="1" smtClean="0"/>
              <a:t>nieveau</a:t>
            </a:r>
            <a:r>
              <a:rPr lang="cs-CZ" sz="1600" dirty="0" smtClean="0"/>
              <a:t> – </a:t>
            </a:r>
            <a:r>
              <a:rPr lang="cs-CZ" sz="1600" dirty="0" err="1" smtClean="0"/>
              <a:t>trade</a:t>
            </a:r>
            <a:r>
              <a:rPr lang="cs-CZ" sz="1600" dirty="0" smtClean="0"/>
              <a:t> </a:t>
            </a:r>
            <a:r>
              <a:rPr lang="cs-CZ" sz="1600" dirty="0" err="1" smtClean="0"/>
              <a:t>reguation</a:t>
            </a:r>
            <a:r>
              <a:rPr lang="cs-CZ" sz="1600" dirty="0" smtClean="0"/>
              <a:t>, </a:t>
            </a:r>
            <a:r>
              <a:rPr lang="cs-CZ" sz="1600" dirty="0" err="1" smtClean="0"/>
              <a:t>ralway</a:t>
            </a:r>
            <a:r>
              <a:rPr lang="cs-CZ" sz="1600" dirty="0" smtClean="0"/>
              <a:t> </a:t>
            </a:r>
            <a:r>
              <a:rPr lang="cs-CZ" sz="1600" dirty="0" err="1" smtClean="0"/>
              <a:t>act</a:t>
            </a:r>
            <a:r>
              <a:rPr lang="cs-CZ" sz="1600" dirty="0" smtClean="0"/>
              <a:t>, </a:t>
            </a:r>
            <a:r>
              <a:rPr lang="cs-CZ" sz="1600" dirty="0" err="1" smtClean="0"/>
              <a:t>mining</a:t>
            </a:r>
            <a:r>
              <a:rPr lang="cs-CZ" sz="1600" dirty="0" smtClean="0"/>
              <a:t> </a:t>
            </a:r>
            <a:r>
              <a:rPr lang="cs-CZ" sz="1600" dirty="0" err="1" smtClean="0"/>
              <a:t>act</a:t>
            </a:r>
            <a:endParaRPr lang="cs-CZ" sz="1600" dirty="0" smtClean="0"/>
          </a:p>
          <a:p>
            <a:r>
              <a:rPr lang="cs-CZ" sz="1600" dirty="0" smtClean="0"/>
              <a:t>1859 </a:t>
            </a:r>
            <a:r>
              <a:rPr lang="cs-CZ" sz="1600" dirty="0" err="1" smtClean="0"/>
              <a:t>battle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Solferino – end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Absolutism</a:t>
            </a:r>
            <a:r>
              <a:rPr lang="cs-CZ" sz="1600" dirty="0" smtClean="0"/>
              <a:t>, </a:t>
            </a:r>
            <a:r>
              <a:rPr lang="cs-CZ" sz="1600" dirty="0" err="1" smtClean="0"/>
              <a:t>exchequer</a:t>
            </a:r>
            <a:r>
              <a:rPr lang="cs-CZ" sz="1600" dirty="0" smtClean="0"/>
              <a:t>  </a:t>
            </a:r>
            <a:r>
              <a:rPr lang="cs-CZ" sz="1600" dirty="0" err="1" smtClean="0"/>
              <a:t>was</a:t>
            </a:r>
            <a:r>
              <a:rPr lang="cs-CZ" sz="1600" dirty="0" smtClean="0"/>
              <a:t> </a:t>
            </a:r>
            <a:r>
              <a:rPr lang="cs-CZ" sz="1600" dirty="0" err="1" smtClean="0"/>
              <a:t>empty</a:t>
            </a:r>
            <a:endParaRPr lang="cs-CZ" sz="1600" dirty="0" smtClean="0"/>
          </a:p>
          <a:p>
            <a:r>
              <a:rPr lang="cs-CZ" sz="1600" dirty="0" smtClean="0"/>
              <a:t>1860 – end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absolutism</a:t>
            </a:r>
            <a:r>
              <a:rPr lang="cs-CZ" sz="1600" dirty="0" smtClean="0"/>
              <a:t> by </a:t>
            </a:r>
            <a:r>
              <a:rPr lang="cs-CZ" sz="1600" dirty="0" err="1" smtClean="0"/>
              <a:t>Empor´s</a:t>
            </a:r>
            <a:r>
              <a:rPr lang="cs-CZ" sz="1600" dirty="0" smtClean="0"/>
              <a:t> diplom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october</a:t>
            </a:r>
            <a:r>
              <a:rPr lang="cs-CZ" sz="1600" dirty="0" smtClean="0"/>
              <a:t> 1860, </a:t>
            </a:r>
            <a:r>
              <a:rPr lang="cs-CZ" sz="1600" dirty="0" err="1" smtClean="0"/>
              <a:t>special</a:t>
            </a:r>
            <a:r>
              <a:rPr lang="cs-CZ" sz="1600" dirty="0" smtClean="0"/>
              <a:t> </a:t>
            </a:r>
            <a:r>
              <a:rPr lang="cs-CZ" sz="1600" dirty="0" err="1" smtClean="0"/>
              <a:t>position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Hungary</a:t>
            </a:r>
            <a:endParaRPr lang="cs-CZ" sz="1600" dirty="0" smtClean="0"/>
          </a:p>
          <a:p>
            <a:r>
              <a:rPr lang="cs-CZ" sz="1600" dirty="0" smtClean="0"/>
              <a:t>1861 – </a:t>
            </a:r>
            <a:r>
              <a:rPr lang="cs-CZ" sz="1600" dirty="0" err="1" smtClean="0"/>
              <a:t>Schmerling´s</a:t>
            </a:r>
            <a:r>
              <a:rPr lang="cs-CZ" sz="1600" dirty="0" smtClean="0"/>
              <a:t> (</a:t>
            </a:r>
            <a:r>
              <a:rPr lang="cs-CZ" sz="1600" dirty="0" err="1" smtClean="0"/>
              <a:t>february</a:t>
            </a:r>
            <a:r>
              <a:rPr lang="cs-CZ" sz="1600" dirty="0" smtClean="0"/>
              <a:t>) </a:t>
            </a:r>
            <a:r>
              <a:rPr lang="cs-CZ" sz="1600" dirty="0" err="1" smtClean="0"/>
              <a:t>constitution</a:t>
            </a:r>
            <a:r>
              <a:rPr lang="cs-CZ" sz="1600" dirty="0" smtClean="0"/>
              <a:t> – </a:t>
            </a:r>
            <a:r>
              <a:rPr lang="cs-CZ" sz="1600" dirty="0" err="1" smtClean="0"/>
              <a:t>centralistic</a:t>
            </a:r>
            <a:r>
              <a:rPr lang="cs-CZ" sz="1600" dirty="0" smtClean="0"/>
              <a:t> + </a:t>
            </a:r>
            <a:r>
              <a:rPr lang="cs-CZ" sz="1600" dirty="0" err="1"/>
              <a:t>ordered</a:t>
            </a:r>
            <a:r>
              <a:rPr lang="cs-CZ" sz="1600" dirty="0"/>
              <a:t> by </a:t>
            </a:r>
            <a:r>
              <a:rPr lang="cs-CZ" sz="1600" dirty="0" err="1"/>
              <a:t>empor</a:t>
            </a:r>
            <a:endParaRPr lang="cs-CZ" sz="1600" dirty="0" smtClean="0"/>
          </a:p>
          <a:p>
            <a:r>
              <a:rPr lang="cs-CZ" sz="1600" dirty="0" smtClean="0"/>
              <a:t>1867 – </a:t>
            </a:r>
            <a:r>
              <a:rPr lang="cs-CZ" sz="1600" dirty="0" err="1" smtClean="0"/>
              <a:t>December</a:t>
            </a:r>
            <a:r>
              <a:rPr lang="cs-CZ" sz="1600" dirty="0" smtClean="0"/>
              <a:t> </a:t>
            </a:r>
            <a:r>
              <a:rPr lang="cs-CZ" sz="1600" dirty="0" err="1" smtClean="0"/>
              <a:t>constitution</a:t>
            </a:r>
            <a:r>
              <a:rPr lang="cs-CZ" sz="1600" dirty="0" smtClean="0"/>
              <a:t>   - not </a:t>
            </a:r>
            <a:r>
              <a:rPr lang="cs-CZ" sz="1600" dirty="0" err="1" smtClean="0"/>
              <a:t>ordered</a:t>
            </a:r>
            <a:endParaRPr lang="cs-CZ" sz="16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8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47803"/>
            <a:ext cx="7772400" cy="503237"/>
          </a:xfrm>
        </p:spPr>
        <p:txBody>
          <a:bodyPr/>
          <a:lstStyle/>
          <a:p>
            <a:r>
              <a:rPr lang="cs-CZ" dirty="0" err="1" smtClean="0"/>
              <a:t>Neoabsolutism</a:t>
            </a:r>
            <a:r>
              <a:rPr lang="cs-CZ" dirty="0" smtClean="0"/>
              <a:t>, </a:t>
            </a:r>
            <a:r>
              <a:rPr lang="cs-CZ" dirty="0" err="1" smtClean="0"/>
              <a:t>Czechs</a:t>
            </a:r>
            <a:r>
              <a:rPr lang="cs-CZ" dirty="0" smtClean="0"/>
              <a:t> and </a:t>
            </a:r>
            <a:r>
              <a:rPr lang="cs-CZ" dirty="0" err="1" smtClean="0"/>
              <a:t>Slovaks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3384376" cy="4896544"/>
          </a:xfrm>
        </p:spPr>
        <p:txBody>
          <a:bodyPr/>
          <a:lstStyle/>
          <a:p>
            <a:r>
              <a:rPr lang="cs-CZ" sz="1600" dirty="0" smtClean="0"/>
              <a:t>Czech</a:t>
            </a:r>
          </a:p>
          <a:p>
            <a:pPr lvl="1"/>
            <a:r>
              <a:rPr lang="cs-CZ" sz="1400" dirty="0" err="1" smtClean="0"/>
              <a:t>Time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oppression</a:t>
            </a:r>
            <a:endParaRPr lang="cs-CZ" sz="1400" dirty="0" smtClean="0"/>
          </a:p>
          <a:p>
            <a:pPr lvl="1"/>
            <a:r>
              <a:rPr lang="cs-CZ" sz="1400" dirty="0" err="1" smtClean="0"/>
              <a:t>Persecution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czech</a:t>
            </a:r>
            <a:r>
              <a:rPr lang="cs-CZ" sz="1400" dirty="0" smtClean="0"/>
              <a:t> </a:t>
            </a:r>
            <a:r>
              <a:rPr lang="cs-CZ" sz="1400" dirty="0" err="1" smtClean="0"/>
              <a:t>activities</a:t>
            </a:r>
            <a:r>
              <a:rPr lang="cs-CZ" sz="1400" dirty="0" smtClean="0"/>
              <a:t>, </a:t>
            </a:r>
            <a:r>
              <a:rPr lang="cs-CZ" sz="1400" dirty="0" err="1" smtClean="0"/>
              <a:t>czech</a:t>
            </a:r>
            <a:r>
              <a:rPr lang="cs-CZ" sz="1400" dirty="0" smtClean="0"/>
              <a:t> </a:t>
            </a:r>
            <a:r>
              <a:rPr lang="cs-CZ" sz="1400" dirty="0" err="1" smtClean="0"/>
              <a:t>newspaper</a:t>
            </a:r>
            <a:endParaRPr lang="cs-CZ" sz="1400" dirty="0" smtClean="0"/>
          </a:p>
          <a:p>
            <a:r>
              <a:rPr lang="cs-CZ" sz="1600" dirty="0" err="1" smtClean="0"/>
              <a:t>Slovak</a:t>
            </a:r>
            <a:endParaRPr lang="cs-CZ" sz="1600" dirty="0" smtClean="0"/>
          </a:p>
          <a:p>
            <a:pPr lvl="1"/>
            <a:r>
              <a:rPr lang="cs-CZ" sz="1400" dirty="0" err="1" smtClean="0"/>
              <a:t>Persecutions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Hungarians</a:t>
            </a:r>
            <a:r>
              <a:rPr lang="cs-CZ" sz="1400" dirty="0" smtClean="0"/>
              <a:t> </a:t>
            </a:r>
          </a:p>
          <a:p>
            <a:pPr lvl="1"/>
            <a:r>
              <a:rPr lang="cs-CZ" sz="1400" dirty="0" err="1" smtClean="0"/>
              <a:t>Hungarian</a:t>
            </a:r>
            <a:r>
              <a:rPr lang="cs-CZ" sz="1400" dirty="0" smtClean="0"/>
              <a:t> </a:t>
            </a:r>
            <a:r>
              <a:rPr lang="cs-CZ" sz="1400" dirty="0" err="1" smtClean="0"/>
              <a:t>law</a:t>
            </a:r>
            <a:r>
              <a:rPr lang="cs-CZ" sz="1400" dirty="0" smtClean="0"/>
              <a:t> </a:t>
            </a:r>
            <a:r>
              <a:rPr lang="cs-CZ" sz="1400" dirty="0" err="1" smtClean="0"/>
              <a:t>lost</a:t>
            </a:r>
            <a:r>
              <a:rPr lang="cs-CZ" sz="1400" dirty="0" smtClean="0"/>
              <a:t> validity (</a:t>
            </a:r>
            <a:r>
              <a:rPr lang="cs-CZ" sz="1400" dirty="0" err="1" smtClean="0"/>
              <a:t>austrian</a:t>
            </a:r>
            <a:r>
              <a:rPr lang="cs-CZ" sz="1400" dirty="0" smtClean="0"/>
              <a:t> </a:t>
            </a:r>
            <a:r>
              <a:rPr lang="cs-CZ" sz="1400" dirty="0" err="1" smtClean="0"/>
              <a:t>law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valid</a:t>
            </a:r>
            <a:r>
              <a:rPr lang="cs-CZ" sz="1400" dirty="0" smtClean="0"/>
              <a:t> </a:t>
            </a:r>
            <a:r>
              <a:rPr lang="cs-CZ" sz="1400" dirty="0" err="1" smtClean="0"/>
              <a:t>until</a:t>
            </a:r>
            <a:r>
              <a:rPr lang="cs-CZ" sz="1400" dirty="0" smtClean="0"/>
              <a:t> 1861)</a:t>
            </a:r>
          </a:p>
          <a:p>
            <a:pPr lvl="1"/>
            <a:r>
              <a:rPr lang="cs-CZ" sz="1400" dirty="0" err="1" smtClean="0"/>
              <a:t>Germanization</a:t>
            </a:r>
            <a:r>
              <a:rPr lang="cs-CZ" sz="1400" dirty="0" smtClean="0"/>
              <a:t>, </a:t>
            </a:r>
            <a:r>
              <a:rPr lang="cs-CZ" sz="1400" dirty="0" err="1" smtClean="0"/>
              <a:t>political</a:t>
            </a:r>
            <a:r>
              <a:rPr lang="cs-CZ" sz="1400" dirty="0" smtClean="0"/>
              <a:t> </a:t>
            </a:r>
            <a:r>
              <a:rPr lang="cs-CZ" sz="1400" dirty="0" err="1" smtClean="0"/>
              <a:t>persecution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Hungarian</a:t>
            </a:r>
            <a:r>
              <a:rPr lang="cs-CZ" sz="1400" dirty="0" smtClean="0"/>
              <a:t> – </a:t>
            </a:r>
            <a:r>
              <a:rPr lang="cs-CZ" sz="1400" dirty="0" err="1" smtClean="0"/>
              <a:t>they</a:t>
            </a:r>
            <a:r>
              <a:rPr lang="cs-CZ" sz="1400" dirty="0" smtClean="0"/>
              <a:t> </a:t>
            </a:r>
            <a:r>
              <a:rPr lang="cs-CZ" sz="1400" dirty="0" err="1" smtClean="0"/>
              <a:t>don´t</a:t>
            </a:r>
            <a:r>
              <a:rPr lang="cs-CZ" sz="1400" dirty="0" smtClean="0"/>
              <a:t> </a:t>
            </a:r>
            <a:r>
              <a:rPr lang="cs-CZ" sz="1400" dirty="0" err="1" smtClean="0"/>
              <a:t>have</a:t>
            </a:r>
            <a:r>
              <a:rPr lang="cs-CZ" sz="1400" dirty="0" smtClean="0"/>
              <a:t> </a:t>
            </a:r>
            <a:r>
              <a:rPr lang="cs-CZ" sz="1400" dirty="0" err="1" smtClean="0"/>
              <a:t>time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hungarisation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other</a:t>
            </a:r>
            <a:r>
              <a:rPr lang="cs-CZ" sz="1400" dirty="0" smtClean="0"/>
              <a:t> </a:t>
            </a:r>
            <a:r>
              <a:rPr lang="cs-CZ" sz="1400" dirty="0" err="1" smtClean="0"/>
              <a:t>citizen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hungary</a:t>
            </a:r>
            <a:endParaRPr lang="cs-CZ" sz="1400" dirty="0" smtClean="0"/>
          </a:p>
          <a:p>
            <a:pPr lvl="1"/>
            <a:r>
              <a:rPr lang="cs-CZ" sz="1400" dirty="0" err="1" smtClean="0"/>
              <a:t>Time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release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Slovaks</a:t>
            </a:r>
            <a:endParaRPr lang="cs-CZ" sz="1400" dirty="0" smtClean="0"/>
          </a:p>
          <a:p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/>
              <a:t>: https://en.wikipedia.org/wiki/Slovak_Uprising_of_1848%E2%80%9349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1B886-7C97-4C0D-BCD2-08F9E8496989}" type="slidenum">
              <a:rPr lang="cs-CZ" altLang="cs-CZ" smtClean="0"/>
              <a:pPr/>
              <a:t>7</a:t>
            </a:fld>
            <a:endParaRPr lang="cs-CZ" altLang="cs-CZ"/>
          </a:p>
        </p:txBody>
      </p:sp>
      <p:pic>
        <p:nvPicPr>
          <p:cNvPr id="1026" name="Picture 2" descr="http://media3.picsearch.com/is?aq9maqwK6yeV34BLS5UfWae0cMbM_oi_G2I6lqFTJEU&amp;height=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51813" cy="23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3/Slovensk%C3%AD_dobrovo%C4%BEn%C3%ADci.jpg/800px-Slovensk%C3%AD_dobrovo%C4%BEn%C3%AD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046018" cy="27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9/99/Alexander_von_B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48712"/>
            <a:ext cx="1958171" cy="29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2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Zápatí prezentace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A14741A-D9E5-45DC-9B5C-47E9EBF52DED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3284984"/>
            <a:ext cx="5969000" cy="2376488"/>
          </a:xfrm>
        </p:spPr>
        <p:txBody>
          <a:bodyPr/>
          <a:lstStyle/>
          <a:p>
            <a:pPr algn="ctr"/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bona anglicky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sabona anglicky</Template>
  <TotalTime>3616</TotalTime>
  <Words>579</Words>
  <Application>Microsoft Office PowerPoint</Application>
  <PresentationFormat>Předvádění na obrazovce (4:3)</PresentationFormat>
  <Paragraphs>90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sabona anglicky</vt:lpstr>
      <vt:lpstr>BÉŽOVÁ TITL</vt:lpstr>
      <vt:lpstr>17th-19th century</vt:lpstr>
      <vt:lpstr>Czech war 1618-1620</vt:lpstr>
      <vt:lpstr>Verneuete Landesordnungen</vt:lpstr>
      <vt:lpstr>Hungary</vt:lpstr>
      <vt:lpstr>Reforms of Maria Theresia and Joseph II</vt:lpstr>
      <vt:lpstr>19th century constitutional developement</vt:lpstr>
      <vt:lpstr>Neoabsolutism, Czechs and Slovaks</vt:lpstr>
      <vt:lpstr>Prezentace aplikace PowerPoint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</dc:title>
  <dc:creator>10908</dc:creator>
  <cp:lastModifiedBy>10908</cp:lastModifiedBy>
  <cp:revision>58</cp:revision>
  <dcterms:created xsi:type="dcterms:W3CDTF">2017-10-08T07:43:50Z</dcterms:created>
  <dcterms:modified xsi:type="dcterms:W3CDTF">2017-10-15T12:21:50Z</dcterms:modified>
</cp:coreProperties>
</file>