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17"/>
  </p:notesMasterIdLst>
  <p:handoutMasterIdLst>
    <p:handoutMasterId r:id="rId18"/>
  </p:handoutMasterIdLst>
  <p:sldIdLst>
    <p:sldId id="268" r:id="rId2"/>
    <p:sldId id="269" r:id="rId3"/>
    <p:sldId id="293" r:id="rId4"/>
    <p:sldId id="294" r:id="rId5"/>
    <p:sldId id="290" r:id="rId6"/>
    <p:sldId id="295" r:id="rId7"/>
    <p:sldId id="270" r:id="rId8"/>
    <p:sldId id="298" r:id="rId9"/>
    <p:sldId id="273" r:id="rId10"/>
    <p:sldId id="297" r:id="rId11"/>
    <p:sldId id="280" r:id="rId12"/>
    <p:sldId id="281" r:id="rId13"/>
    <p:sldId id="282" r:id="rId14"/>
    <p:sldId id="296" r:id="rId15"/>
    <p:sldId id="289" r:id="rId16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939839-0001-43D9-ADF5-9FA348D66AEA}">
          <p14:sldIdLst>
            <p14:sldId id="268"/>
            <p14:sldId id="269"/>
            <p14:sldId id="293"/>
            <p14:sldId id="294"/>
            <p14:sldId id="290"/>
            <p14:sldId id="295"/>
            <p14:sldId id="270"/>
            <p14:sldId id="298"/>
            <p14:sldId id="273"/>
            <p14:sldId id="297"/>
            <p14:sldId id="280"/>
            <p14:sldId id="281"/>
            <p14:sldId id="282"/>
            <p14:sldId id="296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6" d="100"/>
          <a:sy n="76" d="100"/>
        </p:scale>
        <p:origin x="126" y="79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00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NotesMaster">
      <pc:chgData name="Fake Test User" userId="SID-0" providerId="Test" clId="FakeClientId" dt="2018-11-30T06:59:37.004" v="0" actId="79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9F56DB-D0FA-4DF2-9859-5947A3C1B6E4}" type="datetime1">
              <a:rPr lang="cs-CZ" smtClean="0">
                <a:latin typeface="Calibri" panose="020F0502020204030204" pitchFamily="34" charset="0"/>
              </a:rPr>
              <a:t>12.11.2019</a:t>
            </a:fld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cs-CZ" smtClean="0">
                <a:latin typeface="Calibri" panose="020F0502020204030204" pitchFamily="34" charset="0"/>
              </a:rPr>
              <a:t>‹#›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0EC208E-F402-4F20-820B-D5A20CDAE630}" type="datetime1">
              <a:rPr lang="cs-CZ" noProof="0" smtClean="0"/>
              <a:t>12.11.2019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05DB2-FD3E-441D-8B7E-7AE83ECE27B3}" type="slidenum">
              <a:rPr lang="cs-CZ" noProof="0" smtClean="0"/>
              <a:pPr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1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2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0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3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01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4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20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6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40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7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3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9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8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k názvu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grpSp>
        <p:nvGrpSpPr>
          <p:cNvPr id="7" name="horní grafika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Obdélník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3" name="dolní grafika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Obdélník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 bwMode="invGray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 podnadpisů.</a:t>
            </a:r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4114FA1-A3FF-4F2F-AFC6-D89715099C51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F9BC836-3ECE-4921-9E9B-E3D5046688F7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F7686BE-29D4-4493-B32E-64FB800EF9AB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0E57431-BF1B-4C03-8D18-8F763457959B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AC872AB-6C62-416B-A8F8-2D17CBC332E3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157081E-E7E9-41FB-9E50-6E8C53793A1B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9E089DC-854C-4BB8-91A4-83D3A54269EA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C98AFD-08D8-472E-922C-94A9E9B04D0C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74515DE-4A21-4E54-A47D-6246D02C5E7D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dolní grafika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4B77053-CF94-4260-91B4-2A9A4C1512D7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2D990D3-8C57-4889-AC1A-4D6436173874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Po kliknutí na ikonu můžete přidat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62EC30D-EF24-469A-A5BB-3064DD40CDA9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dolní grafika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0" name="horní grafika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Obdélník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96B9E4FD-B7E2-4D27-9CF8-D10F875DA8A3}" type="datetime1">
              <a:rPr lang="cs-CZ" smtClean="0"/>
              <a:t>12.11.2019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Interpretace práva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Právnická fakulta MU | JUDr. Martin Hapla, Ph.D.</a:t>
            </a:r>
          </a:p>
        </p:txBody>
      </p:sp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A9A98-4BA0-45CE-8FED-7BC705410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Derogační pravidla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095C9A-FAEA-4AE8-B2DB-706FC6139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 superior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legi</a:t>
            </a:r>
            <a:r>
              <a:rPr lang="cs-CZ" dirty="0"/>
              <a:t> </a:t>
            </a:r>
            <a:r>
              <a:rPr lang="cs-CZ" dirty="0" err="1"/>
              <a:t>inferiori</a:t>
            </a:r>
            <a:endParaRPr lang="cs-CZ" dirty="0"/>
          </a:p>
          <a:p>
            <a:r>
              <a:rPr lang="cs-CZ" dirty="0"/>
              <a:t>Lex </a:t>
            </a:r>
            <a:r>
              <a:rPr lang="cs-CZ" dirty="0" err="1"/>
              <a:t>posterior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legi</a:t>
            </a:r>
            <a:r>
              <a:rPr lang="cs-CZ" dirty="0"/>
              <a:t> priori</a:t>
            </a:r>
          </a:p>
          <a:p>
            <a:r>
              <a:rPr lang="cs-CZ" dirty="0"/>
              <a:t>Lex </a:t>
            </a:r>
            <a:r>
              <a:rPr lang="cs-CZ" dirty="0" err="1"/>
              <a:t>specialis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legi</a:t>
            </a:r>
            <a:r>
              <a:rPr lang="cs-CZ" dirty="0"/>
              <a:t> </a:t>
            </a:r>
            <a:r>
              <a:rPr lang="cs-CZ" dirty="0" err="1"/>
              <a:t>generali</a:t>
            </a:r>
            <a:endParaRPr lang="cs-CZ" dirty="0"/>
          </a:p>
          <a:p>
            <a:pPr lvl="1"/>
            <a:r>
              <a:rPr lang="cs-CZ" dirty="0"/>
              <a:t>Specialita</a:t>
            </a:r>
          </a:p>
          <a:p>
            <a:pPr lvl="1"/>
            <a:r>
              <a:rPr lang="cs-CZ" dirty="0"/>
              <a:t>Subsidiarita</a:t>
            </a:r>
          </a:p>
          <a:p>
            <a:pPr lvl="1"/>
            <a:r>
              <a:rPr lang="cs-CZ" dirty="0"/>
              <a:t>Konsumpce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3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Eliminační argumenty:</a:t>
            </a:r>
          </a:p>
          <a:p>
            <a:pPr lvl="1"/>
            <a:r>
              <a:rPr lang="cs-CZ" dirty="0" err="1"/>
              <a:t>Argumentum</a:t>
            </a:r>
            <a:r>
              <a:rPr lang="cs-CZ" dirty="0"/>
              <a:t> a contrario</a:t>
            </a:r>
          </a:p>
          <a:p>
            <a:pPr lvl="1"/>
            <a:r>
              <a:rPr lang="cs-CZ" dirty="0" err="1"/>
              <a:t>Argumentum</a:t>
            </a:r>
            <a:r>
              <a:rPr lang="cs-CZ" dirty="0"/>
              <a:t> per </a:t>
            </a:r>
            <a:r>
              <a:rPr lang="cs-CZ" dirty="0" err="1"/>
              <a:t>eliminationem</a:t>
            </a:r>
            <a:endParaRPr lang="cs-CZ" dirty="0"/>
          </a:p>
          <a:p>
            <a:pPr lvl="1"/>
            <a:r>
              <a:rPr lang="cs-CZ" dirty="0" err="1"/>
              <a:t>Argumentum</a:t>
            </a:r>
            <a:r>
              <a:rPr lang="cs-CZ" dirty="0"/>
              <a:t> </a:t>
            </a:r>
            <a:r>
              <a:rPr lang="cs-CZ" dirty="0" err="1"/>
              <a:t>reductione</a:t>
            </a:r>
            <a:r>
              <a:rPr lang="cs-CZ" dirty="0"/>
              <a:t> ad absurdum</a:t>
            </a:r>
          </a:p>
          <a:p>
            <a:r>
              <a:rPr lang="cs-CZ" dirty="0"/>
              <a:t>Argumenty založené na podobnosti:</a:t>
            </a:r>
          </a:p>
          <a:p>
            <a:pPr lvl="1"/>
            <a:r>
              <a:rPr lang="cs-CZ" dirty="0" err="1"/>
              <a:t>Argumentum</a:t>
            </a:r>
            <a:r>
              <a:rPr lang="cs-CZ" dirty="0"/>
              <a:t> per </a:t>
            </a:r>
            <a:r>
              <a:rPr lang="cs-CZ" dirty="0" err="1"/>
              <a:t>analogiam</a:t>
            </a:r>
            <a:r>
              <a:rPr lang="cs-CZ" dirty="0"/>
              <a:t>: </a:t>
            </a:r>
            <a:r>
              <a:rPr lang="cs-CZ" dirty="0" err="1"/>
              <a:t>legis</a:t>
            </a:r>
            <a:r>
              <a:rPr lang="cs-CZ" dirty="0"/>
              <a:t>, </a:t>
            </a:r>
            <a:r>
              <a:rPr lang="cs-CZ" dirty="0" err="1"/>
              <a:t>iuris</a:t>
            </a:r>
            <a:endParaRPr lang="cs-CZ" dirty="0"/>
          </a:p>
          <a:p>
            <a:pPr lvl="1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simili</a:t>
            </a:r>
            <a:endParaRPr lang="cs-CZ" dirty="0"/>
          </a:p>
          <a:p>
            <a:pPr lvl="1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fortiori</a:t>
            </a:r>
            <a:r>
              <a:rPr lang="cs-CZ" dirty="0"/>
              <a:t>: a </a:t>
            </a:r>
            <a:r>
              <a:rPr lang="cs-CZ" dirty="0" err="1"/>
              <a:t>maiori</a:t>
            </a:r>
            <a:r>
              <a:rPr lang="cs-CZ" dirty="0"/>
              <a:t> ad minus, a </a:t>
            </a:r>
            <a:r>
              <a:rPr lang="cs-CZ" dirty="0" err="1"/>
              <a:t>minori</a:t>
            </a:r>
            <a:r>
              <a:rPr lang="cs-CZ" dirty="0"/>
              <a:t> ad </a:t>
            </a:r>
            <a:r>
              <a:rPr lang="cs-CZ" dirty="0" err="1"/>
              <a:t>maius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88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Teleologický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Předmět výkladu: právní norma</a:t>
            </a:r>
          </a:p>
          <a:p>
            <a:r>
              <a:rPr lang="cs-CZ" dirty="0"/>
              <a:t>Cíl výkladu: účel právní normy</a:t>
            </a:r>
          </a:p>
          <a:p>
            <a:r>
              <a:rPr lang="cs-CZ" dirty="0"/>
              <a:t>Konflikt účelů lze řešit pomocí ideje vnitřního systému práva.</a:t>
            </a:r>
          </a:p>
        </p:txBody>
      </p:sp>
    </p:spTree>
    <p:extLst>
      <p:ext uri="{BB962C8B-B14F-4D97-AF65-F5344CB8AC3E}">
        <p14:creationId xmlns:p14="http://schemas.microsoft.com/office/powerpoint/2010/main" val="145175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Předmět výkladu: NPA</a:t>
            </a:r>
          </a:p>
          <a:p>
            <a:r>
              <a:rPr lang="cs-CZ" dirty="0"/>
              <a:t>Cíl výkladu: úmysl zákonodárce</a:t>
            </a:r>
          </a:p>
          <a:p>
            <a:r>
              <a:rPr lang="cs-CZ" dirty="0"/>
              <a:t>Účel právní normy vs. úmysl zákonodárce</a:t>
            </a:r>
          </a:p>
          <a:p>
            <a:r>
              <a:rPr lang="cs-CZ" dirty="0"/>
              <a:t>Důvodové zprávy, sněmovní tisky</a:t>
            </a:r>
          </a:p>
          <a:p>
            <a:r>
              <a:rPr lang="cs-CZ" dirty="0"/>
              <a:t>Objektivně historický výklad</a:t>
            </a:r>
          </a:p>
        </p:txBody>
      </p:sp>
    </p:spTree>
    <p:extLst>
      <p:ext uri="{BB962C8B-B14F-4D97-AF65-F5344CB8AC3E}">
        <p14:creationId xmlns:p14="http://schemas.microsoft.com/office/powerpoint/2010/main" val="14003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9FAEE-76E6-49FB-9142-F85F3878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výklad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F99A6-1D0D-4B77-80E0-1E6E162E4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založen na zkoumání podobných právních úprav v právních předpisech nebo právních řádech.</a:t>
            </a:r>
          </a:p>
          <a:p>
            <a:r>
              <a:rPr lang="cs-CZ" dirty="0"/>
              <a:t>Pouze podpůrná funkce</a:t>
            </a:r>
          </a:p>
          <a:p>
            <a:r>
              <a:rPr lang="cs-CZ" dirty="0"/>
              <a:t>Větší význam má v mezinárodním právu veřejném a ústavním právu.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1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C39BA54-5ECD-4140-9052-EC2E8084E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54786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Co je to interpretace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Interpretace x dezinterpretace x falzifikace</a:t>
            </a:r>
          </a:p>
          <a:p>
            <a:pPr rtl="0"/>
            <a:r>
              <a:rPr lang="cs-CZ" dirty="0"/>
              <a:t>Kognitivní teorie interpretace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/>
              <a:t>Explikativní teorie interpretace</a:t>
            </a:r>
          </a:p>
        </p:txBody>
      </p:sp>
    </p:spTree>
    <p:extLst>
      <p:ext uri="{BB962C8B-B14F-4D97-AF65-F5344CB8AC3E}">
        <p14:creationId xmlns:p14="http://schemas.microsoft.com/office/powerpoint/2010/main" val="314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Druhy interpretace práva podle subjektu, který podává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/>
              <a:t>Autentický výklad</a:t>
            </a:r>
          </a:p>
          <a:p>
            <a:pPr rtl="0"/>
            <a:r>
              <a:rPr lang="cs-CZ" dirty="0"/>
              <a:t>Legální výklad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/>
              <a:t>Oficiální výklad</a:t>
            </a:r>
          </a:p>
          <a:p>
            <a:r>
              <a:rPr lang="cs-CZ" dirty="0"/>
              <a:t>Doktrinální výklad</a:t>
            </a:r>
          </a:p>
          <a:p>
            <a:r>
              <a:rPr lang="cs-CZ" dirty="0"/>
              <a:t>Výklad orgánu aplikujícího právo</a:t>
            </a:r>
          </a:p>
          <a:p>
            <a:r>
              <a:rPr lang="cs-CZ" dirty="0"/>
              <a:t>Výklad při uplatnění kasačního principu</a:t>
            </a:r>
          </a:p>
          <a:p>
            <a:r>
              <a:rPr lang="cs-CZ" dirty="0"/>
              <a:t>Výklad vyšších soudů</a:t>
            </a:r>
          </a:p>
        </p:txBody>
      </p:sp>
    </p:spTree>
    <p:extLst>
      <p:ext uri="{BB962C8B-B14F-4D97-AF65-F5344CB8AC3E}">
        <p14:creationId xmlns:p14="http://schemas.microsoft.com/office/powerpoint/2010/main" val="124286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</p:spPr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Druhy interpretace práva podle rozsahu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Doslovný výklad</a:t>
            </a:r>
          </a:p>
          <a:p>
            <a:pPr rtl="0"/>
            <a:r>
              <a:rPr lang="cs-CZ" dirty="0"/>
              <a:t>Restriktivní výklad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/>
              <a:t>Extenzivní výklad</a:t>
            </a:r>
          </a:p>
        </p:txBody>
      </p:sp>
    </p:spTree>
    <p:extLst>
      <p:ext uri="{BB962C8B-B14F-4D97-AF65-F5344CB8AC3E}">
        <p14:creationId xmlns:p14="http://schemas.microsoft.com/office/powerpoint/2010/main" val="253898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D6FDB-C25C-43FF-A73E-97987D7AB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interpretace práva podle metody výkladu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40211-1B52-4E5B-AAC4-387516CFC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Dvoučlenné pojetí (např. Francie)</a:t>
            </a:r>
          </a:p>
          <a:p>
            <a:r>
              <a:rPr lang="cs-CZ" dirty="0" err="1"/>
              <a:t>Savignyho</a:t>
            </a:r>
            <a:r>
              <a:rPr lang="cs-CZ" dirty="0"/>
              <a:t> pojetí:</a:t>
            </a:r>
          </a:p>
          <a:p>
            <a:pPr lvl="1"/>
            <a:r>
              <a:rPr lang="cs-CZ" dirty="0"/>
              <a:t>Gramatický výklad</a:t>
            </a:r>
          </a:p>
          <a:p>
            <a:pPr lvl="1"/>
            <a:r>
              <a:rPr lang="cs-CZ" dirty="0"/>
              <a:t>Logický výklad</a:t>
            </a:r>
          </a:p>
          <a:p>
            <a:pPr lvl="1"/>
            <a:r>
              <a:rPr lang="cs-CZ" dirty="0"/>
              <a:t>Historický výklad</a:t>
            </a:r>
          </a:p>
          <a:p>
            <a:pPr lvl="1"/>
            <a:r>
              <a:rPr lang="cs-CZ" dirty="0" smtClean="0"/>
              <a:t>Systematický výklad</a:t>
            </a:r>
            <a:endParaRPr lang="cs-CZ" dirty="0"/>
          </a:p>
          <a:p>
            <a:r>
              <a:rPr lang="cs-CZ" dirty="0"/>
              <a:t>Uvedené metody nesmíme podle </a:t>
            </a:r>
            <a:r>
              <a:rPr lang="cs-CZ" dirty="0" err="1"/>
              <a:t>Savignyho</a:t>
            </a:r>
            <a:r>
              <a:rPr lang="cs-CZ" dirty="0"/>
              <a:t> používat izolovaně. Musíme je použít společně, abychom dospěli ke správnému výsledku.</a:t>
            </a:r>
          </a:p>
        </p:txBody>
      </p:sp>
    </p:spTree>
    <p:extLst>
      <p:ext uri="{BB962C8B-B14F-4D97-AF65-F5344CB8AC3E}">
        <p14:creationId xmlns:p14="http://schemas.microsoft.com/office/powerpoint/2010/main" val="336283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Druhy interpretace práva podle metody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Jazykový výklad</a:t>
            </a:r>
          </a:p>
          <a:p>
            <a:pPr rtl="0"/>
            <a:r>
              <a:rPr lang="cs-CZ" dirty="0"/>
              <a:t>Systematický výklad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/>
              <a:t>Logický výklad</a:t>
            </a:r>
          </a:p>
          <a:p>
            <a:r>
              <a:rPr lang="cs-CZ" dirty="0"/>
              <a:t>Teleologický výklad</a:t>
            </a:r>
          </a:p>
          <a:p>
            <a:r>
              <a:rPr lang="cs-CZ" dirty="0"/>
              <a:t>Historický výklad</a:t>
            </a:r>
          </a:p>
          <a:p>
            <a:r>
              <a:rPr lang="cs-CZ" dirty="0"/>
              <a:t>Komparativní výklad</a:t>
            </a:r>
          </a:p>
        </p:txBody>
      </p:sp>
    </p:spTree>
    <p:extLst>
      <p:ext uri="{BB962C8B-B14F-4D97-AF65-F5344CB8AC3E}">
        <p14:creationId xmlns:p14="http://schemas.microsoft.com/office/powerpoint/2010/main" val="5366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Jazykový výklad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r>
              <a:rPr lang="cs-CZ" dirty="0"/>
              <a:t>Předmět výkladu: text (normativní věta)</a:t>
            </a:r>
          </a:p>
          <a:p>
            <a:r>
              <a:rPr lang="cs-CZ" dirty="0"/>
              <a:t>Cíl výkladu: význam textu (právní norma)</a:t>
            </a:r>
          </a:p>
          <a:p>
            <a:r>
              <a:rPr lang="cs-CZ" dirty="0"/>
              <a:t>Prvotní výkladová metoda</a:t>
            </a:r>
          </a:p>
          <a:p>
            <a:r>
              <a:rPr lang="cs-CZ" dirty="0"/>
              <a:t>Jak určit význam právního pojmu?</a:t>
            </a:r>
          </a:p>
          <a:p>
            <a:r>
              <a:rPr lang="cs-CZ" dirty="0"/>
              <a:t>Nauka o třech oblastech významu právního pojmu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Jádro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Neurčitá oblast</a:t>
            </a:r>
          </a:p>
          <a:p>
            <a:pPr lvl="1"/>
            <a:r>
              <a:rPr lang="cs-CZ" dirty="0"/>
              <a:t>Oblast mimo významový rozsah</a:t>
            </a:r>
          </a:p>
          <a:p>
            <a:r>
              <a:rPr lang="cs-CZ" dirty="0"/>
              <a:t>Jazykové intuice soudce a slovníkové reference</a:t>
            </a:r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cs-CZ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6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jazykového výkladu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výkladu podle obecného jazyka</a:t>
            </a:r>
          </a:p>
          <a:p>
            <a:r>
              <a:rPr lang="cs-CZ" dirty="0" smtClean="0"/>
              <a:t>Zásada výkladu podle legální definice</a:t>
            </a:r>
          </a:p>
          <a:p>
            <a:r>
              <a:rPr lang="cs-CZ" dirty="0" smtClean="0"/>
              <a:t>Zákaz synonymického výkladu</a:t>
            </a:r>
          </a:p>
          <a:p>
            <a:r>
              <a:rPr lang="cs-CZ" dirty="0" smtClean="0"/>
              <a:t>Zákaz homonymického výkladu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7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</p:spPr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Systematický výklad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r>
              <a:rPr lang="cs-CZ" dirty="0"/>
              <a:t>Horizontální a vertikální systém práva</a:t>
            </a:r>
          </a:p>
          <a:p>
            <a:r>
              <a:rPr lang="cs-CZ" dirty="0"/>
              <a:t>Zásada hierarchie právního řádu (ústavně konformní výklad, </a:t>
            </a:r>
            <a:r>
              <a:rPr lang="cs-CZ" dirty="0" err="1"/>
              <a:t>eurokonformní</a:t>
            </a:r>
            <a:r>
              <a:rPr lang="cs-CZ" dirty="0"/>
              <a:t> výklad, zákonně konformní výklad podzákonných právních předpisů)</a:t>
            </a:r>
          </a:p>
          <a:p>
            <a:r>
              <a:rPr lang="cs-CZ" dirty="0"/>
              <a:t>Zásada bezrozpornosti právního řádu</a:t>
            </a:r>
          </a:p>
          <a:p>
            <a:r>
              <a:rPr lang="cs-CZ" dirty="0"/>
              <a:t>Zásada vyloučení redundance</a:t>
            </a:r>
          </a:p>
          <a:p>
            <a:r>
              <a:rPr lang="cs-CZ" dirty="0"/>
              <a:t>Zásada systematiky zákonodárství</a:t>
            </a:r>
          </a:p>
          <a:p>
            <a:r>
              <a:rPr lang="cs-CZ" dirty="0"/>
              <a:t>Zákonodárce používá formu zákona k zdůraznění jeho obsahu, proto je možno na tento obsah zpětně usuzovat z jeho formy.</a:t>
            </a:r>
          </a:p>
          <a:p>
            <a:endParaRPr lang="cs-CZ" dirty="0"/>
          </a:p>
          <a:p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1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s přehledem plánování projektu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713248_TF03460544" id="{5586731F-0A0E-47BA-BC9A-788DD7616C71}" vid="{18CFE966-F960-4FE1-8F7F-CFA7E96CE738}"/>
    </a:ext>
  </a:extLst>
</a:theme>
</file>

<file path=ppt/theme/theme2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přehledem plánování obchodního projektu</Template>
  <TotalTime>196</TotalTime>
  <Words>409</Words>
  <Application>Microsoft Office PowerPoint</Application>
  <PresentationFormat>Vlastní</PresentationFormat>
  <Paragraphs>94</Paragraphs>
  <Slides>15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Prezentace s přehledem plánování projektu</vt:lpstr>
      <vt:lpstr>Interpretace práva</vt:lpstr>
      <vt:lpstr>Co je to interpretace práva?</vt:lpstr>
      <vt:lpstr>Druhy interpretace práva podle subjektu, který podává výklad</vt:lpstr>
      <vt:lpstr>Druhy interpretace práva podle rozsahu výkladu</vt:lpstr>
      <vt:lpstr>Druhy interpretace práva podle metody výkladu</vt:lpstr>
      <vt:lpstr>Druhy interpretace práva podle metody výkladu</vt:lpstr>
      <vt:lpstr>Jazykový výklad</vt:lpstr>
      <vt:lpstr>Zásady jazykového výkladu</vt:lpstr>
      <vt:lpstr>Systematický výklad</vt:lpstr>
      <vt:lpstr>Derogační pravidla</vt:lpstr>
      <vt:lpstr>Logický výklad</vt:lpstr>
      <vt:lpstr>Teleologický výklad</vt:lpstr>
      <vt:lpstr>Historický výklad</vt:lpstr>
      <vt:lpstr>Komparativní výklad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práva, tvorba práva</dc:title>
  <dc:creator>Martin Hapla</dc:creator>
  <cp:lastModifiedBy>Martin Hapla</cp:lastModifiedBy>
  <cp:revision>21</cp:revision>
  <dcterms:created xsi:type="dcterms:W3CDTF">2019-09-11T11:43:57Z</dcterms:created>
  <dcterms:modified xsi:type="dcterms:W3CDTF">2019-11-12T13:13:59Z</dcterms:modified>
</cp:coreProperties>
</file>