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18"/>
  </p:notesMasterIdLst>
  <p:handoutMasterIdLst>
    <p:handoutMasterId r:id="rId19"/>
  </p:handoutMasterIdLst>
  <p:sldIdLst>
    <p:sldId id="268" r:id="rId2"/>
    <p:sldId id="269" r:id="rId3"/>
    <p:sldId id="270" r:id="rId4"/>
    <p:sldId id="271" r:id="rId5"/>
    <p:sldId id="273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939839-0001-43D9-ADF5-9FA348D66AEA}">
          <p14:sldIdLst>
            <p14:sldId id="268"/>
            <p14:sldId id="269"/>
            <p14:sldId id="270"/>
            <p14:sldId id="271"/>
            <p14:sldId id="273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86" d="100"/>
          <a:sy n="86" d="100"/>
        </p:scale>
        <p:origin x="331" y="6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00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NotesMaster">
      <pc:chgData name="Fake Test User" userId="SID-0" providerId="Test" clId="FakeClientId" dt="2018-11-30T06:59:37.004" v="0" actId="79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9F56DB-D0FA-4DF2-9859-5947A3C1B6E4}" type="datetime1">
              <a:rPr lang="cs-CZ" smtClean="0">
                <a:latin typeface="Calibri" panose="020F0502020204030204" pitchFamily="34" charset="0"/>
              </a:rPr>
              <a:t>16.9.2019</a:t>
            </a:fld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cs-CZ" smtClean="0">
                <a:latin typeface="Calibri" panose="020F0502020204030204" pitchFamily="34" charset="0"/>
              </a:rPr>
              <a:t>‹#›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0EC208E-F402-4F20-820B-D5A20CDAE630}" type="datetime1">
              <a:rPr lang="cs-CZ" noProof="0" smtClean="0"/>
              <a:t>16.9.2019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05DB2-FD3E-441D-8B7E-7AE83ECE27B3}" type="slidenum">
              <a:rPr lang="cs-CZ" noProof="0" smtClean="0"/>
              <a:pPr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1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2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0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3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3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4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730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5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48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k názvu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grpSp>
        <p:nvGrpSpPr>
          <p:cNvPr id="7" name="horní grafika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Obdélník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3" name="dolní grafika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Obdélník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 bwMode="invGray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 podnadpisů.</a:t>
            </a:r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4114FA1-A3FF-4F2F-AFC6-D89715099C51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F9BC836-3ECE-4921-9E9B-E3D5046688F7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F7686BE-29D4-4493-B32E-64FB800EF9AB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0E57431-BF1B-4C03-8D18-8F763457959B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AC872AB-6C62-416B-A8F8-2D17CBC332E3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157081E-E7E9-41FB-9E50-6E8C53793A1B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9E089DC-854C-4BB8-91A4-83D3A54269EA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C98AFD-08D8-472E-922C-94A9E9B04D0C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74515DE-4A21-4E54-A47D-6246D02C5E7D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dolní grafika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4B77053-CF94-4260-91B4-2A9A4C1512D7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2D990D3-8C57-4889-AC1A-4D6436173874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Po kliknutí na ikonu můžete přidat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62EC30D-EF24-469A-A5BB-3064DD40CDA9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dolní grafika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0" name="horní grafika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Obdélník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96B9E4FD-B7E2-4D27-9CF8-D10F875DA8A3}" type="datetime1">
              <a:rPr lang="cs-CZ" smtClean="0"/>
              <a:t>16.9.2019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Prameny práva,</a:t>
            </a:r>
            <a:br>
              <a:rPr lang="cs-CZ" dirty="0">
                <a:latin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</a:rPr>
              <a:t>tvorba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Právnická fakulta MU | JUDr. Martin Hapla, Ph.D.</a:t>
            </a:r>
          </a:p>
        </p:txBody>
      </p:sp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apendixy neprávních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Náboženská díla</a:t>
            </a:r>
          </a:p>
          <a:p>
            <a:r>
              <a:rPr lang="cs-CZ" dirty="0"/>
              <a:t>Krásná literatura</a:t>
            </a:r>
          </a:p>
        </p:txBody>
      </p:sp>
    </p:spTree>
    <p:extLst>
      <p:ext uri="{BB962C8B-B14F-4D97-AF65-F5344CB8AC3E}">
        <p14:creationId xmlns:p14="http://schemas.microsoft.com/office/powerpoint/2010/main" val="369154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tvorby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Normotvorba</a:t>
            </a:r>
          </a:p>
          <a:p>
            <a:r>
              <a:rPr lang="cs-CZ" dirty="0"/>
              <a:t>Tvorba práva</a:t>
            </a:r>
          </a:p>
          <a:p>
            <a:r>
              <a:rPr lang="cs-CZ" dirty="0"/>
              <a:t>Legislativa</a:t>
            </a:r>
          </a:p>
          <a:p>
            <a:r>
              <a:rPr lang="cs-CZ" dirty="0"/>
              <a:t>Zákonodárství</a:t>
            </a:r>
          </a:p>
        </p:txBody>
      </p:sp>
    </p:spTree>
    <p:extLst>
      <p:ext uri="{BB962C8B-B14F-4D97-AF65-F5344CB8AC3E}">
        <p14:creationId xmlns:p14="http://schemas.microsoft.com/office/powerpoint/2010/main" val="348143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pravomoc a 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Nepodmíněná a podmíněná legislativní pravomoc</a:t>
            </a:r>
          </a:p>
          <a:p>
            <a:r>
              <a:rPr lang="cs-CZ" dirty="0"/>
              <a:t>Neomezená a omezená legislativní působnost</a:t>
            </a:r>
          </a:p>
        </p:txBody>
      </p:sp>
    </p:spTree>
    <p:extLst>
      <p:ext uri="{BB962C8B-B14F-4D97-AF65-F5344CB8AC3E}">
        <p14:creationId xmlns:p14="http://schemas.microsoft.com/office/powerpoint/2010/main" val="270479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legislativní proces?</a:t>
            </a:r>
          </a:p>
          <a:p>
            <a:r>
              <a:rPr lang="cs-CZ" dirty="0"/>
              <a:t>Legislativní pravidla vlády ČR</a:t>
            </a:r>
          </a:p>
          <a:p>
            <a:r>
              <a:rPr lang="cs-CZ" dirty="0"/>
              <a:t>Stádia legislativního procesu:</a:t>
            </a:r>
          </a:p>
          <a:p>
            <a:pPr marL="0" indent="0">
              <a:buNone/>
            </a:pPr>
            <a:r>
              <a:rPr lang="cs-CZ" dirty="0"/>
              <a:t>	- Zjištění potřeby právní úpravy;</a:t>
            </a:r>
          </a:p>
          <a:p>
            <a:pPr marL="0" indent="0">
              <a:buNone/>
            </a:pPr>
            <a:r>
              <a:rPr lang="cs-CZ" dirty="0"/>
              <a:t>	- Vznik legislativního záměru;</a:t>
            </a:r>
          </a:p>
          <a:p>
            <a:pPr marL="0" indent="0">
              <a:buNone/>
            </a:pPr>
            <a:r>
              <a:rPr lang="cs-CZ" dirty="0"/>
              <a:t>	- Realizace legislativního záměru.</a:t>
            </a:r>
          </a:p>
        </p:txBody>
      </p:sp>
    </p:spTree>
    <p:extLst>
      <p:ext uri="{BB962C8B-B14F-4D97-AF65-F5344CB8AC3E}">
        <p14:creationId xmlns:p14="http://schemas.microsoft.com/office/powerpoint/2010/main" val="263630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Zákonodárný proces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Podání návrhu zákona</a:t>
            </a:r>
          </a:p>
          <a:p>
            <a:r>
              <a:rPr lang="cs-CZ" dirty="0"/>
              <a:t>Zákonodárná iniciativa</a:t>
            </a:r>
          </a:p>
          <a:p>
            <a:r>
              <a:rPr lang="cs-CZ" dirty="0"/>
              <a:t>První, druhé a třetí čtení v Poslanecké sněmovně</a:t>
            </a:r>
          </a:p>
          <a:p>
            <a:r>
              <a:rPr lang="cs-CZ" dirty="0"/>
              <a:t>Projednání v Senátu</a:t>
            </a:r>
          </a:p>
          <a:p>
            <a:r>
              <a:rPr lang="cs-CZ" dirty="0"/>
              <a:t>Prezident republiky</a:t>
            </a:r>
          </a:p>
          <a:p>
            <a:r>
              <a:rPr lang="cs-CZ" dirty="0"/>
              <a:t>Vyhlášení zákona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10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0C40B-8D76-48B6-ADF8-7EF8D1C7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Nedostatky tvorby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8ED3A-46C8-4DF9-AFC0-BF910FA24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Nesrozumitelnost a nepřehlednost formulací právních norem</a:t>
            </a:r>
          </a:p>
          <a:p>
            <a:r>
              <a:rPr lang="cs-CZ" dirty="0"/>
              <a:t>Formulace právních norem jako výsledek kompromisu mezi různými zájmy a nikoliv jako výsledek potřeb společenského vývoje</a:t>
            </a:r>
          </a:p>
          <a:p>
            <a:r>
              <a:rPr lang="cs-CZ" dirty="0"/>
              <a:t>Rozpornost právních norem</a:t>
            </a:r>
          </a:p>
          <a:p>
            <a:r>
              <a:rPr lang="cs-CZ" dirty="0"/>
              <a:t>Mezerovitost právní úpravy</a:t>
            </a:r>
          </a:p>
          <a:p>
            <a:r>
              <a:rPr lang="cs-CZ" dirty="0"/>
              <a:t>Nadměrné množství zákonných a podzákonných právních předpisů</a:t>
            </a:r>
          </a:p>
          <a:p>
            <a:r>
              <a:rPr lang="cs-CZ" dirty="0"/>
              <a:t>Časté novelizace právních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111662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C39BA54-5ECD-4140-9052-EC2E8084E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54786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Co jsou to prameny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Materiální prameny práva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Formální prameny práva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Psané prameny práva</a:t>
            </a:r>
          </a:p>
          <a:p>
            <a:pPr rtl="0"/>
            <a:r>
              <a:rPr lang="cs-CZ" dirty="0"/>
              <a:t>Nepsané prameny práva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Absolutní závaznost</a:t>
            </a:r>
          </a:p>
          <a:p>
            <a:pPr rtl="0"/>
            <a:r>
              <a:rPr lang="cs-CZ" dirty="0"/>
              <a:t>Argumentační závaznost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Jaké jsou druhy formálních pramenů práva?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Právní předpis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Normativní smlouva</a:t>
            </a:r>
          </a:p>
          <a:p>
            <a:pPr rtl="0"/>
            <a:r>
              <a:rPr lang="cs-CZ" dirty="0"/>
              <a:t>Precedent a judikát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Právní obyčej</a:t>
            </a:r>
          </a:p>
          <a:p>
            <a:pPr rtl="0"/>
            <a:r>
              <a:rPr lang="cs-CZ" dirty="0"/>
              <a:t>Právní princip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Doktrína</a:t>
            </a:r>
          </a:p>
          <a:p>
            <a:pPr rtl="0"/>
            <a:r>
              <a:rPr lang="cs-CZ" dirty="0"/>
              <a:t>Právní apendixy neprávních informací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cs-CZ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6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Právní předpis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Formální znaky</a:t>
            </a:r>
          </a:p>
          <a:p>
            <a:pPr lvl="1" rtl="0"/>
            <a:r>
              <a:rPr lang="cs-CZ" dirty="0">
                <a:latin typeface="Calibri" panose="020F0502020204030204" pitchFamily="34" charset="0"/>
              </a:rPr>
              <a:t>Procedura přijetí, publikace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Materiální znaky</a:t>
            </a:r>
          </a:p>
          <a:p>
            <a:pPr lvl="1" rtl="0"/>
            <a:r>
              <a:rPr lang="cs-CZ" dirty="0" err="1">
                <a:latin typeface="Calibri" panose="020F0502020204030204" pitchFamily="34" charset="0"/>
              </a:rPr>
              <a:t>Normativita</a:t>
            </a:r>
            <a:r>
              <a:rPr lang="cs-CZ" dirty="0">
                <a:latin typeface="Calibri" panose="020F0502020204030204" pitchFamily="34" charset="0"/>
              </a:rPr>
              <a:t>, obecná závaznost</a:t>
            </a:r>
          </a:p>
          <a:p>
            <a:pPr rtl="0"/>
            <a:r>
              <a:rPr lang="cs-CZ" dirty="0">
                <a:latin typeface="Calibri" panose="020F0502020204030204" pitchFamily="34" charset="0"/>
              </a:rPr>
              <a:t>Právní předpis vs. NPA</a:t>
            </a:r>
          </a:p>
          <a:p>
            <a:pPr lvl="1" rtl="0"/>
            <a:r>
              <a:rPr lang="cs-CZ" dirty="0">
                <a:latin typeface="Calibri" panose="020F0502020204030204" pitchFamily="34" charset="0"/>
              </a:rPr>
              <a:t>NPA primární a sekundární</a:t>
            </a:r>
          </a:p>
          <a:p>
            <a:pPr lvl="1" rtl="0"/>
            <a:r>
              <a:rPr lang="cs-CZ" dirty="0"/>
              <a:t>NPA původní a odvozené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Normativní smlouva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/>
              <a:t>Rozdíl mezi normativní smlouvou a právní předpisem</a:t>
            </a:r>
            <a:endParaRPr lang="cs-CZ" dirty="0">
              <a:latin typeface="Calibri" panose="020F0502020204030204" pitchFamily="34" charset="0"/>
            </a:endParaRPr>
          </a:p>
          <a:p>
            <a:pPr lvl="1" rtl="0"/>
            <a:r>
              <a:rPr lang="cs-CZ" dirty="0">
                <a:latin typeface="Calibri" panose="020F0502020204030204" pitchFamily="34" charset="0"/>
              </a:rPr>
              <a:t>Konsenzus</a:t>
            </a:r>
          </a:p>
          <a:p>
            <a:pPr rtl="0"/>
            <a:r>
              <a:rPr lang="cs-CZ" dirty="0"/>
              <a:t>Druhy normativních smluv</a:t>
            </a:r>
            <a:endParaRPr lang="cs-CZ" dirty="0">
              <a:latin typeface="Calibri" panose="020F0502020204030204" pitchFamily="34" charset="0"/>
            </a:endParaRPr>
          </a:p>
          <a:p>
            <a:pPr lvl="1" rtl="0"/>
            <a:r>
              <a:rPr lang="cs-CZ" dirty="0"/>
              <a:t>Mezinárodní:</a:t>
            </a:r>
          </a:p>
          <a:p>
            <a:pPr marL="320040" lvl="1" indent="0" rtl="0">
              <a:buNone/>
            </a:pPr>
            <a:r>
              <a:rPr lang="cs-CZ" dirty="0"/>
              <a:t>	a) otevřené, polootevřené, uzavřené;</a:t>
            </a:r>
          </a:p>
          <a:p>
            <a:pPr marL="320040" lvl="1" indent="0" rtl="0">
              <a:buNone/>
            </a:pPr>
            <a:r>
              <a:rPr lang="cs-CZ" dirty="0"/>
              <a:t>	b) prezidentské, vládní, resortní;</a:t>
            </a:r>
          </a:p>
          <a:p>
            <a:pPr marL="320040" lvl="1" indent="0" rtl="0">
              <a:buNone/>
            </a:pPr>
            <a:r>
              <a:rPr lang="cs-CZ" dirty="0"/>
              <a:t>	c) mírové, válečné.</a:t>
            </a:r>
          </a:p>
          <a:p>
            <a:pPr lvl="1" rtl="0"/>
            <a:r>
              <a:rPr lang="cs-CZ" dirty="0">
                <a:latin typeface="Calibri" panose="020F0502020204030204" pitchFamily="34" charset="0"/>
              </a:rPr>
              <a:t>Vnitrostátní: kolektivní (podnikové, vyššího stupně) a veřejnoprávní (koordinační, subordinační)</a:t>
            </a:r>
          </a:p>
        </p:txBody>
      </p:sp>
    </p:spTree>
    <p:extLst>
      <p:ext uri="{BB962C8B-B14F-4D97-AF65-F5344CB8AC3E}">
        <p14:creationId xmlns:p14="http://schemas.microsoft.com/office/powerpoint/2010/main" val="351901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Precedent a judikát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precedent?</a:t>
            </a:r>
          </a:p>
          <a:p>
            <a:r>
              <a:rPr lang="cs-CZ" dirty="0"/>
              <a:t>Ratio </a:t>
            </a:r>
            <a:r>
              <a:rPr lang="cs-CZ" dirty="0" err="1"/>
              <a:t>decidendi</a:t>
            </a:r>
            <a:r>
              <a:rPr lang="cs-CZ" dirty="0"/>
              <a:t> a </a:t>
            </a:r>
            <a:r>
              <a:rPr lang="cs-CZ" dirty="0" err="1"/>
              <a:t>obiter</a:t>
            </a:r>
            <a:r>
              <a:rPr lang="cs-CZ" dirty="0"/>
              <a:t> </a:t>
            </a:r>
            <a:r>
              <a:rPr lang="cs-CZ" dirty="0" err="1"/>
              <a:t>dictum</a:t>
            </a:r>
            <a:endParaRPr lang="cs-CZ" dirty="0"/>
          </a:p>
          <a:p>
            <a:r>
              <a:rPr lang="cs-CZ" dirty="0" err="1"/>
              <a:t>Stare</a:t>
            </a:r>
            <a:r>
              <a:rPr lang="cs-CZ" dirty="0"/>
              <a:t> </a:t>
            </a:r>
            <a:r>
              <a:rPr lang="cs-CZ" dirty="0" err="1"/>
              <a:t>decisis</a:t>
            </a:r>
            <a:endParaRPr lang="cs-CZ" dirty="0"/>
          </a:p>
          <a:p>
            <a:r>
              <a:rPr lang="cs-CZ" dirty="0"/>
              <a:t>Závaznost judikatury v právu ČR</a:t>
            </a:r>
          </a:p>
        </p:txBody>
      </p:sp>
    </p:spTree>
    <p:extLst>
      <p:ext uri="{BB962C8B-B14F-4D97-AF65-F5344CB8AC3E}">
        <p14:creationId xmlns:p14="http://schemas.microsoft.com/office/powerpoint/2010/main" val="332994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obyčej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Usus </a:t>
            </a:r>
            <a:r>
              <a:rPr lang="cs-CZ" dirty="0" err="1"/>
              <a:t>longaevus</a:t>
            </a:r>
            <a:endParaRPr lang="cs-CZ" dirty="0"/>
          </a:p>
          <a:p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endParaRPr lang="cs-CZ" dirty="0"/>
          </a:p>
          <a:p>
            <a:r>
              <a:rPr lang="cs-CZ" dirty="0"/>
              <a:t>Uznání právního charakteru obyčeje státem</a:t>
            </a:r>
          </a:p>
          <a:p>
            <a:r>
              <a:rPr lang="cs-CZ" dirty="0" err="1"/>
              <a:t>Desuetudo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88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princip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právní princip?</a:t>
            </a:r>
          </a:p>
          <a:p>
            <a:r>
              <a:rPr lang="cs-CZ" dirty="0"/>
              <a:t>Právní princip vs. právní obyčej</a:t>
            </a:r>
          </a:p>
          <a:p>
            <a:r>
              <a:rPr lang="cs-CZ" dirty="0"/>
              <a:t>Právní princip vs. hodnota</a:t>
            </a:r>
          </a:p>
          <a:p>
            <a:r>
              <a:rPr lang="cs-CZ" dirty="0"/>
              <a:t>Právní princip vs. právní pravidlo</a:t>
            </a:r>
          </a:p>
        </p:txBody>
      </p:sp>
    </p:spTree>
    <p:extLst>
      <p:ext uri="{BB962C8B-B14F-4D97-AF65-F5344CB8AC3E}">
        <p14:creationId xmlns:p14="http://schemas.microsoft.com/office/powerpoint/2010/main" val="145175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Doktrína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Komentáře k právním předpisům, vědecké monografie, odborné články, učebnice apod.</a:t>
            </a:r>
          </a:p>
          <a:p>
            <a:r>
              <a:rPr lang="cs-CZ" dirty="0"/>
              <a:t>Nemají absolutní závaznost</a:t>
            </a:r>
          </a:p>
        </p:txBody>
      </p:sp>
    </p:spTree>
    <p:extLst>
      <p:ext uri="{BB962C8B-B14F-4D97-AF65-F5344CB8AC3E}">
        <p14:creationId xmlns:p14="http://schemas.microsoft.com/office/powerpoint/2010/main" val="14003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s přehledem plánování projektu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713248_TF03460544" id="{5586731F-0A0E-47BA-BC9A-788DD7616C71}" vid="{18CFE966-F960-4FE1-8F7F-CFA7E96CE738}"/>
    </a:ext>
  </a:extLst>
</a:theme>
</file>

<file path=ppt/theme/theme2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přehledem plánování obchodního projektu</Template>
  <TotalTime>46</TotalTime>
  <Words>299</Words>
  <Application>Microsoft Office PowerPoint</Application>
  <PresentationFormat>Vlastní</PresentationFormat>
  <Paragraphs>90</Paragraphs>
  <Slides>16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Prezentace s přehledem plánování projektu</vt:lpstr>
      <vt:lpstr>Prameny práva, tvorba práva</vt:lpstr>
      <vt:lpstr>Co jsou to prameny práva?</vt:lpstr>
      <vt:lpstr>Jaké jsou druhy formálních pramenů práva?</vt:lpstr>
      <vt:lpstr>Právní předpis</vt:lpstr>
      <vt:lpstr>Normativní smlouva</vt:lpstr>
      <vt:lpstr>Precedent a judikát</vt:lpstr>
      <vt:lpstr>Právní obyčej</vt:lpstr>
      <vt:lpstr>Právní princip</vt:lpstr>
      <vt:lpstr>Doktrína</vt:lpstr>
      <vt:lpstr>Právní apendixy neprávních informací</vt:lpstr>
      <vt:lpstr>Pojem tvorby práva</vt:lpstr>
      <vt:lpstr>Legislativní pravomoc a působnost</vt:lpstr>
      <vt:lpstr>Legislativní proces</vt:lpstr>
      <vt:lpstr>Zákonodárný proces v ČR</vt:lpstr>
      <vt:lpstr>Nedostatky tvorby práva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práva, tvorba práva</dc:title>
  <dc:creator>Martin Hapla</dc:creator>
  <cp:lastModifiedBy>Martin</cp:lastModifiedBy>
  <cp:revision>6</cp:revision>
  <dcterms:created xsi:type="dcterms:W3CDTF">2019-09-11T11:43:57Z</dcterms:created>
  <dcterms:modified xsi:type="dcterms:W3CDTF">2019-09-16T11:53:03Z</dcterms:modified>
</cp:coreProperties>
</file>