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4" r:id="rId1"/>
  </p:sldMasterIdLst>
  <p:notesMasterIdLst>
    <p:notesMasterId r:id="rId17"/>
  </p:notesMasterIdLst>
  <p:handoutMasterIdLst>
    <p:handoutMasterId r:id="rId18"/>
  </p:handoutMasterIdLst>
  <p:sldIdLst>
    <p:sldId id="268" r:id="rId2"/>
    <p:sldId id="269" r:id="rId3"/>
    <p:sldId id="270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289" r:id="rId16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4939839-0001-43D9-ADF5-9FA348D66AEA}">
          <p14:sldIdLst>
            <p14:sldId id="268"/>
            <p14:sldId id="269"/>
            <p14:sldId id="270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28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384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pos="959">
          <p15:clr>
            <a:srgbClr val="A4A3A4"/>
          </p15:clr>
        </p15:guide>
        <p15:guide id="5" pos="67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>
      <p:cViewPr varScale="1">
        <p:scale>
          <a:sx n="60" d="100"/>
          <a:sy n="60" d="100"/>
        </p:scale>
        <p:origin x="-78" y="-648"/>
      </p:cViewPr>
      <p:guideLst>
        <p:guide orient="horz" pos="2160"/>
        <p:guide orient="horz" pos="384"/>
        <p:guide orient="horz" pos="3792"/>
        <p:guide pos="959"/>
        <p:guide pos="671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89" d="100"/>
          <a:sy n="89" d="100"/>
        </p:scale>
        <p:origin x="3000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modNotesMaster">
      <pc:chgData name="Fake Test User" userId="SID-0" providerId="Test" clId="FakeClientId" dt="2018-11-30T06:59:37.004" v="0" actId="790"/>
      <pc:docMkLst>
        <pc:docMk/>
      </pc:docMkLst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79F56DB-D0FA-4DF2-9859-5947A3C1B6E4}" type="datetime1">
              <a:rPr lang="cs-CZ" smtClean="0">
                <a:latin typeface="Calibri" panose="020F0502020204030204" pitchFamily="34" charset="0"/>
              </a:rPr>
              <a:t>25.11.2019</a:t>
            </a:fld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4886E15-F82A-4596-A46C-375C6D3981E1}" type="slidenum">
              <a:rPr lang="cs-CZ" smtClean="0">
                <a:latin typeface="Calibri" panose="020F0502020204030204" pitchFamily="34" charset="0"/>
              </a:rPr>
              <a:t>‹#›</a:t>
            </a:fld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3081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0EC208E-F402-4F20-820B-D5A20CDAE630}" type="datetime1">
              <a:rPr lang="cs-CZ" noProof="0" smtClean="0"/>
              <a:t>25.11.2019</a:t>
            </a:fld>
            <a:endParaRPr lang="cs-CZ" noProof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/>
              <a:t>Kliknutím můžete upravit styly předlohy textu.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BF105DB2-FD3E-441D-8B7E-7AE83ECE27B3}" type="slidenum">
              <a:rPr lang="cs-CZ" noProof="0" smtClean="0"/>
              <a:pPr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8947205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cs-CZ" smtClean="0">
                <a:latin typeface="Calibri" panose="020F0502020204030204" pitchFamily="34" charset="0"/>
              </a:rPr>
              <a:t>1</a:t>
            </a:fld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276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cs-CZ" smtClean="0">
                <a:latin typeface="Calibri" panose="020F0502020204030204" pitchFamily="34" charset="0"/>
              </a:rPr>
              <a:t>2</a:t>
            </a:fld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600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BF105DB2-FD3E-441D-8B7E-7AE83ECE27B3}" type="slidenum">
              <a:rPr lang="cs-CZ" smtClean="0">
                <a:latin typeface="Calibri" panose="020F0502020204030204" pitchFamily="34" charset="0"/>
              </a:rPr>
              <a:t>3</a:t>
            </a:fld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443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lok názvu"/>
          <p:cNvSpPr/>
          <p:nvPr/>
        </p:nvSpPr>
        <p:spPr bwMode="invGray">
          <a:xfrm>
            <a:off x="1141413" y="1600200"/>
            <a:ext cx="11047412" cy="3276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>
              <a:latin typeface="Calibri" panose="020F0502020204030204" pitchFamily="34" charset="0"/>
            </a:endParaRPr>
          </a:p>
        </p:txBody>
      </p:sp>
      <p:grpSp>
        <p:nvGrpSpPr>
          <p:cNvPr id="7" name="horní grafika"/>
          <p:cNvGrpSpPr/>
          <p:nvPr/>
        </p:nvGrpSpPr>
        <p:grpSpPr>
          <a:xfrm>
            <a:off x="1279" y="0"/>
            <a:ext cx="12188952" cy="429768"/>
            <a:chOff x="1279" y="0"/>
            <a:chExt cx="12188952" cy="429768"/>
          </a:xfrm>
        </p:grpSpPr>
        <p:sp>
          <p:nvSpPr>
            <p:cNvPr id="8" name="Obdélník 7"/>
            <p:cNvSpPr/>
            <p:nvPr/>
          </p:nvSpPr>
          <p:spPr>
            <a:xfrm>
              <a:off x="1279" y="0"/>
              <a:ext cx="12188952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9" name="Obdélník 8"/>
            <p:cNvSpPr/>
            <p:nvPr/>
          </p:nvSpPr>
          <p:spPr>
            <a:xfrm>
              <a:off x="1279" y="228600"/>
              <a:ext cx="12188952" cy="20116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0" name="Obdélník 9"/>
            <p:cNvSpPr/>
            <p:nvPr/>
          </p:nvSpPr>
          <p:spPr>
            <a:xfrm>
              <a:off x="1279" y="306324"/>
              <a:ext cx="12188952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23" name="dolní grafika"/>
          <p:cNvGrpSpPr/>
          <p:nvPr/>
        </p:nvGrpSpPr>
        <p:grpSpPr>
          <a:xfrm>
            <a:off x="0" y="6080760"/>
            <a:ext cx="12190231" cy="777240"/>
            <a:chOff x="0" y="6080760"/>
            <a:chExt cx="12190231" cy="777240"/>
          </a:xfrm>
        </p:grpSpPr>
        <p:sp>
          <p:nvSpPr>
            <p:cNvPr id="13" name="Obdélník 12"/>
            <p:cNvSpPr/>
            <p:nvPr/>
          </p:nvSpPr>
          <p:spPr>
            <a:xfrm>
              <a:off x="0" y="6217920"/>
              <a:ext cx="12188825" cy="64008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4" name="Obdélník 13"/>
            <p:cNvSpPr/>
            <p:nvPr/>
          </p:nvSpPr>
          <p:spPr>
            <a:xfrm>
              <a:off x="1279" y="60807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5" name="Obdélník 14"/>
            <p:cNvSpPr/>
            <p:nvPr/>
          </p:nvSpPr>
          <p:spPr>
            <a:xfrm>
              <a:off x="1279" y="6172200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 bwMode="invGray">
          <a:xfrm>
            <a:off x="1522414" y="1905000"/>
            <a:ext cx="9143998" cy="2667000"/>
          </a:xfrm>
        </p:spPr>
        <p:txBody>
          <a:bodyPr rtlCol="0" anchor="b"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522413" y="5029200"/>
            <a:ext cx="8229598" cy="838200"/>
          </a:xfrm>
        </p:spPr>
        <p:txBody>
          <a:bodyPr rtlCol="0"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/>
              <a:t>Kliknutím můžete upravit styl předlohy podnadpisů.</a:t>
            </a:r>
            <a:endParaRPr lang="cs-CZ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20" name="Zástupný symbol pro datum 1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4114FA1-A3FF-4F2F-AFC6-D89715099C51}" type="datetime1">
              <a:rPr lang="cs-CZ" smtClean="0"/>
              <a:t>25.11.2019</a:t>
            </a:fld>
            <a:endParaRPr lang="cs-CZ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8169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1F9BC836-3ECE-4921-9E9B-E3D5046688F7}" type="datetime1">
              <a:rPr lang="cs-CZ" smtClean="0"/>
              <a:t>25.11.2019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3790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9494507" y="609600"/>
            <a:ext cx="1143001" cy="5410200"/>
          </a:xfrm>
        </p:spPr>
        <p:txBody>
          <a:bodyPr vert="eaVert"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1522413" y="609600"/>
            <a:ext cx="7696198" cy="5410200"/>
          </a:xfrm>
        </p:spPr>
        <p:txBody>
          <a:bodyPr vert="eaVert"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AF7686BE-29D4-4493-B32E-64FB800EF9AB}" type="datetime1">
              <a:rPr lang="cs-CZ" smtClean="0"/>
              <a:t>25.11.2019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341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 algn="l">
              <a:defRPr sz="3200"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0E57431-BF1B-4C03-8D18-8F763457959B}" type="datetime1">
              <a:rPr lang="cs-CZ" smtClean="0"/>
              <a:t>25.11.2019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4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 algn="l">
              <a:defRPr sz="3200"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AC872AB-6C62-416B-A8F8-2D17CBC332E3}" type="datetime1">
              <a:rPr lang="cs-CZ" smtClean="0"/>
              <a:t>25.11.2019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4591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rmAutofit/>
          </a:bodyPr>
          <a:lstStyle>
            <a:lvl1pPr algn="l">
              <a:defRPr sz="5400" b="0" cap="none" baseline="0"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522413" y="4876800"/>
            <a:ext cx="8229598" cy="11430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5157081E-E7E9-41FB-9E50-6E8C53793A1B}" type="datetime1">
              <a:rPr lang="cs-CZ" smtClean="0"/>
              <a:t>25.11.2019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4106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1522413" y="1904999"/>
            <a:ext cx="4435564" cy="4088921"/>
          </a:xfrm>
        </p:spPr>
        <p:txBody>
          <a:bodyPr rtlCol="0">
            <a:normAutofit/>
          </a:bodyPr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230849" y="1904999"/>
            <a:ext cx="4435564" cy="4088921"/>
          </a:xfrm>
        </p:spPr>
        <p:txBody>
          <a:bodyPr rtlCol="0">
            <a:normAutofit/>
          </a:bodyPr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9E089DC-854C-4BB8-91A4-83D3A54269EA}" type="datetime1">
              <a:rPr lang="cs-CZ" smtClean="0"/>
              <a:t>25.11.2019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225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522413" y="1828800"/>
            <a:ext cx="4419599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1522413" y="2590801"/>
            <a:ext cx="4419599" cy="3429000"/>
          </a:xfrm>
        </p:spPr>
        <p:txBody>
          <a:bodyPr rtlCol="0">
            <a:normAutofit/>
          </a:bodyPr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800">
                <a:latin typeface="Calibri" panose="020F0502020204030204" pitchFamily="34" charset="0"/>
              </a:defRPr>
            </a:lvl2pPr>
            <a:lvl3pPr>
              <a:defRPr sz="1600">
                <a:latin typeface="Calibri" panose="020F0502020204030204" pitchFamily="34" charset="0"/>
              </a:defRPr>
            </a:lvl3pPr>
            <a:lvl4pPr>
              <a:defRPr sz="1400">
                <a:latin typeface="Calibri" panose="020F0502020204030204" pitchFamily="34" charset="0"/>
              </a:defRPr>
            </a:lvl4pPr>
            <a:lvl5pPr>
              <a:defRPr sz="1400">
                <a:latin typeface="Calibri" panose="020F050202020403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246814" y="1828800"/>
            <a:ext cx="4419599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246814" y="2590801"/>
            <a:ext cx="4419599" cy="3429000"/>
          </a:xfrm>
        </p:spPr>
        <p:txBody>
          <a:bodyPr rtlCol="0">
            <a:normAutofit/>
          </a:bodyPr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800">
                <a:latin typeface="Calibri" panose="020F0502020204030204" pitchFamily="34" charset="0"/>
              </a:defRPr>
            </a:lvl2pPr>
            <a:lvl3pPr>
              <a:defRPr sz="1600">
                <a:latin typeface="Calibri" panose="020F0502020204030204" pitchFamily="34" charset="0"/>
              </a:defRPr>
            </a:lvl3pPr>
            <a:lvl4pPr>
              <a:defRPr sz="1400">
                <a:latin typeface="Calibri" panose="020F0502020204030204" pitchFamily="34" charset="0"/>
              </a:defRPr>
            </a:lvl4pPr>
            <a:lvl5pPr>
              <a:defRPr sz="1400">
                <a:latin typeface="Calibri" panose="020F050202020403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EC98AFD-08D8-472E-922C-94A9E9B04D0C}" type="datetime1">
              <a:rPr lang="cs-CZ" smtClean="0"/>
              <a:t>25.11.2019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770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174515DE-4A21-4E54-A47D-6246D02C5E7D}" type="datetime1">
              <a:rPr lang="cs-CZ" smtClean="0"/>
              <a:t>25.11.2019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316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dolní grafika"/>
          <p:cNvGrpSpPr/>
          <p:nvPr userDrawn="1"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Obdélník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8" name="Obdélník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9" name="Obdélník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</p:grp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84B77053-CF94-4260-91B4-2A9A4C1512D7}" type="datetime1">
              <a:rPr lang="cs-CZ" smtClean="0"/>
              <a:t>25.11.2019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03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ámeček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7923214" y="1371600"/>
            <a:ext cx="3124200" cy="2057400"/>
          </a:xfrm>
        </p:spPr>
        <p:txBody>
          <a:bodyPr rtlCol="0" anchor="b">
            <a:normAutofit/>
          </a:bodyPr>
          <a:lstStyle>
            <a:lvl1pPr algn="l">
              <a:defRPr sz="3200" b="1"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1491930" y="1293495"/>
            <a:ext cx="5577840" cy="4023360"/>
          </a:xfrm>
        </p:spPr>
        <p:txBody>
          <a:bodyPr rtlCol="0">
            <a:normAutofit/>
          </a:bodyPr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800">
                <a:latin typeface="Calibri" panose="020F0502020204030204" pitchFamily="34" charset="0"/>
              </a:defRPr>
            </a:lvl2pPr>
            <a:lvl3pPr>
              <a:defRPr sz="1600">
                <a:latin typeface="Calibri" panose="020F0502020204030204" pitchFamily="34" charset="0"/>
              </a:defRPr>
            </a:lvl3pPr>
            <a:lvl4pPr>
              <a:defRPr sz="1400">
                <a:latin typeface="Calibri" panose="020F0502020204030204" pitchFamily="34" charset="0"/>
              </a:defRPr>
            </a:lvl4pPr>
            <a:lvl5pPr>
              <a:defRPr sz="1400">
                <a:latin typeface="Calibri" panose="020F050202020403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7923214" y="3536829"/>
            <a:ext cx="3124200" cy="1797169"/>
          </a:xfrm>
        </p:spPr>
        <p:txBody>
          <a:bodyPr rtlCol="0">
            <a:normAutofit/>
          </a:bodyPr>
          <a:lstStyle>
            <a:lvl1pPr marL="0" indent="0">
              <a:spcBef>
                <a:spcPts val="800"/>
              </a:spcBef>
              <a:buNone/>
              <a:defRPr sz="16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B2D990D3-8C57-4889-AC1A-4D6436173874}" type="datetime1">
              <a:rPr lang="cs-CZ" smtClean="0"/>
              <a:t>25.11.2019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61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ámeček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7923214" y="1371600"/>
            <a:ext cx="3124200" cy="2057400"/>
          </a:xfrm>
        </p:spPr>
        <p:txBody>
          <a:bodyPr rtlCol="0" anchor="b">
            <a:normAutofit/>
          </a:bodyPr>
          <a:lstStyle>
            <a:lvl1pPr algn="l">
              <a:defRPr sz="3200" b="0"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 hasCustomPrompt="1"/>
          </p:nvPr>
        </p:nvSpPr>
        <p:spPr>
          <a:xfrm>
            <a:off x="1400490" y="1202055"/>
            <a:ext cx="5760720" cy="4206240"/>
          </a:xfrm>
          <a:solidFill>
            <a:schemeClr val="bg1">
              <a:lumMod val="95000"/>
            </a:schemeClr>
          </a:solidFill>
        </p:spPr>
        <p:txBody>
          <a:bodyPr tIns="91440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4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Po kliknutí na ikonu můžete přidat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7923214" y="3536829"/>
            <a:ext cx="3124200" cy="1797171"/>
          </a:xfrm>
        </p:spPr>
        <p:txBody>
          <a:bodyPr rtlCol="0">
            <a:normAutofit/>
          </a:bodyPr>
          <a:lstStyle>
            <a:lvl1pPr marL="0" indent="0">
              <a:spcBef>
                <a:spcPts val="800"/>
              </a:spcBef>
              <a:buNone/>
              <a:defRPr sz="16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462EC30D-EF24-469A-A5BB-3064DD40CDA9}" type="datetime1">
              <a:rPr lang="cs-CZ" smtClean="0"/>
              <a:t>25.11.2019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1862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dolní grafika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Obdélník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8" name="Obdélník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9" name="Obdélník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10" name="horní grafika"/>
          <p:cNvGrpSpPr/>
          <p:nvPr/>
        </p:nvGrpSpPr>
        <p:grpSpPr>
          <a:xfrm>
            <a:off x="1279" y="0"/>
            <a:ext cx="12188952" cy="320040"/>
            <a:chOff x="1279" y="0"/>
            <a:chExt cx="12188952" cy="320040"/>
          </a:xfrm>
        </p:grpSpPr>
        <p:sp>
          <p:nvSpPr>
            <p:cNvPr id="11" name="Obdélník 10"/>
            <p:cNvSpPr/>
            <p:nvPr/>
          </p:nvSpPr>
          <p:spPr>
            <a:xfrm>
              <a:off x="1279" y="0"/>
              <a:ext cx="12188952" cy="17023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1279" y="170234"/>
              <a:ext cx="12188952" cy="14980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  <p:sp>
          <p:nvSpPr>
            <p:cNvPr id="13" name="Obdélník 12"/>
            <p:cNvSpPr/>
            <p:nvPr/>
          </p:nvSpPr>
          <p:spPr>
            <a:xfrm>
              <a:off x="1279" y="231421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>
                <a:latin typeface="Calibri" panose="020F0502020204030204" pitchFamily="34" charset="0"/>
              </a:endParaRPr>
            </a:p>
          </p:txBody>
        </p:sp>
      </p:grp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876" y="1905000"/>
            <a:ext cx="9143538" cy="36974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 bwMode="auto">
          <a:xfrm>
            <a:off x="1507498" y="6516865"/>
            <a:ext cx="606214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 bwMode="auto">
          <a:xfrm>
            <a:off x="7994363" y="6516865"/>
            <a:ext cx="132762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96B9E4FD-B7E2-4D27-9CF8-D10F875DA8A3}" type="datetime1">
              <a:rPr lang="cs-CZ" smtClean="0"/>
              <a:t>25.11.2019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 bwMode="auto">
          <a:xfrm>
            <a:off x="9730094" y="6516865"/>
            <a:ext cx="93631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DF28FB93-0A08-4E7D-8E63-9EFA29F1E09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681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14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>
              <a:lumMod val="50000"/>
            </a:schemeClr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100000"/>
        <a:buFont typeface="Arial" pitchFamily="34" charset="0"/>
        <a:buChar char="–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cs-CZ" dirty="0"/>
              <a:t>Právní odpovědnost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cs-CZ" dirty="0">
                <a:latin typeface="Calibri" panose="020F0502020204030204" pitchFamily="34" charset="0"/>
              </a:rPr>
              <a:t>Právnická fakulta MU | JUDr. Martin Hapla, Ph.D.</a:t>
            </a:r>
          </a:p>
        </p:txBody>
      </p:sp>
    </p:spTree>
    <p:extLst>
      <p:ext uri="{BB962C8B-B14F-4D97-AF65-F5344CB8AC3E}">
        <p14:creationId xmlns:p14="http://schemas.microsoft.com/office/powerpoint/2010/main" val="295718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28795CC-4312-41C1-8F07-C093FB7E4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trestní odpovědnosti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5995EE5-6B57-4774-A56C-32F60FE94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Účinná lítost</a:t>
            </a:r>
          </a:p>
          <a:p>
            <a:r>
              <a:rPr lang="cs-CZ" dirty="0"/>
              <a:t>Promlčení trestního stíhání</a:t>
            </a:r>
          </a:p>
          <a:p>
            <a:r>
              <a:rPr lang="cs-CZ" dirty="0"/>
              <a:t>Zánik trestnosti přípravy, pokusu, účastenství</a:t>
            </a:r>
          </a:p>
          <a:p>
            <a:r>
              <a:rPr lang="cs-CZ" dirty="0"/>
              <a:t>Smrt pachatele</a:t>
            </a:r>
          </a:p>
          <a:p>
            <a:r>
              <a:rPr lang="cs-CZ" dirty="0"/>
              <a:t>Milost udělená prezidentem republiky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58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9CA470E-BD73-4AAC-9FFD-4A0D99269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trestných činů</a:t>
            </a:r>
            <a:endParaRPr lang="en-US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887B25D5-AA44-417F-BF48-F580300C1AE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Proti</a:t>
            </a:r>
            <a:r>
              <a:rPr lang="en-US" dirty="0"/>
              <a:t> </a:t>
            </a:r>
            <a:r>
              <a:rPr lang="en-US" dirty="0" err="1"/>
              <a:t>životu</a:t>
            </a:r>
            <a:r>
              <a:rPr lang="en-US" dirty="0"/>
              <a:t> a </a:t>
            </a:r>
            <a:r>
              <a:rPr lang="en-US" dirty="0" err="1"/>
              <a:t>zdraví</a:t>
            </a:r>
            <a:endParaRPr lang="cs-CZ" dirty="0"/>
          </a:p>
          <a:p>
            <a:r>
              <a:rPr lang="en-US" dirty="0" err="1"/>
              <a:t>Proti</a:t>
            </a:r>
            <a:r>
              <a:rPr lang="en-US" dirty="0"/>
              <a:t> </a:t>
            </a:r>
            <a:r>
              <a:rPr lang="en-US" dirty="0" err="1"/>
              <a:t>svobodě</a:t>
            </a:r>
            <a:r>
              <a:rPr lang="en-US" dirty="0"/>
              <a:t> a </a:t>
            </a:r>
            <a:r>
              <a:rPr lang="en-US" dirty="0" err="1"/>
              <a:t>právům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ochranu</a:t>
            </a:r>
            <a:r>
              <a:rPr lang="en-US" dirty="0"/>
              <a:t> </a:t>
            </a:r>
            <a:r>
              <a:rPr lang="en-US" dirty="0" err="1"/>
              <a:t>osobnosti</a:t>
            </a:r>
            <a:r>
              <a:rPr lang="en-US" dirty="0"/>
              <a:t>, </a:t>
            </a:r>
            <a:r>
              <a:rPr lang="en-US" dirty="0" err="1"/>
              <a:t>soukromí</a:t>
            </a:r>
            <a:r>
              <a:rPr lang="en-US" dirty="0"/>
              <a:t> a </a:t>
            </a:r>
            <a:r>
              <a:rPr lang="en-US" dirty="0" err="1"/>
              <a:t>listovního</a:t>
            </a:r>
            <a:r>
              <a:rPr lang="en-US" dirty="0"/>
              <a:t> </a:t>
            </a:r>
            <a:r>
              <a:rPr lang="en-US" dirty="0" err="1"/>
              <a:t>tajemství</a:t>
            </a:r>
            <a:endParaRPr lang="cs-CZ" dirty="0"/>
          </a:p>
          <a:p>
            <a:r>
              <a:rPr lang="en-US" dirty="0" err="1"/>
              <a:t>Proti</a:t>
            </a:r>
            <a:r>
              <a:rPr lang="en-US" dirty="0"/>
              <a:t> </a:t>
            </a:r>
            <a:r>
              <a:rPr lang="en-US" dirty="0" err="1"/>
              <a:t>lidské</a:t>
            </a:r>
            <a:r>
              <a:rPr lang="en-US" dirty="0"/>
              <a:t> </a:t>
            </a:r>
            <a:r>
              <a:rPr lang="en-US" dirty="0" err="1"/>
              <a:t>důstojnosti</a:t>
            </a:r>
            <a:r>
              <a:rPr lang="en-US" dirty="0"/>
              <a:t> v </a:t>
            </a:r>
            <a:r>
              <a:rPr lang="en-US" dirty="0" err="1"/>
              <a:t>sexuální</a:t>
            </a:r>
            <a:r>
              <a:rPr lang="en-US" dirty="0"/>
              <a:t> </a:t>
            </a:r>
            <a:r>
              <a:rPr lang="en-US" dirty="0" err="1"/>
              <a:t>oblasti</a:t>
            </a:r>
            <a:endParaRPr lang="cs-CZ" dirty="0"/>
          </a:p>
          <a:p>
            <a:r>
              <a:rPr lang="en-US" dirty="0" err="1"/>
              <a:t>Proti</a:t>
            </a:r>
            <a:r>
              <a:rPr lang="en-US" dirty="0"/>
              <a:t> </a:t>
            </a:r>
            <a:r>
              <a:rPr lang="en-US" dirty="0" err="1"/>
              <a:t>rodině</a:t>
            </a:r>
            <a:r>
              <a:rPr lang="en-US" dirty="0"/>
              <a:t> a </a:t>
            </a:r>
            <a:r>
              <a:rPr lang="en-US" dirty="0" err="1"/>
              <a:t>dětem</a:t>
            </a:r>
            <a:endParaRPr lang="cs-CZ" dirty="0"/>
          </a:p>
          <a:p>
            <a:r>
              <a:rPr lang="en-US" dirty="0" err="1"/>
              <a:t>Proti</a:t>
            </a:r>
            <a:r>
              <a:rPr lang="en-US" dirty="0"/>
              <a:t> </a:t>
            </a:r>
            <a:r>
              <a:rPr lang="en-US" dirty="0" err="1"/>
              <a:t>majetku</a:t>
            </a:r>
            <a:endParaRPr lang="cs-CZ" dirty="0"/>
          </a:p>
          <a:p>
            <a:r>
              <a:rPr lang="en-US" dirty="0" err="1"/>
              <a:t>Hospodářské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09108552-3377-4D1C-B9B0-975210C1242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Obecně</a:t>
            </a:r>
            <a:r>
              <a:rPr lang="en-US" dirty="0"/>
              <a:t> </a:t>
            </a:r>
            <a:r>
              <a:rPr lang="en-US" dirty="0" err="1"/>
              <a:t>nebezpečné</a:t>
            </a:r>
            <a:endParaRPr lang="cs-CZ" dirty="0"/>
          </a:p>
          <a:p>
            <a:r>
              <a:rPr lang="en-US" dirty="0" err="1"/>
              <a:t>Proti</a:t>
            </a:r>
            <a:r>
              <a:rPr lang="en-US" dirty="0"/>
              <a:t> </a:t>
            </a:r>
            <a:r>
              <a:rPr lang="en-US" dirty="0" err="1"/>
              <a:t>životnímu</a:t>
            </a:r>
            <a:r>
              <a:rPr lang="en-US" dirty="0"/>
              <a:t> </a:t>
            </a:r>
            <a:r>
              <a:rPr lang="en-US" dirty="0" err="1"/>
              <a:t>prostředí</a:t>
            </a:r>
            <a:endParaRPr lang="cs-CZ" dirty="0"/>
          </a:p>
          <a:p>
            <a:r>
              <a:rPr lang="en-US" dirty="0" err="1"/>
              <a:t>Proti</a:t>
            </a:r>
            <a:r>
              <a:rPr lang="en-US" dirty="0"/>
              <a:t> </a:t>
            </a:r>
            <a:r>
              <a:rPr lang="en-US" dirty="0" err="1"/>
              <a:t>České</a:t>
            </a:r>
            <a:r>
              <a:rPr lang="en-US" dirty="0"/>
              <a:t> </a:t>
            </a:r>
            <a:r>
              <a:rPr lang="en-US" dirty="0" err="1"/>
              <a:t>republice</a:t>
            </a:r>
            <a:r>
              <a:rPr lang="en-US" dirty="0"/>
              <a:t>, </a:t>
            </a:r>
            <a:r>
              <a:rPr lang="en-US" dirty="0" err="1"/>
              <a:t>cizímu</a:t>
            </a:r>
            <a:r>
              <a:rPr lang="en-US" dirty="0"/>
              <a:t> </a:t>
            </a:r>
            <a:r>
              <a:rPr lang="en-US" dirty="0" err="1"/>
              <a:t>státu</a:t>
            </a:r>
            <a:r>
              <a:rPr lang="en-US" dirty="0"/>
              <a:t> a </a:t>
            </a:r>
            <a:r>
              <a:rPr lang="en-US" dirty="0" err="1"/>
              <a:t>mezinárodní</a:t>
            </a:r>
            <a:r>
              <a:rPr lang="en-US" dirty="0"/>
              <a:t> </a:t>
            </a:r>
            <a:r>
              <a:rPr lang="en-US" dirty="0" err="1"/>
              <a:t>organizaci</a:t>
            </a:r>
            <a:endParaRPr lang="cs-CZ" dirty="0"/>
          </a:p>
          <a:p>
            <a:r>
              <a:rPr lang="en-US" dirty="0" err="1"/>
              <a:t>Proti</a:t>
            </a:r>
            <a:r>
              <a:rPr lang="en-US" dirty="0"/>
              <a:t> </a:t>
            </a:r>
            <a:r>
              <a:rPr lang="en-US" dirty="0" err="1"/>
              <a:t>pořádku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věcech</a:t>
            </a:r>
            <a:r>
              <a:rPr lang="en-US" dirty="0"/>
              <a:t> </a:t>
            </a:r>
            <a:r>
              <a:rPr lang="en-US" dirty="0" err="1"/>
              <a:t>veřejných</a:t>
            </a:r>
            <a:endParaRPr lang="cs-CZ" dirty="0"/>
          </a:p>
          <a:p>
            <a:r>
              <a:rPr lang="cs-CZ" dirty="0"/>
              <a:t>Proti branné povinnosti</a:t>
            </a:r>
          </a:p>
          <a:p>
            <a:r>
              <a:rPr lang="cs-CZ" dirty="0"/>
              <a:t>Vojenské</a:t>
            </a:r>
          </a:p>
          <a:p>
            <a:r>
              <a:rPr lang="cs-CZ" dirty="0"/>
              <a:t>Proti lidskosti, proti míru a válečné trestné činy</a:t>
            </a:r>
          </a:p>
        </p:txBody>
      </p:sp>
    </p:spTree>
    <p:extLst>
      <p:ext uri="{BB962C8B-B14F-4D97-AF65-F5344CB8AC3E}">
        <p14:creationId xmlns:p14="http://schemas.microsoft.com/office/powerpoint/2010/main" val="124646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xmlns="" id="{01954C32-2548-49DF-BFBA-163410216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odpovědnost</a:t>
            </a:r>
            <a:endParaRPr lang="en-US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4B727430-231D-4BD1-B0CA-6A23A001B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Správní delikt</a:t>
            </a:r>
          </a:p>
          <a:p>
            <a:pPr lvl="1"/>
            <a:r>
              <a:rPr lang="cs-CZ" dirty="0"/>
              <a:t>Přestupek</a:t>
            </a:r>
          </a:p>
          <a:p>
            <a:pPr lvl="1"/>
            <a:r>
              <a:rPr lang="cs-CZ" dirty="0"/>
              <a:t>Jiný správní delikt</a:t>
            </a:r>
          </a:p>
          <a:p>
            <a:pPr lvl="2"/>
            <a:r>
              <a:rPr lang="cs-CZ" dirty="0"/>
              <a:t>Jiné správní delikty fyzických osob</a:t>
            </a:r>
          </a:p>
          <a:p>
            <a:pPr lvl="2"/>
            <a:r>
              <a:rPr lang="cs-CZ" dirty="0"/>
              <a:t>Správní delikty právnických osob a podnikajících fyzických osob</a:t>
            </a:r>
          </a:p>
          <a:p>
            <a:pPr lvl="2"/>
            <a:r>
              <a:rPr lang="cs-CZ" dirty="0"/>
              <a:t>Pořádkové delikty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246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7EE8DD6-84C7-4BE5-A896-F3AEB3C1D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Soukromoprávní odpovědnost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9661052-BAA0-4E41-A6BE-08444BCBD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Sankční následek:</a:t>
            </a:r>
          </a:p>
          <a:p>
            <a:pPr lvl="1"/>
            <a:r>
              <a:rPr lang="cs-CZ" dirty="0"/>
              <a:t>Restituce</a:t>
            </a:r>
          </a:p>
          <a:p>
            <a:pPr lvl="1"/>
            <a:r>
              <a:rPr lang="cs-CZ" dirty="0"/>
              <a:t>Reparace</a:t>
            </a:r>
          </a:p>
          <a:p>
            <a:r>
              <a:rPr lang="cs-CZ" dirty="0"/>
              <a:t>Druhy soukromoprávní odpovědnosti:</a:t>
            </a:r>
          </a:p>
          <a:p>
            <a:pPr lvl="1"/>
            <a:r>
              <a:rPr lang="en-US" dirty="0" err="1"/>
              <a:t>Odpovědnost</a:t>
            </a:r>
            <a:r>
              <a:rPr lang="en-US" dirty="0"/>
              <a:t> za </a:t>
            </a:r>
            <a:r>
              <a:rPr lang="en-US" dirty="0" err="1"/>
              <a:t>škodu</a:t>
            </a:r>
            <a:r>
              <a:rPr lang="en-US" dirty="0"/>
              <a:t>;</a:t>
            </a:r>
          </a:p>
          <a:p>
            <a:pPr lvl="1"/>
            <a:r>
              <a:rPr lang="en-US" dirty="0" err="1"/>
              <a:t>Odpovědnost</a:t>
            </a:r>
            <a:r>
              <a:rPr lang="en-US" dirty="0"/>
              <a:t> za </a:t>
            </a:r>
            <a:r>
              <a:rPr lang="en-US" dirty="0" err="1"/>
              <a:t>nemajetkovou</a:t>
            </a:r>
            <a:r>
              <a:rPr lang="en-US" dirty="0"/>
              <a:t> </a:t>
            </a:r>
            <a:r>
              <a:rPr lang="en-US" dirty="0" err="1"/>
              <a:t>újmu</a:t>
            </a:r>
            <a:r>
              <a:rPr lang="en-US" dirty="0"/>
              <a:t>;</a:t>
            </a:r>
          </a:p>
          <a:p>
            <a:pPr lvl="1"/>
            <a:r>
              <a:rPr lang="en-US" dirty="0" err="1"/>
              <a:t>Odpovědnost</a:t>
            </a:r>
            <a:r>
              <a:rPr lang="en-US" dirty="0"/>
              <a:t> za </a:t>
            </a:r>
            <a:r>
              <a:rPr lang="en-US" dirty="0" err="1"/>
              <a:t>vady</a:t>
            </a:r>
            <a:r>
              <a:rPr lang="en-US" dirty="0"/>
              <a:t>;</a:t>
            </a:r>
          </a:p>
          <a:p>
            <a:pPr lvl="1"/>
            <a:r>
              <a:rPr lang="en-US" dirty="0" err="1"/>
              <a:t>Odpovědnost</a:t>
            </a:r>
            <a:r>
              <a:rPr lang="en-US" dirty="0"/>
              <a:t> za </a:t>
            </a:r>
            <a:r>
              <a:rPr lang="en-US" dirty="0" err="1"/>
              <a:t>prodlení</a:t>
            </a:r>
            <a:r>
              <a:rPr lang="en-US" dirty="0"/>
              <a:t>;</a:t>
            </a:r>
          </a:p>
          <a:p>
            <a:pPr lvl="1"/>
            <a:r>
              <a:rPr lang="en-US" dirty="0" err="1"/>
              <a:t>Odpovědnost</a:t>
            </a:r>
            <a:r>
              <a:rPr lang="en-US" dirty="0"/>
              <a:t> za </a:t>
            </a:r>
            <a:r>
              <a:rPr lang="en-US" dirty="0" err="1"/>
              <a:t>bezdůvodné</a:t>
            </a:r>
            <a:r>
              <a:rPr lang="en-US" dirty="0"/>
              <a:t> </a:t>
            </a:r>
            <a:r>
              <a:rPr lang="en-US" dirty="0" err="1"/>
              <a:t>obohacení</a:t>
            </a:r>
            <a:r>
              <a:rPr lang="en-US" dirty="0"/>
              <a:t>;</a:t>
            </a:r>
          </a:p>
          <a:p>
            <a:pPr lvl="1"/>
            <a:r>
              <a:rPr lang="en-US" dirty="0" err="1"/>
              <a:t>Disciplinární</a:t>
            </a:r>
            <a:r>
              <a:rPr lang="en-US" dirty="0"/>
              <a:t> </a:t>
            </a:r>
            <a:r>
              <a:rPr lang="en-US" dirty="0" err="1"/>
              <a:t>odpovědnost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134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1F31344-686B-4169-865C-5D55C20F5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Soukromoprávní odpovědnost – klíčové pojmy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2D88EDF-12AA-4F46-996F-4C2CFC40A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Všeobecná prevenční povinnost</a:t>
            </a:r>
          </a:p>
          <a:p>
            <a:r>
              <a:rPr lang="cs-CZ" dirty="0"/>
              <a:t>Pluralita škůdců a solidární odpovědnost</a:t>
            </a:r>
          </a:p>
          <a:p>
            <a:r>
              <a:rPr lang="cs-CZ" dirty="0"/>
              <a:t>Regres</a:t>
            </a:r>
          </a:p>
          <a:p>
            <a:r>
              <a:rPr lang="cs-CZ" dirty="0"/>
              <a:t>Moderační právo soudu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261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9C39BA54-5ECD-4140-9052-EC2E8084EB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547861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>
                <a:latin typeface="Calibri" panose="020F0502020204030204" pitchFamily="34" charset="0"/>
              </a:rPr>
              <a:t>Co je to právní odpovědnost?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algn="just"/>
            <a:r>
              <a:rPr lang="cs-CZ" dirty="0"/>
              <a:t>Uplatnění nepříznivých právních následků, které stanoví právní </a:t>
            </a:r>
            <a:r>
              <a:rPr lang="cs-CZ" dirty="0" smtClean="0"/>
              <a:t>norma, </a:t>
            </a:r>
            <a:r>
              <a:rPr lang="cs-CZ" dirty="0"/>
              <a:t>vůči porušiteli právní povinnosti</a:t>
            </a:r>
          </a:p>
          <a:p>
            <a:r>
              <a:rPr lang="cs-CZ" dirty="0">
                <a:latin typeface="Calibri" panose="020F0502020204030204" pitchFamily="34" charset="0"/>
              </a:rPr>
              <a:t>Komisivní a omisivní poru</a:t>
            </a:r>
            <a:r>
              <a:rPr lang="cs-CZ" dirty="0"/>
              <a:t>šení právní povinnosti</a:t>
            </a:r>
          </a:p>
          <a:p>
            <a:r>
              <a:rPr lang="cs-CZ" dirty="0">
                <a:latin typeface="Calibri" panose="020F0502020204030204" pitchFamily="34" charset="0"/>
              </a:rPr>
              <a:t>Hmotněprávní institut i</a:t>
            </a:r>
            <a:r>
              <a:rPr lang="cs-CZ" dirty="0"/>
              <a:t> právní vztah</a:t>
            </a:r>
          </a:p>
          <a:p>
            <a:r>
              <a:rPr lang="cs-CZ" dirty="0">
                <a:latin typeface="Calibri" panose="020F0502020204030204" pitchFamily="34" charset="0"/>
              </a:rPr>
              <a:t>Aktivní a pasivní koncepce právní odpovědnosti</a:t>
            </a:r>
          </a:p>
        </p:txBody>
      </p:sp>
    </p:spTree>
    <p:extLst>
      <p:ext uri="{BB962C8B-B14F-4D97-AF65-F5344CB8AC3E}">
        <p14:creationId xmlns:p14="http://schemas.microsoft.com/office/powerpoint/2010/main" val="314811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>
                <a:latin typeface="Calibri" panose="020F0502020204030204" pitchFamily="34" charset="0"/>
              </a:rPr>
              <a:t>Funkce právní odpovědnosti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dirty="0">
                <a:latin typeface="Calibri" panose="020F0502020204030204" pitchFamily="34" charset="0"/>
              </a:rPr>
              <a:t>Reparační</a:t>
            </a:r>
          </a:p>
          <a:p>
            <a:pPr rtl="0"/>
            <a:r>
              <a:rPr lang="cs-CZ" dirty="0"/>
              <a:t>Satisfakční</a:t>
            </a:r>
          </a:p>
          <a:p>
            <a:pPr rtl="0"/>
            <a:r>
              <a:rPr lang="cs-CZ" dirty="0"/>
              <a:t>Represivní</a:t>
            </a:r>
          </a:p>
          <a:p>
            <a:pPr rtl="0"/>
            <a:r>
              <a:rPr lang="cs-CZ" dirty="0"/>
              <a:t>Preventivní</a:t>
            </a:r>
          </a:p>
        </p:txBody>
      </p:sp>
      <p:sp>
        <p:nvSpPr>
          <p:cNvPr id="4" name="Zástupný symbol pro text 7"/>
          <p:cNvSpPr txBox="1">
            <a:spLocks/>
          </p:cNvSpPr>
          <p:nvPr/>
        </p:nvSpPr>
        <p:spPr>
          <a:xfrm>
            <a:off x="1539575" y="5715000"/>
            <a:ext cx="9126838" cy="533400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004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436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830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100000"/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402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endParaRPr lang="cs-CZ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966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5320ABE-312E-4D1A-A9BA-F3632CD08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právní odpovědnosti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B981F5E-C08E-43C3-A767-CE9861949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Podle potřeby zavinění:</a:t>
            </a:r>
          </a:p>
          <a:p>
            <a:pPr lvl="1"/>
            <a:r>
              <a:rPr lang="cs-CZ" dirty="0"/>
              <a:t>Objektivní;</a:t>
            </a:r>
          </a:p>
          <a:p>
            <a:pPr lvl="1"/>
            <a:r>
              <a:rPr lang="cs-CZ" dirty="0"/>
              <a:t>Subjektivní.</a:t>
            </a:r>
          </a:p>
          <a:p>
            <a:r>
              <a:rPr lang="cs-CZ" dirty="0"/>
              <a:t>V závislosti na odvětví práva, v němž jsou zakotveny příslušné instituty odpovědnosti:</a:t>
            </a:r>
          </a:p>
          <a:p>
            <a:pPr lvl="1"/>
            <a:r>
              <a:rPr lang="en-US" dirty="0" err="1"/>
              <a:t>Mezinárodněprávní</a:t>
            </a:r>
            <a:r>
              <a:rPr lang="en-US" dirty="0"/>
              <a:t>;</a:t>
            </a:r>
          </a:p>
          <a:p>
            <a:pPr lvl="1"/>
            <a:r>
              <a:rPr lang="en-US" dirty="0" err="1"/>
              <a:t>Ústavněprávní</a:t>
            </a:r>
            <a:r>
              <a:rPr lang="en-US" dirty="0"/>
              <a:t> </a:t>
            </a:r>
            <a:r>
              <a:rPr lang="en-US" dirty="0" err="1"/>
              <a:t>odpovědnost</a:t>
            </a:r>
            <a:r>
              <a:rPr lang="en-US" dirty="0"/>
              <a:t>;</a:t>
            </a:r>
          </a:p>
          <a:p>
            <a:pPr lvl="1"/>
            <a:r>
              <a:rPr lang="en-US" dirty="0" err="1"/>
              <a:t>Trestní</a:t>
            </a:r>
            <a:r>
              <a:rPr lang="en-US" dirty="0"/>
              <a:t> </a:t>
            </a:r>
            <a:r>
              <a:rPr lang="en-US" dirty="0" err="1"/>
              <a:t>odpovědnost</a:t>
            </a:r>
            <a:r>
              <a:rPr lang="en-US" dirty="0"/>
              <a:t>;</a:t>
            </a:r>
          </a:p>
          <a:p>
            <a:pPr lvl="1"/>
            <a:r>
              <a:rPr lang="en-US" dirty="0" err="1"/>
              <a:t>Správní</a:t>
            </a:r>
            <a:r>
              <a:rPr lang="en-US" dirty="0"/>
              <a:t> (</a:t>
            </a:r>
            <a:r>
              <a:rPr lang="en-US" dirty="0" err="1"/>
              <a:t>administrativní</a:t>
            </a:r>
            <a:r>
              <a:rPr lang="en-US" dirty="0"/>
              <a:t>) </a:t>
            </a:r>
            <a:r>
              <a:rPr lang="en-US" dirty="0" err="1"/>
              <a:t>odpovědnost</a:t>
            </a:r>
            <a:r>
              <a:rPr lang="en-US" dirty="0"/>
              <a:t>;</a:t>
            </a:r>
            <a:endParaRPr lang="cs-CZ" dirty="0"/>
          </a:p>
          <a:p>
            <a:pPr lvl="1"/>
            <a:r>
              <a:rPr lang="cs-CZ" dirty="0"/>
              <a:t>Soukromoprávní odpovědnost.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664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D728A83-5707-426D-BBC3-230DF047C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Mezinárodněprávní odpovědnost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4B2A051-0554-4E3E-B0B5-6B372D1F6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Spočívá v povinnosti státu nést právní následky za své porušení právní normy mezinárodního práva veřejného</a:t>
            </a:r>
          </a:p>
          <a:p>
            <a:r>
              <a:rPr lang="cs-CZ" dirty="0"/>
              <a:t>Vznik v případě splnění dvou podmínek:</a:t>
            </a:r>
          </a:p>
          <a:p>
            <a:pPr lvl="1"/>
            <a:r>
              <a:rPr lang="cs-CZ" dirty="0"/>
              <a:t>porušení mezinárodně právního závazku státu mezinárodně protiprávním chováním;</a:t>
            </a:r>
          </a:p>
          <a:p>
            <a:pPr lvl="1"/>
            <a:r>
              <a:rPr lang="cs-CZ" dirty="0"/>
              <a:t>přičitatelnost uvedeného chování státu.</a:t>
            </a:r>
          </a:p>
          <a:p>
            <a:r>
              <a:rPr lang="cs-CZ" dirty="0"/>
              <a:t>Stát odpovídá za chování svých orgánů, nikoliv svých fyzických a právnických osob.</a:t>
            </a:r>
          </a:p>
        </p:txBody>
      </p:sp>
    </p:spTree>
    <p:extLst>
      <p:ext uri="{BB962C8B-B14F-4D97-AF65-F5344CB8AC3E}">
        <p14:creationId xmlns:p14="http://schemas.microsoft.com/office/powerpoint/2010/main" val="347573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EAD6AD9-CE9C-42B5-8F7D-ACD86E18E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Ústavněprávní odpovědnost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647490D-8A48-46DA-B3E0-9BD081C38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Ústavněprávní odpovědnost je vázána na právním předpisem přesně vymezené protiprávní jednání.</a:t>
            </a:r>
          </a:p>
          <a:p>
            <a:r>
              <a:rPr lang="en-US" dirty="0" err="1"/>
              <a:t>čl</a:t>
            </a:r>
            <a:r>
              <a:rPr lang="en-US" dirty="0"/>
              <a:t>. 34 </a:t>
            </a:r>
            <a:r>
              <a:rPr lang="en-US" dirty="0" err="1"/>
              <a:t>odst</a:t>
            </a:r>
            <a:r>
              <a:rPr lang="en-US" dirty="0"/>
              <a:t>. 2</a:t>
            </a:r>
            <a:r>
              <a:rPr lang="cs-CZ" dirty="0"/>
              <a:t> Ústavy</a:t>
            </a:r>
            <a:r>
              <a:rPr lang="en-US" dirty="0"/>
              <a:t>: </a:t>
            </a:r>
            <a:r>
              <a:rPr lang="en-US" i="1" dirty="0"/>
              <a:t>„</a:t>
            </a:r>
            <a:r>
              <a:rPr lang="en-US" i="1" dirty="0" err="1"/>
              <a:t>Zasedání</a:t>
            </a:r>
            <a:r>
              <a:rPr lang="en-US" i="1" dirty="0"/>
              <a:t> </a:t>
            </a:r>
            <a:r>
              <a:rPr lang="en-US" i="1" dirty="0" err="1"/>
              <a:t>komory</a:t>
            </a:r>
            <a:r>
              <a:rPr lang="en-US" i="1" dirty="0"/>
              <a:t> </a:t>
            </a:r>
            <a:r>
              <a:rPr lang="en-US" i="1" dirty="0" err="1"/>
              <a:t>může</a:t>
            </a:r>
            <a:r>
              <a:rPr lang="en-US" i="1" dirty="0"/>
              <a:t> </a:t>
            </a:r>
            <a:r>
              <a:rPr lang="en-US" i="1" dirty="0" err="1"/>
              <a:t>být</a:t>
            </a:r>
            <a:r>
              <a:rPr lang="en-US" i="1" dirty="0"/>
              <a:t> </a:t>
            </a:r>
            <a:r>
              <a:rPr lang="en-US" i="1" dirty="0" err="1"/>
              <a:t>usnesením</a:t>
            </a:r>
            <a:r>
              <a:rPr lang="en-US" i="1" dirty="0"/>
              <a:t> </a:t>
            </a:r>
            <a:r>
              <a:rPr lang="en-US" i="1" dirty="0" err="1"/>
              <a:t>přerušeno</a:t>
            </a:r>
            <a:r>
              <a:rPr lang="en-US" i="1" dirty="0"/>
              <a:t>. </a:t>
            </a:r>
            <a:r>
              <a:rPr lang="en-US" i="1" dirty="0" err="1"/>
              <a:t>Celková</a:t>
            </a:r>
            <a:r>
              <a:rPr lang="en-US" i="1" dirty="0"/>
              <a:t> </a:t>
            </a:r>
            <a:r>
              <a:rPr lang="en-US" i="1" dirty="0" err="1"/>
              <a:t>doba</a:t>
            </a:r>
            <a:r>
              <a:rPr lang="en-US" i="1" dirty="0"/>
              <a:t>, po </a:t>
            </a:r>
            <a:r>
              <a:rPr lang="en-US" i="1" dirty="0" err="1"/>
              <a:t>kterou</a:t>
            </a:r>
            <a:r>
              <a:rPr lang="en-US" i="1" dirty="0"/>
              <a:t> </a:t>
            </a:r>
            <a:r>
              <a:rPr lang="en-US" i="1" dirty="0" err="1"/>
              <a:t>může</a:t>
            </a:r>
            <a:r>
              <a:rPr lang="en-US" i="1" dirty="0"/>
              <a:t> </a:t>
            </a:r>
            <a:r>
              <a:rPr lang="en-US" i="1" dirty="0" err="1"/>
              <a:t>být</a:t>
            </a:r>
            <a:r>
              <a:rPr lang="en-US" i="1" dirty="0"/>
              <a:t> </a:t>
            </a:r>
            <a:r>
              <a:rPr lang="en-US" i="1" dirty="0" err="1"/>
              <a:t>zasedání</a:t>
            </a:r>
            <a:r>
              <a:rPr lang="en-US" i="1" dirty="0"/>
              <a:t> </a:t>
            </a:r>
            <a:r>
              <a:rPr lang="en-US" i="1" dirty="0" err="1"/>
              <a:t>přerušeno</a:t>
            </a:r>
            <a:r>
              <a:rPr lang="en-US" i="1" dirty="0"/>
              <a:t>, </a:t>
            </a:r>
            <a:r>
              <a:rPr lang="en-US" i="1" dirty="0" err="1"/>
              <a:t>nesmí</a:t>
            </a:r>
            <a:r>
              <a:rPr lang="en-US" i="1" dirty="0"/>
              <a:t> </a:t>
            </a:r>
            <a:r>
              <a:rPr lang="en-US" i="1" dirty="0" err="1"/>
              <a:t>překročit</a:t>
            </a:r>
            <a:r>
              <a:rPr lang="en-US" i="1" dirty="0"/>
              <a:t> </a:t>
            </a:r>
            <a:r>
              <a:rPr lang="en-US" i="1" dirty="0" err="1"/>
              <a:t>sto</a:t>
            </a:r>
            <a:r>
              <a:rPr lang="en-US" i="1" dirty="0"/>
              <a:t> </a:t>
            </a:r>
            <a:r>
              <a:rPr lang="en-US" i="1" dirty="0" err="1"/>
              <a:t>dvacet</a:t>
            </a:r>
            <a:r>
              <a:rPr lang="en-US" i="1" dirty="0"/>
              <a:t> </a:t>
            </a:r>
            <a:r>
              <a:rPr lang="en-US" i="1" dirty="0" err="1"/>
              <a:t>dnů</a:t>
            </a:r>
            <a:r>
              <a:rPr lang="en-US" i="1" dirty="0"/>
              <a:t> v </a:t>
            </a:r>
            <a:r>
              <a:rPr lang="en-US" i="1" dirty="0" err="1"/>
              <a:t>roce</a:t>
            </a:r>
            <a:r>
              <a:rPr lang="en-US" i="1" dirty="0"/>
              <a:t>.“</a:t>
            </a:r>
          </a:p>
          <a:p>
            <a:r>
              <a:rPr lang="en-US" dirty="0" err="1"/>
              <a:t>čl</a:t>
            </a:r>
            <a:r>
              <a:rPr lang="en-US" dirty="0"/>
              <a:t>. 35 </a:t>
            </a:r>
            <a:r>
              <a:rPr lang="en-US" dirty="0" err="1"/>
              <a:t>odst</a:t>
            </a:r>
            <a:r>
              <a:rPr lang="en-US" dirty="0"/>
              <a:t>. 1 </a:t>
            </a:r>
            <a:r>
              <a:rPr lang="en-US" dirty="0" err="1"/>
              <a:t>písm</a:t>
            </a:r>
            <a:r>
              <a:rPr lang="en-US" dirty="0"/>
              <a:t>. c)</a:t>
            </a:r>
            <a:r>
              <a:rPr lang="cs-CZ" dirty="0"/>
              <a:t> Ústavy</a:t>
            </a:r>
            <a:r>
              <a:rPr lang="en-US" dirty="0"/>
              <a:t>: </a:t>
            </a:r>
            <a:r>
              <a:rPr lang="en-US" i="1" dirty="0"/>
              <a:t>„</a:t>
            </a:r>
            <a:r>
              <a:rPr lang="en-US" i="1" dirty="0" err="1"/>
              <a:t>Poslaneckou</a:t>
            </a:r>
            <a:r>
              <a:rPr lang="en-US" i="1" dirty="0"/>
              <a:t> </a:t>
            </a:r>
            <a:r>
              <a:rPr lang="en-US" i="1" dirty="0" err="1"/>
              <a:t>sněmovnu</a:t>
            </a:r>
            <a:r>
              <a:rPr lang="en-US" i="1" dirty="0"/>
              <a:t> </a:t>
            </a:r>
            <a:r>
              <a:rPr lang="en-US" i="1" dirty="0" err="1"/>
              <a:t>může</a:t>
            </a:r>
            <a:r>
              <a:rPr lang="en-US" i="1" dirty="0"/>
              <a:t> </a:t>
            </a:r>
            <a:r>
              <a:rPr lang="en-US" i="1" dirty="0" err="1"/>
              <a:t>rozpustit</a:t>
            </a:r>
            <a:r>
              <a:rPr lang="en-US" i="1" dirty="0"/>
              <a:t> </a:t>
            </a:r>
            <a:r>
              <a:rPr lang="en-US" i="1" dirty="0" err="1"/>
              <a:t>prezident</a:t>
            </a:r>
            <a:r>
              <a:rPr lang="en-US" i="1" dirty="0"/>
              <a:t> </a:t>
            </a:r>
            <a:r>
              <a:rPr lang="en-US" i="1" dirty="0" err="1"/>
              <a:t>republiky</a:t>
            </a:r>
            <a:r>
              <a:rPr lang="en-US" i="1" dirty="0"/>
              <a:t>, </a:t>
            </a:r>
            <a:r>
              <a:rPr lang="en-US" i="1" dirty="0" err="1"/>
              <a:t>jestliže</a:t>
            </a:r>
            <a:r>
              <a:rPr lang="en-US" i="1" dirty="0"/>
              <a:t> ... </a:t>
            </a:r>
            <a:r>
              <a:rPr lang="en-US" i="1" dirty="0" err="1"/>
              <a:t>zasedání</a:t>
            </a:r>
            <a:r>
              <a:rPr lang="en-US" i="1" dirty="0"/>
              <a:t> </a:t>
            </a:r>
            <a:r>
              <a:rPr lang="en-US" i="1" dirty="0" err="1"/>
              <a:t>Poslanecké</a:t>
            </a:r>
            <a:r>
              <a:rPr lang="en-US" i="1" dirty="0"/>
              <a:t> </a:t>
            </a:r>
            <a:r>
              <a:rPr lang="en-US" i="1" dirty="0" err="1"/>
              <a:t>sněmovny</a:t>
            </a:r>
            <a:r>
              <a:rPr lang="en-US" i="1" dirty="0"/>
              <a:t> </a:t>
            </a:r>
            <a:r>
              <a:rPr lang="en-US" i="1" dirty="0" err="1"/>
              <a:t>bylo</a:t>
            </a:r>
            <a:r>
              <a:rPr lang="en-US" i="1" dirty="0"/>
              <a:t> </a:t>
            </a:r>
            <a:r>
              <a:rPr lang="en-US" i="1" dirty="0" err="1"/>
              <a:t>přerušeno</a:t>
            </a:r>
            <a:r>
              <a:rPr lang="en-US" i="1" dirty="0"/>
              <a:t> po </a:t>
            </a:r>
            <a:r>
              <a:rPr lang="en-US" i="1" dirty="0" err="1"/>
              <a:t>dobu</a:t>
            </a:r>
            <a:r>
              <a:rPr lang="en-US" i="1" dirty="0"/>
              <a:t> </a:t>
            </a:r>
            <a:r>
              <a:rPr lang="en-US" i="1" dirty="0" err="1"/>
              <a:t>delší</a:t>
            </a:r>
            <a:r>
              <a:rPr lang="en-US" i="1" dirty="0"/>
              <a:t>, </a:t>
            </a:r>
            <a:r>
              <a:rPr lang="en-US" i="1" dirty="0" err="1"/>
              <a:t>než</a:t>
            </a:r>
            <a:r>
              <a:rPr lang="en-US" i="1" dirty="0"/>
              <a:t> je </a:t>
            </a:r>
            <a:r>
              <a:rPr lang="en-US" i="1" dirty="0" err="1"/>
              <a:t>přípustné</a:t>
            </a:r>
            <a:r>
              <a:rPr lang="en-US" i="1" dirty="0"/>
              <a:t>.“</a:t>
            </a:r>
            <a:endParaRPr lang="cs-CZ" i="1" dirty="0"/>
          </a:p>
          <a:p>
            <a:r>
              <a:rPr lang="en-US" dirty="0" err="1"/>
              <a:t>Ústavněpolitickou</a:t>
            </a:r>
            <a:r>
              <a:rPr lang="en-US" dirty="0"/>
              <a:t> </a:t>
            </a:r>
            <a:r>
              <a:rPr lang="en-US" dirty="0" err="1"/>
              <a:t>odpovědnost</a:t>
            </a:r>
            <a:r>
              <a:rPr lang="en-US" dirty="0"/>
              <a:t> </a:t>
            </a:r>
            <a:r>
              <a:rPr lang="en-US" dirty="0" err="1"/>
              <a:t>není</a:t>
            </a:r>
            <a:r>
              <a:rPr lang="en-US" dirty="0"/>
              <a:t> </a:t>
            </a:r>
            <a:r>
              <a:rPr lang="en-US" dirty="0" err="1"/>
              <a:t>vázána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protiprávní</a:t>
            </a:r>
            <a:r>
              <a:rPr lang="en-US" dirty="0"/>
              <a:t> </a:t>
            </a:r>
            <a:r>
              <a:rPr lang="en-US" dirty="0" err="1"/>
              <a:t>jednání</a:t>
            </a:r>
            <a:r>
              <a:rPr lang="cs-CZ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8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C865348-5BC9-4988-AA93-FC341C33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Trestní odpovědnost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2A5327C-52D2-4CA1-A0BC-105156C69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Spojena se spácháním trestného činu, kterým vzniká subjektu povinnost strpět sankci stanovenou trestním zákonem.</a:t>
            </a:r>
          </a:p>
          <a:p>
            <a:r>
              <a:rPr lang="cs-CZ" dirty="0"/>
              <a:t>Vymezení trestného činu: § 13 odst. 1 trestního zákoníku</a:t>
            </a:r>
          </a:p>
          <a:p>
            <a:r>
              <a:rPr lang="cs-CZ" dirty="0"/>
              <a:t>Přečiny a zločiny</a:t>
            </a:r>
          </a:p>
          <a:p>
            <a:r>
              <a:rPr lang="cs-CZ" dirty="0"/>
              <a:t>Stanovený věk pachatele, příčetnost, znaky skutkové podstaty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459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C227F83-BB4D-4262-A6C4-2874C06A5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Skutková podstata trestného činu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C389F63-E56F-4B81-9D46-A2756D9F1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Objekt</a:t>
            </a:r>
          </a:p>
          <a:p>
            <a:r>
              <a:rPr lang="cs-CZ" dirty="0"/>
              <a:t>Objektivní stránka</a:t>
            </a:r>
          </a:p>
          <a:p>
            <a:r>
              <a:rPr lang="cs-CZ" dirty="0"/>
              <a:t>Subjekt</a:t>
            </a:r>
          </a:p>
          <a:p>
            <a:r>
              <a:rPr lang="cs-CZ" dirty="0"/>
              <a:t>Subjektivní stránka (úmysl přímý a nepřímý, nedbalost vědomá a nevědomá)</a:t>
            </a:r>
          </a:p>
          <a:p>
            <a:r>
              <a:rPr lang="cs-CZ" dirty="0"/>
              <a:t>Protiprávnost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51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A0E9664-6779-4AD3-99AB-6B8D0B1FA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Instituty vylučující protiprávnost trestného činu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F109FE7-1837-4677-81DE-DFF2418E9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Krajní nouze</a:t>
            </a:r>
          </a:p>
          <a:p>
            <a:r>
              <a:rPr lang="cs-CZ" dirty="0"/>
              <a:t>Nutná obrana</a:t>
            </a:r>
          </a:p>
          <a:p>
            <a:r>
              <a:rPr lang="cs-CZ" dirty="0"/>
              <a:t>Svolení poškozeného</a:t>
            </a:r>
          </a:p>
          <a:p>
            <a:r>
              <a:rPr lang="cs-CZ" dirty="0"/>
              <a:t>Přípustné riziko</a:t>
            </a:r>
          </a:p>
          <a:p>
            <a:r>
              <a:rPr lang="cs-CZ" dirty="0"/>
              <a:t>Oprávněné použití zbraně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064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e s přehledem plánování projektu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98000"/>
              </a:schemeClr>
            </a:duotone>
          </a:blip>
          <a:tile tx="0" ty="0" sx="100000" sy="100000" flip="none" algn="ctr"/>
        </a:blip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1">
              <a:lumMod val="20000"/>
              <a:lumOff val="80000"/>
            </a:schemeClr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_26713248_TF03460544" id="{5586731F-0A0E-47BA-BC9A-788DD7616C71}" vid="{18CFE966-F960-4FE1-8F7F-CFA7E96CE738}"/>
    </a:ext>
  </a:extLst>
</a:theme>
</file>

<file path=ppt/theme/theme2.xml><?xml version="1.0" encoding="utf-8"?>
<a:theme xmlns:a="http://schemas.openxmlformats.org/drawingml/2006/main" name="Motiv Offic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s přehledem plánování obchodního projektu</Template>
  <TotalTime>269</TotalTime>
  <Words>489</Words>
  <Application>Microsoft Office PowerPoint</Application>
  <PresentationFormat>Vlastní</PresentationFormat>
  <Paragraphs>97</Paragraphs>
  <Slides>15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Prezentace s přehledem plánování projektu</vt:lpstr>
      <vt:lpstr>Právní odpovědnost</vt:lpstr>
      <vt:lpstr>Co je to právní odpovědnost?</vt:lpstr>
      <vt:lpstr>Funkce právní odpovědnosti</vt:lpstr>
      <vt:lpstr>Druhy právní odpovědnosti</vt:lpstr>
      <vt:lpstr>Mezinárodněprávní odpovědnost</vt:lpstr>
      <vt:lpstr>Ústavněprávní odpovědnost</vt:lpstr>
      <vt:lpstr>Trestní odpovědnost</vt:lpstr>
      <vt:lpstr>Skutková podstata trestného činu</vt:lpstr>
      <vt:lpstr>Instituty vylučující protiprávnost trestného činu</vt:lpstr>
      <vt:lpstr>Zánik trestní odpovědnosti</vt:lpstr>
      <vt:lpstr>Druhy trestných činů</vt:lpstr>
      <vt:lpstr>Správní odpovědnost</vt:lpstr>
      <vt:lpstr>Soukromoprávní odpovědnost</vt:lpstr>
      <vt:lpstr>Soukromoprávní odpovědnost – klíčové pojmy</vt:lpstr>
      <vt:lpstr>Děkuji za pozornost.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Prameny práva, tvorba práva</dc:title>
  <dc:creator>Martin Hapla</dc:creator>
  <cp:lastModifiedBy>Aula Vinařská</cp:lastModifiedBy>
  <cp:revision>20</cp:revision>
  <dcterms:created xsi:type="dcterms:W3CDTF">2019-09-11T11:43:57Z</dcterms:created>
  <dcterms:modified xsi:type="dcterms:W3CDTF">2019-11-25T16:23:10Z</dcterms:modified>
</cp:coreProperties>
</file>