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7"/>
  </p:notesMasterIdLst>
  <p:handoutMasterIdLst>
    <p:handoutMasterId r:id="rId18"/>
  </p:handoutMasterIdLst>
  <p:sldIdLst>
    <p:sldId id="268" r:id="rId2"/>
    <p:sldId id="269" r:id="rId3"/>
    <p:sldId id="270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289" r:id="rId16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939839-0001-43D9-ADF5-9FA348D66AEA}">
          <p14:sldIdLst>
            <p14:sldId id="268"/>
            <p14:sldId id="269"/>
            <p14:sldId id="270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60" d="100"/>
          <a:sy n="60" d="100"/>
        </p:scale>
        <p:origin x="-78" y="-648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00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NotesMaster">
      <pc:chgData name="Fake Test User" userId="SID-0" providerId="Test" clId="FakeClientId" dt="2018-11-30T06:59:37.004" v="0" actId="79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9F56DB-D0FA-4DF2-9859-5947A3C1B6E4}" type="datetime1">
              <a:rPr lang="cs-CZ" smtClean="0">
                <a:latin typeface="Calibri" panose="020F0502020204030204" pitchFamily="34" charset="0"/>
              </a:rPr>
              <a:t>25.11.2019</a:t>
            </a:fld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EC208E-F402-4F20-820B-D5A20CDAE630}" type="datetime1">
              <a:rPr lang="cs-CZ" noProof="0" smtClean="0"/>
              <a:t>25.11.2019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1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2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3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k názvu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grpSp>
        <p:nvGrpSpPr>
          <p:cNvPr id="7" name="horní grafika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Obdélník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dolní grafika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Obdélník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4114FA1-A3FF-4F2F-AFC6-D89715099C51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F9BC836-3ECE-4921-9E9B-E3D5046688F7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F7686BE-29D4-4493-B32E-64FB800EF9AB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0E57431-BF1B-4C03-8D18-8F763457959B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AC872AB-6C62-416B-A8F8-2D17CBC332E3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157081E-E7E9-41FB-9E50-6E8C53793A1B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9E089DC-854C-4BB8-91A4-83D3A54269EA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C98AFD-08D8-472E-922C-94A9E9B04D0C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74515DE-4A21-4E54-A47D-6246D02C5E7D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dolní grafika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4B77053-CF94-4260-91B4-2A9A4C1512D7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2D990D3-8C57-4889-AC1A-4D6436173874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Po kliknutí na ikonu můžete přidat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62EC30D-EF24-469A-A5BB-3064DD40CDA9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dolní grafika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horní grafika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Obdélník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96B9E4FD-B7E2-4D27-9CF8-D10F875DA8A3}" type="datetime1">
              <a:rPr lang="cs-CZ" smtClean="0"/>
              <a:t>25.11.2019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Právní odpovědnost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Právnická fakulta MU | JUDr. Martin Hapla, Ph.D.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8795CC-4312-41C1-8F07-C093FB7E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trestní odpovědnosti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995EE5-6B57-4774-A56C-32F60FE94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Účinná lítost</a:t>
            </a:r>
          </a:p>
          <a:p>
            <a:r>
              <a:rPr lang="cs-CZ" dirty="0"/>
              <a:t>Promlčení trestního stíhání</a:t>
            </a:r>
          </a:p>
          <a:p>
            <a:r>
              <a:rPr lang="cs-CZ" dirty="0"/>
              <a:t>Zánik trestnosti přípravy, pokusu, účastenství</a:t>
            </a:r>
          </a:p>
          <a:p>
            <a:r>
              <a:rPr lang="cs-CZ" dirty="0"/>
              <a:t>Smrt pachatele</a:t>
            </a:r>
          </a:p>
          <a:p>
            <a:r>
              <a:rPr lang="cs-CZ" dirty="0"/>
              <a:t>Milost udělená prezidentem republiky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CA470E-BD73-4AAC-9FFD-4A0D9926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trestných činů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87B25D5-AA44-417F-BF48-F580300C1A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životu</a:t>
            </a:r>
            <a:r>
              <a:rPr lang="en-US" dirty="0"/>
              <a:t> a </a:t>
            </a:r>
            <a:r>
              <a:rPr lang="en-US" dirty="0" err="1"/>
              <a:t>zdraví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svobodě</a:t>
            </a:r>
            <a:r>
              <a:rPr lang="en-US" dirty="0"/>
              <a:t> a </a:t>
            </a:r>
            <a:r>
              <a:rPr lang="en-US" dirty="0" err="1"/>
              <a:t>právům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, </a:t>
            </a:r>
            <a:r>
              <a:rPr lang="en-US" dirty="0" err="1"/>
              <a:t>soukromí</a:t>
            </a:r>
            <a:r>
              <a:rPr lang="en-US" dirty="0"/>
              <a:t> a </a:t>
            </a:r>
            <a:r>
              <a:rPr lang="en-US" dirty="0" err="1"/>
              <a:t>listovního</a:t>
            </a:r>
            <a:r>
              <a:rPr lang="en-US" dirty="0"/>
              <a:t> </a:t>
            </a:r>
            <a:r>
              <a:rPr lang="en-US" dirty="0" err="1"/>
              <a:t>tajemství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důstojnosti</a:t>
            </a:r>
            <a:r>
              <a:rPr lang="en-US" dirty="0"/>
              <a:t> v </a:t>
            </a:r>
            <a:r>
              <a:rPr lang="en-US" dirty="0" err="1"/>
              <a:t>sexuální</a:t>
            </a:r>
            <a:r>
              <a:rPr lang="en-US" dirty="0"/>
              <a:t> </a:t>
            </a:r>
            <a:r>
              <a:rPr lang="en-US" dirty="0" err="1"/>
              <a:t>oblasti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rodině</a:t>
            </a:r>
            <a:r>
              <a:rPr lang="en-US" dirty="0"/>
              <a:t> a </a:t>
            </a:r>
            <a:r>
              <a:rPr lang="en-US" dirty="0" err="1"/>
              <a:t>dětem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majetku</a:t>
            </a:r>
            <a:endParaRPr lang="cs-CZ" dirty="0"/>
          </a:p>
          <a:p>
            <a:r>
              <a:rPr lang="en-US" dirty="0" err="1"/>
              <a:t>Hospodářské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09108552-3377-4D1C-B9B0-975210C124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Obecně</a:t>
            </a:r>
            <a:r>
              <a:rPr lang="en-US" dirty="0"/>
              <a:t> </a:t>
            </a:r>
            <a:r>
              <a:rPr lang="en-US" dirty="0" err="1"/>
              <a:t>nebezpečné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životnímu</a:t>
            </a:r>
            <a:r>
              <a:rPr lang="en-US" dirty="0"/>
              <a:t> </a:t>
            </a:r>
            <a:r>
              <a:rPr lang="en-US" dirty="0" err="1"/>
              <a:t>prostředí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republice</a:t>
            </a:r>
            <a:r>
              <a:rPr lang="en-US" dirty="0"/>
              <a:t>, </a:t>
            </a:r>
            <a:r>
              <a:rPr lang="en-US" dirty="0" err="1"/>
              <a:t>cizímu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a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organizaci</a:t>
            </a:r>
            <a:endParaRPr lang="cs-CZ" dirty="0"/>
          </a:p>
          <a:p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pořádku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věcech</a:t>
            </a:r>
            <a:r>
              <a:rPr lang="en-US" dirty="0"/>
              <a:t> </a:t>
            </a:r>
            <a:r>
              <a:rPr lang="en-US" dirty="0" err="1"/>
              <a:t>veřejných</a:t>
            </a:r>
            <a:endParaRPr lang="cs-CZ" dirty="0"/>
          </a:p>
          <a:p>
            <a:r>
              <a:rPr lang="cs-CZ" dirty="0"/>
              <a:t>Proti branné povinnosti</a:t>
            </a:r>
          </a:p>
          <a:p>
            <a:r>
              <a:rPr lang="cs-CZ" dirty="0"/>
              <a:t>Vojenské</a:t>
            </a:r>
          </a:p>
          <a:p>
            <a:r>
              <a:rPr lang="cs-CZ" dirty="0"/>
              <a:t>Proti lidskosti, proti míru a válečné trestné činy</a:t>
            </a:r>
          </a:p>
        </p:txBody>
      </p:sp>
    </p:spTree>
    <p:extLst>
      <p:ext uri="{BB962C8B-B14F-4D97-AF65-F5344CB8AC3E}">
        <p14:creationId xmlns:p14="http://schemas.microsoft.com/office/powerpoint/2010/main" val="12464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01954C32-2548-49DF-BFBA-16341021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odpovědnost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4B727430-231D-4BD1-B0CA-6A23A001B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Správní delikt</a:t>
            </a:r>
          </a:p>
          <a:p>
            <a:pPr lvl="1"/>
            <a:r>
              <a:rPr lang="cs-CZ" dirty="0"/>
              <a:t>Přestupek</a:t>
            </a:r>
          </a:p>
          <a:p>
            <a:pPr lvl="1"/>
            <a:r>
              <a:rPr lang="cs-CZ" dirty="0"/>
              <a:t>Jiný správní delikt</a:t>
            </a:r>
          </a:p>
          <a:p>
            <a:pPr lvl="2"/>
            <a:r>
              <a:rPr lang="cs-CZ" dirty="0"/>
              <a:t>Jiné správní delikty fyzických osob</a:t>
            </a:r>
          </a:p>
          <a:p>
            <a:pPr lvl="2"/>
            <a:r>
              <a:rPr lang="cs-CZ" dirty="0"/>
              <a:t>Správní delikty právnických osob a podnikajících fyzických osob</a:t>
            </a:r>
          </a:p>
          <a:p>
            <a:pPr lvl="2"/>
            <a:r>
              <a:rPr lang="cs-CZ" dirty="0"/>
              <a:t>Pořádkové delikty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EE8DD6-84C7-4BE5-A896-F3AEB3C1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Soukromoprávní odpovědnost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9661052-BAA0-4E41-A6BE-08444BCBD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Sankční následek:</a:t>
            </a:r>
          </a:p>
          <a:p>
            <a:pPr lvl="1"/>
            <a:r>
              <a:rPr lang="cs-CZ" dirty="0"/>
              <a:t>Restituce</a:t>
            </a:r>
          </a:p>
          <a:p>
            <a:pPr lvl="1"/>
            <a:r>
              <a:rPr lang="cs-CZ" dirty="0"/>
              <a:t>Reparace</a:t>
            </a:r>
          </a:p>
          <a:p>
            <a:r>
              <a:rPr lang="cs-CZ" dirty="0"/>
              <a:t>Druhy soukromoprávní odpovědnosti:</a:t>
            </a:r>
          </a:p>
          <a:p>
            <a:pPr lvl="1"/>
            <a:r>
              <a:rPr lang="en-US" dirty="0" err="1"/>
              <a:t>Odpovědnost</a:t>
            </a:r>
            <a:r>
              <a:rPr lang="en-US" dirty="0"/>
              <a:t> za </a:t>
            </a:r>
            <a:r>
              <a:rPr lang="en-US" dirty="0" err="1"/>
              <a:t>škodu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Odpovědnost</a:t>
            </a:r>
            <a:r>
              <a:rPr lang="en-US" dirty="0"/>
              <a:t> za </a:t>
            </a:r>
            <a:r>
              <a:rPr lang="en-US" dirty="0" err="1"/>
              <a:t>nemajetkovou</a:t>
            </a:r>
            <a:r>
              <a:rPr lang="en-US" dirty="0"/>
              <a:t> </a:t>
            </a:r>
            <a:r>
              <a:rPr lang="en-US" dirty="0" err="1"/>
              <a:t>újmu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Odpovědnost</a:t>
            </a:r>
            <a:r>
              <a:rPr lang="en-US" dirty="0"/>
              <a:t> za </a:t>
            </a:r>
            <a:r>
              <a:rPr lang="en-US" dirty="0" err="1"/>
              <a:t>vady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Odpovědnost</a:t>
            </a:r>
            <a:r>
              <a:rPr lang="en-US" dirty="0"/>
              <a:t> za </a:t>
            </a:r>
            <a:r>
              <a:rPr lang="en-US" dirty="0" err="1"/>
              <a:t>prodlení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Odpovědnost</a:t>
            </a:r>
            <a:r>
              <a:rPr lang="en-US" dirty="0"/>
              <a:t> za </a:t>
            </a:r>
            <a:r>
              <a:rPr lang="en-US" dirty="0" err="1"/>
              <a:t>bezdůvodné</a:t>
            </a:r>
            <a:r>
              <a:rPr lang="en-US" dirty="0"/>
              <a:t> </a:t>
            </a:r>
            <a:r>
              <a:rPr lang="en-US" dirty="0" err="1"/>
              <a:t>obohacení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Disciplinární</a:t>
            </a:r>
            <a:r>
              <a:rPr lang="en-US" dirty="0"/>
              <a:t> </a:t>
            </a:r>
            <a:r>
              <a:rPr lang="en-US" dirty="0" err="1"/>
              <a:t>odpovědnost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13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F31344-686B-4169-865C-5D55C20F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Soukromoprávní odpovědnost – klíčové pojmy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2D88EDF-12AA-4F46-996F-4C2CFC40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prevenční povinnost</a:t>
            </a:r>
          </a:p>
          <a:p>
            <a:r>
              <a:rPr lang="cs-CZ" dirty="0"/>
              <a:t>Pluralita škůdců a solidární odpovědnost</a:t>
            </a:r>
          </a:p>
          <a:p>
            <a:r>
              <a:rPr lang="cs-CZ" dirty="0"/>
              <a:t>Regres</a:t>
            </a:r>
          </a:p>
          <a:p>
            <a:r>
              <a:rPr lang="cs-CZ" dirty="0"/>
              <a:t>Moderační právo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C39BA54-5ECD-4140-9052-EC2E808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5478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Co je to právní odpovědnost?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cs-CZ" dirty="0"/>
              <a:t>Uplatnění nepříznivých právních následků, které stanoví právní </a:t>
            </a:r>
            <a:r>
              <a:rPr lang="cs-CZ" dirty="0" smtClean="0"/>
              <a:t>norma, </a:t>
            </a:r>
            <a:r>
              <a:rPr lang="cs-CZ" dirty="0"/>
              <a:t>vůči porušiteli právní povinnosti</a:t>
            </a:r>
          </a:p>
          <a:p>
            <a:r>
              <a:rPr lang="cs-CZ" dirty="0">
                <a:latin typeface="Calibri" panose="020F0502020204030204" pitchFamily="34" charset="0"/>
              </a:rPr>
              <a:t>Komisivní a omisivní poru</a:t>
            </a:r>
            <a:r>
              <a:rPr lang="cs-CZ" dirty="0"/>
              <a:t>šení právní povinnosti</a:t>
            </a:r>
          </a:p>
          <a:p>
            <a:r>
              <a:rPr lang="cs-CZ" dirty="0">
                <a:latin typeface="Calibri" panose="020F0502020204030204" pitchFamily="34" charset="0"/>
              </a:rPr>
              <a:t>Hmotněprávní institut i</a:t>
            </a:r>
            <a:r>
              <a:rPr lang="cs-CZ" dirty="0"/>
              <a:t> právní vztah</a:t>
            </a:r>
          </a:p>
          <a:p>
            <a:r>
              <a:rPr lang="cs-CZ" dirty="0">
                <a:latin typeface="Calibri" panose="020F0502020204030204" pitchFamily="34" charset="0"/>
              </a:rPr>
              <a:t>Aktivní a pasivní koncepce právní odpovědnosti</a:t>
            </a: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Funkce právní odpovědnosti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Reparační</a:t>
            </a:r>
          </a:p>
          <a:p>
            <a:pPr rtl="0"/>
            <a:r>
              <a:rPr lang="cs-CZ" dirty="0"/>
              <a:t>Satisfakční</a:t>
            </a:r>
          </a:p>
          <a:p>
            <a:pPr rtl="0"/>
            <a:r>
              <a:rPr lang="cs-CZ" dirty="0"/>
              <a:t>Represivní</a:t>
            </a:r>
          </a:p>
          <a:p>
            <a:pPr rtl="0"/>
            <a:r>
              <a:rPr lang="cs-CZ" dirty="0"/>
              <a:t>Preventivní</a:t>
            </a:r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cs-CZ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320ABE-312E-4D1A-A9BA-F3632CD0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právní odpovědnosti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B981F5E-C08E-43C3-A767-CE9861949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potřeby zavinění:</a:t>
            </a:r>
          </a:p>
          <a:p>
            <a:pPr lvl="1"/>
            <a:r>
              <a:rPr lang="cs-CZ" dirty="0"/>
              <a:t>Objektivní;</a:t>
            </a:r>
          </a:p>
          <a:p>
            <a:pPr lvl="1"/>
            <a:r>
              <a:rPr lang="cs-CZ" dirty="0"/>
              <a:t>Subjektivní.</a:t>
            </a:r>
          </a:p>
          <a:p>
            <a:r>
              <a:rPr lang="cs-CZ" dirty="0"/>
              <a:t>V závislosti na odvětví práva, v němž jsou zakotveny příslušné instituty odpovědnosti:</a:t>
            </a:r>
          </a:p>
          <a:p>
            <a:pPr lvl="1"/>
            <a:r>
              <a:rPr lang="en-US" dirty="0" err="1"/>
              <a:t>Mezinárodněprávní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Ústavněprávní</a:t>
            </a:r>
            <a:r>
              <a:rPr lang="en-US" dirty="0"/>
              <a:t> </a:t>
            </a:r>
            <a:r>
              <a:rPr lang="en-US" dirty="0" err="1"/>
              <a:t>odpovědnost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Trestní</a:t>
            </a:r>
            <a:r>
              <a:rPr lang="en-US" dirty="0"/>
              <a:t> </a:t>
            </a:r>
            <a:r>
              <a:rPr lang="en-US" dirty="0" err="1"/>
              <a:t>odpovědnost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Správní</a:t>
            </a:r>
            <a:r>
              <a:rPr lang="en-US" dirty="0"/>
              <a:t> (</a:t>
            </a:r>
            <a:r>
              <a:rPr lang="en-US" dirty="0" err="1"/>
              <a:t>administrativní</a:t>
            </a:r>
            <a:r>
              <a:rPr lang="en-US" dirty="0"/>
              <a:t>) </a:t>
            </a:r>
            <a:r>
              <a:rPr lang="en-US" dirty="0" err="1"/>
              <a:t>odpovědnost</a:t>
            </a:r>
            <a:r>
              <a:rPr lang="en-US" dirty="0"/>
              <a:t>;</a:t>
            </a:r>
            <a:endParaRPr lang="cs-CZ" dirty="0"/>
          </a:p>
          <a:p>
            <a:pPr lvl="1"/>
            <a:r>
              <a:rPr lang="cs-CZ" dirty="0"/>
              <a:t>Soukromoprávní odpovědnost.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728A83-5707-426D-BBC3-230DF047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Mezinárodněprávní odpovědnost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B2A051-0554-4E3E-B0B5-6B372D1F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Spočívá v povinnosti státu nést právní následky za své porušení právní normy mezinárodního práva veřejného</a:t>
            </a:r>
          </a:p>
          <a:p>
            <a:r>
              <a:rPr lang="cs-CZ" dirty="0"/>
              <a:t>Vznik v případě splnění dvou podmínek:</a:t>
            </a:r>
          </a:p>
          <a:p>
            <a:pPr lvl="1"/>
            <a:r>
              <a:rPr lang="cs-CZ" dirty="0"/>
              <a:t>porušení mezinárodně právního závazku státu mezinárodně protiprávním chováním;</a:t>
            </a:r>
          </a:p>
          <a:p>
            <a:pPr lvl="1"/>
            <a:r>
              <a:rPr lang="cs-CZ" dirty="0"/>
              <a:t>přičitatelnost uvedeného chování státu.</a:t>
            </a:r>
          </a:p>
          <a:p>
            <a:r>
              <a:rPr lang="cs-CZ" dirty="0"/>
              <a:t>Stát odpovídá za chování svých orgánů, nikoliv svých fyzických a právnických osob.</a:t>
            </a:r>
          </a:p>
        </p:txBody>
      </p:sp>
    </p:spTree>
    <p:extLst>
      <p:ext uri="{BB962C8B-B14F-4D97-AF65-F5344CB8AC3E}">
        <p14:creationId xmlns:p14="http://schemas.microsoft.com/office/powerpoint/2010/main" val="347573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AD6AD9-CE9C-42B5-8F7D-ACD86E18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Ústavněprávní odpovědnost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647490D-8A48-46DA-B3E0-9BD081C38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Ústavněprávní odpovědnost je vázána na právním předpisem přesně vymezené protiprávní jednání.</a:t>
            </a:r>
          </a:p>
          <a:p>
            <a:r>
              <a:rPr lang="en-US" dirty="0" err="1"/>
              <a:t>čl</a:t>
            </a:r>
            <a:r>
              <a:rPr lang="en-US" dirty="0"/>
              <a:t>. 34 </a:t>
            </a:r>
            <a:r>
              <a:rPr lang="en-US" dirty="0" err="1"/>
              <a:t>odst</a:t>
            </a:r>
            <a:r>
              <a:rPr lang="en-US" dirty="0"/>
              <a:t>. 2</a:t>
            </a:r>
            <a:r>
              <a:rPr lang="cs-CZ" dirty="0"/>
              <a:t> Ústavy</a:t>
            </a:r>
            <a:r>
              <a:rPr lang="en-US" dirty="0"/>
              <a:t>: </a:t>
            </a:r>
            <a:r>
              <a:rPr lang="en-US" i="1" dirty="0"/>
              <a:t>„</a:t>
            </a:r>
            <a:r>
              <a:rPr lang="en-US" i="1" dirty="0" err="1"/>
              <a:t>Zasedání</a:t>
            </a:r>
            <a:r>
              <a:rPr lang="en-US" i="1" dirty="0"/>
              <a:t> </a:t>
            </a:r>
            <a:r>
              <a:rPr lang="en-US" i="1" dirty="0" err="1"/>
              <a:t>komory</a:t>
            </a:r>
            <a:r>
              <a:rPr lang="en-US" i="1" dirty="0"/>
              <a:t> </a:t>
            </a:r>
            <a:r>
              <a:rPr lang="en-US" i="1" dirty="0" err="1"/>
              <a:t>může</a:t>
            </a:r>
            <a:r>
              <a:rPr lang="en-US" i="1" dirty="0"/>
              <a:t> </a:t>
            </a:r>
            <a:r>
              <a:rPr lang="en-US" i="1" dirty="0" err="1"/>
              <a:t>být</a:t>
            </a:r>
            <a:r>
              <a:rPr lang="en-US" i="1" dirty="0"/>
              <a:t> </a:t>
            </a:r>
            <a:r>
              <a:rPr lang="en-US" i="1" dirty="0" err="1"/>
              <a:t>usnesením</a:t>
            </a:r>
            <a:r>
              <a:rPr lang="en-US" i="1" dirty="0"/>
              <a:t> </a:t>
            </a:r>
            <a:r>
              <a:rPr lang="en-US" i="1" dirty="0" err="1"/>
              <a:t>přerušeno</a:t>
            </a:r>
            <a:r>
              <a:rPr lang="en-US" i="1" dirty="0"/>
              <a:t>. </a:t>
            </a:r>
            <a:r>
              <a:rPr lang="en-US" i="1" dirty="0" err="1"/>
              <a:t>Celková</a:t>
            </a:r>
            <a:r>
              <a:rPr lang="en-US" i="1" dirty="0"/>
              <a:t> </a:t>
            </a:r>
            <a:r>
              <a:rPr lang="en-US" i="1" dirty="0" err="1"/>
              <a:t>doba</a:t>
            </a:r>
            <a:r>
              <a:rPr lang="en-US" i="1" dirty="0"/>
              <a:t>, po </a:t>
            </a:r>
            <a:r>
              <a:rPr lang="en-US" i="1" dirty="0" err="1"/>
              <a:t>kterou</a:t>
            </a:r>
            <a:r>
              <a:rPr lang="en-US" i="1" dirty="0"/>
              <a:t> </a:t>
            </a:r>
            <a:r>
              <a:rPr lang="en-US" i="1" dirty="0" err="1"/>
              <a:t>může</a:t>
            </a:r>
            <a:r>
              <a:rPr lang="en-US" i="1" dirty="0"/>
              <a:t> </a:t>
            </a:r>
            <a:r>
              <a:rPr lang="en-US" i="1" dirty="0" err="1"/>
              <a:t>být</a:t>
            </a:r>
            <a:r>
              <a:rPr lang="en-US" i="1" dirty="0"/>
              <a:t> </a:t>
            </a:r>
            <a:r>
              <a:rPr lang="en-US" i="1" dirty="0" err="1"/>
              <a:t>zasedání</a:t>
            </a:r>
            <a:r>
              <a:rPr lang="en-US" i="1" dirty="0"/>
              <a:t> </a:t>
            </a:r>
            <a:r>
              <a:rPr lang="en-US" i="1" dirty="0" err="1"/>
              <a:t>přerušeno</a:t>
            </a:r>
            <a:r>
              <a:rPr lang="en-US" i="1" dirty="0"/>
              <a:t>, </a:t>
            </a:r>
            <a:r>
              <a:rPr lang="en-US" i="1" dirty="0" err="1"/>
              <a:t>nesmí</a:t>
            </a:r>
            <a:r>
              <a:rPr lang="en-US" i="1" dirty="0"/>
              <a:t> </a:t>
            </a:r>
            <a:r>
              <a:rPr lang="en-US" i="1" dirty="0" err="1"/>
              <a:t>překročit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dvacet</a:t>
            </a:r>
            <a:r>
              <a:rPr lang="en-US" i="1" dirty="0"/>
              <a:t> </a:t>
            </a:r>
            <a:r>
              <a:rPr lang="en-US" i="1" dirty="0" err="1"/>
              <a:t>dnů</a:t>
            </a:r>
            <a:r>
              <a:rPr lang="en-US" i="1" dirty="0"/>
              <a:t> v </a:t>
            </a:r>
            <a:r>
              <a:rPr lang="en-US" i="1" dirty="0" err="1"/>
              <a:t>roce</a:t>
            </a:r>
            <a:r>
              <a:rPr lang="en-US" i="1" dirty="0"/>
              <a:t>.“</a:t>
            </a:r>
          </a:p>
          <a:p>
            <a:r>
              <a:rPr lang="en-US" dirty="0" err="1"/>
              <a:t>čl</a:t>
            </a:r>
            <a:r>
              <a:rPr lang="en-US" dirty="0"/>
              <a:t>. 35 </a:t>
            </a:r>
            <a:r>
              <a:rPr lang="en-US" dirty="0" err="1"/>
              <a:t>odst</a:t>
            </a:r>
            <a:r>
              <a:rPr lang="en-US" dirty="0"/>
              <a:t>. 1 </a:t>
            </a:r>
            <a:r>
              <a:rPr lang="en-US" dirty="0" err="1"/>
              <a:t>písm</a:t>
            </a:r>
            <a:r>
              <a:rPr lang="en-US" dirty="0"/>
              <a:t>. c)</a:t>
            </a:r>
            <a:r>
              <a:rPr lang="cs-CZ" dirty="0"/>
              <a:t> Ústavy</a:t>
            </a:r>
            <a:r>
              <a:rPr lang="en-US" dirty="0"/>
              <a:t>: </a:t>
            </a:r>
            <a:r>
              <a:rPr lang="en-US" i="1" dirty="0"/>
              <a:t>„</a:t>
            </a:r>
            <a:r>
              <a:rPr lang="en-US" i="1" dirty="0" err="1"/>
              <a:t>Poslaneckou</a:t>
            </a:r>
            <a:r>
              <a:rPr lang="en-US" i="1" dirty="0"/>
              <a:t> </a:t>
            </a:r>
            <a:r>
              <a:rPr lang="en-US" i="1" dirty="0" err="1"/>
              <a:t>sněmovnu</a:t>
            </a:r>
            <a:r>
              <a:rPr lang="en-US" i="1" dirty="0"/>
              <a:t> </a:t>
            </a:r>
            <a:r>
              <a:rPr lang="en-US" i="1" dirty="0" err="1"/>
              <a:t>může</a:t>
            </a:r>
            <a:r>
              <a:rPr lang="en-US" i="1" dirty="0"/>
              <a:t> </a:t>
            </a:r>
            <a:r>
              <a:rPr lang="en-US" i="1" dirty="0" err="1"/>
              <a:t>rozpustit</a:t>
            </a:r>
            <a:r>
              <a:rPr lang="en-US" i="1" dirty="0"/>
              <a:t> </a:t>
            </a:r>
            <a:r>
              <a:rPr lang="en-US" i="1" dirty="0" err="1"/>
              <a:t>prezident</a:t>
            </a:r>
            <a:r>
              <a:rPr lang="en-US" i="1" dirty="0"/>
              <a:t> </a:t>
            </a:r>
            <a:r>
              <a:rPr lang="en-US" i="1" dirty="0" err="1"/>
              <a:t>republiky</a:t>
            </a:r>
            <a:r>
              <a:rPr lang="en-US" i="1" dirty="0"/>
              <a:t>, </a:t>
            </a:r>
            <a:r>
              <a:rPr lang="en-US" i="1" dirty="0" err="1"/>
              <a:t>jestliže</a:t>
            </a:r>
            <a:r>
              <a:rPr lang="en-US" i="1" dirty="0"/>
              <a:t> ... </a:t>
            </a:r>
            <a:r>
              <a:rPr lang="en-US" i="1" dirty="0" err="1"/>
              <a:t>zasedání</a:t>
            </a:r>
            <a:r>
              <a:rPr lang="en-US" i="1" dirty="0"/>
              <a:t> </a:t>
            </a:r>
            <a:r>
              <a:rPr lang="en-US" i="1" dirty="0" err="1"/>
              <a:t>Poslanecké</a:t>
            </a:r>
            <a:r>
              <a:rPr lang="en-US" i="1" dirty="0"/>
              <a:t> </a:t>
            </a:r>
            <a:r>
              <a:rPr lang="en-US" i="1" dirty="0" err="1"/>
              <a:t>sněmovny</a:t>
            </a:r>
            <a:r>
              <a:rPr lang="en-US" i="1" dirty="0"/>
              <a:t> </a:t>
            </a:r>
            <a:r>
              <a:rPr lang="en-US" i="1" dirty="0" err="1"/>
              <a:t>bylo</a:t>
            </a:r>
            <a:r>
              <a:rPr lang="en-US" i="1" dirty="0"/>
              <a:t> </a:t>
            </a:r>
            <a:r>
              <a:rPr lang="en-US" i="1" dirty="0" err="1"/>
              <a:t>přerušeno</a:t>
            </a:r>
            <a:r>
              <a:rPr lang="en-US" i="1" dirty="0"/>
              <a:t> po </a:t>
            </a:r>
            <a:r>
              <a:rPr lang="en-US" i="1" dirty="0" err="1"/>
              <a:t>dobu</a:t>
            </a:r>
            <a:r>
              <a:rPr lang="en-US" i="1" dirty="0"/>
              <a:t> </a:t>
            </a:r>
            <a:r>
              <a:rPr lang="en-US" i="1" dirty="0" err="1"/>
              <a:t>delší</a:t>
            </a:r>
            <a:r>
              <a:rPr lang="en-US" i="1" dirty="0"/>
              <a:t>, </a:t>
            </a:r>
            <a:r>
              <a:rPr lang="en-US" i="1" dirty="0" err="1"/>
              <a:t>než</a:t>
            </a:r>
            <a:r>
              <a:rPr lang="en-US" i="1" dirty="0"/>
              <a:t> je </a:t>
            </a:r>
            <a:r>
              <a:rPr lang="en-US" i="1" dirty="0" err="1"/>
              <a:t>přípustné</a:t>
            </a:r>
            <a:r>
              <a:rPr lang="en-US" i="1" dirty="0"/>
              <a:t>.“</a:t>
            </a:r>
            <a:endParaRPr lang="cs-CZ" i="1" dirty="0"/>
          </a:p>
          <a:p>
            <a:r>
              <a:rPr lang="en-US" dirty="0" err="1"/>
              <a:t>Ústavněpolitickou</a:t>
            </a:r>
            <a:r>
              <a:rPr lang="en-US" dirty="0"/>
              <a:t> </a:t>
            </a:r>
            <a:r>
              <a:rPr lang="en-US" dirty="0" err="1"/>
              <a:t>odpovědnost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vázána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protiprávní</a:t>
            </a:r>
            <a:r>
              <a:rPr lang="en-US" dirty="0"/>
              <a:t> </a:t>
            </a:r>
            <a:r>
              <a:rPr lang="en-US" dirty="0" err="1"/>
              <a:t>jednání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865348-5BC9-4988-AA93-FC341C33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odpovědnost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A5327C-52D2-4CA1-A0BC-105156C69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Spojena se spácháním trestného činu, kterým vzniká subjektu povinnost strpět sankci stanovenou trestním zákonem.</a:t>
            </a:r>
          </a:p>
          <a:p>
            <a:r>
              <a:rPr lang="cs-CZ" dirty="0"/>
              <a:t>Vymezení trestného činu: § 13 odst. 1 trestního zákoníku</a:t>
            </a:r>
          </a:p>
          <a:p>
            <a:r>
              <a:rPr lang="cs-CZ" dirty="0"/>
              <a:t>Přečiny a zločiny</a:t>
            </a:r>
          </a:p>
          <a:p>
            <a:r>
              <a:rPr lang="cs-CZ" dirty="0"/>
              <a:t>Stanovený věk pachatele, příčetnost, znaky skutkové podstaty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5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227F83-BB4D-4262-A6C4-2874C06A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Skutková podstata trestného činu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C389F63-E56F-4B81-9D46-A2756D9F1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  <a:p>
            <a:r>
              <a:rPr lang="cs-CZ" dirty="0"/>
              <a:t>Objektivní stránka</a:t>
            </a:r>
          </a:p>
          <a:p>
            <a:r>
              <a:rPr lang="cs-CZ" dirty="0"/>
              <a:t>Subjekt</a:t>
            </a:r>
          </a:p>
          <a:p>
            <a:r>
              <a:rPr lang="cs-CZ" dirty="0"/>
              <a:t>Subjektivní stránka (úmysl přímý a nepřímý, nedbalost vědomá a nevědomá)</a:t>
            </a:r>
          </a:p>
          <a:p>
            <a:r>
              <a:rPr lang="cs-CZ" dirty="0"/>
              <a:t>Protiprávnost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0E9664-6779-4AD3-99AB-6B8D0B1F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Instituty vylučující protiprávnost trestného činu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F109FE7-1837-4677-81DE-DFF2418E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Krajní nouze</a:t>
            </a:r>
          </a:p>
          <a:p>
            <a:r>
              <a:rPr lang="cs-CZ" dirty="0"/>
              <a:t>Nutná obrana</a:t>
            </a:r>
          </a:p>
          <a:p>
            <a:r>
              <a:rPr lang="cs-CZ" dirty="0"/>
              <a:t>Svolení poškozeného</a:t>
            </a:r>
          </a:p>
          <a:p>
            <a:r>
              <a:rPr lang="cs-CZ" dirty="0"/>
              <a:t>Přípustné riziko</a:t>
            </a:r>
          </a:p>
          <a:p>
            <a:r>
              <a:rPr lang="cs-CZ" dirty="0"/>
              <a:t>Oprávněné použití zbraně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6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s přehledem plánování projektu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26713248_TF03460544" id="{5586731F-0A0E-47BA-BC9A-788DD7616C71}" vid="{18CFE966-F960-4FE1-8F7F-CFA7E96CE738}"/>
    </a:ext>
  </a:extLst>
</a:theme>
</file>

<file path=ppt/theme/theme2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přehledem plánování obchodního projektu</Template>
  <TotalTime>269</TotalTime>
  <Words>489</Words>
  <Application>Microsoft Office PowerPoint</Application>
  <PresentationFormat>Vlastní</PresentationFormat>
  <Paragraphs>97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 s přehledem plánování projektu</vt:lpstr>
      <vt:lpstr>Právní odpovědnost</vt:lpstr>
      <vt:lpstr>Co je to právní odpovědnost?</vt:lpstr>
      <vt:lpstr>Funkce právní odpovědnosti</vt:lpstr>
      <vt:lpstr>Druhy právní odpovědnosti</vt:lpstr>
      <vt:lpstr>Mezinárodněprávní odpovědnost</vt:lpstr>
      <vt:lpstr>Ústavněprávní odpovědnost</vt:lpstr>
      <vt:lpstr>Trestní odpovědnost</vt:lpstr>
      <vt:lpstr>Skutková podstata trestného činu</vt:lpstr>
      <vt:lpstr>Instituty vylučující protiprávnost trestného činu</vt:lpstr>
      <vt:lpstr>Zánik trestní odpovědnosti</vt:lpstr>
      <vt:lpstr>Druhy trestných činů</vt:lpstr>
      <vt:lpstr>Správní odpovědnost</vt:lpstr>
      <vt:lpstr>Soukromoprávní odpovědnost</vt:lpstr>
      <vt:lpstr>Soukromoprávní odpovědnost – klíčové pojmy</vt:lpstr>
      <vt:lpstr>Děkuji za pozornost.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práva, tvorba práva</dc:title>
  <dc:creator>Martin Hapla</dc:creator>
  <cp:lastModifiedBy>Aula Vinařská</cp:lastModifiedBy>
  <cp:revision>20</cp:revision>
  <dcterms:created xsi:type="dcterms:W3CDTF">2019-09-11T11:43:57Z</dcterms:created>
  <dcterms:modified xsi:type="dcterms:W3CDTF">2019-11-25T16:23:10Z</dcterms:modified>
</cp:coreProperties>
</file>