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4" r:id="rId1"/>
  </p:sldMasterIdLst>
  <p:notesMasterIdLst>
    <p:notesMasterId r:id="rId15"/>
  </p:notesMasterIdLst>
  <p:handoutMasterIdLst>
    <p:handoutMasterId r:id="rId16"/>
  </p:handoutMasterIdLst>
  <p:sldIdLst>
    <p:sldId id="268" r:id="rId2"/>
    <p:sldId id="269" r:id="rId3"/>
    <p:sldId id="270" r:id="rId4"/>
    <p:sldId id="291" r:id="rId5"/>
    <p:sldId id="271" r:id="rId6"/>
    <p:sldId id="273" r:id="rId7"/>
    <p:sldId id="290" r:id="rId8"/>
    <p:sldId id="279" r:id="rId9"/>
    <p:sldId id="292" r:id="rId10"/>
    <p:sldId id="280" r:id="rId11"/>
    <p:sldId id="281" r:id="rId12"/>
    <p:sldId id="282" r:id="rId13"/>
    <p:sldId id="289" r:id="rId14"/>
  </p:sldIdLst>
  <p:sldSz cx="12188825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4939839-0001-43D9-ADF5-9FA348D66AEA}">
          <p14:sldIdLst>
            <p14:sldId id="268"/>
            <p14:sldId id="269"/>
            <p14:sldId id="270"/>
            <p14:sldId id="291"/>
            <p14:sldId id="271"/>
            <p14:sldId id="273"/>
            <p14:sldId id="290"/>
            <p14:sldId id="279"/>
            <p14:sldId id="292"/>
            <p14:sldId id="280"/>
            <p14:sldId id="281"/>
            <p14:sldId id="282"/>
            <p14:sldId id="2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84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pos="959">
          <p15:clr>
            <a:srgbClr val="A4A3A4"/>
          </p15:clr>
        </p15:guide>
        <p15:guide id="5" pos="67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>
      <p:cViewPr varScale="1">
        <p:scale>
          <a:sx n="86" d="100"/>
          <a:sy n="86" d="100"/>
        </p:scale>
        <p:origin x="331" y="62"/>
      </p:cViewPr>
      <p:guideLst>
        <p:guide orient="horz" pos="2160"/>
        <p:guide orient="horz" pos="384"/>
        <p:guide orient="horz" pos="3792"/>
        <p:guide pos="959"/>
        <p:guide pos="671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9" d="100"/>
          <a:sy n="89" d="100"/>
        </p:scale>
        <p:origin x="3000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NotesMaster">
      <pc:chgData name="Fake Test User" userId="SID-0" providerId="Test" clId="FakeClientId" dt="2018-11-30T06:59:37.004" v="0" actId="790"/>
      <pc:docMkLst>
        <pc:docMk/>
      </pc:docMkLst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79F56DB-D0FA-4DF2-9859-5947A3C1B6E4}" type="datetime1">
              <a:rPr lang="cs-CZ" smtClean="0">
                <a:latin typeface="Calibri" panose="020F0502020204030204" pitchFamily="34" charset="0"/>
              </a:rPr>
              <a:t>11.10.2019</a:t>
            </a:fld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4886E15-F82A-4596-A46C-375C6D3981E1}" type="slidenum">
              <a:rPr lang="cs-CZ" smtClean="0">
                <a:latin typeface="Calibri" panose="020F0502020204030204" pitchFamily="34" charset="0"/>
              </a:rPr>
              <a:t>‹#›</a:t>
            </a:fld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0EC208E-F402-4F20-820B-D5A20CDAE630}" type="datetime1">
              <a:rPr lang="cs-CZ" noProof="0" smtClean="0"/>
              <a:t>11.10.2019</a:t>
            </a:fld>
            <a:endParaRPr lang="cs-CZ" noProof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F105DB2-FD3E-441D-8B7E-7AE83ECE27B3}" type="slidenum">
              <a:rPr lang="cs-CZ" noProof="0" smtClean="0"/>
              <a:pPr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cs-CZ" smtClean="0">
                <a:latin typeface="Calibri" panose="020F0502020204030204" pitchFamily="34" charset="0"/>
              </a:rPr>
              <a:t>1</a:t>
            </a:fld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276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cs-CZ" smtClean="0">
                <a:latin typeface="Calibri" panose="020F0502020204030204" pitchFamily="34" charset="0"/>
              </a:rPr>
              <a:t>2</a:t>
            </a:fld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600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cs-CZ" smtClean="0">
                <a:latin typeface="Calibri" panose="020F0502020204030204" pitchFamily="34" charset="0"/>
              </a:rPr>
              <a:t>3</a:t>
            </a:fld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443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cs-CZ" smtClean="0">
                <a:latin typeface="Calibri" panose="020F0502020204030204" pitchFamily="34" charset="0"/>
              </a:rPr>
              <a:t>5</a:t>
            </a:fld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730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cs-CZ" smtClean="0">
                <a:latin typeface="Calibri" panose="020F0502020204030204" pitchFamily="34" charset="0"/>
              </a:rPr>
              <a:t>6</a:t>
            </a:fld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489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lok názvu"/>
          <p:cNvSpPr/>
          <p:nvPr/>
        </p:nvSpPr>
        <p:spPr bwMode="invGray">
          <a:xfrm>
            <a:off x="1141413" y="1600200"/>
            <a:ext cx="11047412" cy="3276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>
              <a:latin typeface="Calibri" panose="020F0502020204030204" pitchFamily="34" charset="0"/>
            </a:endParaRPr>
          </a:p>
        </p:txBody>
      </p:sp>
      <p:grpSp>
        <p:nvGrpSpPr>
          <p:cNvPr id="7" name="horní grafika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Obdélník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9" name="Obdélník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10" name="Obdélník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23" name="dolní grafika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Obdélník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14" name="Obdélník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15" name="Obdélník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 bwMode="invGray">
          <a:xfrm>
            <a:off x="1522414" y="1905000"/>
            <a:ext cx="9143998" cy="2667000"/>
          </a:xfrm>
        </p:spPr>
        <p:txBody>
          <a:bodyPr rtlCol="0"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522413" y="5029200"/>
            <a:ext cx="8229598" cy="838200"/>
          </a:xfrm>
        </p:spPr>
        <p:txBody>
          <a:bodyPr rtlCol="0"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/>
              <a:t>Kliknutím můžete upravit styl předlohy podnadpisů.</a:t>
            </a:r>
            <a:endParaRPr lang="cs-CZ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20" name="Zástupný symbol pro datum 1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4114FA1-A3FF-4F2F-AFC6-D89715099C51}" type="datetime1">
              <a:rPr lang="cs-CZ" smtClean="0"/>
              <a:t>11.10.2019</a:t>
            </a:fld>
            <a:endParaRPr lang="cs-CZ" dirty="0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816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F9BC836-3ECE-4921-9E9B-E3D5046688F7}" type="datetime1">
              <a:rPr lang="cs-CZ" smtClean="0"/>
              <a:t>11.10.2019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3790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9494507" y="609600"/>
            <a:ext cx="1143001" cy="5410200"/>
          </a:xfrm>
        </p:spPr>
        <p:txBody>
          <a:bodyPr vert="eaVert"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1522413" y="609600"/>
            <a:ext cx="7696198" cy="5410200"/>
          </a:xfrm>
        </p:spPr>
        <p:txBody>
          <a:bodyPr vert="eaVert" rtlCol="0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AF7686BE-29D4-4493-B32E-64FB800EF9AB}" type="datetime1">
              <a:rPr lang="cs-CZ" smtClean="0"/>
              <a:t>11.10.2019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341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 algn="l">
              <a:defRPr sz="3200"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0E57431-BF1B-4C03-8D18-8F763457959B}" type="datetime1">
              <a:rPr lang="cs-CZ" smtClean="0"/>
              <a:t>11.10.2019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 algn="l">
              <a:defRPr sz="3200"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AC872AB-6C62-416B-A8F8-2D17CBC332E3}" type="datetime1">
              <a:rPr lang="cs-CZ" smtClean="0"/>
              <a:t>11.10.2019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459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rmAutofit/>
          </a:bodyPr>
          <a:lstStyle>
            <a:lvl1pPr algn="l">
              <a:defRPr sz="5400" b="0" cap="none" baseline="0"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522413" y="4876800"/>
            <a:ext cx="8229598" cy="11430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/>
              <a:t>Kliknutím můžete upravit styly předlohy textu.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5157081E-E7E9-41FB-9E50-6E8C53793A1B}" type="datetime1">
              <a:rPr lang="cs-CZ" smtClean="0"/>
              <a:t>11.10.2019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410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1522413" y="1904999"/>
            <a:ext cx="4435564" cy="4088921"/>
          </a:xfrm>
        </p:spPr>
        <p:txBody>
          <a:bodyPr rtlCol="0">
            <a:normAutofit/>
          </a:bodyPr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230849" y="1904999"/>
            <a:ext cx="4435564" cy="4088921"/>
          </a:xfrm>
        </p:spPr>
        <p:txBody>
          <a:bodyPr rtlCol="0">
            <a:normAutofit/>
          </a:bodyPr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C9E089DC-854C-4BB8-91A4-83D3A54269EA}" type="datetime1">
              <a:rPr lang="cs-CZ" smtClean="0"/>
              <a:t>11.10.2019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225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522413" y="1828800"/>
            <a:ext cx="4419599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Kliknutím můžete upravit styly předlohy textu.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1522413" y="2590801"/>
            <a:ext cx="4419599" cy="3429000"/>
          </a:xfrm>
        </p:spPr>
        <p:txBody>
          <a:bodyPr rtlCol="0">
            <a:normAutofit/>
          </a:bodyPr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1800">
                <a:latin typeface="Calibri" panose="020F0502020204030204" pitchFamily="34" charset="0"/>
              </a:defRPr>
            </a:lvl2pPr>
            <a:lvl3pPr>
              <a:defRPr sz="1600">
                <a:latin typeface="Calibri" panose="020F0502020204030204" pitchFamily="34" charset="0"/>
              </a:defRPr>
            </a:lvl3pPr>
            <a:lvl4pPr>
              <a:defRPr sz="1400">
                <a:latin typeface="Calibri" panose="020F0502020204030204" pitchFamily="34" charset="0"/>
              </a:defRPr>
            </a:lvl4pPr>
            <a:lvl5pPr>
              <a:defRPr sz="1400">
                <a:latin typeface="Calibri" panose="020F050202020403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246814" y="1828800"/>
            <a:ext cx="4419599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Kliknutím můžete upravit styly předlohy textu.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6246814" y="2590801"/>
            <a:ext cx="4419599" cy="3429000"/>
          </a:xfrm>
        </p:spPr>
        <p:txBody>
          <a:bodyPr rtlCol="0">
            <a:normAutofit/>
          </a:bodyPr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1800">
                <a:latin typeface="Calibri" panose="020F0502020204030204" pitchFamily="34" charset="0"/>
              </a:defRPr>
            </a:lvl2pPr>
            <a:lvl3pPr>
              <a:defRPr sz="1600">
                <a:latin typeface="Calibri" panose="020F0502020204030204" pitchFamily="34" charset="0"/>
              </a:defRPr>
            </a:lvl3pPr>
            <a:lvl4pPr>
              <a:defRPr sz="1400">
                <a:latin typeface="Calibri" panose="020F0502020204030204" pitchFamily="34" charset="0"/>
              </a:defRPr>
            </a:lvl4pPr>
            <a:lvl5pPr>
              <a:defRPr sz="1400">
                <a:latin typeface="Calibri" panose="020F050202020403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CEC98AFD-08D8-472E-922C-94A9E9B04D0C}" type="datetime1">
              <a:rPr lang="cs-CZ" smtClean="0"/>
              <a:t>11.10.2019</a:t>
            </a:fld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770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74515DE-4A21-4E54-A47D-6246D02C5E7D}" type="datetime1">
              <a:rPr lang="cs-CZ" smtClean="0"/>
              <a:t>11.10.2019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31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dolní grafika"/>
          <p:cNvGrpSpPr/>
          <p:nvPr userDrawn="1"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Obdélník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8" name="Obdélník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9" name="Obdélník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</p:grp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84B77053-CF94-4260-91B4-2A9A4C1512D7}" type="datetime1">
              <a:rPr lang="cs-CZ" smtClean="0"/>
              <a:t>11.10.2019</a:t>
            </a:fld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003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ámeček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7923214" y="1371600"/>
            <a:ext cx="3124200" cy="2057400"/>
          </a:xfrm>
        </p:spPr>
        <p:txBody>
          <a:bodyPr rtlCol="0" anchor="b">
            <a:normAutofit/>
          </a:bodyPr>
          <a:lstStyle>
            <a:lvl1pPr algn="l">
              <a:defRPr sz="3200" b="1"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1491930" y="1293495"/>
            <a:ext cx="5577840" cy="4023360"/>
          </a:xfrm>
        </p:spPr>
        <p:txBody>
          <a:bodyPr rtlCol="0">
            <a:normAutofit/>
          </a:bodyPr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1800">
                <a:latin typeface="Calibri" panose="020F0502020204030204" pitchFamily="34" charset="0"/>
              </a:defRPr>
            </a:lvl2pPr>
            <a:lvl3pPr>
              <a:defRPr sz="1600">
                <a:latin typeface="Calibri" panose="020F0502020204030204" pitchFamily="34" charset="0"/>
              </a:defRPr>
            </a:lvl3pPr>
            <a:lvl4pPr>
              <a:defRPr sz="1400">
                <a:latin typeface="Calibri" panose="020F0502020204030204" pitchFamily="34" charset="0"/>
              </a:defRPr>
            </a:lvl4pPr>
            <a:lvl5pPr>
              <a:defRPr sz="1400">
                <a:latin typeface="Calibri" panose="020F050202020403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7923214" y="3536829"/>
            <a:ext cx="3124200" cy="1797169"/>
          </a:xfrm>
        </p:spPr>
        <p:txBody>
          <a:bodyPr rtlCol="0">
            <a:normAutofit/>
          </a:bodyPr>
          <a:lstStyle>
            <a:lvl1pPr marL="0" indent="0">
              <a:spcBef>
                <a:spcPts val="800"/>
              </a:spcBef>
              <a:buNone/>
              <a:defRPr sz="16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Kliknutím můžete upravit styly předlohy textu.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B2D990D3-8C57-4889-AC1A-4D6436173874}" type="datetime1">
              <a:rPr lang="cs-CZ" smtClean="0"/>
              <a:t>11.10.2019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61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ámeček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7923214" y="1371600"/>
            <a:ext cx="3124200" cy="2057400"/>
          </a:xfrm>
        </p:spPr>
        <p:txBody>
          <a:bodyPr rtlCol="0" anchor="b">
            <a:normAutofit/>
          </a:bodyPr>
          <a:lstStyle>
            <a:lvl1pPr algn="l">
              <a:defRPr sz="3200" b="0"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 hasCustomPrompt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4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/>
              <a:t>Po kliknutí na ikonu můžete přidat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7923214" y="3536829"/>
            <a:ext cx="3124200" cy="1797171"/>
          </a:xfrm>
        </p:spPr>
        <p:txBody>
          <a:bodyPr rtlCol="0">
            <a:normAutofit/>
          </a:bodyPr>
          <a:lstStyle>
            <a:lvl1pPr marL="0" indent="0">
              <a:spcBef>
                <a:spcPts val="800"/>
              </a:spcBef>
              <a:buNone/>
              <a:defRPr sz="16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Kliknutím můžete upravit styly předlohy textu.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462EC30D-EF24-469A-A5BB-3064DD40CDA9}" type="datetime1">
              <a:rPr lang="cs-CZ" smtClean="0"/>
              <a:t>11.10.2019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1862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dolní grafika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Obdélník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8" name="Obdélník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9" name="Obdélník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10" name="horní grafika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Obdélník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12" name="Obdélník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13" name="Obdélník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</p:grp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36974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 bwMode="auto"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 bwMode="auto"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96B9E4FD-B7E2-4D27-9CF8-D10F875DA8A3}" type="datetime1">
              <a:rPr lang="cs-CZ" smtClean="0"/>
              <a:t>11.10.2019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 bwMode="auto"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68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14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cs-CZ" dirty="0"/>
              <a:t>Předpoklady a prvky p</a:t>
            </a:r>
            <a:r>
              <a:rPr lang="cs-CZ" dirty="0">
                <a:latin typeface="Calibri" panose="020F0502020204030204" pitchFamily="34" charset="0"/>
              </a:rPr>
              <a:t>rávních vztahů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cs-CZ" dirty="0">
                <a:latin typeface="Calibri" panose="020F0502020204030204" pitchFamily="34" charset="0"/>
              </a:rPr>
              <a:t>Právnická fakulta MU | JUDr. Martin Hapla, Ph.D.</a:t>
            </a:r>
          </a:p>
        </p:txBody>
      </p:sp>
    </p:spTree>
    <p:extLst>
      <p:ext uri="{BB962C8B-B14F-4D97-AF65-F5344CB8AC3E}">
        <p14:creationId xmlns:p14="http://schemas.microsoft.com/office/powerpoint/2010/main" val="295718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 právního vztahu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Fyzická osoba, právnická osoba (soukromoprávní, veřejnoprávní), stát</a:t>
            </a:r>
          </a:p>
          <a:p>
            <a:r>
              <a:rPr lang="cs-CZ" dirty="0"/>
              <a:t>Způsobilost k právům a povinnostem (NOZ: právní osobnost)</a:t>
            </a:r>
          </a:p>
          <a:p>
            <a:r>
              <a:rPr lang="cs-CZ" dirty="0"/>
              <a:t>Způsobilost k právnímu jednání (NOZ: svéprávnost)</a:t>
            </a:r>
          </a:p>
          <a:p>
            <a:r>
              <a:rPr lang="cs-CZ" dirty="0"/>
              <a:t>Způsobilost k protiprávnímu jednání</a:t>
            </a:r>
          </a:p>
        </p:txBody>
      </p:sp>
    </p:spTree>
    <p:extLst>
      <p:ext uri="{BB962C8B-B14F-4D97-AF65-F5344CB8AC3E}">
        <p14:creationId xmlns:p14="http://schemas.microsoft.com/office/powerpoint/2010/main" val="2587880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Objekt právního vztahu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Věc: hmotná a nehmotná, movitá a nemovitá, zuživatelná a nezuživatelná, zastupitelná a nezastupitelná, genericky a individuálně určená, jednotlivá a hromadná, dělitelná a nedělitelná</a:t>
            </a:r>
          </a:p>
          <a:p>
            <a:r>
              <a:rPr lang="cs-CZ" dirty="0"/>
              <a:t>Zvíře</a:t>
            </a:r>
          </a:p>
          <a:p>
            <a:r>
              <a:rPr lang="cs-CZ" dirty="0"/>
              <a:t>Výsledky tvůrčí duševní činnosti</a:t>
            </a:r>
          </a:p>
          <a:p>
            <a:r>
              <a:rPr lang="cs-CZ" dirty="0"/>
              <a:t>Chování a jeho výsledky</a:t>
            </a:r>
          </a:p>
          <a:p>
            <a:r>
              <a:rPr lang="cs-CZ" dirty="0"/>
              <a:t>Hodnoty lidské osobnosti</a:t>
            </a:r>
          </a:p>
          <a:p>
            <a:r>
              <a:rPr lang="cs-CZ" dirty="0"/>
              <a:t>Hmotné objekty, které jsou živými tkáněmi</a:t>
            </a:r>
          </a:p>
        </p:txBody>
      </p:sp>
    </p:spTree>
    <p:extLst>
      <p:ext uri="{BB962C8B-B14F-4D97-AF65-F5344CB8AC3E}">
        <p14:creationId xmlns:p14="http://schemas.microsoft.com/office/powerpoint/2010/main" val="1451757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právního vztahu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Subjektivní práva a povinnosti</a:t>
            </a:r>
          </a:p>
          <a:p>
            <a:r>
              <a:rPr lang="cs-CZ" dirty="0"/>
              <a:t>Subjektivní práva absolutní a relativní, pozitivní a negativní, pozitivní a přirozená, individuální a skupinová</a:t>
            </a:r>
          </a:p>
          <a:p>
            <a:r>
              <a:rPr lang="cs-CZ" dirty="0"/>
              <a:t>Právní povinnosti absolutní a relativní</a:t>
            </a:r>
          </a:p>
          <a:p>
            <a:r>
              <a:rPr lang="cs-CZ" dirty="0" err="1"/>
              <a:t>Facere</a:t>
            </a:r>
            <a:r>
              <a:rPr lang="cs-CZ" dirty="0"/>
              <a:t>, dare, </a:t>
            </a:r>
            <a:r>
              <a:rPr lang="cs-CZ" dirty="0" err="1"/>
              <a:t>omittere</a:t>
            </a:r>
            <a:r>
              <a:rPr lang="cs-CZ" dirty="0"/>
              <a:t>, </a:t>
            </a:r>
            <a:r>
              <a:rPr lang="cs-CZ" dirty="0" err="1"/>
              <a:t>pati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03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C39BA54-5ECD-4140-9052-EC2E8084EB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547861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>
                <a:latin typeface="Calibri" panose="020F0502020204030204" pitchFamily="34" charset="0"/>
              </a:rPr>
              <a:t>Co je to právní vztah?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cs-CZ" dirty="0"/>
              <a:t>Společenský vztah dvou nebo více subjektů, které mají vzájemná subjektivní práva a povinnosti</a:t>
            </a:r>
            <a:endParaRPr lang="cs-CZ" dirty="0">
              <a:latin typeface="Calibri" panose="020F0502020204030204" pitchFamily="34" charset="0"/>
            </a:endParaRPr>
          </a:p>
          <a:p>
            <a:r>
              <a:rPr lang="cs-CZ" dirty="0"/>
              <a:t>Regulativní, volní a individuální charakter</a:t>
            </a:r>
          </a:p>
          <a:p>
            <a:r>
              <a:rPr lang="cs-CZ" dirty="0"/>
              <a:t>Předpoklady právního vztahu: právní norma, právní skutečnost</a:t>
            </a:r>
          </a:p>
          <a:p>
            <a:r>
              <a:rPr lang="cs-CZ" dirty="0"/>
              <a:t>Prvky právního vztahu: subjekt, objekt a obsah</a:t>
            </a:r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11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>
                <a:latin typeface="Calibri" panose="020F0502020204030204" pitchFamily="34" charset="0"/>
              </a:rPr>
              <a:t>Jaké jsou druhy právních vztahů?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cs-CZ" dirty="0">
                <a:latin typeface="Calibri" panose="020F0502020204030204" pitchFamily="34" charset="0"/>
              </a:rPr>
              <a:t>Relativní a absolutní</a:t>
            </a:r>
          </a:p>
          <a:p>
            <a:pPr rtl="0"/>
            <a:r>
              <a:rPr lang="cs-CZ" dirty="0">
                <a:latin typeface="Calibri" panose="020F0502020204030204" pitchFamily="34" charset="0"/>
              </a:rPr>
              <a:t>Dvoustranné a vícestranné</a:t>
            </a:r>
          </a:p>
          <a:p>
            <a:pPr rtl="0"/>
            <a:r>
              <a:rPr lang="cs-CZ" dirty="0"/>
              <a:t>Statusové a obligační</a:t>
            </a:r>
          </a:p>
        </p:txBody>
      </p:sp>
      <p:sp>
        <p:nvSpPr>
          <p:cNvPr id="4" name="Zástupný symbol pro text 7"/>
          <p:cNvSpPr txBox="1">
            <a:spLocks/>
          </p:cNvSpPr>
          <p:nvPr/>
        </p:nvSpPr>
        <p:spPr>
          <a:xfrm>
            <a:off x="1539575" y="5715000"/>
            <a:ext cx="9126838" cy="533400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004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436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endParaRPr lang="cs-CZ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96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C39BA54-5ECD-4140-9052-EC2E8084EB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Předpoklady právního vztahu: právní skutečnosti</a:t>
            </a:r>
          </a:p>
        </p:txBody>
      </p:sp>
    </p:spTree>
    <p:extLst>
      <p:ext uri="{BB962C8B-B14F-4D97-AF65-F5344CB8AC3E}">
        <p14:creationId xmlns:p14="http://schemas.microsoft.com/office/powerpoint/2010/main" val="4160770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Druhy p</a:t>
            </a:r>
            <a:r>
              <a:rPr lang="cs-CZ" dirty="0">
                <a:latin typeface="Calibri" panose="020F0502020204030204" pitchFamily="34" charset="0"/>
              </a:rPr>
              <a:t>rávních skutečností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rtl="0"/>
            <a:r>
              <a:rPr lang="cs-CZ" dirty="0"/>
              <a:t>Volní a mimovolní</a:t>
            </a:r>
            <a:endParaRPr lang="cs-CZ" dirty="0">
              <a:latin typeface="Calibri" panose="020F0502020204030204" pitchFamily="34" charset="0"/>
            </a:endParaRPr>
          </a:p>
          <a:p>
            <a:pPr rtl="0"/>
            <a:r>
              <a:rPr lang="cs-CZ" dirty="0">
                <a:latin typeface="Calibri" panose="020F0502020204030204" pitchFamily="34" charset="0"/>
              </a:rPr>
              <a:t>Právem aprobované a právem reprobované</a:t>
            </a:r>
          </a:p>
          <a:p>
            <a:pPr rtl="0"/>
            <a:endParaRPr lang="cs-CZ" dirty="0"/>
          </a:p>
          <a:p>
            <a:pPr rtl="0"/>
            <a:endParaRPr lang="cs-CZ" dirty="0">
              <a:latin typeface="Calibri" panose="020F0502020204030204" pitchFamily="34" charset="0"/>
            </a:endParaRPr>
          </a:p>
          <a:p>
            <a:pPr rtl="0"/>
            <a:endParaRPr lang="cs-CZ" dirty="0"/>
          </a:p>
          <a:p>
            <a:pPr rtl="0"/>
            <a:r>
              <a:rPr lang="cs-CZ" dirty="0">
                <a:latin typeface="Calibri" panose="020F0502020204030204" pitchFamily="34" charset="0"/>
              </a:rPr>
              <a:t>Skutečnosti, kter</a:t>
            </a:r>
            <a:r>
              <a:rPr lang="cs-CZ" dirty="0"/>
              <a:t>é je třeba dokazovat, a skutečnosti, které není třeba dokazovat (notorické skutečnosti, právní domněnky vyvratitelné a nevyvratitelné, právní fikce)</a:t>
            </a:r>
            <a:endParaRPr lang="cs-CZ" dirty="0">
              <a:latin typeface="Calibri" panose="020F0502020204030204" pitchFamily="34" charset="0"/>
            </a:endParaRP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04252155-06B7-49A1-AE83-22F7E9D8A8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18767"/>
              </p:ext>
            </p:extLst>
          </p:nvPr>
        </p:nvGraphicFramePr>
        <p:xfrm>
          <a:off x="1917948" y="3068960"/>
          <a:ext cx="8125884" cy="11125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08628">
                  <a:extLst>
                    <a:ext uri="{9D8B030D-6E8A-4147-A177-3AD203B41FA5}">
                      <a16:colId xmlns:a16="http://schemas.microsoft.com/office/drawing/2014/main" val="2739499248"/>
                    </a:ext>
                  </a:extLst>
                </a:gridCol>
                <a:gridCol w="2708628">
                  <a:extLst>
                    <a:ext uri="{9D8B030D-6E8A-4147-A177-3AD203B41FA5}">
                      <a16:colId xmlns:a16="http://schemas.microsoft.com/office/drawing/2014/main" val="3345663276"/>
                    </a:ext>
                  </a:extLst>
                </a:gridCol>
                <a:gridCol w="2708628">
                  <a:extLst>
                    <a:ext uri="{9D8B030D-6E8A-4147-A177-3AD203B41FA5}">
                      <a16:colId xmlns:a16="http://schemas.microsoft.com/office/drawing/2014/main" val="5533153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Volní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Mimovolní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603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Právem aprobované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Právní jednání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Právní událost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75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Právem reprobované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Protiprávní jednání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Protiprávní stav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1889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586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>
                <a:latin typeface="Calibri" panose="020F0502020204030204" pitchFamily="34" charset="0"/>
              </a:rPr>
              <a:t>Právní jednání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rtl="0"/>
            <a:r>
              <a:rPr lang="cs-CZ" dirty="0"/>
              <a:t>Konstitutivní akt aplikace práva</a:t>
            </a:r>
            <a:endParaRPr lang="cs-CZ" dirty="0">
              <a:latin typeface="Calibri" panose="020F0502020204030204" pitchFamily="34" charset="0"/>
            </a:endParaRPr>
          </a:p>
          <a:p>
            <a:pPr rtl="0"/>
            <a:r>
              <a:rPr lang="cs-CZ" dirty="0"/>
              <a:t>Právní úkon (v NOZ právní jednání)</a:t>
            </a:r>
            <a:endParaRPr lang="cs-CZ" dirty="0">
              <a:latin typeface="Calibri" panose="020F0502020204030204" pitchFamily="34" charset="0"/>
            </a:endParaRPr>
          </a:p>
          <a:p>
            <a:pPr lvl="1" rtl="0"/>
            <a:r>
              <a:rPr lang="cs-CZ" dirty="0"/>
              <a:t>Může být učiněn </a:t>
            </a:r>
            <a:r>
              <a:rPr lang="cs-CZ" dirty="0" err="1"/>
              <a:t>komisivně</a:t>
            </a:r>
            <a:r>
              <a:rPr lang="cs-CZ" dirty="0"/>
              <a:t> a omisivně, výslovně a konkludentně</a:t>
            </a:r>
          </a:p>
          <a:p>
            <a:pPr lvl="1" rtl="0"/>
            <a:r>
              <a:rPr lang="cs-CZ" dirty="0"/>
              <a:t>Náležitosti subjektu, vůle, projevu vůle a obsahu</a:t>
            </a:r>
          </a:p>
          <a:p>
            <a:r>
              <a:rPr lang="cs-CZ" dirty="0"/>
              <a:t>Druhy právních úkonů</a:t>
            </a:r>
          </a:p>
          <a:p>
            <a:pPr lvl="1" rtl="0"/>
            <a:r>
              <a:rPr lang="cs-CZ" dirty="0"/>
              <a:t>Jednostranné, dvoustranné a vícestranné</a:t>
            </a:r>
          </a:p>
          <a:p>
            <a:pPr lvl="1" rtl="0"/>
            <a:r>
              <a:rPr lang="cs-CZ" dirty="0"/>
              <a:t>Formální a neformální</a:t>
            </a:r>
          </a:p>
          <a:p>
            <a:pPr lvl="1" rtl="0"/>
            <a:r>
              <a:rPr lang="cs-CZ" dirty="0"/>
              <a:t>Volní a reálné</a:t>
            </a:r>
          </a:p>
          <a:p>
            <a:pPr lvl="1" rtl="0"/>
            <a:r>
              <a:rPr lang="cs-CZ" dirty="0"/>
              <a:t>Adresné a neadresné</a:t>
            </a:r>
          </a:p>
          <a:p>
            <a:pPr lvl="1" rtl="0"/>
            <a:r>
              <a:rPr lang="cs-CZ" dirty="0"/>
              <a:t>Úplatné a bezúplatné</a:t>
            </a:r>
          </a:p>
          <a:p>
            <a:pPr lvl="1" rtl="0"/>
            <a:endParaRPr lang="cs-CZ" dirty="0"/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901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DD6FDB-C25C-43FF-A73E-97987D7AB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Neplatnost právního jednání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740211-1B52-4E5B-AAC4-387516CFC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Absolutní a relativní neplatnost</a:t>
            </a:r>
          </a:p>
          <a:p>
            <a:r>
              <a:rPr lang="cs-CZ" dirty="0"/>
              <a:t>Úplná a částečná neplatnost</a:t>
            </a:r>
          </a:p>
          <a:p>
            <a:r>
              <a:rPr lang="cs-CZ" dirty="0"/>
              <a:t>Promlčení a prekluze</a:t>
            </a:r>
          </a:p>
        </p:txBody>
      </p:sp>
    </p:spTree>
    <p:extLst>
      <p:ext uri="{BB962C8B-B14F-4D97-AF65-F5344CB8AC3E}">
        <p14:creationId xmlns:p14="http://schemas.microsoft.com/office/powerpoint/2010/main" val="3362830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Protiprávní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Veřejnoprávní delikty: trestné činy, správní delikty</a:t>
            </a:r>
          </a:p>
          <a:p>
            <a:r>
              <a:rPr lang="cs-CZ" dirty="0"/>
              <a:t>Soukromoprávní delikty: disciplinární delikty, ostatní soukromoprávní delikty</a:t>
            </a:r>
          </a:p>
        </p:txBody>
      </p:sp>
    </p:spTree>
    <p:extLst>
      <p:ext uri="{BB962C8B-B14F-4D97-AF65-F5344CB8AC3E}">
        <p14:creationId xmlns:p14="http://schemas.microsoft.com/office/powerpoint/2010/main" val="332994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C39BA54-5ECD-4140-9052-EC2E8084EB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Prvky právního vztahu: subjekt, objekt, obsah</a:t>
            </a:r>
          </a:p>
        </p:txBody>
      </p:sp>
    </p:spTree>
    <p:extLst>
      <p:ext uri="{BB962C8B-B14F-4D97-AF65-F5344CB8AC3E}">
        <p14:creationId xmlns:p14="http://schemas.microsoft.com/office/powerpoint/2010/main" val="147662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zentace s přehledem plánování projektu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1">
              <a:lumMod val="20000"/>
              <a:lumOff val="80000"/>
            </a:schemeClr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26713248_TF03460544" id="{5586731F-0A0E-47BA-BC9A-788DD7616C71}" vid="{18CFE966-F960-4FE1-8F7F-CFA7E96CE738}"/>
    </a:ext>
  </a:extLst>
</a:theme>
</file>

<file path=ppt/theme/theme2.xml><?xml version="1.0" encoding="utf-8"?>
<a:theme xmlns:a="http://schemas.openxmlformats.org/drawingml/2006/main" name="Motiv Off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s přehledem plánování obchodního projektu</Template>
  <TotalTime>150</TotalTime>
  <Words>365</Words>
  <Application>Microsoft Office PowerPoint</Application>
  <PresentationFormat>Vlastní</PresentationFormat>
  <Paragraphs>69</Paragraphs>
  <Slides>13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Prezentace s přehledem plánování projektu</vt:lpstr>
      <vt:lpstr>Předpoklady a prvky právních vztahů</vt:lpstr>
      <vt:lpstr>Co je to právní vztah?</vt:lpstr>
      <vt:lpstr>Jaké jsou druhy právních vztahů?</vt:lpstr>
      <vt:lpstr>Předpoklady právního vztahu: právní skutečnosti</vt:lpstr>
      <vt:lpstr>Druhy právních skutečností</vt:lpstr>
      <vt:lpstr>Právní jednání</vt:lpstr>
      <vt:lpstr>Neplatnost právního jednání</vt:lpstr>
      <vt:lpstr>Protiprávní jednání</vt:lpstr>
      <vt:lpstr>Prvky právního vztahu: subjekt, objekt, obsah</vt:lpstr>
      <vt:lpstr>Subjekt právního vztahu</vt:lpstr>
      <vt:lpstr>Objekt právního vztahu</vt:lpstr>
      <vt:lpstr>Obsah právního vztahu</vt:lpstr>
      <vt:lpstr>Děkuji za pozornost.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Prameny práva, tvorba práva</dc:title>
  <dc:creator>Martin Hapla</dc:creator>
  <cp:lastModifiedBy>Martin</cp:lastModifiedBy>
  <cp:revision>15</cp:revision>
  <dcterms:created xsi:type="dcterms:W3CDTF">2019-09-11T11:43:57Z</dcterms:created>
  <dcterms:modified xsi:type="dcterms:W3CDTF">2019-10-11T15:39:56Z</dcterms:modified>
</cp:coreProperties>
</file>