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0" r:id="rId3"/>
    <p:sldId id="258" r:id="rId4"/>
    <p:sldId id="257" r:id="rId5"/>
    <p:sldId id="259" r:id="rId6"/>
    <p:sldId id="269" r:id="rId7"/>
    <p:sldId id="260" r:id="rId8"/>
    <p:sldId id="267" r:id="rId9"/>
    <p:sldId id="268" r:id="rId10"/>
    <p:sldId id="261" r:id="rId11"/>
    <p:sldId id="263" r:id="rId12"/>
    <p:sldId id="265" r:id="rId13"/>
    <p:sldId id="266" r:id="rId14"/>
    <p:sldId id="264" r:id="rId15"/>
    <p:sldId id="276" r:id="rId16"/>
    <p:sldId id="277" r:id="rId17"/>
    <p:sldId id="278" r:id="rId18"/>
    <p:sldId id="279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FFCC"/>
    <a:srgbClr val="99FF99"/>
    <a:srgbClr val="0033CC"/>
    <a:srgbClr val="000099"/>
    <a:srgbClr val="CC6600"/>
    <a:srgbClr val="0000CC"/>
    <a:srgbClr val="FFFF99"/>
    <a:srgbClr val="82F0E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2868F-241F-4059-BE9F-575B5D0D8FC3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0D6F0-0FA5-4C73-B132-CF00A4717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699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6ECAAF02-8832-4080-8CBA-6B00A3DCC234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64499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EF75B98E-319B-4FE8-AF4E-7A85398529C9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75310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40541DDC-7370-4A79-A829-DE73F85D6CA1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03493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15338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fld id="{2159C233-CB3C-4621-8474-5905E6B319EB}" type="slidenum">
              <a:rPr lang="cs-CZ" altLang="cs-CZ" sz="1800">
                <a:solidFill>
                  <a:schemeClr val="bg1"/>
                </a:solidFill>
                <a:latin typeface="Arial" panose="020B0604020202020204" pitchFamily="34" charset="0"/>
              </a:rPr>
              <a:pPr eaLnBrk="1" hangingPunct="1">
                <a:lnSpc>
                  <a:spcPct val="93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t>23</a:t>
            </a:fld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1112" cy="16202025"/>
          </a:xfrm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3131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FFFF99"/>
                </a:solidFill>
              </a:rPr>
              <a:t>Pravomoci </a:t>
            </a:r>
            <a:r>
              <a:rPr lang="cs-CZ" sz="6600" dirty="0" smtClean="0">
                <a:solidFill>
                  <a:srgbClr val="FFFF99"/>
                </a:solidFill>
              </a:rPr>
              <a:t>a prameny práva EU</a:t>
            </a:r>
            <a:r>
              <a:rPr lang="cs-CZ" sz="6600" dirty="0" smtClean="0">
                <a:solidFill>
                  <a:srgbClr val="FFFF99"/>
                </a:solidFill>
              </a:rPr>
              <a:t/>
            </a:r>
            <a:br>
              <a:rPr lang="cs-CZ" sz="66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/>
            </a:r>
            <a:br>
              <a:rPr lang="cs-CZ" sz="20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>2019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Článek 5 Smlouvy o EU</a:t>
            </a:r>
            <a:endParaRPr lang="cs-CZ" dirty="0"/>
          </a:p>
          <a:p>
            <a:r>
              <a:rPr lang="cs-CZ" dirty="0" smtClean="0"/>
              <a:t>4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proporcionality </a:t>
            </a:r>
            <a:r>
              <a:rPr lang="cs-CZ" dirty="0"/>
              <a:t>nepřekročí obsah ani forma činnosti Unie rámec toho, co je </a:t>
            </a:r>
            <a:r>
              <a:rPr lang="cs-CZ" b="1" dirty="0"/>
              <a:t>nezbytné pro dosažení cílů </a:t>
            </a:r>
            <a:r>
              <a:rPr lang="cs-CZ" dirty="0"/>
              <a:t>Smluv.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i="1" dirty="0" smtClean="0"/>
              <a:t>Článek </a:t>
            </a:r>
            <a:r>
              <a:rPr lang="cs-CZ" b="1" i="1" dirty="0"/>
              <a:t>352</a:t>
            </a:r>
          </a:p>
          <a:p>
            <a:pPr marL="0" indent="0">
              <a:buNone/>
            </a:pPr>
            <a:r>
              <a:rPr lang="cs-CZ" dirty="0" smtClean="0"/>
              <a:t>Ukáže-li </a:t>
            </a:r>
            <a:r>
              <a:rPr lang="cs-CZ" dirty="0"/>
              <a:t>se, že </a:t>
            </a:r>
            <a:r>
              <a:rPr lang="cs-CZ" b="1" i="1" u="sng" dirty="0">
                <a:solidFill>
                  <a:srgbClr val="C00000"/>
                </a:solidFill>
              </a:rPr>
              <a:t>k dosažení některého z cílů </a:t>
            </a:r>
            <a:r>
              <a:rPr lang="cs-CZ" dirty="0"/>
              <a:t>stanovených </a:t>
            </a:r>
            <a:r>
              <a:rPr lang="cs-CZ" dirty="0" smtClean="0"/>
              <a:t>Smlouvami je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nezbytná určitá činnost Unie </a:t>
            </a:r>
            <a:r>
              <a:rPr lang="cs-CZ" dirty="0"/>
              <a:t>v rámci </a:t>
            </a:r>
            <a:r>
              <a:rPr lang="cs-CZ" b="1" dirty="0"/>
              <a:t>politik </a:t>
            </a:r>
            <a:r>
              <a:rPr lang="cs-CZ" dirty="0"/>
              <a:t>vymezených Smlouvami, které však k této činnosti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neposkytují nezbytné pravomoci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b="1" dirty="0">
                <a:solidFill>
                  <a:srgbClr val="FF0000"/>
                </a:solidFill>
              </a:rPr>
              <a:t>přijme </a:t>
            </a:r>
            <a:r>
              <a:rPr lang="cs-CZ" b="1" i="1" u="sng" dirty="0">
                <a:solidFill>
                  <a:srgbClr val="FF0000"/>
                </a:solidFill>
              </a:rPr>
              <a:t>Rada</a:t>
            </a:r>
            <a:r>
              <a:rPr lang="cs-CZ" b="1" dirty="0">
                <a:solidFill>
                  <a:srgbClr val="FF0000"/>
                </a:solidFill>
              </a:rPr>
              <a:t> na návrh Komise </a:t>
            </a:r>
            <a:r>
              <a:rPr lang="cs-CZ" b="1" i="1" u="sng" dirty="0">
                <a:solidFill>
                  <a:srgbClr val="FF0000"/>
                </a:solidFill>
              </a:rPr>
              <a:t>jednomyslně</a:t>
            </a:r>
            <a:r>
              <a:rPr lang="cs-CZ" b="1" dirty="0">
                <a:solidFill>
                  <a:srgbClr val="FF0000"/>
                </a:solidFill>
              </a:rPr>
              <a:t> po obdržení </a:t>
            </a:r>
            <a:r>
              <a:rPr lang="cs-CZ" b="1" i="1" u="sng" dirty="0">
                <a:solidFill>
                  <a:srgbClr val="FF0000"/>
                </a:solidFill>
              </a:rPr>
              <a:t>souhlasu Evropského parlamentu</a:t>
            </a:r>
            <a:r>
              <a:rPr lang="cs-CZ" b="1" dirty="0">
                <a:solidFill>
                  <a:srgbClr val="FF0000"/>
                </a:solidFill>
              </a:rPr>
              <a:t> vhodná ustanovení.</a:t>
            </a:r>
            <a:r>
              <a:rPr lang="cs-CZ" dirty="0"/>
              <a:t>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– </a:t>
            </a:r>
            <a:br>
              <a:rPr lang="cs-CZ" dirty="0" smtClean="0"/>
            </a:br>
            <a:r>
              <a:rPr lang="cs-CZ" dirty="0" smtClean="0"/>
              <a:t>oblasti pravomoci sdílené a podpůrné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Článek </a:t>
            </a:r>
            <a:r>
              <a:rPr lang="cs-CZ" dirty="0"/>
              <a:t>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</a:t>
            </a:r>
            <a:br>
              <a:rPr lang="cs-CZ" dirty="0" smtClean="0"/>
            </a:br>
            <a:r>
              <a:rPr lang="cs-CZ" dirty="0" smtClean="0"/>
              <a:t>v oblasti pravomoci sdílené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 smtClean="0"/>
              <a:t>1</a:t>
            </a:r>
            <a:r>
              <a:rPr lang="cs-CZ" dirty="0"/>
              <a:t>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</a:t>
            </a:r>
            <a:r>
              <a:rPr lang="cs-CZ" dirty="0" smtClean="0"/>
              <a:t>,….</a:t>
            </a:r>
          </a:p>
          <a:p>
            <a:endParaRPr lang="cs-CZ" dirty="0" smtClean="0"/>
          </a:p>
          <a:p>
            <a:r>
              <a:rPr lang="cs-CZ" b="1" dirty="0" smtClean="0"/>
              <a:t>Za </a:t>
            </a:r>
            <a:r>
              <a:rPr lang="cs-CZ" b="1" dirty="0"/>
              <a:t>tímto účelem mohou Evropský parlament a </a:t>
            </a:r>
            <a:r>
              <a:rPr lang="cs-CZ" b="1" dirty="0" smtClean="0"/>
              <a:t>Rada </a:t>
            </a:r>
            <a:r>
              <a:rPr lang="cs-CZ" b="1" i="1" dirty="0" smtClean="0">
                <a:solidFill>
                  <a:srgbClr val="C00000"/>
                </a:solidFill>
              </a:rPr>
              <a:t>směrnicemi</a:t>
            </a:r>
            <a:r>
              <a:rPr lang="cs-CZ" b="1" i="1" dirty="0" smtClean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/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– </a:t>
            </a:r>
            <a:br>
              <a:rPr lang="cs-CZ" dirty="0" smtClean="0"/>
            </a:br>
            <a:r>
              <a:rPr lang="cs-CZ" dirty="0" smtClean="0"/>
              <a:t>sdílená pravomoc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</a:t>
            </a:r>
            <a:r>
              <a:rPr lang="cs-CZ" dirty="0" smtClean="0"/>
              <a:t>….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 smtClean="0"/>
              <a:t>Evropský </a:t>
            </a:r>
            <a:r>
              <a:rPr lang="cs-CZ" b="1" i="1" dirty="0"/>
              <a:t>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států, </a:t>
            </a:r>
            <a:r>
              <a:rPr lang="cs-CZ" dirty="0"/>
              <a:t>jejichž účelem je vytvoření a fungování vnitřního trhu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</a:t>
            </a:r>
            <a:r>
              <a:rPr lang="cs-CZ" b="1" dirty="0" smtClean="0">
                <a:solidFill>
                  <a:srgbClr val="C00000"/>
                </a:solidFill>
              </a:rPr>
              <a:t>patření = legislativní opatření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Posílená spolupráce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/>
              <a:t>býv</a:t>
            </a:r>
            <a:r>
              <a:rPr lang="cs-CZ" dirty="0"/>
              <a:t>. užší spolupráce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</a:t>
            </a:r>
            <a:r>
              <a:rPr lang="cs-CZ" dirty="0" smtClean="0"/>
              <a:t>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2 </a:t>
            </a:r>
            <a:r>
              <a:rPr lang="cs-CZ" dirty="0"/>
              <a:t>řešení (čekat až na posledního nebo umožnit skupině </a:t>
            </a:r>
            <a:r>
              <a:rPr lang="cs-CZ" dirty="0" smtClean="0"/>
              <a:t>iniciativnějších zájemců </a:t>
            </a:r>
            <a:r>
              <a:rPr lang="cs-CZ" dirty="0"/>
              <a:t>postup vpřed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důvody</a:t>
            </a:r>
            <a:r>
              <a:rPr lang="cs-CZ" dirty="0"/>
              <a:t>: 1. chybí vůle, 2. chybí </a:t>
            </a:r>
            <a:r>
              <a:rPr lang="cs-CZ" dirty="0" smtClean="0"/>
              <a:t>způsobilost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Diferenciace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 smtClean="0"/>
              <a:t>Diferenciace </a:t>
            </a:r>
            <a:r>
              <a:rPr lang="cs-CZ" b="1" i="1" dirty="0"/>
              <a:t>různými </a:t>
            </a:r>
            <a:r>
              <a:rPr lang="cs-CZ" b="1" i="1" dirty="0" smtClean="0"/>
              <a:t>cestami před zavedením posílené spolupráce nebo jiným způsobem:</a:t>
            </a:r>
            <a:endParaRPr lang="cs-CZ" b="1" i="1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primární právo</a:t>
            </a:r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</a:t>
            </a:r>
            <a:r>
              <a:rPr lang="cs-CZ" dirty="0" smtClean="0"/>
              <a:t>(„fiskální kompakt“) (odmítly </a:t>
            </a:r>
            <a:r>
              <a:rPr lang="cs-CZ" dirty="0"/>
              <a:t>GB a CZ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 smtClean="0"/>
          </a:p>
          <a:p>
            <a:r>
              <a:rPr lang="cs-CZ" b="1" dirty="0">
                <a:solidFill>
                  <a:srgbClr val="FF0000"/>
                </a:solidFill>
              </a:rPr>
              <a:t>Posílená spolupráce </a:t>
            </a:r>
            <a:r>
              <a:rPr lang="cs-CZ" b="1" dirty="0" smtClean="0">
                <a:solidFill>
                  <a:srgbClr val="FF0000"/>
                </a:solidFill>
              </a:rPr>
              <a:t>– Amsterodam – představy v době zavedení: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</a:t>
            </a:r>
            <a:r>
              <a:rPr lang="cs-CZ" dirty="0" smtClean="0"/>
              <a:t>) (?)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nevhodnost </a:t>
            </a:r>
            <a:r>
              <a:rPr lang="cs-CZ" dirty="0"/>
              <a:t>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</a:t>
            </a:r>
          </a:p>
          <a:p>
            <a:r>
              <a:rPr lang="cs-CZ" dirty="0"/>
              <a:t>lze se dodatečně </a:t>
            </a:r>
            <a:r>
              <a:rPr lang="cs-CZ" dirty="0" smtClean="0"/>
              <a:t>připojit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Podmínky a postup dle Lisabonu: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čl</a:t>
            </a:r>
            <a:r>
              <a:rPr lang="cs-CZ" dirty="0"/>
              <a:t>. 43-45 </a:t>
            </a:r>
            <a:r>
              <a:rPr lang="cs-CZ" dirty="0" err="1"/>
              <a:t>SEU</a:t>
            </a:r>
            <a:r>
              <a:rPr lang="cs-CZ" dirty="0"/>
              <a:t>, 326-334 </a:t>
            </a:r>
            <a:r>
              <a:rPr lang="cs-CZ" dirty="0" err="1" smtClean="0"/>
              <a:t>SFEU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všechny oblasti sdílené pravomoci (i </a:t>
            </a:r>
            <a:r>
              <a:rPr lang="cs-CZ" dirty="0" err="1"/>
              <a:t>SZBP</a:t>
            </a:r>
            <a:r>
              <a:rPr lang="cs-CZ" dirty="0"/>
              <a:t>)</a:t>
            </a:r>
          </a:p>
          <a:p>
            <a:r>
              <a:rPr lang="cs-CZ" dirty="0"/>
              <a:t>minimum 9 účastníků</a:t>
            </a:r>
          </a:p>
          <a:p>
            <a:r>
              <a:rPr lang="cs-CZ" dirty="0"/>
              <a:t>povoluje Rada </a:t>
            </a:r>
            <a:r>
              <a:rPr lang="cs-CZ" dirty="0" err="1"/>
              <a:t>kvalif</a:t>
            </a:r>
            <a:r>
              <a:rPr lang="cs-CZ" dirty="0"/>
              <a:t>. většinou - na návrh Komise a se souhlasem Evrop. parlamentu</a:t>
            </a:r>
          </a:p>
          <a:p>
            <a:r>
              <a:rPr lang="cs-CZ" dirty="0"/>
              <a:t>v případě </a:t>
            </a:r>
            <a:r>
              <a:rPr lang="cs-CZ" dirty="0" err="1"/>
              <a:t>SZBP</a:t>
            </a:r>
            <a:r>
              <a:rPr lang="cs-CZ" dirty="0"/>
              <a:t> Rada jednomyslně</a:t>
            </a:r>
          </a:p>
          <a:p>
            <a:r>
              <a:rPr lang="cs-CZ" dirty="0"/>
              <a:t>jen účastníci budou přijímat příslušné akty (např. nařízení)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Zatím 4 případy nepříliš významné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89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66FF33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(osoba)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stát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 rot="-4320000">
            <a:off x="2534444" y="3055144"/>
            <a:ext cx="1724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 rot="2340000">
            <a:off x="4859338" y="2349500"/>
            <a:ext cx="1739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    </a:t>
            </a: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 rot="-1800000">
            <a:off x="4357688" y="4799013"/>
            <a:ext cx="2368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6516688" y="2924175"/>
            <a:ext cx="187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podřízen E</a:t>
            </a:r>
            <a:r>
              <a:rPr lang="cs-CZ" altLang="cs-CZ" sz="2400" b="1"/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3975100" y="5683250"/>
            <a:ext cx="441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solidFill>
                  <a:srgbClr val="006600"/>
                </a:solidFill>
                <a:latin typeface="Arial Unicode MS" pitchFamily="34" charset="-128"/>
              </a:rPr>
              <a:t>podřízen členskému státu a E</a:t>
            </a:r>
            <a:r>
              <a:rPr lang="cs-CZ" altLang="cs-CZ" sz="2400" b="1">
                <a:solidFill>
                  <a:srgbClr val="006600"/>
                </a:solidFill>
              </a:rPr>
              <a:t>U</a:t>
            </a:r>
            <a:endParaRPr lang="en-GB" altLang="cs-CZ" sz="2400" b="1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4073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cs-CZ" sz="3600" dirty="0" smtClean="0"/>
              <a:t>Podstata přenosu pravomocí:</a:t>
            </a:r>
            <a:br>
              <a:rPr lang="cs-CZ" sz="3600" dirty="0" smtClean="0"/>
            </a:br>
            <a:r>
              <a:rPr lang="cs-CZ" sz="3600" dirty="0" err="1" smtClean="0"/>
              <a:t>Costa</a:t>
            </a:r>
            <a:r>
              <a:rPr lang="cs-CZ" sz="3600" dirty="0" smtClean="0"/>
              <a:t> v. </a:t>
            </a:r>
            <a:r>
              <a:rPr lang="cs-CZ" sz="3600" dirty="0" err="1" smtClean="0"/>
              <a:t>ENEL</a:t>
            </a:r>
            <a:r>
              <a:rPr lang="cs-CZ" sz="3600" dirty="0" smtClean="0"/>
              <a:t> 6/64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/>
              <a:t>Založením Společenství na neomezenou dobu, které </a:t>
            </a:r>
            <a:r>
              <a:rPr lang="cs-CZ" dirty="0" smtClean="0"/>
              <a:t>má</a:t>
            </a:r>
          </a:p>
          <a:p>
            <a:pPr lvl="1"/>
            <a:r>
              <a:rPr lang="cs-CZ" dirty="0" smtClean="0"/>
              <a:t>vlastní </a:t>
            </a:r>
            <a:r>
              <a:rPr lang="cs-CZ" dirty="0"/>
              <a:t>orgány, právní subjektivitu, způsobilost k právním </a:t>
            </a:r>
            <a:r>
              <a:rPr lang="cs-CZ" dirty="0" smtClean="0"/>
              <a:t>úkonům</a:t>
            </a:r>
          </a:p>
          <a:p>
            <a:pPr lvl="1"/>
            <a:r>
              <a:rPr lang="cs-CZ" dirty="0" smtClean="0"/>
              <a:t>a</a:t>
            </a:r>
            <a:r>
              <a:rPr lang="cs-CZ" dirty="0"/>
              <a:t> zvláště </a:t>
            </a:r>
            <a:r>
              <a:rPr lang="cs-CZ" b="1" u="sng" dirty="0">
                <a:solidFill>
                  <a:srgbClr val="C00000"/>
                </a:solidFill>
              </a:rPr>
              <a:t>skutečné </a:t>
            </a:r>
            <a:r>
              <a:rPr lang="cs-CZ" b="1" u="sng" dirty="0" smtClean="0">
                <a:solidFill>
                  <a:srgbClr val="C00000"/>
                </a:solidFill>
              </a:rPr>
              <a:t>pravomoci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vyplývající </a:t>
            </a:r>
            <a:r>
              <a:rPr lang="cs-CZ" b="1" dirty="0"/>
              <a:t>z </a:t>
            </a:r>
            <a:r>
              <a:rPr lang="cs-CZ" b="1" u="sng" dirty="0"/>
              <a:t>omezení svrchovaných pravomocí</a:t>
            </a:r>
            <a:r>
              <a:rPr lang="cs-CZ" b="1" dirty="0"/>
              <a:t> </a:t>
            </a:r>
            <a:r>
              <a:rPr lang="cs-CZ" dirty="0"/>
              <a:t>nebo </a:t>
            </a:r>
            <a:r>
              <a:rPr lang="cs-CZ" b="1" dirty="0">
                <a:solidFill>
                  <a:srgbClr val="C00000"/>
                </a:solidFill>
              </a:rPr>
              <a:t>jejich </a:t>
            </a:r>
            <a:r>
              <a:rPr lang="cs-CZ" b="1" u="sng" dirty="0">
                <a:solidFill>
                  <a:srgbClr val="C00000"/>
                </a:solidFill>
              </a:rPr>
              <a:t>přenosu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ze států na Společenství, </a:t>
            </a:r>
            <a:endParaRPr lang="cs-CZ" dirty="0" smtClean="0"/>
          </a:p>
          <a:p>
            <a:pPr lvl="1"/>
            <a:r>
              <a:rPr lang="cs-CZ" dirty="0" smtClean="0"/>
              <a:t>tyto </a:t>
            </a:r>
            <a:r>
              <a:rPr lang="cs-CZ" b="1" u="sng" dirty="0">
                <a:solidFill>
                  <a:srgbClr val="C00000"/>
                </a:solidFill>
              </a:rPr>
              <a:t>státy omezily</a:t>
            </a:r>
            <a:r>
              <a:rPr lang="cs-CZ" b="1" dirty="0">
                <a:solidFill>
                  <a:srgbClr val="C00000"/>
                </a:solidFill>
              </a:rPr>
              <a:t>, byť jen v omezených oblastech, </a:t>
            </a:r>
            <a:r>
              <a:rPr lang="cs-CZ" b="1" u="sng" dirty="0">
                <a:solidFill>
                  <a:srgbClr val="C00000"/>
                </a:solidFill>
              </a:rPr>
              <a:t>svá suverénní práva</a:t>
            </a:r>
            <a:r>
              <a:rPr lang="cs-CZ" b="1" dirty="0">
                <a:solidFill>
                  <a:srgbClr val="C00000"/>
                </a:solidFill>
              </a:rPr>
              <a:t>,</a:t>
            </a:r>
            <a:r>
              <a:rPr lang="cs-CZ" dirty="0"/>
              <a:t> a vytvořily tak soubor práva použitelného na své státní příslušníky i na sebe samotné. </a:t>
            </a:r>
          </a:p>
          <a:p>
            <a:r>
              <a:rPr lang="cs-CZ" sz="3100" dirty="0"/>
              <a:t>Přenos práv a povinností </a:t>
            </a:r>
            <a:r>
              <a:rPr lang="cs-CZ" sz="3100" dirty="0" smtClean="0"/>
              <a:t>učiněný </a:t>
            </a:r>
            <a:r>
              <a:rPr lang="cs-CZ" sz="3100" dirty="0"/>
              <a:t>státy </a:t>
            </a:r>
            <a:r>
              <a:rPr lang="cs-CZ" sz="3100" b="1" dirty="0"/>
              <a:t>z jejich vnitrostátního právního řádu do právního řádu Společenství</a:t>
            </a:r>
            <a:r>
              <a:rPr lang="cs-CZ" sz="3100" dirty="0"/>
              <a:t>, způsobuje </a:t>
            </a:r>
            <a:r>
              <a:rPr lang="cs-CZ" sz="3100" b="1" dirty="0">
                <a:solidFill>
                  <a:srgbClr val="C00000"/>
                </a:solidFill>
              </a:rPr>
              <a:t>konečné omezení jejich suverénních </a:t>
            </a:r>
            <a:r>
              <a:rPr lang="cs-CZ" sz="3100" b="1" dirty="0" smtClean="0">
                <a:solidFill>
                  <a:srgbClr val="C00000"/>
                </a:solidFill>
              </a:rPr>
              <a:t>práv</a:t>
            </a:r>
          </a:p>
          <a:p>
            <a:r>
              <a:rPr lang="cs-CZ" b="1" i="1" dirty="0" smtClean="0">
                <a:solidFill>
                  <a:srgbClr val="FF0000"/>
                </a:solidFill>
              </a:rPr>
              <a:t>Nejde </a:t>
            </a:r>
            <a:r>
              <a:rPr lang="cs-CZ" b="1" i="1" dirty="0">
                <a:solidFill>
                  <a:srgbClr val="FF0000"/>
                </a:solidFill>
              </a:rPr>
              <a:t>o přenos suverenity! EU žádnou nemá.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40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 smtClean="0">
                <a:solidFill>
                  <a:srgbClr val="CC0000"/>
                </a:solidFill>
              </a:rPr>
              <a:t>Systém práva EU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8142288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smtClean="0">
                <a:solidFill>
                  <a:srgbClr val="993300"/>
                </a:solidFill>
              </a:rPr>
              <a:t>	</a:t>
            </a:r>
            <a:r>
              <a:rPr lang="cs-CZ" altLang="cs-CZ" b="1" smtClean="0"/>
              <a:t>1. horizontální uspořádání: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mtClean="0"/>
              <a:t>institucionální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mtClean="0"/>
              <a:t>materiální – „odvětví“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smtClean="0">
                <a:solidFill>
                  <a:srgbClr val="0033CC"/>
                </a:solidFill>
              </a:rPr>
              <a:t>	2. vertikální uspořádání (právní síla):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mtClean="0">
                <a:solidFill>
                  <a:srgbClr val="0033CC"/>
                </a:solidFill>
              </a:rPr>
              <a:t>primární právo (zřizovací smlouvy – mezi členskými státy)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mtClean="0">
                <a:solidFill>
                  <a:srgbClr val="0033CC"/>
                </a:solidFill>
              </a:rPr>
              <a:t>sekundární právo (vytvářené institucemi EU)</a:t>
            </a:r>
          </a:p>
        </p:txBody>
      </p:sp>
    </p:spTree>
    <p:extLst>
      <p:ext uri="{BB962C8B-B14F-4D97-AF65-F5344CB8AC3E}">
        <p14:creationId xmlns:p14="http://schemas.microsoft.com/office/powerpoint/2010/main" val="1129929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 smtClean="0"/>
              <a:t>Prameny práva EU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557338"/>
            <a:ext cx="8142288" cy="4464050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smtClean="0">
                <a:solidFill>
                  <a:srgbClr val="CC0000"/>
                </a:solidFill>
              </a:rPr>
              <a:t>primární právo: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smtClean="0"/>
              <a:t>mezinárodní smlouvy </a:t>
            </a:r>
            <a:r>
              <a:rPr lang="cs-CZ" altLang="cs-CZ" sz="2400" smtClean="0"/>
              <a:t>(„zřizovací“) mezi členskými státy – </a:t>
            </a:r>
          </a:p>
          <a:p>
            <a:pPr lvl="2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000" b="1" smtClean="0"/>
              <a:t>SMLOUVA O EU, 	</a:t>
            </a:r>
          </a:p>
          <a:p>
            <a:pPr lvl="2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000" b="1" smtClean="0"/>
              <a:t>SMLOUVA O FUNGOVÁNÍ EU, </a:t>
            </a:r>
          </a:p>
          <a:p>
            <a:pPr lvl="2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000" smtClean="0"/>
              <a:t>přístupové smlouvy, Listina základních práv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smtClean="0">
                <a:solidFill>
                  <a:srgbClr val="CC0000"/>
                </a:solidFill>
              </a:rPr>
              <a:t>sekundární právo: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smtClean="0"/>
              <a:t>nařízení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smtClean="0"/>
              <a:t>směrnice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smtClean="0"/>
              <a:t>rozhodnutí</a:t>
            </a:r>
            <a:endParaRPr lang="cs-CZ" altLang="cs-CZ" sz="2400" smtClean="0"/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1800" b="1" smtClean="0">
                <a:solidFill>
                  <a:srgbClr val="006600"/>
                </a:solidFill>
              </a:rPr>
              <a:t>(judikatura SDEU)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400" b="1" smtClean="0"/>
          </a:p>
        </p:txBody>
      </p:sp>
    </p:spTree>
    <p:extLst>
      <p:ext uri="{BB962C8B-B14F-4D97-AF65-F5344CB8AC3E}">
        <p14:creationId xmlns:p14="http://schemas.microsoft.com/office/powerpoint/2010/main" val="15277667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35845" name="Line 4"/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6" name="Line 5"/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7" name="Line 6"/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8" name="Line 7"/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9" name="Text Box 8"/>
          <p:cNvSpPr txBox="1">
            <a:spLocks noChangeArrowheads="1"/>
          </p:cNvSpPr>
          <p:nvPr/>
        </p:nvSpPr>
        <p:spPr bwMode="auto">
          <a:xfrm rot="-4320000">
            <a:off x="2751138" y="3019425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35850" name="Text Box 9"/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35851" name="Text Box 10"/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upravené podle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implementované směrnice</a:t>
            </a:r>
          </a:p>
        </p:txBody>
      </p:sp>
      <p:sp>
        <p:nvSpPr>
          <p:cNvPr id="35852" name="Text Box 11"/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implementace </a:t>
            </a:r>
          </a:p>
        </p:txBody>
      </p:sp>
      <p:sp>
        <p:nvSpPr>
          <p:cNvPr id="35853" name="Line 12"/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4" name="Line 13"/>
          <p:cNvSpPr>
            <a:spLocks noChangeShapeType="1"/>
          </p:cNvSpPr>
          <p:nvPr/>
        </p:nvSpPr>
        <p:spPr bwMode="auto">
          <a:xfrm>
            <a:off x="4500563" y="1916113"/>
            <a:ext cx="1943100" cy="1441450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5" name="Text Box 14"/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směrnice</a:t>
            </a:r>
          </a:p>
        </p:txBody>
      </p:sp>
      <p:sp>
        <p:nvSpPr>
          <p:cNvPr id="35856" name="Text Box 15"/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prameny sekundárního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práva v jednotlivých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vztazích</a:t>
            </a:r>
          </a:p>
        </p:txBody>
      </p:sp>
    </p:spTree>
    <p:extLst>
      <p:ext uri="{BB962C8B-B14F-4D97-AF65-F5344CB8AC3E}">
        <p14:creationId xmlns:p14="http://schemas.microsoft.com/office/powerpoint/2010/main" val="283559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9563"/>
            <a:ext cx="8224838" cy="868362"/>
          </a:xfrm>
          <a:solidFill>
            <a:srgbClr val="CCFF66"/>
          </a:solidFill>
        </p:spPr>
        <p:txBody>
          <a:bodyPr lIns="0" tIns="35203" rIns="0" bIns="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 smtClean="0"/>
              <a:t>Nařízení a směrnice v EU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42288" cy="4679950"/>
          </a:xfrm>
          <a:solidFill>
            <a:srgbClr val="FFFFCC"/>
          </a:solidFill>
        </p:spPr>
        <p:txBody>
          <a:bodyPr lIns="0" tIns="25602" rIns="0" bIns="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800" b="1" dirty="0" smtClean="0">
              <a:solidFill>
                <a:srgbClr val="0000FF"/>
              </a:solidFill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 smtClean="0">
                <a:solidFill>
                  <a:srgbClr val="0000FF"/>
                </a:solidFill>
              </a:rPr>
              <a:t>nařízení: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 smtClean="0"/>
              <a:t>analogie zákona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 smtClean="0"/>
              <a:t>unifikovaná úprava přímo platí v celé EU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 smtClean="0">
                <a:solidFill>
                  <a:srgbClr val="0000FF"/>
                </a:solidFill>
              </a:rPr>
              <a:t>směrnice: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 smtClean="0"/>
              <a:t>určena členskému státu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 smtClean="0"/>
              <a:t>zapracování (implementace) do národního práva (např. změna zákonů podle směrnice)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 smtClean="0"/>
              <a:t>zůstává národní právo (zákony), směrnice je sbližuje (</a:t>
            </a:r>
            <a:r>
              <a:rPr lang="cs-CZ" altLang="cs-CZ" sz="2400" b="1" smtClean="0"/>
              <a:t>harmonizuje</a:t>
            </a:r>
            <a:r>
              <a:rPr lang="cs-CZ" altLang="cs-CZ" sz="2400" b="1" smtClean="0"/>
              <a:t>)</a:t>
            </a:r>
            <a:endParaRPr lang="cs-CZ" altLang="cs-CZ" sz="2400" b="1" dirty="0" smtClean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766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355725"/>
          </a:xfrm>
          <a:solidFill>
            <a:srgbClr val="00FF00"/>
          </a:solidFill>
        </p:spPr>
        <p:txBody>
          <a:bodyPr/>
          <a:lstStyle/>
          <a:p>
            <a:r>
              <a:rPr lang="cs-CZ" altLang="cs-CZ" smtClean="0"/>
              <a:t>Směrnice - provedení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5038"/>
            <a:ext cx="8228013" cy="3919537"/>
          </a:xfrm>
        </p:spPr>
        <p:txBody>
          <a:bodyPr/>
          <a:lstStyle/>
          <a:p>
            <a:endParaRPr lang="cs-CZ" altLang="cs-CZ" sz="2400" smtClean="0"/>
          </a:p>
          <a:p>
            <a:r>
              <a:rPr lang="cs-CZ" altLang="cs-CZ" smtClean="0"/>
              <a:t>transpozice</a:t>
            </a:r>
          </a:p>
          <a:p>
            <a:r>
              <a:rPr lang="cs-CZ" altLang="cs-CZ" smtClean="0"/>
              <a:t>implementace</a:t>
            </a:r>
          </a:p>
        </p:txBody>
      </p:sp>
    </p:spTree>
    <p:extLst>
      <p:ext uri="{BB962C8B-B14F-4D97-AF65-F5344CB8AC3E}">
        <p14:creationId xmlns:p14="http://schemas.microsoft.com/office/powerpoint/2010/main" val="57745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950"/>
          </a:xfrm>
          <a:solidFill>
            <a:srgbClr val="00FF00"/>
          </a:solidFill>
        </p:spPr>
        <p:txBody>
          <a:bodyPr/>
          <a:lstStyle/>
          <a:p>
            <a:r>
              <a:rPr lang="cs-CZ" altLang="cs-CZ" smtClean="0"/>
              <a:t>Transpozice směrnice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8013" cy="5545138"/>
          </a:xfrm>
        </p:spPr>
        <p:txBody>
          <a:bodyPr/>
          <a:lstStyle/>
          <a:p>
            <a:r>
              <a:rPr lang="cs-CZ" altLang="cs-CZ" sz="1600" b="1" dirty="0" smtClean="0"/>
              <a:t>Směrnice Evropského parlamentu a Rady 2014/40/EU ze dne 3. dubna 2014 o sbližování právních a správních předpisů členských států týkajících se výroby, obchodní úpravy a prodeje tabákových a souvisejících výrobků a o zrušení směrnice 2001/37/ES </a:t>
            </a:r>
          </a:p>
          <a:p>
            <a:r>
              <a:rPr lang="cs-CZ" altLang="cs-CZ" sz="1600" b="1" dirty="0" smtClean="0"/>
              <a:t>Text s významem pro EHP</a:t>
            </a:r>
            <a:endParaRPr lang="cs-CZ" altLang="cs-CZ" sz="1600" dirty="0" smtClean="0"/>
          </a:p>
          <a:p>
            <a:endParaRPr lang="cs-CZ" altLang="cs-CZ" sz="1600" i="1" dirty="0" smtClean="0"/>
          </a:p>
          <a:p>
            <a:r>
              <a:rPr lang="cs-CZ" altLang="cs-CZ" sz="1600" i="1" dirty="0" smtClean="0"/>
              <a:t>Článek 29 - </a:t>
            </a:r>
            <a:r>
              <a:rPr lang="cs-CZ" altLang="cs-CZ" sz="1600" b="1" dirty="0" smtClean="0"/>
              <a:t>Provedení</a:t>
            </a:r>
            <a:endParaRPr lang="cs-CZ" altLang="cs-CZ" sz="1600" dirty="0" smtClean="0"/>
          </a:p>
          <a:p>
            <a:r>
              <a:rPr lang="cs-CZ" altLang="cs-CZ" sz="1600" dirty="0" smtClean="0"/>
              <a:t>1.   Členské státy uvedou v účinnost právní a správní předpisy nezbytné pro dosažení souladu s touto směrnicí do 20. května 2016. Neprodleně o nich uvědomí Komisi.</a:t>
            </a:r>
          </a:p>
          <a:p>
            <a:r>
              <a:rPr lang="cs-CZ" altLang="cs-CZ" sz="1600" dirty="0" smtClean="0"/>
              <a:t>Členské státy použijí tyto předpisy od 20. května 2016 …</a:t>
            </a:r>
          </a:p>
          <a:p>
            <a:r>
              <a:rPr lang="cs-CZ" altLang="cs-CZ" sz="1600" dirty="0" smtClean="0"/>
              <a:t>2.   Tyto předpisy přijaté členskými státy musí obsahovat odkaz na tuto směrnici nebo musí být takový odkaz učiněn při jejich úředním vyhlášení. … </a:t>
            </a:r>
          </a:p>
          <a:p>
            <a:r>
              <a:rPr lang="cs-CZ" altLang="cs-CZ" sz="1600" dirty="0" smtClean="0"/>
              <a:t>3.   Členské státy sdělí Komisi znění hlavních ustanovení vnitrostátních právních předpisů, které přijmou v oblasti působnosti této směrnice.</a:t>
            </a:r>
          </a:p>
          <a:p>
            <a:endParaRPr lang="cs-CZ" altLang="cs-CZ" sz="1600" dirty="0" smtClean="0"/>
          </a:p>
          <a:p>
            <a:r>
              <a:rPr lang="cs-CZ" altLang="cs-CZ" sz="1600" i="1" dirty="0" smtClean="0"/>
              <a:t>Článek 32 - </a:t>
            </a:r>
            <a:r>
              <a:rPr lang="cs-CZ" altLang="cs-CZ" sz="1600" b="1" dirty="0" smtClean="0"/>
              <a:t>Vstup v platnost</a:t>
            </a:r>
            <a:endParaRPr lang="cs-CZ" altLang="cs-CZ" sz="1600" dirty="0" smtClean="0"/>
          </a:p>
          <a:p>
            <a:r>
              <a:rPr lang="cs-CZ" altLang="cs-CZ" sz="1600" dirty="0" smtClean="0"/>
              <a:t>Tato směrnice vstupuje v platnost dvacátým dnem po vyhlášení v </a:t>
            </a:r>
            <a:r>
              <a:rPr lang="cs-CZ" altLang="cs-CZ" sz="1600" i="1" dirty="0" smtClean="0"/>
              <a:t>Úředním věstníku Evropské unie</a:t>
            </a:r>
            <a:r>
              <a:rPr lang="cs-CZ" altLang="cs-CZ" sz="1600" dirty="0" smtClean="0"/>
              <a:t>.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13876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2076450"/>
          </a:xfrm>
          <a:solidFill>
            <a:srgbClr val="FFFF00"/>
          </a:solidFill>
        </p:spPr>
        <p:txBody>
          <a:bodyPr/>
          <a:lstStyle/>
          <a:p>
            <a:r>
              <a:rPr lang="cs-CZ" altLang="cs-CZ" smtClean="0"/>
              <a:t>Následky </a:t>
            </a:r>
            <a:r>
              <a:rPr lang="cs-CZ" altLang="cs-CZ" i="1" smtClean="0"/>
              <a:t>netranspozice </a:t>
            </a:r>
            <a:r>
              <a:rPr lang="cs-CZ" altLang="cs-CZ" smtClean="0"/>
              <a:t>směrnice členským státem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3600"/>
            <a:ext cx="8228013" cy="3990975"/>
          </a:xfrm>
        </p:spPr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řízení před Komisí (+ před Soudním dvorem)</a:t>
            </a:r>
          </a:p>
          <a:p>
            <a:r>
              <a:rPr lang="cs-CZ" altLang="cs-CZ" dirty="0" smtClean="0">
                <a:solidFill>
                  <a:schemeClr val="bg1">
                    <a:lumMod val="65000"/>
                  </a:schemeClr>
                </a:solidFill>
              </a:rPr>
              <a:t>přímý účinek směrnice</a:t>
            </a:r>
          </a:p>
          <a:p>
            <a:r>
              <a:rPr lang="cs-CZ" altLang="cs-CZ" dirty="0" smtClean="0">
                <a:solidFill>
                  <a:schemeClr val="bg1">
                    <a:lumMod val="65000"/>
                  </a:schemeClr>
                </a:solidFill>
              </a:rPr>
              <a:t>nepřímý účinek směrnice</a:t>
            </a:r>
          </a:p>
          <a:p>
            <a:r>
              <a:rPr lang="cs-CZ" altLang="cs-CZ" dirty="0" smtClean="0">
                <a:solidFill>
                  <a:schemeClr val="bg1">
                    <a:lumMod val="65000"/>
                  </a:schemeClr>
                </a:solidFill>
              </a:rPr>
              <a:t>odpovědnost typu </a:t>
            </a:r>
            <a:r>
              <a:rPr lang="cs-CZ" altLang="cs-CZ" dirty="0" err="1" smtClean="0">
                <a:solidFill>
                  <a:schemeClr val="bg1">
                    <a:lumMod val="65000"/>
                  </a:schemeClr>
                </a:solidFill>
              </a:rPr>
              <a:t>Francovich</a:t>
            </a:r>
            <a:endParaRPr lang="cs-CZ" altLang="cs-CZ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86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Zásada svěřených pravomocí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chemeClr val="bg1"/>
                </a:solidFill>
              </a:rPr>
              <a:t>Typy pravomocí EU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5 Smlouvy o EU</a:t>
            </a:r>
          </a:p>
          <a:p>
            <a:pPr marL="0" indent="0">
              <a:buNone/>
            </a:pPr>
            <a:r>
              <a:rPr lang="cs-CZ" dirty="0" smtClean="0"/>
              <a:t>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Pravomoci, které nejsou Smlouvami Unii svěřeny, náležejí členským státům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UNIE MÁ JEN TY PRAVOMOCI, KTERÉ JÍ ČLENSKÉ STÁTY DOBROVOLNĚ A VĚDOMĚ PŘEDALY SE SOUHLASEM SVÝCH PARLAMENTŮ</a:t>
            </a:r>
          </a:p>
          <a:p>
            <a:pPr marL="0" indent="0">
              <a:buNone/>
            </a:pPr>
            <a:endParaRPr lang="cs-CZ" b="1" dirty="0" smtClean="0">
              <a:solidFill>
                <a:srgbClr val="0C0595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T y p y  p r a v o m o c í 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1</a:t>
            </a:r>
            <a:r>
              <a:rPr lang="cs-CZ" b="1" dirty="0">
                <a:solidFill>
                  <a:srgbClr val="0C0595"/>
                </a:solidFill>
              </a:rPr>
              <a:t>. výlučné,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2. sdílené a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3. podpůrné, koordinační a doplňkové.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1. Výlučné pravomoci (čl. 3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i="1" dirty="0" smtClean="0"/>
              <a:t>Taxativní výčet:</a:t>
            </a:r>
          </a:p>
          <a:p>
            <a:pPr lvl="0"/>
            <a:r>
              <a:rPr lang="cs-CZ" dirty="0" smtClean="0"/>
              <a:t>celní </a:t>
            </a:r>
            <a:r>
              <a:rPr lang="cs-CZ" dirty="0"/>
              <a:t>unie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</a:t>
            </a:r>
            <a:r>
              <a:rPr lang="cs-CZ" dirty="0" smtClean="0"/>
              <a:t>rybolovné </a:t>
            </a:r>
            <a:r>
              <a:rPr lang="cs-CZ" dirty="0"/>
              <a:t>politiky</a:t>
            </a:r>
          </a:p>
          <a:p>
            <a:pPr lvl="0"/>
            <a:r>
              <a:rPr lang="cs-CZ" dirty="0"/>
              <a:t>společná obchodní </a:t>
            </a:r>
            <a:r>
              <a:rPr lang="cs-CZ" dirty="0" smtClean="0"/>
              <a:t>politika</a:t>
            </a:r>
          </a:p>
          <a:p>
            <a:pPr marL="0" lv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Čl. 2 odst. 1: </a:t>
            </a:r>
            <a:r>
              <a:rPr lang="cs-CZ" dirty="0"/>
              <a:t>Svěřují-li v určité oblasti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Členské státy nemohou jednat ani kdyby unijní úprava chyběla.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 (čl. 4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400" b="1" dirty="0" smtClean="0">
                <a:solidFill>
                  <a:srgbClr val="C00000"/>
                </a:solidFill>
              </a:rPr>
              <a:t>Vše mimo oblast pravomoci výlučné a podpůrné (tj. mimo čl. 3 a 6 SFEU)</a:t>
            </a:r>
          </a:p>
          <a:p>
            <a:pPr marL="0" lvl="0" indent="0">
              <a:buNone/>
            </a:pPr>
            <a:r>
              <a:rPr lang="cs-CZ" sz="1900" b="1" dirty="0" smtClean="0">
                <a:solidFill>
                  <a:srgbClr val="C00000"/>
                </a:solidFill>
              </a:rPr>
              <a:t>  </a:t>
            </a:r>
            <a:endParaRPr lang="cs-CZ" sz="1900" b="1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ZEJMÉNA V OBLASTECH  </a:t>
            </a:r>
            <a:r>
              <a:rPr lang="cs-CZ" dirty="0" smtClean="0">
                <a:solidFill>
                  <a:srgbClr val="0033CC"/>
                </a:solidFill>
              </a:rPr>
              <a:t>(… co je to oblast ?):</a:t>
            </a:r>
          </a:p>
          <a:p>
            <a:pPr lvl="0"/>
            <a:r>
              <a:rPr lang="cs-CZ" dirty="0" smtClean="0"/>
              <a:t>vnitřní trh </a:t>
            </a:r>
            <a:r>
              <a:rPr lang="cs-CZ" dirty="0" smtClean="0">
                <a:solidFill>
                  <a:srgbClr val="0033CC"/>
                </a:solidFill>
              </a:rPr>
              <a:t>(včetně duševního vlastnictví, ochrany zdraví apod.) - ?</a:t>
            </a:r>
            <a:endParaRPr lang="cs-CZ" dirty="0">
              <a:solidFill>
                <a:srgbClr val="0033CC"/>
              </a:solidFill>
            </a:endParaRP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 smtClean="0"/>
              <a:t>zemědělství </a:t>
            </a:r>
            <a:r>
              <a:rPr lang="cs-CZ" dirty="0"/>
              <a:t>a rybolov, vyjma zachování biologických mořských zdrojů</a:t>
            </a:r>
          </a:p>
          <a:p>
            <a:pPr lvl="0"/>
            <a:r>
              <a:rPr lang="cs-CZ" dirty="0"/>
              <a:t>životní </a:t>
            </a:r>
            <a:r>
              <a:rPr lang="cs-CZ" dirty="0" smtClean="0"/>
              <a:t>prostředí, ochrana </a:t>
            </a:r>
            <a:r>
              <a:rPr lang="cs-CZ" dirty="0"/>
              <a:t>spotřebitele</a:t>
            </a:r>
          </a:p>
          <a:p>
            <a:pPr lvl="0"/>
            <a:r>
              <a:rPr lang="cs-CZ" dirty="0" smtClean="0"/>
              <a:t>doprava, transevropské sítě, energetika</a:t>
            </a:r>
            <a:endParaRPr lang="cs-CZ" dirty="0"/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</a:t>
            </a:r>
            <a:r>
              <a:rPr lang="cs-CZ" dirty="0" smtClean="0"/>
              <a:t>vesmíru,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Čl. 2 odst. 2 </a:t>
            </a:r>
            <a:r>
              <a:rPr lang="cs-CZ" dirty="0" err="1" smtClean="0"/>
              <a:t>SFEU</a:t>
            </a:r>
            <a:r>
              <a:rPr lang="cs-CZ" dirty="0" smtClean="0"/>
              <a:t>:</a:t>
            </a:r>
          </a:p>
          <a:p>
            <a:pPr marL="0" lvl="0" indent="0">
              <a:buNone/>
            </a:pPr>
            <a:r>
              <a:rPr lang="cs-CZ" dirty="0" smtClean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mohou v této oblasti vytvářet a přijímat právně závazné akty Unie i členské státy. </a:t>
            </a:r>
            <a:endParaRPr lang="cs-CZ" dirty="0" smtClean="0"/>
          </a:p>
          <a:p>
            <a:pPr marL="0" lvl="0" indent="0">
              <a:buNone/>
            </a:pPr>
            <a:r>
              <a:rPr lang="cs-CZ" u="sng" dirty="0" smtClean="0">
                <a:solidFill>
                  <a:srgbClr val="C00000"/>
                </a:solidFill>
              </a:rPr>
              <a:t>ALE: členské </a:t>
            </a:r>
            <a:r>
              <a:rPr lang="cs-CZ" u="sng" dirty="0">
                <a:solidFill>
                  <a:srgbClr val="C00000"/>
                </a:solidFill>
              </a:rPr>
              <a:t>státy vykonávají svou pravomoc </a:t>
            </a:r>
            <a:r>
              <a:rPr lang="cs-CZ" u="sng" dirty="0" smtClean="0">
                <a:solidFill>
                  <a:srgbClr val="C00000"/>
                </a:solidFill>
              </a:rPr>
              <a:t>jen v </a:t>
            </a:r>
            <a:r>
              <a:rPr lang="cs-CZ" u="sng" dirty="0">
                <a:solidFill>
                  <a:srgbClr val="C00000"/>
                </a:solidFill>
              </a:rPr>
              <a:t>rozsahu, v jakém ji Unie </a:t>
            </a:r>
            <a:r>
              <a:rPr lang="cs-CZ" u="sng" dirty="0" smtClean="0">
                <a:solidFill>
                  <a:srgbClr val="C00000"/>
                </a:solidFill>
              </a:rPr>
              <a:t>nevykonala </a:t>
            </a:r>
            <a:r>
              <a:rPr lang="cs-CZ" dirty="0" smtClean="0"/>
              <a:t>nebo přestala vykonávat</a:t>
            </a: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3. Podpůrné, koordinační a doplňkové pravomoci (čl. 6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ochrana </a:t>
            </a:r>
            <a:r>
              <a:rPr lang="cs-CZ" dirty="0"/>
              <a:t>a zlepšování lidského zdraví</a:t>
            </a:r>
          </a:p>
          <a:p>
            <a:pPr lvl="0"/>
            <a:r>
              <a:rPr lang="cs-CZ" dirty="0"/>
              <a:t>průmysl</a:t>
            </a:r>
          </a:p>
          <a:p>
            <a:pPr lvl="0"/>
            <a:r>
              <a:rPr lang="cs-CZ" dirty="0"/>
              <a:t>kultura</a:t>
            </a:r>
          </a:p>
          <a:p>
            <a:pPr lvl="0"/>
            <a:r>
              <a:rPr lang="cs-CZ" dirty="0"/>
              <a:t>cestovní ruch</a:t>
            </a:r>
          </a:p>
          <a:p>
            <a:pPr lvl="0"/>
            <a:r>
              <a:rPr lang="cs-CZ" dirty="0"/>
              <a:t>všeobecné vzdělávání, odborné </a:t>
            </a:r>
            <a:r>
              <a:rPr lang="cs-CZ" dirty="0" smtClean="0"/>
              <a:t>vzdělávání (školství), </a:t>
            </a:r>
            <a:r>
              <a:rPr lang="cs-CZ" dirty="0"/>
              <a:t>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</a:t>
            </a:r>
            <a:r>
              <a:rPr lang="cs-CZ" dirty="0" smtClean="0"/>
              <a:t>spolupráce</a:t>
            </a:r>
          </a:p>
          <a:p>
            <a:pPr marL="0" indent="0">
              <a:buNone/>
            </a:pPr>
            <a:r>
              <a:rPr lang="cs-CZ" dirty="0" smtClean="0"/>
              <a:t>(jen v rozsahu stanoveném Smlouvami)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Týkají se rozsahu VÝKONU PRAVOMOCÍ, ne jejich vymezení</a:t>
            </a:r>
          </a:p>
          <a:p>
            <a:r>
              <a:rPr lang="cs-CZ" sz="2000" u="sng" dirty="0" smtClean="0"/>
              <a:t>Článek 5 Smlouvy o EU</a:t>
            </a:r>
            <a:endParaRPr lang="cs-CZ" sz="2000" u="sng" dirty="0"/>
          </a:p>
          <a:p>
            <a:r>
              <a:rPr lang="cs-CZ" sz="2400" dirty="0" smtClean="0"/>
              <a:t>3</a:t>
            </a:r>
            <a:r>
              <a:rPr lang="cs-CZ" sz="2400" dirty="0"/>
              <a:t>. Podle </a:t>
            </a:r>
            <a:r>
              <a:rPr lang="cs-CZ" sz="2400" b="1" u="sng" dirty="0">
                <a:solidFill>
                  <a:srgbClr val="FF0000"/>
                </a:solidFill>
              </a:rPr>
              <a:t>zásady </a:t>
            </a:r>
            <a:r>
              <a:rPr lang="cs-CZ" sz="2400" b="1" u="sng" dirty="0" smtClean="0">
                <a:solidFill>
                  <a:srgbClr val="FF0000"/>
                </a:solidFill>
              </a:rPr>
              <a:t>subsidiarity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jedná </a:t>
            </a:r>
            <a:r>
              <a:rPr lang="cs-CZ" sz="2400" dirty="0"/>
              <a:t>Unie v oblastech, které nespadají do její výlučné pravomoci, pouze tehdy a do té míry, </a:t>
            </a:r>
            <a:r>
              <a:rPr lang="cs-CZ" sz="2400" b="1" dirty="0"/>
              <a:t>pokud cílů zamýšlené činnosti nemůže být dosaženo uspokojivě členskými státy</a:t>
            </a:r>
            <a:r>
              <a:rPr lang="cs-CZ" sz="2400" dirty="0"/>
              <a:t> na úrovni ústřední, regionální či místní, ale spíše jich, z důvodu jejího rozsahu či účinků, může být </a:t>
            </a:r>
            <a:r>
              <a:rPr lang="cs-CZ" sz="2400" b="1" dirty="0">
                <a:solidFill>
                  <a:srgbClr val="C00000"/>
                </a:solidFill>
              </a:rPr>
              <a:t>lépe dosaženo na úrovni Unie.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Vnitrostátní </a:t>
            </a:r>
            <a:r>
              <a:rPr lang="cs-CZ" sz="2400" b="1" dirty="0">
                <a:solidFill>
                  <a:srgbClr val="C00000"/>
                </a:solidFill>
              </a:rPr>
              <a:t>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</a:t>
            </a:r>
            <a:r>
              <a:rPr lang="cs-CZ" sz="2400" dirty="0" smtClean="0"/>
              <a:t>protokolu </a:t>
            </a:r>
            <a:r>
              <a:rPr lang="cs-CZ" sz="2400" b="1" dirty="0" smtClean="0">
                <a:solidFill>
                  <a:srgbClr val="CC6600"/>
                </a:solidFill>
              </a:rPr>
              <a:t>(žlutá a oranžová karta)</a:t>
            </a:r>
            <a:endParaRPr lang="cs-CZ" sz="2400" b="1" dirty="0">
              <a:solidFill>
                <a:srgbClr val="CC6600"/>
              </a:solidFill>
            </a:endParaRPr>
          </a:p>
          <a:p>
            <a:pPr marL="0" indent="0">
              <a:buNone/>
            </a:pPr>
            <a:endParaRPr lang="cs-CZ" sz="2400" b="1" dirty="0" smtClean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rgbClr val="0000CC"/>
                </a:solidFill>
              </a:rPr>
              <a:t>má </a:t>
            </a:r>
            <a:r>
              <a:rPr lang="cs-CZ" dirty="0">
                <a:solidFill>
                  <a:srgbClr val="0000CC"/>
                </a:solidFill>
              </a:rPr>
              <a:t>činnost </a:t>
            </a:r>
            <a:r>
              <a:rPr lang="cs-CZ" u="sng" dirty="0">
                <a:solidFill>
                  <a:srgbClr val="0000CC"/>
                </a:solidFill>
              </a:rPr>
              <a:t>nadnárodní aspekty, </a:t>
            </a:r>
            <a:r>
              <a:rPr lang="cs-CZ" dirty="0">
                <a:solidFill>
                  <a:srgbClr val="0000CC"/>
                </a:solidFill>
              </a:rPr>
              <a:t>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výhody?</a:t>
            </a:r>
          </a:p>
          <a:p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1197</Words>
  <Application>Microsoft Office PowerPoint</Application>
  <PresentationFormat>Předvádění na obrazovce (4:3)</PresentationFormat>
  <Paragraphs>216</Paragraphs>
  <Slides>26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 Unicode MS</vt:lpstr>
      <vt:lpstr>Aharoni</vt:lpstr>
      <vt:lpstr>Arial</vt:lpstr>
      <vt:lpstr>Arial Black</vt:lpstr>
      <vt:lpstr>Calibri</vt:lpstr>
      <vt:lpstr>Times New Roman</vt:lpstr>
      <vt:lpstr>Motiv systému Office</vt:lpstr>
      <vt:lpstr>Pravomoci a prameny práva EU  2019</vt:lpstr>
      <vt:lpstr>Podstata přenosu pravomocí: Costa v. ENEL 6/64</vt:lpstr>
      <vt:lpstr>Zásada svěřených pravomocí  Typy pravomocí EU</vt:lpstr>
      <vt:lpstr>1. Výlučné pravomoci (čl. 3 SFEU)</vt:lpstr>
      <vt:lpstr>2. Sdílené pravomoci (čl. 4 SFEU)</vt:lpstr>
      <vt:lpstr>2. Sdílené pravomoci - podstata</vt:lpstr>
      <vt:lpstr>3. Podpůrné, koordinační a doplňkové pravomoci (čl. 6 SFEU)</vt:lpstr>
      <vt:lpstr>Principy subsidiarity a proporcionality</vt:lpstr>
      <vt:lpstr>Principy subsidiarity a proporcionality</vt:lpstr>
      <vt:lpstr>Principy subsidiarity a proporcionality</vt:lpstr>
      <vt:lpstr>„Flexibilita“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Posílená spolupráce  (býv. užší spolupráce)</vt:lpstr>
      <vt:lpstr>Diferenciace</vt:lpstr>
      <vt:lpstr>Důvody</vt:lpstr>
      <vt:lpstr>Podmínky a postup dle Lisabonu:  Podmínky a postup dle Lisabonu: čl. 43-45 SEU, 326-334 SFEU  </vt:lpstr>
      <vt:lpstr>Prezentace aplikace PowerPoint</vt:lpstr>
      <vt:lpstr>Systém práva EU</vt:lpstr>
      <vt:lpstr>Prameny práva EU</vt:lpstr>
      <vt:lpstr>Prezentace aplikace PowerPoint</vt:lpstr>
      <vt:lpstr>Nařízení a směrnice v EU</vt:lpstr>
      <vt:lpstr>Směrnice - provedení</vt:lpstr>
      <vt:lpstr>Transpozice směrnice</vt:lpstr>
      <vt:lpstr>Následky netranspozice směrnice členským státem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 Týč</cp:lastModifiedBy>
  <cp:revision>52</cp:revision>
  <dcterms:created xsi:type="dcterms:W3CDTF">2014-03-05T12:51:14Z</dcterms:created>
  <dcterms:modified xsi:type="dcterms:W3CDTF">2019-10-24T11:58:41Z</dcterms:modified>
</cp:coreProperties>
</file>