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8" r:id="rId5"/>
    <p:sldId id="262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9FC36"/>
    <a:srgbClr val="CCFF33"/>
    <a:srgbClr val="FFFF4B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706FB-09EC-49F6-8431-AF76B1761645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D5AD5-C601-4D6D-8FED-571905C40C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26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978C-B715-4B97-B021-4D2EA7169CB4}" type="slidenum">
              <a:rPr lang="en-GB" altLang="cs-CZ"/>
              <a:pPr/>
              <a:t>4</a:t>
            </a:fld>
            <a:endParaRPr lang="en-GB" alt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1400" y="725488"/>
            <a:ext cx="4772025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4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822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4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9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5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1697-3C10-4D30-B140-1E6916371D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306/05&amp;datefs=&amp;datefe=&amp;nomusuel=&amp;domaine=&amp;mots=&amp;resmax=100" TargetMode="External"/><Relationship Id="rId2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282/06&amp;datefs=&amp;datefe=&amp;nomusuel=&amp;domaine=&amp;mots=&amp;resmax=1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</a:t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čl. 267 SFEU</a:t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Úvodní poznámky – zajištění jednotného výkladu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>
              <a:effectLst/>
            </a:endParaRPr>
          </a:p>
          <a:p>
            <a:r>
              <a:rPr lang="cs-CZ" dirty="0" smtClean="0"/>
              <a:t>problémové </a:t>
            </a:r>
            <a:r>
              <a:rPr lang="cs-CZ" dirty="0"/>
              <a:t>otázky interpretace práva EU </a:t>
            </a:r>
            <a:r>
              <a:rPr lang="cs-CZ" dirty="0" smtClean="0"/>
              <a:t>– </a:t>
            </a:r>
          </a:p>
          <a:p>
            <a:endParaRPr lang="cs-CZ" dirty="0"/>
          </a:p>
          <a:p>
            <a:r>
              <a:rPr lang="cs-CZ" dirty="0" smtClean="0"/>
              <a:t>1</a:t>
            </a:r>
            <a:r>
              <a:rPr lang="cs-CZ" dirty="0"/>
              <a:t>) je rámcové (obecné formulace)</a:t>
            </a:r>
            <a:endParaRPr lang="cs-CZ" dirty="0" smtClean="0">
              <a:effectLst/>
            </a:endParaRPr>
          </a:p>
          <a:p>
            <a:r>
              <a:rPr lang="cs-CZ" dirty="0"/>
              <a:t>2) odlišná právní kultura a terminologie v jednotlivých </a:t>
            </a:r>
            <a:r>
              <a:rPr lang="cs-CZ" dirty="0" smtClean="0"/>
              <a:t>zemích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err="1"/>
              <a:t>ESD</a:t>
            </a:r>
            <a:r>
              <a:rPr lang="cs-CZ" dirty="0"/>
              <a:t> a výklad </a:t>
            </a:r>
            <a:r>
              <a:rPr lang="cs-CZ" dirty="0" smtClean="0"/>
              <a:t>práva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Poznámky o výkladu </a:t>
            </a:r>
            <a:r>
              <a:rPr lang="cs-CZ" dirty="0" err="1" smtClean="0">
                <a:effectLst/>
              </a:rPr>
              <a:t>SD</a:t>
            </a:r>
            <a:r>
              <a:rPr lang="cs-CZ" dirty="0" smtClean="0">
                <a:effectLst/>
              </a:rPr>
              <a:t> EU</a:t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8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454"/>
          </a:xfrm>
        </p:spPr>
        <p:txBody>
          <a:bodyPr/>
          <a:lstStyle/>
          <a:p>
            <a:pPr algn="ctr"/>
            <a:r>
              <a:rPr lang="cs-CZ" dirty="0" err="1" smtClean="0"/>
              <a:t>SEU</a:t>
            </a:r>
            <a:r>
              <a:rPr lang="cs-CZ" dirty="0" smtClean="0"/>
              <a:t> - </a:t>
            </a:r>
            <a:r>
              <a:rPr lang="cs-CZ" dirty="0" err="1" smtClean="0"/>
              <a:t>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358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i="1" dirty="0" smtClean="0"/>
              <a:t>Článek </a:t>
            </a:r>
            <a:r>
              <a:rPr lang="cs-CZ" i="1" dirty="0"/>
              <a:t>19 </a:t>
            </a:r>
            <a:r>
              <a:rPr lang="cs-CZ" i="1" dirty="0" err="1"/>
              <a:t>SEU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zajišťuje dodržování práva </a:t>
            </a:r>
            <a:r>
              <a:rPr lang="cs-CZ" b="1" i="1" dirty="0">
                <a:solidFill>
                  <a:srgbClr val="C00000"/>
                </a:solidFill>
              </a:rPr>
              <a:t>při výkladu a provádění </a:t>
            </a:r>
            <a:r>
              <a:rPr lang="cs-CZ" i="1" dirty="0"/>
              <a:t>Smluv.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3. Soudní dvůr Evropské unie rozhoduje v souladu se Smlouvami: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</a:rPr>
              <a:t>b) na žádost vnitrostátních soudů o předběžných otázkách týkajících se výkladu práva Unie nebo platnosti aktů přijatých orgány...</a:t>
            </a:r>
            <a:endParaRPr lang="cs-CZ" b="1" dirty="0" smtClean="0"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 smtClean="0"/>
              <a:t>1. Soudní </a:t>
            </a:r>
            <a:r>
              <a:rPr lang="cs-CZ" i="1" dirty="0"/>
              <a:t>dvůr Evropské unie má pravomoc rozhodovat o předběžných otázkách týkajících se: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a) výkladu Smluv,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b) platnosti a výkladu aktů přijatých orgány, institucemi nebo jinými subjekty Unie.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b="1" i="1" dirty="0" smtClean="0"/>
              <a:t>2. Vyvstane-li</a:t>
            </a:r>
            <a:r>
              <a:rPr lang="cs-CZ" i="1" dirty="0" smtClean="0"/>
              <a:t> </a:t>
            </a:r>
            <a:r>
              <a:rPr lang="cs-CZ" i="1" dirty="0"/>
              <a:t>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dirty="0"/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b="1" i="1" dirty="0" smtClean="0"/>
              <a:t>3. Vyvstane-li</a:t>
            </a:r>
            <a:r>
              <a:rPr lang="cs-CZ" i="1" dirty="0" smtClean="0"/>
              <a:t> </a:t>
            </a:r>
            <a:r>
              <a:rPr lang="cs-CZ" i="1" dirty="0"/>
              <a:t>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dirty="0"/>
              <a:t>je tento soud povinen</a:t>
            </a:r>
            <a:r>
              <a:rPr lang="cs-CZ" i="1" dirty="0"/>
              <a:t> obrátit se na Soudní dvůr Evropské unie.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 smtClean="0"/>
              <a:t>4. Vyvstane-li </a:t>
            </a:r>
            <a:r>
              <a:rPr lang="cs-CZ" i="1" dirty="0"/>
              <a:t>taková otázka při jednání před soudem členského státu, které se týká osoby ve vazbě, rozhodne Soudní dvůr Evropské unie v co nejkratší lhůtě</a:t>
            </a:r>
            <a:r>
              <a:rPr lang="cs-CZ" i="1" dirty="0" smtClean="0"/>
              <a:t>.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502823" y="175318"/>
            <a:ext cx="8001480" cy="46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430213" indent="-323850"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3266" b="1" dirty="0" smtClean="0">
                <a:solidFill>
                  <a:srgbClr val="0000FF"/>
                </a:solidFill>
              </a:rPr>
              <a:t>N</a:t>
            </a:r>
            <a:r>
              <a:rPr lang="cs-CZ" altLang="cs-CZ" sz="3266" b="1" dirty="0" err="1" smtClean="0">
                <a:solidFill>
                  <a:srgbClr val="0000FF"/>
                </a:solidFill>
              </a:rPr>
              <a:t>árodní</a:t>
            </a:r>
            <a:r>
              <a:rPr lang="cs-CZ" altLang="cs-CZ" sz="3266" b="1" dirty="0" smtClean="0">
                <a:solidFill>
                  <a:srgbClr val="0000FF"/>
                </a:solidFill>
              </a:rPr>
              <a:t> soud</a:t>
            </a:r>
            <a:r>
              <a:rPr lang="en-GB" altLang="cs-CZ" sz="3266" b="1" dirty="0" smtClean="0">
                <a:solidFill>
                  <a:srgbClr val="0000FF"/>
                </a:solidFill>
              </a:rPr>
              <a:t>       </a:t>
            </a:r>
            <a:r>
              <a:rPr lang="en-GB" altLang="cs-CZ" sz="3266" b="1" dirty="0" smtClean="0">
                <a:solidFill>
                  <a:srgbClr val="FF0000"/>
                </a:solidFill>
              </a:rPr>
              <a:t>P</a:t>
            </a:r>
            <a:r>
              <a:rPr lang="cs-CZ" altLang="cs-CZ" sz="3266" b="1" dirty="0" err="1" smtClean="0">
                <a:solidFill>
                  <a:srgbClr val="FF0000"/>
                </a:solidFill>
              </a:rPr>
              <a:t>ředběžná</a:t>
            </a:r>
            <a:r>
              <a:rPr lang="cs-CZ" altLang="cs-CZ" sz="3266" b="1" dirty="0" smtClean="0">
                <a:solidFill>
                  <a:srgbClr val="FF0000"/>
                </a:solidFill>
              </a:rPr>
              <a:t> otázka</a:t>
            </a:r>
            <a:r>
              <a:rPr lang="en-GB" altLang="cs-CZ" sz="3266" b="1" dirty="0" smtClean="0">
                <a:solidFill>
                  <a:srgbClr val="FF0000"/>
                </a:solidFill>
              </a:rPr>
              <a:t> </a:t>
            </a:r>
            <a:endParaRPr lang="en-GB" altLang="cs-CZ" sz="3266" b="1" dirty="0">
              <a:solidFill>
                <a:srgbClr val="FF0000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02824" y="816567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 smtClean="0"/>
              <a:t>Žaloba podána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 smtClean="0"/>
              <a:t> k národnímu soudu</a:t>
            </a:r>
            <a:endParaRPr lang="en-GB" altLang="cs-CZ" sz="2359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2824" y="2122784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2359" dirty="0" err="1" smtClean="0"/>
              <a:t>Interpreta</a:t>
            </a:r>
            <a:r>
              <a:rPr lang="cs-CZ" altLang="cs-CZ" sz="2359" dirty="0" smtClean="0"/>
              <a:t>ční nebo</a:t>
            </a:r>
            <a:r>
              <a:rPr lang="en-GB" altLang="cs-CZ" sz="2359" dirty="0" smtClean="0"/>
              <a:t> </a:t>
            </a:r>
            <a:endParaRPr lang="en-GB" altLang="cs-CZ" sz="2359" dirty="0"/>
          </a:p>
          <a:p>
            <a:pPr algn="ctr">
              <a:lnSpc>
                <a:spcPct val="93000"/>
              </a:lnSpc>
            </a:pPr>
            <a:r>
              <a:rPr lang="en-GB" altLang="cs-CZ" sz="2359" dirty="0" err="1" smtClean="0"/>
              <a:t>aplikační</a:t>
            </a:r>
            <a:r>
              <a:rPr lang="cs-CZ" altLang="cs-CZ" sz="2359" dirty="0" smtClean="0"/>
              <a:t> problém</a:t>
            </a:r>
            <a:endParaRPr lang="en-GB" altLang="cs-CZ" sz="1996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2824" y="3429001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Řízení přerušeno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dotaz na Soudní dvůr</a:t>
            </a:r>
            <a:endParaRPr lang="en-GB" altLang="cs-CZ" sz="2177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12566" y="3429001"/>
            <a:ext cx="2939349" cy="816565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Řízení o PO zahájeno</a:t>
            </a:r>
            <a:endParaRPr lang="en-GB" altLang="cs-CZ" sz="2177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912566" y="4735218"/>
            <a:ext cx="2939349" cy="816566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Rozsudek obsahující</a:t>
            </a:r>
            <a:r>
              <a:rPr lang="en-GB" altLang="cs-CZ" sz="2177" dirty="0" smtClean="0"/>
              <a:t> 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odpověď na dotaz</a:t>
            </a:r>
            <a:endParaRPr lang="en-GB" altLang="cs-CZ" sz="2177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177350" y="5878698"/>
            <a:ext cx="3103526" cy="816566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 smtClean="0"/>
              <a:t>Rozhodnutí o 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 smtClean="0"/>
              <a:t>věci samé</a:t>
            </a:r>
            <a:endParaRPr lang="en-GB" altLang="cs-CZ" sz="2359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77350" y="5062133"/>
            <a:ext cx="3103526" cy="489651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 smtClean="0"/>
              <a:t>Řízení pokračuje</a:t>
            </a:r>
            <a:endParaRPr lang="en-GB" altLang="cs-CZ" sz="2177" dirty="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912567" y="1960047"/>
            <a:ext cx="3103526" cy="49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2903" b="1" dirty="0" smtClean="0">
                <a:solidFill>
                  <a:schemeClr val="accent4">
                    <a:lumMod val="50000"/>
                  </a:schemeClr>
                </a:solidFill>
              </a:rPr>
              <a:t>Soudní dvůr EU</a:t>
            </a:r>
            <a:r>
              <a:rPr lang="en-GB" altLang="cs-CZ" sz="2903" b="1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endParaRPr lang="en-GB" altLang="cs-CZ" sz="2903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974573" y="1807730"/>
            <a:ext cx="1440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973218" y="3102086"/>
            <a:ext cx="1440" cy="326915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606349" y="3918653"/>
            <a:ext cx="1306217" cy="144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8381520" y="4245566"/>
            <a:ext cx="1441" cy="48965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5276555" y="5224869"/>
            <a:ext cx="1638892" cy="144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646303" y="5551784"/>
            <a:ext cx="1441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502823" y="4572481"/>
            <a:ext cx="2939349" cy="368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1996" dirty="0" smtClean="0">
                <a:solidFill>
                  <a:schemeClr val="accent2">
                    <a:lumMod val="75000"/>
                  </a:schemeClr>
                </a:solidFill>
              </a:rPr>
              <a:t>cca</a:t>
            </a:r>
            <a:r>
              <a:rPr lang="en-GB" altLang="cs-CZ" sz="1996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18 </a:t>
            </a:r>
            <a:r>
              <a:rPr lang="cs-CZ" altLang="cs-CZ" sz="1996" dirty="0" smtClean="0">
                <a:solidFill>
                  <a:schemeClr val="accent2">
                    <a:lumMod val="75000"/>
                  </a:schemeClr>
                </a:solidFill>
              </a:rPr>
              <a:t>až</a:t>
            </a:r>
            <a:r>
              <a:rPr lang="en-GB" altLang="cs-CZ" sz="1996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24 </a:t>
            </a:r>
            <a:r>
              <a:rPr lang="en-GB" altLang="cs-CZ" sz="1996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cs-CZ" altLang="cs-CZ" sz="1996" dirty="0" err="1" smtClean="0">
                <a:solidFill>
                  <a:schemeClr val="accent2">
                    <a:lumMod val="75000"/>
                  </a:schemeClr>
                </a:solidFill>
              </a:rPr>
              <a:t>ěsíců</a:t>
            </a:r>
            <a:endParaRPr lang="en-GB" altLang="cs-CZ" sz="1996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37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 smtClean="0"/>
              <a:t>Jednotlivosti - 1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308355"/>
          </a:xfrm>
          <a:solidFill>
            <a:srgbClr val="FFFF4B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smtClean="0">
                <a:effectLst/>
              </a:rPr>
              <a:t>předběžná otázka =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problém</a:t>
            </a:r>
            <a:r>
              <a:rPr lang="cs-CZ" dirty="0" smtClean="0">
                <a:effectLst/>
              </a:rPr>
              <a:t> k vyřešení před rozhodnutím ve věci samé</a:t>
            </a:r>
          </a:p>
          <a:p>
            <a:pPr marL="0" indent="0">
              <a:buNone/>
            </a:pPr>
            <a:r>
              <a:rPr lang="cs-CZ" dirty="0" smtClean="0"/>
              <a:t>forma podání k SDEU: </a:t>
            </a:r>
            <a:r>
              <a:rPr lang="cs-CZ" b="1" dirty="0" smtClean="0">
                <a:solidFill>
                  <a:srgbClr val="C00000"/>
                </a:solidFill>
              </a:rPr>
              <a:t>dotaz</a:t>
            </a:r>
            <a:r>
              <a:rPr lang="cs-CZ" dirty="0" smtClean="0"/>
              <a:t> ohledně výkladu nebo platnosti</a:t>
            </a:r>
          </a:p>
          <a:p>
            <a:r>
              <a:rPr lang="cs-CZ" b="1" i="1" dirty="0" smtClean="0"/>
              <a:t>proces</a:t>
            </a:r>
            <a:r>
              <a:rPr lang="cs-CZ" b="1" i="1" dirty="0"/>
              <a:t>: přerušení </a:t>
            </a:r>
            <a:r>
              <a:rPr lang="cs-CZ" b="1" i="1" dirty="0" smtClean="0"/>
              <a:t>řízení před národním soudem</a:t>
            </a:r>
          </a:p>
          <a:p>
            <a:r>
              <a:rPr lang="cs-CZ" b="1" i="1" dirty="0" smtClean="0"/>
              <a:t>v ČR: </a:t>
            </a:r>
            <a:r>
              <a:rPr lang="cs-CZ" b="1" i="1" dirty="0" smtClean="0"/>
              <a:t>již existuje </a:t>
            </a:r>
            <a:r>
              <a:rPr lang="cs-CZ" b="1" i="1" dirty="0" smtClean="0"/>
              <a:t>ve vztahu k Ústavnímu soudu (jen platnost)</a:t>
            </a:r>
          </a:p>
          <a:p>
            <a:r>
              <a:rPr lang="cs-CZ" b="1" i="1" dirty="0" smtClean="0">
                <a:effectLst/>
              </a:rPr>
              <a:t>podání otázky národním soudem je návrhem na zahájení řízení u SDEU</a:t>
            </a:r>
            <a:endParaRPr lang="cs-CZ" dirty="0" smtClean="0">
              <a:effectLst/>
            </a:endParaRPr>
          </a:p>
          <a:p>
            <a:r>
              <a:rPr lang="cs-CZ" b="1" i="1" dirty="0"/>
              <a:t>ESD jen určí, co má </a:t>
            </a:r>
            <a:r>
              <a:rPr lang="cs-CZ" b="1" i="1" dirty="0" smtClean="0"/>
              <a:t>nebo nemá být </a:t>
            </a:r>
            <a:r>
              <a:rPr lang="cs-CZ" b="1" i="1" dirty="0"/>
              <a:t>aplikováno, nerozhoduje meritorně (ale - </a:t>
            </a:r>
            <a:r>
              <a:rPr lang="cs-CZ" b="1" i="1" dirty="0" err="1"/>
              <a:t>Cristini</a:t>
            </a:r>
            <a:r>
              <a:rPr lang="cs-CZ" b="1" i="1" dirty="0"/>
              <a:t> - 32/75)</a:t>
            </a:r>
            <a:endParaRPr lang="cs-CZ" dirty="0" smtClean="0">
              <a:effectLst/>
            </a:endParaRPr>
          </a:p>
          <a:p>
            <a:r>
              <a:rPr lang="cs-CZ" b="1" dirty="0"/>
              <a:t>výklad - včetně přímého účinku = aplikace</a:t>
            </a:r>
            <a:endParaRPr lang="cs-CZ" i="0" dirty="0" smtClean="0">
              <a:effectLst/>
            </a:endParaRPr>
          </a:p>
          <a:p>
            <a:r>
              <a:rPr lang="cs-CZ" b="1" dirty="0"/>
              <a:t>nelze </a:t>
            </a:r>
            <a:r>
              <a:rPr lang="cs-CZ" b="1" dirty="0" smtClean="0"/>
              <a:t>zkoumat platnost </a:t>
            </a:r>
            <a:r>
              <a:rPr lang="cs-CZ" b="1" dirty="0"/>
              <a:t>primárního </a:t>
            </a:r>
            <a:r>
              <a:rPr lang="cs-CZ" b="1" dirty="0" smtClean="0"/>
              <a:t>práva, jen sekundárního</a:t>
            </a:r>
            <a:endParaRPr lang="cs-CZ" i="0" dirty="0" smtClean="0">
              <a:effectLst/>
            </a:endParaRPr>
          </a:p>
          <a:p>
            <a:r>
              <a:rPr lang="cs-CZ" b="1" dirty="0"/>
              <a:t>žádá národní </a:t>
            </a:r>
            <a:r>
              <a:rPr lang="cs-CZ" b="1" dirty="0" smtClean="0"/>
              <a:t>soud (soudce), </a:t>
            </a:r>
            <a:r>
              <a:rPr lang="cs-CZ" b="1" dirty="0"/>
              <a:t>nikoli strana v řízení - není opravný </a:t>
            </a:r>
            <a:r>
              <a:rPr lang="cs-CZ" b="1" dirty="0" smtClean="0"/>
              <a:t>prostředek proti podání nebo nepodání </a:t>
            </a:r>
            <a:r>
              <a:rPr lang="cs-CZ" b="1" dirty="0" smtClean="0"/>
              <a:t>otázky</a:t>
            </a:r>
          </a:p>
          <a:p>
            <a:r>
              <a:rPr lang="cs-CZ" b="1" i="0" dirty="0" smtClean="0">
                <a:effectLst/>
              </a:rPr>
              <a:t>povinnost, je-li to (</a:t>
            </a:r>
            <a:r>
              <a:rPr lang="cs-CZ" b="1" i="0" dirty="0" err="1" smtClean="0">
                <a:effectLst/>
              </a:rPr>
              <a:t>nej</a:t>
            </a:r>
            <a:r>
              <a:rPr lang="cs-CZ" b="1" i="0" dirty="0" smtClean="0">
                <a:effectLst/>
              </a:rPr>
              <a:t>)vyšší (odvolací) soud</a:t>
            </a:r>
            <a:r>
              <a:rPr lang="cs-CZ" i="0" dirty="0" smtClean="0">
                <a:effectLst/>
              </a:rPr>
              <a:t/>
            </a:r>
            <a:br>
              <a:rPr lang="cs-CZ" i="0" dirty="0" smtClean="0">
                <a:effectLst/>
              </a:rPr>
            </a:br>
            <a:endParaRPr lang="cs-CZ" i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5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 </a:t>
            </a:r>
            <a:r>
              <a:rPr lang="cs-CZ" dirty="0" err="1" smtClean="0"/>
              <a:t>acte</a:t>
            </a:r>
            <a:r>
              <a:rPr lang="cs-CZ" dirty="0" smtClean="0"/>
              <a:t> </a:t>
            </a:r>
            <a:r>
              <a:rPr lang="cs-CZ" dirty="0" err="1" smtClean="0"/>
              <a:t>éclairé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C-282/06, </a:t>
            </a:r>
            <a:r>
              <a:rPr lang="cs-CZ" dirty="0" smtClean="0">
                <a:hlinkClick r:id="rId2"/>
              </a:rPr>
              <a:t>Ochranný </a:t>
            </a:r>
            <a:r>
              <a:rPr lang="cs-CZ" dirty="0">
                <a:hlinkClick r:id="rId2"/>
              </a:rPr>
              <a:t>svaz autorský pro práva k dílům hudebním (OSA) v. Miloslav </a:t>
            </a:r>
            <a:r>
              <a:rPr lang="cs-CZ" dirty="0" smtClean="0">
                <a:hlinkClick r:id="rId2"/>
              </a:rPr>
              <a:t>Lev</a:t>
            </a:r>
            <a:r>
              <a:rPr lang="cs-CZ" dirty="0" smtClean="0"/>
              <a:t>  -  předložil </a:t>
            </a:r>
            <a:r>
              <a:rPr lang="cs-CZ" dirty="0"/>
              <a:t>v červnu 2006 Krajský soud v Praze ve znění:</a:t>
            </a:r>
          </a:p>
          <a:p>
            <a:r>
              <a:rPr lang="cs-CZ" i="1" dirty="0">
                <a:solidFill>
                  <a:srgbClr val="C00000"/>
                </a:solidFill>
              </a:rPr>
              <a:t>Má autor podle práva Evropské unie - směrnice ES 2001/29 - právo na odměnu při provozování díla rozhlasem nebo televizí provozovatelem zařízením, sloužícího k ubytování i případě, že je televizor či rozhlasový přijímač umístěn v soukromé části ubytovacího prostoru (na pokoji</a:t>
            </a:r>
            <a:r>
              <a:rPr lang="cs-CZ" i="1" dirty="0" smtClean="0">
                <a:solidFill>
                  <a:srgbClr val="C00000"/>
                </a:solidFill>
              </a:rPr>
              <a:t>)?</a:t>
            </a:r>
          </a:p>
          <a:p>
            <a:r>
              <a:rPr lang="cs-CZ" i="1" dirty="0" smtClean="0">
                <a:solidFill>
                  <a:srgbClr val="C00000"/>
                </a:solidFill>
              </a:rPr>
              <a:t>Je </a:t>
            </a:r>
            <a:r>
              <a:rPr lang="cs-CZ" i="1" dirty="0">
                <a:solidFill>
                  <a:srgbClr val="C00000"/>
                </a:solidFill>
              </a:rPr>
              <a:t>ustanovení § 23 autorského zákona 121/2001 Sb. v novelizovaném znění zákonem </a:t>
            </a:r>
            <a:r>
              <a:rPr lang="cs-CZ" i="1" dirty="0" smtClean="0">
                <a:solidFill>
                  <a:srgbClr val="C00000"/>
                </a:solidFill>
              </a:rPr>
              <a:t>č. </a:t>
            </a:r>
            <a:r>
              <a:rPr lang="cs-CZ" i="1" dirty="0">
                <a:solidFill>
                  <a:srgbClr val="C00000"/>
                </a:solidFill>
              </a:rPr>
              <a:t>81/2005 Sb. v rozporu s komunitárním právem ES</a:t>
            </a:r>
            <a:r>
              <a:rPr lang="cs-CZ" i="1" dirty="0" smtClean="0">
                <a:solidFill>
                  <a:srgbClr val="C00000"/>
                </a:solidFill>
              </a:rPr>
              <a:t>?</a:t>
            </a:r>
          </a:p>
          <a:p>
            <a:r>
              <a:rPr lang="cs-CZ" dirty="0" smtClean="0"/>
              <a:t>Vyřešeno usnesením odkazujícím na nedávné rozhodnutí </a:t>
            </a:r>
            <a:r>
              <a:rPr lang="cs-CZ" dirty="0"/>
              <a:t>ve věci </a:t>
            </a:r>
            <a:r>
              <a:rPr lang="cs-CZ" dirty="0">
                <a:hlinkClick r:id="rId3"/>
              </a:rPr>
              <a:t>C 306/05, </a:t>
            </a:r>
            <a:r>
              <a:rPr lang="cs-CZ" dirty="0" err="1">
                <a:hlinkClick r:id="rId3"/>
              </a:rPr>
              <a:t>Sociedad</a:t>
            </a:r>
            <a:r>
              <a:rPr lang="cs-CZ" dirty="0">
                <a:hlinkClick r:id="rId3"/>
              </a:rPr>
              <a:t> General de </a:t>
            </a:r>
            <a:r>
              <a:rPr lang="cs-CZ" dirty="0" err="1">
                <a:hlinkClick r:id="rId3"/>
              </a:rPr>
              <a:t>Autores</a:t>
            </a:r>
            <a:r>
              <a:rPr lang="cs-CZ" dirty="0">
                <a:hlinkClick r:id="rId3"/>
              </a:rPr>
              <a:t> y </a:t>
            </a:r>
            <a:r>
              <a:rPr lang="cs-CZ" dirty="0" err="1">
                <a:hlinkClick r:id="rId3"/>
              </a:rPr>
              <a:t>Editores</a:t>
            </a:r>
            <a:r>
              <a:rPr lang="cs-CZ" dirty="0">
                <a:hlinkClick r:id="rId3"/>
              </a:rPr>
              <a:t> de </a:t>
            </a:r>
            <a:r>
              <a:rPr lang="cs-CZ" dirty="0" err="1" smtClean="0">
                <a:hlinkClick r:id="rId3"/>
              </a:rPr>
              <a:t>Espaňa</a:t>
            </a:r>
            <a:r>
              <a:rPr lang="cs-CZ" dirty="0" smtClean="0">
                <a:hlinkClick r:id="rId3"/>
              </a:rPr>
              <a:t> </a:t>
            </a:r>
            <a:r>
              <a:rPr lang="cs-CZ" dirty="0">
                <a:hlinkClick r:id="rId3"/>
              </a:rPr>
              <a:t>(</a:t>
            </a:r>
            <a:r>
              <a:rPr lang="cs-CZ" dirty="0" err="1">
                <a:hlinkClick r:id="rId3"/>
              </a:rPr>
              <a:t>SGAE</a:t>
            </a:r>
            <a:r>
              <a:rPr lang="cs-CZ" dirty="0">
                <a:hlinkClick r:id="rId3"/>
              </a:rPr>
              <a:t>) v. Rafael </a:t>
            </a:r>
            <a:r>
              <a:rPr lang="cs-CZ" dirty="0" err="1">
                <a:hlinkClick r:id="rId3"/>
              </a:rPr>
              <a:t>Hoteles</a:t>
            </a:r>
            <a:r>
              <a:rPr lang="cs-CZ" dirty="0">
                <a:hlinkClick r:id="rId3"/>
              </a:rPr>
              <a:t> </a:t>
            </a:r>
            <a:r>
              <a:rPr lang="cs-CZ" dirty="0" smtClean="0">
                <a:hlinkClick r:id="rId3"/>
              </a:rPr>
              <a:t>SA</a:t>
            </a:r>
            <a:r>
              <a:rPr lang="cs-CZ" dirty="0" smtClean="0"/>
              <a:t>, </a:t>
            </a:r>
            <a:r>
              <a:rPr lang="cs-CZ" dirty="0"/>
              <a:t>že vysílání v hotelových pokojích a hotelech obecně je "sdělováním" obsahu děl veřejnosti, pro které je třeba souhlasu autora.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7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Širokoúhlá obrazovka</PresentationFormat>
  <Paragraphs>56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 Unicode MS</vt:lpstr>
      <vt:lpstr>Calibri</vt:lpstr>
      <vt:lpstr>Calibri Light</vt:lpstr>
      <vt:lpstr>Motiv Office</vt:lpstr>
      <vt:lpstr>Řízení o předběžné otázce čl. 267 SFEU   </vt:lpstr>
      <vt:lpstr>Úvodní poznámky – zajištění jednotného výkladu</vt:lpstr>
      <vt:lpstr>SEU - SFEU</vt:lpstr>
      <vt:lpstr>Prezentace aplikace PowerPoint</vt:lpstr>
      <vt:lpstr>Jednotlivosti - 1</vt:lpstr>
      <vt:lpstr>Příklad acte éclairé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předběžné otázce čl. 267 SFEU</dc:title>
  <dc:creator>Vladimír Týč</dc:creator>
  <cp:lastModifiedBy>Vladimír Týč</cp:lastModifiedBy>
  <cp:revision>16</cp:revision>
  <dcterms:created xsi:type="dcterms:W3CDTF">2016-05-12T07:21:08Z</dcterms:created>
  <dcterms:modified xsi:type="dcterms:W3CDTF">2019-11-07T12:05:16Z</dcterms:modified>
</cp:coreProperties>
</file>