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88B-FA38-4752-8511-D81D4D8C3808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E5C-9B5F-490D-B31D-3D295E1A3D8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94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88B-FA38-4752-8511-D81D4D8C3808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E5C-9B5F-490D-B31D-3D295E1A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40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88B-FA38-4752-8511-D81D4D8C3808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E5C-9B5F-490D-B31D-3D295E1A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02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88B-FA38-4752-8511-D81D4D8C3808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E5C-9B5F-490D-B31D-3D295E1A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48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88B-FA38-4752-8511-D81D4D8C3808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E5C-9B5F-490D-B31D-3D295E1A3D8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36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88B-FA38-4752-8511-D81D4D8C3808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E5C-9B5F-490D-B31D-3D295E1A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85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88B-FA38-4752-8511-D81D4D8C3808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E5C-9B5F-490D-B31D-3D295E1A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77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88B-FA38-4752-8511-D81D4D8C3808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E5C-9B5F-490D-B31D-3D295E1A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00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88B-FA38-4752-8511-D81D4D8C3808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E5C-9B5F-490D-B31D-3D295E1A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99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48688B-FA38-4752-8511-D81D4D8C3808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52BE5C-9B5F-490D-B31D-3D295E1A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2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688B-FA38-4752-8511-D81D4D8C3808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BE5C-9B5F-490D-B31D-3D295E1A3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37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48688B-FA38-4752-8511-D81D4D8C3808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C52BE5C-9B5F-490D-B31D-3D295E1A3D8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8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Schengenský systém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/>
              <a:t> </a:t>
            </a:r>
            <a:r>
              <a:rPr lang="cs-CZ" sz="5400" i="1" dirty="0" smtClean="0"/>
              <a:t>„Prostor svobody, bezpečnosti a práva“ </a:t>
            </a:r>
            <a:endParaRPr lang="cs-CZ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IVETA ROHOVÁ</a:t>
            </a:r>
          </a:p>
          <a:p>
            <a:pPr algn="ctr"/>
            <a:r>
              <a:rPr lang="cs-CZ" dirty="0" smtClean="0"/>
              <a:t>28.11.2019</a:t>
            </a:r>
          </a:p>
        </p:txBody>
      </p:sp>
    </p:spTree>
    <p:extLst>
      <p:ext uri="{BB962C8B-B14F-4D97-AF65-F5344CB8AC3E}">
        <p14:creationId xmlns:p14="http://schemas.microsoft.com/office/powerpoint/2010/main" val="205715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FRONTEX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r>
              <a:rPr lang="cs-CZ" b="1" dirty="0" smtClean="0"/>
              <a:t>Evropská </a:t>
            </a:r>
            <a:r>
              <a:rPr lang="cs-CZ" b="1" dirty="0"/>
              <a:t>agentura pro řízení operativní spolupráce na vnějších hranicích členských </a:t>
            </a:r>
            <a:r>
              <a:rPr lang="cs-CZ" b="1" dirty="0" smtClean="0"/>
              <a:t>států</a:t>
            </a:r>
          </a:p>
          <a:p>
            <a:r>
              <a:rPr lang="cs-CZ" dirty="0" smtClean="0"/>
              <a:t>- nejedná se o zvláštní unijní policejní orgán s pravomocemi hraniční stráže – pouze koordinace </a:t>
            </a:r>
          </a:p>
          <a:p>
            <a:r>
              <a:rPr lang="cs-CZ" dirty="0" smtClean="0"/>
              <a:t>- x </a:t>
            </a:r>
            <a:r>
              <a:rPr lang="cs-CZ" b="1" dirty="0" smtClean="0">
                <a:solidFill>
                  <a:srgbClr val="00B050"/>
                </a:solidFill>
              </a:rPr>
              <a:t>nařízení č. 2016/1624 </a:t>
            </a:r>
          </a:p>
          <a:p>
            <a:pPr lvl="1"/>
            <a:r>
              <a:rPr lang="cs-CZ" dirty="0" smtClean="0"/>
              <a:t>Zřizuje </a:t>
            </a:r>
            <a:r>
              <a:rPr lang="cs-CZ" b="1" dirty="0" smtClean="0">
                <a:solidFill>
                  <a:srgbClr val="C00000"/>
                </a:solidFill>
              </a:rPr>
              <a:t>Evropskou pohraniční a pobřežní stráž </a:t>
            </a:r>
            <a:r>
              <a:rPr lang="cs-CZ" dirty="0" smtClean="0"/>
              <a:t>(nový </a:t>
            </a:r>
            <a:r>
              <a:rPr lang="cs-CZ" dirty="0" err="1" smtClean="0"/>
              <a:t>Frontex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Nově dvě složky: 1. původní </a:t>
            </a:r>
            <a:r>
              <a:rPr lang="cs-CZ" dirty="0" err="1"/>
              <a:t>Frontex</a:t>
            </a:r>
            <a:r>
              <a:rPr lang="cs-CZ" dirty="0"/>
              <a:t> jako agenturu, 2. nově jej tvoří také orgány pohraniční stráže všech členských států </a:t>
            </a:r>
            <a:endParaRPr lang="cs-CZ" dirty="0" smtClean="0"/>
          </a:p>
          <a:p>
            <a:pPr lvl="1"/>
            <a:r>
              <a:rPr lang="cs-CZ" dirty="0" smtClean="0"/>
              <a:t>Stráž </a:t>
            </a:r>
            <a:r>
              <a:rPr lang="cs-CZ" dirty="0"/>
              <a:t>má k dispozici fond 1500 odborníků v pohotovostních jednotkách, které mohou být vyslané na krizové místo do 5 dní (tzv. </a:t>
            </a:r>
            <a:r>
              <a:rPr lang="cs-CZ" dirty="0">
                <a:solidFill>
                  <a:srgbClr val="C00000"/>
                </a:solidFill>
              </a:rPr>
              <a:t>rezervní tým pro rychlé </a:t>
            </a:r>
            <a:r>
              <a:rPr lang="cs-CZ" dirty="0" smtClean="0">
                <a:solidFill>
                  <a:srgbClr val="C00000"/>
                </a:solidFill>
              </a:rPr>
              <a:t>nasazení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Vlastní </a:t>
            </a:r>
            <a:r>
              <a:rPr lang="cs-CZ" dirty="0"/>
              <a:t>zásahová technika (např. lodě, vrtulníky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ČR dodává do tohoto týmu 20 osob.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67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nového </a:t>
            </a:r>
            <a:r>
              <a:rPr lang="cs-CZ" dirty="0" err="1" smtClean="0"/>
              <a:t>Frontexu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přispívat </a:t>
            </a:r>
            <a:r>
              <a:rPr lang="cs-CZ" dirty="0"/>
              <a:t>k účinné ochraně hranic včetně aktivit pro odhalování přeshraniční trestné činnosti,</a:t>
            </a:r>
          </a:p>
          <a:p>
            <a:r>
              <a:rPr lang="cs-CZ" dirty="0" smtClean="0"/>
              <a:t>- poskytovat </a:t>
            </a:r>
            <a:r>
              <a:rPr lang="cs-CZ" dirty="0"/>
              <a:t>účinnou technickou a operativní pomoc zúčastněným hraničním členským zemím prostřednictvím společných operací a zásahů rychlé reakce a rovněž pomoc na podporu pátracích a záchranných operací zaměřených na osoby v tísni na moři,</a:t>
            </a:r>
          </a:p>
          <a:p>
            <a:r>
              <a:rPr lang="cs-CZ" dirty="0" smtClean="0"/>
              <a:t>- organizovat</a:t>
            </a:r>
            <a:r>
              <a:rPr lang="cs-CZ" dirty="0"/>
              <a:t>, koordinovat a provádět návratové </a:t>
            </a:r>
            <a:r>
              <a:rPr lang="cs-CZ" dirty="0" smtClean="0"/>
              <a:t>operace</a:t>
            </a:r>
            <a:endParaRPr lang="cs-CZ" dirty="0"/>
          </a:p>
          <a:p>
            <a:r>
              <a:rPr lang="cs-CZ" dirty="0"/>
              <a:t>Efektivní </a:t>
            </a:r>
            <a:r>
              <a:rPr lang="cs-CZ" dirty="0">
                <a:solidFill>
                  <a:srgbClr val="C00000"/>
                </a:solidFill>
              </a:rPr>
              <a:t>pomoc Stráže pohraničním orgánům postiženého státu</a:t>
            </a:r>
            <a:r>
              <a:rPr lang="cs-CZ" dirty="0"/>
              <a:t>, který situaci sám nemůže zvládnout (tzv. zásah rychlé reakce na hranicích). Zřizování </a:t>
            </a:r>
            <a:r>
              <a:rPr lang="cs-CZ" dirty="0" err="1"/>
              <a:t>hotspotů</a:t>
            </a:r>
            <a:r>
              <a:rPr lang="cs-CZ" dirty="0"/>
              <a:t> a v rychlejším třídění migrantů na ty, kteří mají šanci na základě žádosti získat azyl a na ostatní, kteří zjevně statut uprchlíka nesplňují a mohou být navráceni</a:t>
            </a:r>
          </a:p>
        </p:txBody>
      </p:sp>
    </p:spTree>
    <p:extLst>
      <p:ext uri="{BB962C8B-B14F-4D97-AF65-F5344CB8AC3E}">
        <p14:creationId xmlns:p14="http://schemas.microsoft.com/office/powerpoint/2010/main" val="44000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Pobyt (občanů EU) na území EU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- </a:t>
            </a:r>
            <a:r>
              <a:rPr lang="cs-CZ" dirty="0" smtClean="0">
                <a:solidFill>
                  <a:srgbClr val="C00000"/>
                </a:solidFill>
              </a:rPr>
              <a:t>směrnice č. 2004/38 </a:t>
            </a:r>
            <a:r>
              <a:rPr lang="cs-CZ" dirty="0" smtClean="0"/>
              <a:t>– tzv. pobytová směrnice (konsolidující předpis)</a:t>
            </a:r>
          </a:p>
          <a:p>
            <a:r>
              <a:rPr lang="cs-CZ" dirty="0" smtClean="0"/>
              <a:t>- stanovení podmínek pro legální pobyt na území hostitelského členského států </a:t>
            </a:r>
            <a:r>
              <a:rPr lang="cs-CZ" b="1" dirty="0" smtClean="0">
                <a:solidFill>
                  <a:srgbClr val="002060"/>
                </a:solidFill>
              </a:rPr>
              <a:t>občanům EU a jejich rodinným příslušníkům </a:t>
            </a:r>
          </a:p>
          <a:p>
            <a:r>
              <a:rPr lang="cs-CZ" dirty="0" smtClean="0"/>
              <a:t>- v návaznosti na </a:t>
            </a:r>
            <a:r>
              <a:rPr lang="cs-CZ" u="sng" dirty="0" smtClean="0"/>
              <a:t>délku pobytu</a:t>
            </a:r>
            <a:r>
              <a:rPr lang="cs-CZ" dirty="0" smtClean="0"/>
              <a:t>: 	</a:t>
            </a:r>
          </a:p>
          <a:p>
            <a:pPr lvl="1"/>
            <a:r>
              <a:rPr lang="cs-CZ" dirty="0" smtClean="0"/>
              <a:t>Krátkodobý – do 3 </a:t>
            </a:r>
            <a:r>
              <a:rPr lang="cs-CZ" dirty="0" err="1" smtClean="0"/>
              <a:t>měs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Dlouhodobý – nad 3 </a:t>
            </a:r>
            <a:r>
              <a:rPr lang="cs-CZ" dirty="0" err="1" smtClean="0"/>
              <a:t>měs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/>
              <a:t>Trvalý – možnost požádat po 5 letech nepřetržitého pobytu </a:t>
            </a:r>
          </a:p>
          <a:p>
            <a:pPr lvl="1"/>
            <a:endParaRPr lang="cs-CZ" dirty="0"/>
          </a:p>
          <a:p>
            <a:r>
              <a:rPr lang="cs-CZ" b="1" dirty="0" smtClean="0">
                <a:solidFill>
                  <a:srgbClr val="C00000"/>
                </a:solidFill>
              </a:rPr>
              <a:t>Podmínky: </a:t>
            </a:r>
          </a:p>
          <a:p>
            <a:pPr lvl="1"/>
            <a:r>
              <a:rPr lang="cs-CZ" dirty="0" smtClean="0"/>
              <a:t>1. platný doklad totožnosti</a:t>
            </a:r>
          </a:p>
          <a:p>
            <a:pPr lvl="1"/>
            <a:r>
              <a:rPr lang="cs-CZ" dirty="0" smtClean="0"/>
              <a:t>2. dostatečné finanční zdroje </a:t>
            </a:r>
          </a:p>
          <a:p>
            <a:pPr lvl="1"/>
            <a:r>
              <a:rPr lang="cs-CZ" dirty="0" smtClean="0"/>
              <a:t>3. zdravotní pojištění (i rodinní příslušníci)</a:t>
            </a:r>
          </a:p>
          <a:p>
            <a:pPr lvl="1"/>
            <a:r>
              <a:rPr lang="cs-CZ" dirty="0" smtClean="0"/>
              <a:t>ev. registrace („pobytová karta“ – povolení k pobytu rodinných příslušníků – cizinců)</a:t>
            </a:r>
          </a:p>
        </p:txBody>
      </p:sp>
    </p:spTree>
    <p:extLst>
      <p:ext uri="{BB962C8B-B14F-4D97-AF65-F5344CB8AC3E}">
        <p14:creationId xmlns:p14="http://schemas.microsoft.com/office/powerpoint/2010/main" val="126527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Rodinní příslušníci občanů EU </a:t>
            </a:r>
            <a:r>
              <a:rPr lang="cs-CZ" sz="2800" dirty="0" smtClean="0"/>
              <a:t>(občané třetí země)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r>
              <a:rPr lang="cs-CZ" dirty="0" smtClean="0">
                <a:solidFill>
                  <a:srgbClr val="002060"/>
                </a:solidFill>
              </a:rPr>
              <a:t>„rodinný příslušník občana EU“</a:t>
            </a:r>
            <a:r>
              <a:rPr lang="cs-CZ" dirty="0" smtClean="0"/>
              <a:t> – </a:t>
            </a:r>
            <a:r>
              <a:rPr lang="cs-CZ" dirty="0" smtClean="0">
                <a:solidFill>
                  <a:srgbClr val="FF0000"/>
                </a:solidFill>
              </a:rPr>
              <a:t>čl. 2 odst. 2 </a:t>
            </a:r>
            <a:r>
              <a:rPr lang="cs-CZ" dirty="0" smtClean="0">
                <a:solidFill>
                  <a:srgbClr val="FF0000"/>
                </a:solidFill>
              </a:rPr>
              <a:t>pobytové směrnice 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/>
              <a:t>(sami o sobě žádných zvláštních výhod na základě unijního práva </a:t>
            </a:r>
            <a:r>
              <a:rPr lang="cs-CZ" dirty="0" smtClean="0"/>
              <a:t>nepožívají)</a:t>
            </a:r>
            <a:endParaRPr lang="cs-CZ" dirty="0"/>
          </a:p>
          <a:p>
            <a:r>
              <a:rPr lang="cs-CZ" dirty="0" smtClean="0"/>
              <a:t>- pokud </a:t>
            </a:r>
            <a:r>
              <a:rPr lang="cs-CZ" dirty="0" smtClean="0"/>
              <a:t>doprovázejí </a:t>
            </a:r>
            <a:r>
              <a:rPr lang="cs-CZ" dirty="0" smtClean="0"/>
              <a:t>či </a:t>
            </a:r>
            <a:r>
              <a:rPr lang="cs-CZ" dirty="0" smtClean="0"/>
              <a:t>následují </a:t>
            </a:r>
            <a:r>
              <a:rPr lang="cs-CZ" dirty="0" smtClean="0"/>
              <a:t>občana EU na území jiného ČS  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akcesorická</a:t>
            </a:r>
            <a:r>
              <a:rPr lang="cs-CZ" dirty="0" smtClean="0"/>
              <a:t> práva (sami </a:t>
            </a:r>
            <a:r>
              <a:rPr lang="cs-CZ" dirty="0" smtClean="0"/>
              <a:t>všechny podmínky </a:t>
            </a:r>
            <a:r>
              <a:rPr lang="cs-CZ" dirty="0" smtClean="0"/>
              <a:t>splňovat nemusejí)</a:t>
            </a:r>
          </a:p>
          <a:p>
            <a:r>
              <a:rPr lang="cs-CZ" dirty="0" smtClean="0"/>
              <a:t>- platný doklad totožnosti (pas) + vízum/ pobytová karta </a:t>
            </a:r>
            <a:endParaRPr lang="cs-CZ" dirty="0" smtClean="0"/>
          </a:p>
          <a:p>
            <a:r>
              <a:rPr lang="cs-CZ" dirty="0" smtClean="0"/>
              <a:t>- účast na zdravotním pojištění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Případ SDEU </a:t>
            </a:r>
            <a:r>
              <a:rPr lang="cs-CZ" i="1" dirty="0" smtClean="0">
                <a:solidFill>
                  <a:srgbClr val="C00000"/>
                </a:solidFill>
              </a:rPr>
              <a:t>C-200/02 Catherine </a:t>
            </a:r>
            <a:r>
              <a:rPr lang="cs-CZ" i="1" dirty="0" err="1" smtClean="0">
                <a:solidFill>
                  <a:srgbClr val="C00000"/>
                </a:solidFill>
              </a:rPr>
              <a:t>Zhu</a:t>
            </a:r>
            <a:r>
              <a:rPr lang="cs-CZ" i="1" dirty="0" smtClean="0">
                <a:solidFill>
                  <a:srgbClr val="C00000"/>
                </a:solidFill>
              </a:rPr>
              <a:t> a Man L. </a:t>
            </a:r>
            <a:r>
              <a:rPr lang="cs-CZ" i="1" dirty="0" err="1" smtClean="0">
                <a:solidFill>
                  <a:srgbClr val="C00000"/>
                </a:solidFill>
              </a:rPr>
              <a:t>Chen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03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Možnosti omezení pobytu občanů EU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zásada zákazu diskriminace na základě státní příslušnosti mezi občany EU </a:t>
            </a:r>
          </a:p>
          <a:p>
            <a:r>
              <a:rPr lang="cs-CZ" dirty="0" smtClean="0"/>
              <a:t>- nevpuštění na území; vyhoštění jako krajní varianta v nejzávažnější případech (čl. 28 směrnice)</a:t>
            </a:r>
          </a:p>
          <a:p>
            <a:r>
              <a:rPr lang="cs-CZ" u="sng" dirty="0" smtClean="0">
                <a:solidFill>
                  <a:srgbClr val="0070C0"/>
                </a:solidFill>
              </a:rPr>
              <a:t>Důvody </a:t>
            </a:r>
            <a:r>
              <a:rPr lang="cs-CZ" u="sng" dirty="0" smtClean="0">
                <a:solidFill>
                  <a:srgbClr val="0070C0"/>
                </a:solidFill>
              </a:rPr>
              <a:t>omezení vstupu/ pobytu: </a:t>
            </a:r>
          </a:p>
          <a:p>
            <a:pPr lvl="1"/>
            <a:r>
              <a:rPr lang="cs-CZ" dirty="0" smtClean="0"/>
              <a:t>Ohrožení </a:t>
            </a:r>
            <a:r>
              <a:rPr lang="cs-CZ" dirty="0" smtClean="0">
                <a:solidFill>
                  <a:srgbClr val="C00000"/>
                </a:solidFill>
              </a:rPr>
              <a:t>veřejné bezpečnosti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C00000"/>
                </a:solidFill>
              </a:rPr>
              <a:t>veřejného pořádku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C00000"/>
                </a:solidFill>
              </a:rPr>
              <a:t>zdraví vlastních obyvatel</a:t>
            </a:r>
          </a:p>
          <a:p>
            <a:pPr lvl="1"/>
            <a:r>
              <a:rPr lang="cs-CZ" dirty="0" smtClean="0"/>
              <a:t>Jedná se o přímou, dostatečně závažnou hrozbu, odůvodněnou osobním chováním </a:t>
            </a:r>
            <a:r>
              <a:rPr lang="cs-CZ" dirty="0" smtClean="0"/>
              <a:t>(či stavem) jednotlivce – občana EU</a:t>
            </a:r>
            <a:endParaRPr lang="cs-CZ" dirty="0" smtClean="0"/>
          </a:p>
          <a:p>
            <a:pPr lvl="1"/>
            <a:r>
              <a:rPr lang="cs-CZ" dirty="0" smtClean="0"/>
              <a:t>Z důvodu ochrana zdraví </a:t>
            </a:r>
            <a:r>
              <a:rPr lang="cs-CZ" dirty="0" smtClean="0"/>
              <a:t>obyvatel – </a:t>
            </a:r>
            <a:r>
              <a:rPr lang="cs-CZ" dirty="0" smtClean="0"/>
              <a:t>pouze nemoci s epidemickým potenciálem dle </a:t>
            </a:r>
            <a:r>
              <a:rPr lang="cs-CZ" dirty="0" err="1" smtClean="0"/>
              <a:t>def</a:t>
            </a:r>
            <a:r>
              <a:rPr lang="cs-CZ" dirty="0" smtClean="0"/>
              <a:t>. WHO , jiné za podmínky národního zacházení</a:t>
            </a:r>
          </a:p>
          <a:p>
            <a:pPr lvl="1"/>
            <a:r>
              <a:rPr lang="cs-CZ" dirty="0" smtClean="0"/>
              <a:t>Požadavek přiměřenosti </a:t>
            </a:r>
          </a:p>
          <a:p>
            <a:pPr lvl="2"/>
            <a:r>
              <a:rPr lang="cs-CZ" dirty="0" smtClean="0"/>
              <a:t>Volba formy sankce</a:t>
            </a:r>
          </a:p>
          <a:p>
            <a:pPr lvl="2"/>
            <a:r>
              <a:rPr lang="cs-CZ" dirty="0" smtClean="0"/>
              <a:t>Délka trvání </a:t>
            </a:r>
          </a:p>
        </p:txBody>
      </p:sp>
    </p:spTree>
    <p:extLst>
      <p:ext uri="{BB962C8B-B14F-4D97-AF65-F5344CB8AC3E}">
        <p14:creationId xmlns:p14="http://schemas.microsoft.com/office/powerpoint/2010/main" val="83256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</a:rPr>
              <a:t>Společná vízová politika 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CC3300"/>
                </a:solidFill>
              </a:rPr>
              <a:t>Nař</a:t>
            </a:r>
            <a:r>
              <a:rPr lang="cs-CZ" altLang="cs-CZ" b="1" dirty="0" smtClean="0">
                <a:solidFill>
                  <a:srgbClr val="CC3300"/>
                </a:solidFill>
              </a:rPr>
              <a:t>ízení</a:t>
            </a:r>
            <a:r>
              <a:rPr lang="cs-CZ" altLang="cs-CZ" b="1" dirty="0" smtClean="0">
                <a:solidFill>
                  <a:srgbClr val="CC3300"/>
                </a:solidFill>
              </a:rPr>
              <a:t> </a:t>
            </a:r>
            <a:r>
              <a:rPr lang="cs-CZ" altLang="cs-CZ" b="1" dirty="0">
                <a:solidFill>
                  <a:srgbClr val="CC3300"/>
                </a:solidFill>
              </a:rPr>
              <a:t>810/2009 </a:t>
            </a:r>
            <a:r>
              <a:rPr lang="cs-CZ" altLang="cs-CZ" dirty="0">
                <a:solidFill>
                  <a:srgbClr val="CC3300"/>
                </a:solidFill>
              </a:rPr>
              <a:t>– jednotný právní dokument pro krátkodobá „schengenská“ víza </a:t>
            </a:r>
            <a:endParaRPr lang="cs-CZ" altLang="cs-CZ" dirty="0" smtClean="0">
              <a:solidFill>
                <a:srgbClr val="CC3300"/>
              </a:solidFill>
            </a:endParaRPr>
          </a:p>
          <a:p>
            <a:pPr lvl="1"/>
            <a:r>
              <a:rPr lang="cs-CZ" altLang="cs-CZ" dirty="0" smtClean="0">
                <a:solidFill>
                  <a:srgbClr val="CC3300"/>
                </a:solidFill>
              </a:rPr>
              <a:t>Tzv. vízový kodex EU</a:t>
            </a:r>
            <a:endParaRPr lang="cs-CZ" altLang="cs-CZ" dirty="0">
              <a:solidFill>
                <a:srgbClr val="CC3300"/>
              </a:solidFill>
            </a:endParaRPr>
          </a:p>
          <a:p>
            <a:pPr marL="673930" lvl="1"/>
            <a:r>
              <a:rPr lang="cs-CZ" altLang="cs-CZ" dirty="0" smtClean="0">
                <a:solidFill>
                  <a:schemeClr val="tx1"/>
                </a:solidFill>
              </a:rPr>
              <a:t>pobyt </a:t>
            </a:r>
            <a:r>
              <a:rPr lang="cs-CZ" altLang="cs-CZ" dirty="0" smtClean="0">
                <a:solidFill>
                  <a:schemeClr val="tx1"/>
                </a:solidFill>
              </a:rPr>
              <a:t>do </a:t>
            </a:r>
            <a:r>
              <a:rPr lang="cs-CZ" altLang="cs-CZ" dirty="0">
                <a:solidFill>
                  <a:schemeClr val="tx1"/>
                </a:solidFill>
              </a:rPr>
              <a:t>90 dnů</a:t>
            </a:r>
          </a:p>
          <a:p>
            <a:pPr marL="673930" lvl="1"/>
            <a:r>
              <a:rPr lang="cs-CZ" altLang="cs-CZ" dirty="0">
                <a:solidFill>
                  <a:schemeClr val="tx1"/>
                </a:solidFill>
              </a:rPr>
              <a:t>víza </a:t>
            </a:r>
            <a:r>
              <a:rPr lang="cs-CZ" altLang="cs-CZ" dirty="0" smtClean="0">
                <a:solidFill>
                  <a:schemeClr val="tx1"/>
                </a:solidFill>
              </a:rPr>
              <a:t>pro pobyt nad </a:t>
            </a:r>
            <a:r>
              <a:rPr lang="cs-CZ" altLang="cs-CZ" dirty="0" err="1" smtClean="0">
                <a:solidFill>
                  <a:schemeClr val="tx1"/>
                </a:solidFill>
              </a:rPr>
              <a:t>nad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>
                <a:solidFill>
                  <a:schemeClr val="tx1"/>
                </a:solidFill>
              </a:rPr>
              <a:t>90 dnů: kompetence členských států</a:t>
            </a:r>
          </a:p>
          <a:p>
            <a:pPr marL="673930" lvl="1"/>
            <a:r>
              <a:rPr lang="cs-CZ" altLang="cs-CZ" dirty="0">
                <a:solidFill>
                  <a:schemeClr val="tx1"/>
                </a:solidFill>
              </a:rPr>
              <a:t>stanoví podmínky a postupy pro udělení víz (rozhodnutí do 15 dnů, lze žádat o přezkum</a:t>
            </a:r>
            <a:r>
              <a:rPr lang="cs-CZ" altLang="cs-CZ" dirty="0" smtClean="0">
                <a:solidFill>
                  <a:schemeClr val="tx1"/>
                </a:solidFill>
              </a:rPr>
              <a:t>)</a:t>
            </a:r>
          </a:p>
          <a:p>
            <a:pPr marL="673930" lvl="1"/>
            <a:r>
              <a:rPr lang="cs-CZ" altLang="cs-CZ" dirty="0" smtClean="0">
                <a:solidFill>
                  <a:schemeClr val="tx1"/>
                </a:solidFill>
              </a:rPr>
              <a:t>Přílohy: jednotné formuláře pro podání žádosti, oznámení o zamítnutí, seznam potřebných dokladů</a:t>
            </a:r>
            <a:endParaRPr lang="cs-CZ" altLang="cs-CZ" dirty="0">
              <a:solidFill>
                <a:schemeClr val="tx1"/>
              </a:solidFill>
            </a:endParaRPr>
          </a:p>
          <a:p>
            <a:r>
              <a:rPr lang="cs-CZ" altLang="cs-CZ" dirty="0"/>
              <a:t>Seznam třetích zemí s vízovou povinností: </a:t>
            </a:r>
            <a:r>
              <a:rPr lang="cs-CZ" altLang="cs-CZ" dirty="0" err="1">
                <a:solidFill>
                  <a:srgbClr val="C00000"/>
                </a:solidFill>
              </a:rPr>
              <a:t>nař</a:t>
            </a:r>
            <a:r>
              <a:rPr lang="cs-CZ" altLang="cs-CZ" dirty="0">
                <a:solidFill>
                  <a:srgbClr val="C00000"/>
                </a:solidFill>
              </a:rPr>
              <a:t>. 539/2001</a:t>
            </a:r>
          </a:p>
          <a:p>
            <a:r>
              <a:rPr lang="cs-CZ" altLang="cs-CZ" u="sng" dirty="0"/>
              <a:t>Jednotný formát víza</a:t>
            </a:r>
            <a:r>
              <a:rPr lang="cs-CZ" altLang="cs-CZ" dirty="0"/>
              <a:t>: </a:t>
            </a:r>
            <a:r>
              <a:rPr lang="cs-CZ" altLang="cs-CZ" dirty="0" smtClean="0">
                <a:solidFill>
                  <a:srgbClr val="7030A0"/>
                </a:solidFill>
              </a:rPr>
              <a:t>nařízení </a:t>
            </a:r>
            <a:r>
              <a:rPr lang="cs-CZ" altLang="cs-CZ" dirty="0">
                <a:solidFill>
                  <a:srgbClr val="7030A0"/>
                </a:solidFill>
              </a:rPr>
              <a:t>1683/95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809" y="3773961"/>
            <a:ext cx="4395597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15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</a:rPr>
              <a:t>Schengenské vízum </a:t>
            </a:r>
            <a:r>
              <a:rPr lang="cs-CZ" sz="3600" dirty="0" smtClean="0">
                <a:solidFill>
                  <a:srgbClr val="FF0000"/>
                </a:solidFill>
              </a:rPr>
              <a:t>(jednotné) </a:t>
            </a:r>
            <a:r>
              <a:rPr lang="cs-CZ" sz="3600" dirty="0" smtClean="0"/>
              <a:t>- krátkodobé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</a:t>
            </a:r>
            <a:r>
              <a:rPr lang="cs-CZ" b="1" dirty="0">
                <a:solidFill>
                  <a:srgbClr val="FF0000"/>
                </a:solidFill>
              </a:rPr>
              <a:t>nařízení 810/2009 </a:t>
            </a:r>
            <a:r>
              <a:rPr lang="cs-CZ" dirty="0"/>
              <a:t>udělují konzulární orgány členských států tzv. schengenská víza = krátkodobá víza zásadně </a:t>
            </a:r>
            <a:r>
              <a:rPr lang="cs-CZ" dirty="0">
                <a:solidFill>
                  <a:srgbClr val="C00000"/>
                </a:solidFill>
              </a:rPr>
              <a:t>platná pro celý schengenský prostor</a:t>
            </a:r>
            <a:r>
              <a:rPr lang="cs-CZ" dirty="0"/>
              <a:t>, tedy většinou opravňující k pobytu na nejvýše 90 dnů v rozmezí 180 dnů. </a:t>
            </a:r>
          </a:p>
          <a:p>
            <a:r>
              <a:rPr lang="cs-CZ" dirty="0"/>
              <a:t>Zvláštní případy: územní působnost víza omezená jen na některé státy. </a:t>
            </a:r>
          </a:p>
          <a:p>
            <a:r>
              <a:rPr lang="cs-CZ" dirty="0"/>
              <a:t>Schengenské vízum je </a:t>
            </a:r>
            <a:r>
              <a:rPr lang="cs-CZ" b="1" dirty="0">
                <a:solidFill>
                  <a:srgbClr val="C00000"/>
                </a:solidFill>
              </a:rPr>
              <a:t>jednotné</a:t>
            </a:r>
            <a:r>
              <a:rPr lang="cs-CZ" dirty="0"/>
              <a:t> jak z formálního hlediska, tak i pokud jde o řízení o jeho udělení. </a:t>
            </a:r>
          </a:p>
          <a:p>
            <a:r>
              <a:rPr lang="cs-CZ" dirty="0"/>
              <a:t>Poplatek za jeho udělení činí 60 EUR (35 pro nezletilé děti). </a:t>
            </a:r>
          </a:p>
          <a:p>
            <a:r>
              <a:rPr lang="cs-CZ" dirty="0"/>
              <a:t>Podmínky, které musí žadatel o vízum splňovat </a:t>
            </a:r>
            <a:endParaRPr lang="cs-CZ" dirty="0" smtClean="0"/>
          </a:p>
          <a:p>
            <a:pPr lvl="1"/>
            <a:r>
              <a:rPr lang="cs-CZ" dirty="0" smtClean="0"/>
              <a:t>mj. </a:t>
            </a:r>
            <a:r>
              <a:rPr lang="cs-CZ" dirty="0" smtClean="0"/>
              <a:t>dostatek </a:t>
            </a:r>
            <a:r>
              <a:rPr lang="cs-CZ" dirty="0"/>
              <a:t>finančních prostředků a zdravotní pojištění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32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Vznik </a:t>
            </a: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47389" y="1915309"/>
            <a:ext cx="5164746" cy="2905169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1188720" y="1915309"/>
            <a:ext cx="5033176" cy="4023360"/>
          </a:xfrm>
        </p:spPr>
        <p:txBody>
          <a:bodyPr/>
          <a:lstStyle/>
          <a:p>
            <a:r>
              <a:rPr lang="cs-CZ" dirty="0" smtClean="0"/>
              <a:t>14.6.1985 Schengenská </a:t>
            </a:r>
            <a:r>
              <a:rPr lang="cs-CZ" dirty="0" smtClean="0"/>
              <a:t>dohoda („</a:t>
            </a:r>
            <a:r>
              <a:rPr lang="cs-CZ" dirty="0" err="1" smtClean="0"/>
              <a:t>Schengen</a:t>
            </a:r>
            <a:r>
              <a:rPr lang="cs-CZ" dirty="0" smtClean="0"/>
              <a:t> I“)</a:t>
            </a:r>
            <a:endParaRPr lang="cs-CZ" dirty="0" smtClean="0"/>
          </a:p>
          <a:p>
            <a:r>
              <a:rPr lang="cs-CZ" dirty="0" smtClean="0"/>
              <a:t>19.6.1990 Schengenská prováděcí úmluva („</a:t>
            </a:r>
            <a:r>
              <a:rPr lang="cs-CZ" dirty="0" err="1" smtClean="0"/>
              <a:t>Schengen</a:t>
            </a:r>
            <a:r>
              <a:rPr lang="cs-CZ" dirty="0" smtClean="0"/>
              <a:t> II“)</a:t>
            </a:r>
          </a:p>
          <a:p>
            <a:r>
              <a:rPr lang="cs-CZ" dirty="0" smtClean="0"/>
              <a:t>Implementace 1995 (1997 ad.)</a:t>
            </a:r>
          </a:p>
          <a:p>
            <a:r>
              <a:rPr lang="cs-CZ" dirty="0" smtClean="0"/>
              <a:t>- odstranění fyzických překážek volnému pohybu zboží, služeb a </a:t>
            </a:r>
            <a:r>
              <a:rPr lang="cs-CZ" dirty="0" err="1" smtClean="0"/>
              <a:t>ek.činných</a:t>
            </a:r>
            <a:r>
              <a:rPr lang="cs-CZ" dirty="0" smtClean="0"/>
              <a:t> osob jako nutný doplněk budování společného trhu </a:t>
            </a:r>
          </a:p>
          <a:p>
            <a:endParaRPr lang="cs-CZ" dirty="0"/>
          </a:p>
          <a:p>
            <a:r>
              <a:rPr lang="cs-CZ" dirty="0" smtClean="0"/>
              <a:t>Řešení mimo dosah práva ES (EU) 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06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Další vývoj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1993 – </a:t>
            </a:r>
            <a:r>
              <a:rPr lang="cs-CZ" dirty="0" smtClean="0">
                <a:solidFill>
                  <a:srgbClr val="0070C0"/>
                </a:solidFill>
              </a:rPr>
              <a:t>Maastrichtská smlouva </a:t>
            </a:r>
          </a:p>
          <a:p>
            <a:pPr lvl="1"/>
            <a:r>
              <a:rPr lang="cs-CZ" dirty="0" smtClean="0"/>
              <a:t>Pilířová struktura – zavedeny mimoekonomické oblasti spolupráce</a:t>
            </a:r>
          </a:p>
          <a:p>
            <a:pPr lvl="1"/>
            <a:r>
              <a:rPr lang="cs-CZ" dirty="0" smtClean="0"/>
              <a:t>Třetí pilíř (mezivládní) – spolupráce v oblasti justice a vnitra </a:t>
            </a:r>
          </a:p>
          <a:p>
            <a:pPr marL="201168" lvl="1" indent="0">
              <a:buNone/>
            </a:pPr>
            <a:endParaRPr lang="cs-CZ" dirty="0" smtClean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cs-CZ" sz="2000" dirty="0"/>
              <a:t>1999 – </a:t>
            </a:r>
            <a:r>
              <a:rPr lang="cs-CZ" sz="2000" dirty="0">
                <a:solidFill>
                  <a:srgbClr val="C00000"/>
                </a:solidFill>
              </a:rPr>
              <a:t>Amsterodamská smlouva </a:t>
            </a:r>
          </a:p>
          <a:p>
            <a:pPr lvl="1"/>
            <a:r>
              <a:rPr lang="cs-CZ" dirty="0"/>
              <a:t>Začlenění „</a:t>
            </a:r>
            <a:r>
              <a:rPr lang="cs-CZ" dirty="0" smtClean="0"/>
              <a:t>schengenského </a:t>
            </a:r>
            <a:r>
              <a:rPr lang="cs-CZ" dirty="0" err="1" smtClean="0"/>
              <a:t>acquis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1</a:t>
            </a:r>
            <a:r>
              <a:rPr lang="cs-CZ" dirty="0" smtClean="0"/>
              <a:t>. pilíř </a:t>
            </a:r>
            <a:r>
              <a:rPr lang="cs-CZ" dirty="0" smtClean="0"/>
              <a:t>– </a:t>
            </a:r>
            <a:r>
              <a:rPr lang="cs-CZ" dirty="0" smtClean="0"/>
              <a:t>přistěhovalectví, </a:t>
            </a:r>
            <a:r>
              <a:rPr lang="cs-CZ" dirty="0" smtClean="0"/>
              <a:t>kontrola hranic, azyl, </a:t>
            </a:r>
            <a:r>
              <a:rPr lang="cs-CZ" dirty="0"/>
              <a:t>civilní justiční spolupráce </a:t>
            </a:r>
            <a:endParaRPr lang="cs-CZ" dirty="0" smtClean="0"/>
          </a:p>
          <a:p>
            <a:pPr lvl="1"/>
            <a:r>
              <a:rPr lang="cs-CZ" dirty="0" smtClean="0"/>
              <a:t>3. pilíř – zůstává soudní spolupráce v trestních věcech, policejní spolupráce </a:t>
            </a:r>
          </a:p>
          <a:p>
            <a:pPr lvl="1"/>
            <a:r>
              <a:rPr lang="cs-CZ" dirty="0" smtClean="0"/>
              <a:t>nové, kvalitativně odlišné prameny právní úpravy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cs-CZ" sz="2000" dirty="0">
                <a:solidFill>
                  <a:srgbClr val="00B050"/>
                </a:solidFill>
              </a:rPr>
              <a:t>Lisabonská smlouva </a:t>
            </a:r>
            <a:r>
              <a:rPr lang="cs-CZ" sz="2000" dirty="0"/>
              <a:t>(2009)</a:t>
            </a:r>
          </a:p>
          <a:p>
            <a:pPr lvl="1"/>
            <a:r>
              <a:rPr lang="cs-CZ" dirty="0" smtClean="0"/>
              <a:t>Zrušení pilířové struktury – hlava V </a:t>
            </a:r>
            <a:r>
              <a:rPr lang="cs-CZ" dirty="0" smtClean="0"/>
              <a:t>SFEU: </a:t>
            </a:r>
            <a:r>
              <a:rPr lang="cs-CZ" dirty="0" smtClean="0"/>
              <a:t>„Prostor svobody, bezpečnosti a práva“ </a:t>
            </a:r>
          </a:p>
          <a:p>
            <a:pPr lvl="1"/>
            <a:r>
              <a:rPr lang="cs-CZ" dirty="0" smtClean="0"/>
              <a:t>Závaznost Listiny </a:t>
            </a:r>
            <a:r>
              <a:rPr lang="cs-CZ" dirty="0" smtClean="0"/>
              <a:t>základních práv EU</a:t>
            </a:r>
            <a:endParaRPr lang="cs-CZ" dirty="0"/>
          </a:p>
          <a:p>
            <a:pPr lvl="1"/>
            <a:endParaRPr lang="cs-CZ" dirty="0"/>
          </a:p>
          <a:p>
            <a:pPr marL="251460" indent="-342900">
              <a:buFont typeface="Courier New" panose="02070309020205020404" pitchFamily="49" charset="0"/>
              <a:buChar char="o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8518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Právní základ, vymezení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Hlava V SFEU – čl. 67 až 89 SFEU </a:t>
            </a:r>
          </a:p>
          <a:p>
            <a:r>
              <a:rPr lang="cs-CZ" i="1" dirty="0" smtClean="0"/>
              <a:t>„Unie vytváří prostor svobody, bezpečnosti a práva při respektování základních lidských práv a různých právních systémů a tradic členských států“ </a:t>
            </a:r>
            <a:r>
              <a:rPr lang="cs-CZ" dirty="0" smtClean="0"/>
              <a:t>(čl. 67/1 SFEU)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Prostor: </a:t>
            </a:r>
          </a:p>
          <a:p>
            <a:r>
              <a:rPr lang="cs-CZ" dirty="0" smtClean="0"/>
              <a:t>- </a:t>
            </a:r>
            <a:r>
              <a:rPr lang="cs-CZ" b="1" i="1" u="sng" dirty="0" smtClean="0">
                <a:solidFill>
                  <a:schemeClr val="accent2"/>
                </a:solidFill>
              </a:rPr>
              <a:t>svobody:</a:t>
            </a:r>
            <a:r>
              <a:rPr lang="cs-CZ" dirty="0" smtClean="0"/>
              <a:t> volný pohyb osob uvnitř prostoru, bez hraničních kontrol, účinná kontrola vnějších hranic, utváření společné migrační, vízové a azylové politiky </a:t>
            </a:r>
          </a:p>
          <a:p>
            <a:r>
              <a:rPr lang="cs-CZ" dirty="0" smtClean="0"/>
              <a:t>- </a:t>
            </a:r>
            <a:r>
              <a:rPr lang="cs-CZ" b="1" i="1" u="sng" dirty="0" smtClean="0">
                <a:solidFill>
                  <a:schemeClr val="accent2"/>
                </a:solidFill>
              </a:rPr>
              <a:t>bezpečnosti</a:t>
            </a:r>
            <a:r>
              <a:rPr lang="cs-CZ" dirty="0" smtClean="0"/>
              <a:t>: zajištění vysoké míry ochrany osob uvnitř tohoto prostoru cestou policejní spolupráce a spolupráce v oblasti trestního práva a soudnictví</a:t>
            </a:r>
          </a:p>
          <a:p>
            <a:r>
              <a:rPr lang="cs-CZ" dirty="0" smtClean="0"/>
              <a:t>- </a:t>
            </a:r>
            <a:r>
              <a:rPr lang="cs-CZ" b="1" i="1" u="sng" dirty="0" smtClean="0">
                <a:solidFill>
                  <a:schemeClr val="accent2"/>
                </a:solidFill>
              </a:rPr>
              <a:t>práva:</a:t>
            </a:r>
            <a:r>
              <a:rPr lang="cs-CZ" dirty="0" smtClean="0"/>
              <a:t> justiční spolupráce v civilních otázkách (pravidla soudní příslušnosti, uznávání soudních rozhodnutí, rozhodné právo pro soukromoprávní vztahy s MP) = Evropské mezinárodní právo soukromé  </a:t>
            </a:r>
          </a:p>
          <a:p>
            <a:endParaRPr lang="cs-CZ" dirty="0"/>
          </a:p>
          <a:p>
            <a:r>
              <a:rPr lang="cs-CZ" dirty="0" smtClean="0"/>
              <a:t>Protokol o postavení Dánska, Protokol o postavení GB, Irska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00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Územní působnost </a:t>
            </a:r>
            <a:r>
              <a:rPr lang="cs-CZ" dirty="0" err="1" smtClean="0">
                <a:solidFill>
                  <a:schemeClr val="accent2"/>
                </a:solidFill>
              </a:rPr>
              <a:t>Sch</a:t>
            </a:r>
            <a:r>
              <a:rPr lang="cs-CZ" dirty="0" err="1">
                <a:solidFill>
                  <a:schemeClr val="accent2"/>
                </a:solidFill>
              </a:rPr>
              <a:t>P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Schengenský prostor ≠ území ČS EU ! </a:t>
            </a:r>
          </a:p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                 </a:t>
            </a:r>
            <a:r>
              <a:rPr lang="cs-CZ" sz="2400" u="sng" dirty="0" smtClean="0">
                <a:solidFill>
                  <a:schemeClr val="accent1">
                    <a:lumMod val="75000"/>
                  </a:schemeClr>
                </a:solidFill>
              </a:rPr>
              <a:t>ČS EU – (GB, IR, CY, RU, BG, HR) + státy ESVO = 26 </a:t>
            </a:r>
            <a:r>
              <a:rPr lang="cs-CZ" sz="2400" u="sng" dirty="0" err="1" smtClean="0">
                <a:solidFill>
                  <a:schemeClr val="accent1">
                    <a:lumMod val="75000"/>
                  </a:schemeClr>
                </a:solidFill>
              </a:rPr>
              <a:t>evr</a:t>
            </a:r>
            <a:r>
              <a:rPr lang="cs-CZ" sz="2400" u="sng" dirty="0" smtClean="0">
                <a:solidFill>
                  <a:schemeClr val="accent1">
                    <a:lumMod val="75000"/>
                  </a:schemeClr>
                </a:solidFill>
              </a:rPr>
              <a:t>. států</a:t>
            </a:r>
          </a:p>
          <a:p>
            <a:pPr lvl="1"/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GB, IRL </a:t>
            </a:r>
            <a:r>
              <a:rPr lang="cs-CZ" dirty="0" smtClean="0">
                <a:solidFill>
                  <a:schemeClr val="tx1"/>
                </a:solidFill>
              </a:rPr>
              <a:t>– podpis 1999/2000 – ovšem pouze částečně …</a:t>
            </a:r>
          </a:p>
          <a:p>
            <a:pPr lvl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CY, RU, BG, CH </a:t>
            </a:r>
            <a:r>
              <a:rPr lang="cs-CZ" dirty="0" smtClean="0">
                <a:solidFill>
                  <a:schemeClr val="tx1"/>
                </a:solidFill>
              </a:rPr>
              <a:t>– odklad účinnosti (původně 2016, odloženo)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Norsko, Island (2001), </a:t>
            </a:r>
            <a:r>
              <a:rPr lang="cs-CZ" dirty="0">
                <a:solidFill>
                  <a:schemeClr val="tx1"/>
                </a:solidFill>
              </a:rPr>
              <a:t>Š</a:t>
            </a:r>
            <a:r>
              <a:rPr lang="cs-CZ" dirty="0" smtClean="0">
                <a:solidFill>
                  <a:schemeClr val="tx1"/>
                </a:solidFill>
              </a:rPr>
              <a:t>výcarsko (2008), Lichtenštejnsko (2011)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dirty="0" smtClean="0">
                <a:solidFill>
                  <a:schemeClr val="tx1"/>
                </a:solidFill>
              </a:rPr>
              <a:t>vropské </a:t>
            </a:r>
            <a:r>
              <a:rPr lang="cs-CZ" dirty="0" smtClean="0">
                <a:solidFill>
                  <a:schemeClr val="tx1"/>
                </a:solidFill>
              </a:rPr>
              <a:t>„</a:t>
            </a:r>
            <a:r>
              <a:rPr lang="cs-CZ" dirty="0" err="1" smtClean="0">
                <a:solidFill>
                  <a:schemeClr val="tx1"/>
                </a:solidFill>
              </a:rPr>
              <a:t>mikrostáty</a:t>
            </a:r>
            <a:r>
              <a:rPr lang="cs-CZ" dirty="0" smtClean="0">
                <a:solidFill>
                  <a:schemeClr val="tx1"/>
                </a:solidFill>
              </a:rPr>
              <a:t>“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ČR – účinnost 21.12.2007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 svobody 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r>
              <a:rPr lang="cs-CZ" u="sng" dirty="0" smtClean="0">
                <a:solidFill>
                  <a:srgbClr val="FFC000"/>
                </a:solidFill>
              </a:rPr>
              <a:t>vnitřní aspekt</a:t>
            </a:r>
            <a:r>
              <a:rPr lang="cs-CZ" dirty="0" smtClean="0">
                <a:solidFill>
                  <a:srgbClr val="FFC000"/>
                </a:solidFill>
              </a:rPr>
              <a:t>: 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ouvislost </a:t>
            </a:r>
            <a:r>
              <a:rPr lang="cs-CZ" dirty="0" smtClean="0"/>
              <a:t>s institutem občanství EU </a:t>
            </a:r>
          </a:p>
          <a:p>
            <a:pPr lvl="1"/>
            <a:r>
              <a:rPr lang="cs-CZ" dirty="0" smtClean="0"/>
              <a:t>svoboda pohybu a pobytu občanů EU na území kteréhokoli ČS bez </a:t>
            </a:r>
            <a:r>
              <a:rPr lang="cs-CZ" dirty="0" smtClean="0"/>
              <a:t>nutné návaznosti </a:t>
            </a:r>
            <a:r>
              <a:rPr lang="cs-CZ" dirty="0" smtClean="0"/>
              <a:t>na ekonomickou aktivitu</a:t>
            </a:r>
          </a:p>
          <a:p>
            <a:pPr lvl="1"/>
            <a:r>
              <a:rPr lang="cs-CZ" dirty="0" smtClean="0"/>
              <a:t>Zrušení hraničních kontrol na vnitřních hranicích, i pro občany 3. zemí</a:t>
            </a:r>
          </a:p>
          <a:p>
            <a:pPr lvl="1"/>
            <a:r>
              <a:rPr lang="cs-CZ" dirty="0" smtClean="0"/>
              <a:t>Možnost mimořádného a dočasného obnovení HK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inimální </a:t>
            </a:r>
            <a:r>
              <a:rPr lang="cs-CZ" dirty="0" smtClean="0"/>
              <a:t>podmínky pro pobyt </a:t>
            </a:r>
            <a:r>
              <a:rPr lang="cs-CZ" dirty="0" smtClean="0"/>
              <a:t>občanů EU na </a:t>
            </a:r>
            <a:r>
              <a:rPr lang="cs-CZ" dirty="0" smtClean="0"/>
              <a:t>území jiného ČS</a:t>
            </a:r>
            <a:endParaRPr lang="cs-CZ" dirty="0"/>
          </a:p>
          <a:p>
            <a:r>
              <a:rPr lang="cs-CZ" dirty="0" smtClean="0"/>
              <a:t>- </a:t>
            </a:r>
            <a:r>
              <a:rPr lang="cs-CZ" u="sng" dirty="0" smtClean="0">
                <a:solidFill>
                  <a:srgbClr val="00B050"/>
                </a:solidFill>
              </a:rPr>
              <a:t>vnější aspekt</a:t>
            </a:r>
            <a:r>
              <a:rPr lang="cs-CZ" dirty="0" smtClean="0">
                <a:solidFill>
                  <a:srgbClr val="00B050"/>
                </a:solidFill>
              </a:rPr>
              <a:t>: </a:t>
            </a:r>
          </a:p>
          <a:p>
            <a:pPr lvl="1"/>
            <a:r>
              <a:rPr lang="cs-CZ" dirty="0" smtClean="0"/>
              <a:t>účinná kontrola vnějších hranic (kontroly dvojího stupně – občané/cizinci; FRONTEX)</a:t>
            </a:r>
          </a:p>
          <a:p>
            <a:pPr lvl="1"/>
            <a:r>
              <a:rPr lang="cs-CZ" dirty="0" smtClean="0"/>
              <a:t>společná vízová a migrační </a:t>
            </a:r>
            <a:r>
              <a:rPr lang="cs-CZ" dirty="0" smtClean="0"/>
              <a:t>politika</a:t>
            </a:r>
          </a:p>
          <a:p>
            <a:pPr lvl="1"/>
            <a:r>
              <a:rPr lang="cs-CZ" dirty="0" smtClean="0"/>
              <a:t>Slabiny</a:t>
            </a:r>
            <a:r>
              <a:rPr lang="cs-CZ" dirty="0" smtClean="0"/>
              <a:t>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87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Schengenský hraniční kodex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Nařízení č. 2016/399 ze dne 9. 3. 2016</a:t>
            </a:r>
          </a:p>
          <a:p>
            <a:pPr lvl="1"/>
            <a:r>
              <a:rPr lang="cs-CZ" dirty="0" smtClean="0"/>
              <a:t>Zásady: </a:t>
            </a:r>
            <a:r>
              <a:rPr lang="cs-CZ" b="1" dirty="0" smtClean="0">
                <a:solidFill>
                  <a:srgbClr val="C00000"/>
                </a:solidFill>
              </a:rPr>
              <a:t>žádná opatření na ochranu vnitřních hranic </a:t>
            </a:r>
            <a:r>
              <a:rPr lang="cs-CZ" dirty="0" smtClean="0"/>
              <a:t>– ve vztahu ke všem osobám překračujícím vnitřní hranice (čl. 22 nařízení)</a:t>
            </a:r>
          </a:p>
          <a:p>
            <a:pPr lvl="1"/>
            <a:r>
              <a:rPr lang="cs-CZ" dirty="0" smtClean="0"/>
              <a:t>zrušení systematických kontrol osob na vnitřních hranicích, namátkové kontroly ve vnitrozemí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nitřní hranice lze překračovat kdekoli a kdykoli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Stanovení pravidel, kterými se řídí </a:t>
            </a:r>
            <a:r>
              <a:rPr lang="cs-CZ" b="1" dirty="0" smtClean="0">
                <a:solidFill>
                  <a:srgbClr val="C00000"/>
                </a:solidFill>
              </a:rPr>
              <a:t>ochrana vnějších hranic </a:t>
            </a:r>
          </a:p>
          <a:p>
            <a:pPr lvl="2"/>
            <a:r>
              <a:rPr lang="cs-CZ" dirty="0"/>
              <a:t>v</a:t>
            </a:r>
            <a:r>
              <a:rPr lang="cs-CZ" dirty="0" smtClean="0"/>
              <a:t>nější </a:t>
            </a:r>
            <a:r>
              <a:rPr lang="cs-CZ" dirty="0" smtClean="0"/>
              <a:t>hranice lze překračovat pouze v místě hraničních přechodů v době jejich </a:t>
            </a:r>
            <a:r>
              <a:rPr lang="cs-CZ" dirty="0" smtClean="0"/>
              <a:t>provozu (čl. 5 nařízení)</a:t>
            </a:r>
            <a:endParaRPr lang="cs-CZ" dirty="0" smtClean="0"/>
          </a:p>
          <a:p>
            <a:pPr lvl="2"/>
            <a:r>
              <a:rPr lang="cs-CZ" dirty="0" smtClean="0"/>
              <a:t>ČS jsou povinny zavést účinné sankce za porušení této povinnosti (účinné, přiměřené, ale dostatečně odrazující)</a:t>
            </a:r>
          </a:p>
          <a:p>
            <a:pPr lvl="2"/>
            <a:r>
              <a:rPr lang="cs-CZ" dirty="0" smtClean="0"/>
              <a:t>„Dvojitá kontrola“ – 1. ověření totožnosti osoby a pravosti dokladu (u občanů EU to tímto končí); </a:t>
            </a:r>
          </a:p>
          <a:p>
            <a:pPr lvl="3"/>
            <a:r>
              <a:rPr lang="cs-CZ" dirty="0" smtClean="0"/>
              <a:t>2. důkladná kontrola cizinců – důkladné prověření dokladů, důvodů a </a:t>
            </a:r>
            <a:r>
              <a:rPr lang="cs-CZ" dirty="0" smtClean="0"/>
              <a:t>předpokládané </a:t>
            </a:r>
            <a:r>
              <a:rPr lang="cs-CZ" dirty="0" smtClean="0"/>
              <a:t>doby </a:t>
            </a:r>
            <a:r>
              <a:rPr lang="cs-CZ" dirty="0" smtClean="0"/>
              <a:t>trvání pobytu </a:t>
            </a:r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545" t="19832"/>
          <a:stretch/>
        </p:blipFill>
        <p:spPr>
          <a:xfrm>
            <a:off x="9799983" y="3153263"/>
            <a:ext cx="1927775" cy="25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7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Výjimky – ostraha hranic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>
                <a:solidFill>
                  <a:srgbClr val="FFC000"/>
                </a:solidFill>
              </a:rPr>
              <a:t>Vnitřní hranice </a:t>
            </a:r>
          </a:p>
          <a:p>
            <a:pPr lvl="1"/>
            <a:r>
              <a:rPr lang="cs-CZ" b="1" dirty="0" smtClean="0">
                <a:solidFill>
                  <a:srgbClr val="FF0000"/>
                </a:solidFill>
              </a:rPr>
              <a:t>Výjimečné a dočasné znovuzavedení hraniční kontrol </a:t>
            </a:r>
            <a:r>
              <a:rPr lang="cs-CZ" dirty="0" smtClean="0"/>
              <a:t>(čl. 25 </a:t>
            </a:r>
            <a:r>
              <a:rPr lang="cs-CZ" dirty="0" err="1" smtClean="0"/>
              <a:t>an</a:t>
            </a:r>
            <a:r>
              <a:rPr lang="cs-CZ" dirty="0" smtClean="0"/>
              <a:t>. nařízení)</a:t>
            </a:r>
          </a:p>
          <a:p>
            <a:pPr lvl="1"/>
            <a:r>
              <a:rPr lang="cs-CZ" dirty="0" smtClean="0"/>
              <a:t>Existence závažné hrozby pro veřejný pořádek či vnitřní bezpečnost některého ČS</a:t>
            </a:r>
          </a:p>
          <a:p>
            <a:pPr lvl="1"/>
            <a:r>
              <a:rPr lang="cs-CZ" dirty="0" smtClean="0"/>
              <a:t>Ostraha celých hranic nebo jen </a:t>
            </a:r>
            <a:r>
              <a:rPr lang="cs-CZ" dirty="0" err="1" smtClean="0"/>
              <a:t>urč</a:t>
            </a:r>
            <a:r>
              <a:rPr lang="cs-CZ" dirty="0" smtClean="0"/>
              <a:t>. úseků  </a:t>
            </a:r>
          </a:p>
          <a:p>
            <a:pPr lvl="1"/>
            <a:r>
              <a:rPr lang="cs-CZ" dirty="0" smtClean="0"/>
              <a:t>v rozsahu a po dobu nezbytně nutnou, zásadně max. na dobu 30 dnů</a:t>
            </a:r>
          </a:p>
          <a:p>
            <a:pPr lvl="1"/>
            <a:r>
              <a:rPr lang="cs-CZ" dirty="0" smtClean="0"/>
              <a:t>Předvídané okolnosti</a:t>
            </a:r>
          </a:p>
          <a:p>
            <a:pPr lvl="1"/>
            <a:r>
              <a:rPr lang="cs-CZ" dirty="0" smtClean="0"/>
              <a:t>Výjimečné prodloužení, vždy však opět max. o 30 dní</a:t>
            </a:r>
          </a:p>
          <a:p>
            <a:pPr lvl="1"/>
            <a:r>
              <a:rPr lang="cs-CZ" dirty="0" smtClean="0"/>
              <a:t>Notifikační povinnost (ostatním ČS, Komisi)</a:t>
            </a:r>
          </a:p>
          <a:p>
            <a:r>
              <a:rPr lang="cs-CZ" u="sng" dirty="0" smtClean="0">
                <a:solidFill>
                  <a:srgbClr val="00B050"/>
                </a:solidFill>
              </a:rPr>
              <a:t>Vnější hranice </a:t>
            </a:r>
          </a:p>
          <a:p>
            <a:pPr lvl="1"/>
            <a:r>
              <a:rPr lang="cs-CZ" dirty="0"/>
              <a:t>Hraniční kontroly na vnějších hranicích mohou být v důsledku mimořádných a nepředvídaných okolností zmírněny (nadměrně dlouhá čekací doba (= stále se jedná o provoz přes hraniční přechody, ne mimo ně).</a:t>
            </a:r>
          </a:p>
        </p:txBody>
      </p:sp>
    </p:spTree>
    <p:extLst>
      <p:ext uri="{BB962C8B-B14F-4D97-AF65-F5344CB8AC3E}">
        <p14:creationId xmlns:p14="http://schemas.microsoft.com/office/powerpoint/2010/main" val="253230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Možnost odepření vstupu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   Vstup na území členských států se </a:t>
            </a:r>
            <a:r>
              <a:rPr lang="cs-CZ" b="1" dirty="0">
                <a:solidFill>
                  <a:srgbClr val="C00000"/>
                </a:solidFill>
              </a:rPr>
              <a:t>odepře státnímu příslušníkovi třetí země</a:t>
            </a:r>
            <a:r>
              <a:rPr lang="cs-CZ" dirty="0"/>
              <a:t>, který nesplňuje všechny podmínky vstupu. </a:t>
            </a:r>
          </a:p>
          <a:p>
            <a:r>
              <a:rPr lang="cs-CZ" dirty="0"/>
              <a:t>Tím není dotčeno uplatnění zvláštních ustanovení týkajících se práva na azyl a mezinárodní ochrany.</a:t>
            </a:r>
          </a:p>
          <a:p>
            <a:r>
              <a:rPr lang="cs-CZ" dirty="0"/>
              <a:t>2.   Vstup lze odepřít pouze na základě zdůvodněného rozhodnutí, které uvádí přesné důvody odepření – to je napadnutelné </a:t>
            </a:r>
            <a:r>
              <a:rPr lang="cs-CZ" dirty="0" smtClean="0"/>
              <a:t>soudně.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1948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</TotalTime>
  <Words>1099</Words>
  <Application>Microsoft Office PowerPoint</Application>
  <PresentationFormat>Širokoúhlá obrazovka</PresentationFormat>
  <Paragraphs>143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Courier New</vt:lpstr>
      <vt:lpstr>Retrospektiva</vt:lpstr>
      <vt:lpstr>Schengenský systém  „Prostor svobody, bezpečnosti a práva“ </vt:lpstr>
      <vt:lpstr>Vznik </vt:lpstr>
      <vt:lpstr>Další vývoj</vt:lpstr>
      <vt:lpstr>Právní základ, vymezení</vt:lpstr>
      <vt:lpstr>Územní působnost SchP</vt:lpstr>
      <vt:lpstr>Prostor svobody </vt:lpstr>
      <vt:lpstr>Schengenský hraniční kodex</vt:lpstr>
      <vt:lpstr>Výjimky – ostraha hranic</vt:lpstr>
      <vt:lpstr>Možnost odepření vstupu </vt:lpstr>
      <vt:lpstr>FRONTEX</vt:lpstr>
      <vt:lpstr>Úkoly nového Frontexu </vt:lpstr>
      <vt:lpstr>Pobyt (občanů EU) na území EU </vt:lpstr>
      <vt:lpstr>Rodinní příslušníci občanů EU (občané třetí země) </vt:lpstr>
      <vt:lpstr>Možnosti omezení pobytu občanů EU</vt:lpstr>
      <vt:lpstr>Společná vízová politika </vt:lpstr>
      <vt:lpstr>Schengenské vízum (jednotné) - krátkodobé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Schengenský systém  „Prostor svobody, bezpečnosti a práva“</dc:title>
  <dc:creator>Iveta Rohová</dc:creator>
  <cp:lastModifiedBy>Iveta Rohová</cp:lastModifiedBy>
  <cp:revision>18</cp:revision>
  <dcterms:created xsi:type="dcterms:W3CDTF">2019-11-28T09:23:08Z</dcterms:created>
  <dcterms:modified xsi:type="dcterms:W3CDTF">2019-11-28T17:16:47Z</dcterms:modified>
</cp:coreProperties>
</file>