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5" r:id="rId1"/>
  </p:sldMasterIdLst>
  <p:sldIdLst>
    <p:sldId id="257" r:id="rId2"/>
    <p:sldId id="329" r:id="rId3"/>
    <p:sldId id="320" r:id="rId4"/>
    <p:sldId id="321" r:id="rId5"/>
    <p:sldId id="322" r:id="rId6"/>
    <p:sldId id="323" r:id="rId7"/>
    <p:sldId id="324" r:id="rId8"/>
    <p:sldId id="325" r:id="rId9"/>
    <p:sldId id="326" r:id="rId10"/>
    <p:sldId id="327" r:id="rId11"/>
    <p:sldId id="258" r:id="rId12"/>
    <p:sldId id="259" r:id="rId13"/>
    <p:sldId id="260" r:id="rId14"/>
    <p:sldId id="261" r:id="rId15"/>
    <p:sldId id="262" r:id="rId16"/>
    <p:sldId id="263" r:id="rId17"/>
    <p:sldId id="264" r:id="rId18"/>
    <p:sldId id="265" r:id="rId19"/>
    <p:sldId id="266" r:id="rId20"/>
    <p:sldId id="267" r:id="rId21"/>
    <p:sldId id="268" r:id="rId22"/>
    <p:sldId id="269" r:id="rId23"/>
    <p:sldId id="270" r:id="rId24"/>
    <p:sldId id="271" r:id="rId25"/>
    <p:sldId id="272" r:id="rId26"/>
    <p:sldId id="273" r:id="rId27"/>
    <p:sldId id="274" r:id="rId28"/>
    <p:sldId id="330" r:id="rId29"/>
    <p:sldId id="275" r:id="rId30"/>
    <p:sldId id="276" r:id="rId31"/>
    <p:sldId id="277" r:id="rId32"/>
    <p:sldId id="279" r:id="rId33"/>
    <p:sldId id="280" r:id="rId34"/>
    <p:sldId id="281" r:id="rId35"/>
    <p:sldId id="282" r:id="rId36"/>
    <p:sldId id="283" r:id="rId37"/>
    <p:sldId id="284" r:id="rId38"/>
    <p:sldId id="331" r:id="rId39"/>
    <p:sldId id="285" r:id="rId40"/>
    <p:sldId id="286" r:id="rId41"/>
    <p:sldId id="287" r:id="rId42"/>
    <p:sldId id="288" r:id="rId43"/>
    <p:sldId id="289" r:id="rId44"/>
    <p:sldId id="290" r:id="rId45"/>
    <p:sldId id="291" r:id="rId46"/>
    <p:sldId id="292" r:id="rId47"/>
    <p:sldId id="293" r:id="rId48"/>
    <p:sldId id="328" r:id="rId49"/>
    <p:sldId id="294" r:id="rId50"/>
    <p:sldId id="295" r:id="rId51"/>
    <p:sldId id="296" r:id="rId52"/>
    <p:sldId id="297" r:id="rId53"/>
    <p:sldId id="298" r:id="rId54"/>
    <p:sldId id="299" r:id="rId55"/>
    <p:sldId id="300" r:id="rId56"/>
    <p:sldId id="301" r:id="rId57"/>
    <p:sldId id="302" r:id="rId58"/>
    <p:sldId id="303" r:id="rId59"/>
    <p:sldId id="304" r:id="rId60"/>
    <p:sldId id="305" r:id="rId61"/>
    <p:sldId id="306" r:id="rId62"/>
    <p:sldId id="307" r:id="rId63"/>
    <p:sldId id="308" r:id="rId64"/>
    <p:sldId id="309" r:id="rId65"/>
    <p:sldId id="310" r:id="rId66"/>
    <p:sldId id="311" r:id="rId67"/>
    <p:sldId id="312" r:id="rId68"/>
    <p:sldId id="313" r:id="rId69"/>
    <p:sldId id="314" r:id="rId70"/>
    <p:sldId id="315" r:id="rId71"/>
    <p:sldId id="316" r:id="rId72"/>
    <p:sldId id="317" r:id="rId73"/>
    <p:sldId id="318" r:id="rId7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1" d="100"/>
          <a:sy n="81" d="100"/>
        </p:scale>
        <p:origin x="108" y="6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viewProps" Target="viewProp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6CC66-DB91-48B8-B22D-FFD713393192}" type="datetimeFigureOut">
              <a:rPr lang="cs-CZ" smtClean="0"/>
              <a:t>06.11.2019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18CD5-0EF4-4D22-864E-E165B23FEA7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161524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6CC66-DB91-48B8-B22D-FFD713393192}" type="datetimeFigureOut">
              <a:rPr lang="cs-CZ" smtClean="0"/>
              <a:t>06.11.2019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18CD5-0EF4-4D22-864E-E165B23FEA7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820767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6CC66-DB91-48B8-B22D-FFD713393192}" type="datetimeFigureOut">
              <a:rPr lang="cs-CZ" smtClean="0"/>
              <a:t>06.11.2019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18CD5-0EF4-4D22-864E-E165B23FEA7C}" type="slidenum">
              <a:rPr lang="cs-CZ" smtClean="0"/>
              <a:t>‹#›</a:t>
            </a:fld>
            <a:endParaRPr lang="cs-CZ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497054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6CC66-DB91-48B8-B22D-FFD713393192}" type="datetimeFigureOut">
              <a:rPr lang="cs-CZ" smtClean="0"/>
              <a:t>06.11.2019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18CD5-0EF4-4D22-864E-E165B23FEA7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2045489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6CC66-DB91-48B8-B22D-FFD713393192}" type="datetimeFigureOut">
              <a:rPr lang="cs-CZ" smtClean="0"/>
              <a:t>06.11.2019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18CD5-0EF4-4D22-864E-E165B23FEA7C}" type="slidenum">
              <a:rPr lang="cs-CZ" smtClean="0"/>
              <a:t>‹#›</a:t>
            </a:fld>
            <a:endParaRPr lang="cs-CZ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2309492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6CC66-DB91-48B8-B22D-FFD713393192}" type="datetimeFigureOut">
              <a:rPr lang="cs-CZ" smtClean="0"/>
              <a:t>06.11.2019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18CD5-0EF4-4D22-864E-E165B23FEA7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916926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6CC66-DB91-48B8-B22D-FFD713393192}" type="datetimeFigureOut">
              <a:rPr lang="cs-CZ" smtClean="0"/>
              <a:t>06.11.2019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18CD5-0EF4-4D22-864E-E165B23FEA7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8207427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6CC66-DB91-48B8-B22D-FFD713393192}" type="datetimeFigureOut">
              <a:rPr lang="cs-CZ" smtClean="0"/>
              <a:t>06.11.2019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18CD5-0EF4-4D22-864E-E165B23FEA7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102611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6CC66-DB91-48B8-B22D-FFD713393192}" type="datetimeFigureOut">
              <a:rPr lang="cs-CZ" smtClean="0"/>
              <a:t>06.11.2019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18CD5-0EF4-4D22-864E-E165B23FEA7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903257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6CC66-DB91-48B8-B22D-FFD713393192}" type="datetimeFigureOut">
              <a:rPr lang="cs-CZ" smtClean="0"/>
              <a:t>06.11.2019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18CD5-0EF4-4D22-864E-E165B23FEA7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561492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6CC66-DB91-48B8-B22D-FFD713393192}" type="datetimeFigureOut">
              <a:rPr lang="cs-CZ" smtClean="0"/>
              <a:t>06.11.2019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18CD5-0EF4-4D22-864E-E165B23FEA7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6577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6CC66-DB91-48B8-B22D-FFD713393192}" type="datetimeFigureOut">
              <a:rPr lang="cs-CZ" smtClean="0"/>
              <a:t>06.11.2019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18CD5-0EF4-4D22-864E-E165B23FEA7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889347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6CC66-DB91-48B8-B22D-FFD713393192}" type="datetimeFigureOut">
              <a:rPr lang="cs-CZ" smtClean="0"/>
              <a:t>06.11.2019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18CD5-0EF4-4D22-864E-E165B23FEA7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42110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6CC66-DB91-48B8-B22D-FFD713393192}" type="datetimeFigureOut">
              <a:rPr lang="cs-CZ" smtClean="0"/>
              <a:t>06.11.2019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18CD5-0EF4-4D22-864E-E165B23FEA7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32159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6CC66-DB91-48B8-B22D-FFD713393192}" type="datetimeFigureOut">
              <a:rPr lang="cs-CZ" smtClean="0"/>
              <a:t>06.11.2019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18CD5-0EF4-4D22-864E-E165B23FEA7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065812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18CD5-0EF4-4D22-864E-E165B23FEA7C}" type="slidenum">
              <a:rPr lang="cs-CZ" smtClean="0"/>
              <a:t>‹#›</a:t>
            </a:fld>
            <a:endParaRPr lang="cs-C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6CC66-DB91-48B8-B22D-FFD713393192}" type="datetimeFigureOut">
              <a:rPr lang="cs-CZ" smtClean="0"/>
              <a:t>06.11.2019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164619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76CC66-DB91-48B8-B22D-FFD713393192}" type="datetimeFigureOut">
              <a:rPr lang="cs-CZ" smtClean="0"/>
              <a:t>06.11.2019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5AD18CD5-0EF4-4D22-864E-E165B23FEA7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383533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6" r:id="rId1"/>
    <p:sldLayoutId id="2147483797" r:id="rId2"/>
    <p:sldLayoutId id="2147483798" r:id="rId3"/>
    <p:sldLayoutId id="2147483799" r:id="rId4"/>
    <p:sldLayoutId id="2147483800" r:id="rId5"/>
    <p:sldLayoutId id="2147483801" r:id="rId6"/>
    <p:sldLayoutId id="2147483802" r:id="rId7"/>
    <p:sldLayoutId id="2147483803" r:id="rId8"/>
    <p:sldLayoutId id="2147483804" r:id="rId9"/>
    <p:sldLayoutId id="2147483805" r:id="rId10"/>
    <p:sldLayoutId id="2147483806" r:id="rId11"/>
    <p:sldLayoutId id="2147483807" r:id="rId12"/>
    <p:sldLayoutId id="2147483808" r:id="rId13"/>
    <p:sldLayoutId id="2147483809" r:id="rId14"/>
    <p:sldLayoutId id="2147483810" r:id="rId15"/>
    <p:sldLayoutId id="2147483811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2130425"/>
            <a:ext cx="7772400" cy="1470025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cs-CZ" sz="4000" b="1" i="1" u="sng" cap="all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Zahájení řízení       </a:t>
            </a:r>
            <a:br>
              <a:rPr lang="cs-CZ" sz="4000" b="1" i="1" u="sng" cap="all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sz="4000" b="1" i="1" u="sng" cap="all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Registrační </a:t>
            </a:r>
            <a:r>
              <a:rPr lang="cs-CZ" sz="4000" b="1" i="1" u="sng" cap="all" dirty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vyhledávací proces</a:t>
            </a:r>
            <a:br>
              <a:rPr lang="cs-CZ" sz="4000" b="1" i="1" u="sng" cap="all" dirty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sz="4000" cap="all" dirty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</a:rPr>
              <a:t/>
            </a:r>
            <a:br>
              <a:rPr lang="cs-CZ" sz="4000" cap="all" dirty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</a:rPr>
            </a:br>
            <a:r>
              <a:rPr lang="cs-CZ" sz="4000" cap="all" dirty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</a:rPr>
              <a:t>REGISTRAČNÍ ŘÍZENÍ</a:t>
            </a:r>
            <a:br>
              <a:rPr lang="cs-CZ" sz="4000" cap="all" dirty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</a:rPr>
            </a:br>
            <a:r>
              <a:rPr lang="cs-CZ" sz="4000" cap="all" dirty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</a:rPr>
              <a:t/>
            </a:r>
            <a:br>
              <a:rPr lang="cs-CZ" sz="4000" cap="all" dirty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</a:rPr>
            </a:br>
            <a:endParaRPr lang="cs-CZ" sz="4000" cap="all" dirty="0">
              <a:ln w="500">
                <a:solidFill>
                  <a:schemeClr val="tx2">
                    <a:shade val="20000"/>
                    <a:satMod val="120000"/>
                  </a:schemeClr>
                </a:solidFill>
              </a:ln>
              <a:gradFill>
                <a:gsLst>
                  <a:gs pos="0">
                    <a:schemeClr val="accent4">
                      <a:tint val="13000"/>
                    </a:schemeClr>
                  </a:gs>
                  <a:gs pos="10000">
                    <a:schemeClr val="accent4">
                      <a:tint val="20000"/>
                    </a:schemeClr>
                  </a:gs>
                  <a:gs pos="49000">
                    <a:schemeClr val="accent4">
                      <a:tint val="70000"/>
                    </a:schemeClr>
                  </a:gs>
                  <a:gs pos="50000">
                    <a:schemeClr val="accent4">
                      <a:tint val="97000"/>
                    </a:schemeClr>
                  </a:gs>
                  <a:gs pos="100000">
                    <a:schemeClr val="accent4">
                      <a:tint val="20000"/>
                    </a:schemeClr>
                  </a:gs>
                </a:gsLst>
                <a:lin ang="5400000" scaled="1"/>
              </a:gradFill>
            </a:endParaRP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0" y="4624250"/>
            <a:ext cx="6400800" cy="1014549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endParaRPr lang="cs-CZ" altLang="cs-CZ" dirty="0" smtClean="0"/>
          </a:p>
          <a:p>
            <a:pPr marL="0" indent="0" algn="ctr">
              <a:buNone/>
            </a:pPr>
            <a:r>
              <a:rPr lang="cs-CZ" altLang="cs-CZ" dirty="0" err="1" smtClean="0"/>
              <a:t>z.č</a:t>
            </a:r>
            <a:r>
              <a:rPr lang="cs-CZ" altLang="cs-CZ" dirty="0" smtClean="0"/>
              <a:t>. 280/2009 Sb., §§ 125-133</a:t>
            </a:r>
          </a:p>
          <a:p>
            <a:pPr marL="0" indent="0" algn="ctr">
              <a:buNone/>
            </a:pPr>
            <a:r>
              <a:rPr lang="cs-CZ" altLang="cs-CZ" b="1" dirty="0" smtClean="0"/>
              <a:t>Řízení o závazném posouzení</a:t>
            </a:r>
            <a:endParaRPr lang="cs-CZ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219773986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483326" y="620550"/>
            <a:ext cx="8752114" cy="57246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2400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Zastavení řízení</a:t>
            </a:r>
          </a:p>
          <a:p>
            <a:endParaRPr lang="cs-CZ" dirty="0"/>
          </a:p>
          <a:p>
            <a:r>
              <a:rPr lang="cs-CZ" b="1" i="1" dirty="0" smtClean="0"/>
              <a:t>Správce </a:t>
            </a:r>
            <a:r>
              <a:rPr lang="cs-CZ" b="1" i="1" dirty="0"/>
              <a:t>daně rozhodnutím řízení zastaví, jestliže</a:t>
            </a:r>
          </a:p>
          <a:p>
            <a:r>
              <a:rPr lang="cs-CZ" dirty="0"/>
              <a:t> </a:t>
            </a:r>
          </a:p>
          <a:p>
            <a:r>
              <a:rPr lang="cs-CZ" dirty="0"/>
              <a:t>a) osoba zúčastněná na správě daní vzala své podání, </a:t>
            </a:r>
          </a:p>
          <a:p>
            <a:r>
              <a:rPr lang="cs-CZ" dirty="0"/>
              <a:t> </a:t>
            </a:r>
          </a:p>
          <a:p>
            <a:r>
              <a:rPr lang="cs-CZ" dirty="0"/>
              <a:t>b) jde o zjevně právně nepřípustné podání,</a:t>
            </a:r>
          </a:p>
          <a:p>
            <a:r>
              <a:rPr lang="cs-CZ" dirty="0"/>
              <a:t> </a:t>
            </a:r>
          </a:p>
          <a:p>
            <a:r>
              <a:rPr lang="cs-CZ" dirty="0"/>
              <a:t>c) ten, o jehož právech a povinnostech má být rozhodnuto, zanikl bez právního nástupce,</a:t>
            </a:r>
          </a:p>
          <a:p>
            <a:r>
              <a:rPr lang="cs-CZ" dirty="0"/>
              <a:t> </a:t>
            </a:r>
          </a:p>
          <a:p>
            <a:r>
              <a:rPr lang="cs-CZ" dirty="0"/>
              <a:t>d) bylo učiněno podání ve věci, o níž již bylo pravomocně rozhodnuto, nejde-li o rozhodnutí prozatímní nebo předběžné povahy,</a:t>
            </a:r>
          </a:p>
          <a:p>
            <a:r>
              <a:rPr lang="cs-CZ" dirty="0"/>
              <a:t> </a:t>
            </a:r>
          </a:p>
          <a:p>
            <a:r>
              <a:rPr lang="cs-CZ" dirty="0"/>
              <a:t>e) nelze v řízení pokračovat z důvodů, které stanoví zákon, nebo</a:t>
            </a:r>
          </a:p>
          <a:p>
            <a:r>
              <a:rPr lang="cs-CZ" dirty="0"/>
              <a:t> </a:t>
            </a:r>
          </a:p>
          <a:p>
            <a:r>
              <a:rPr lang="cs-CZ" dirty="0"/>
              <a:t>f) řízení se stalo bezpředmětným.</a:t>
            </a:r>
          </a:p>
          <a:p>
            <a:r>
              <a:rPr lang="cs-CZ" dirty="0"/>
              <a:t> </a:t>
            </a:r>
          </a:p>
          <a:p>
            <a:r>
              <a:rPr lang="cs-CZ" i="1" u="sng" dirty="0" smtClean="0"/>
              <a:t>Týká-li </a:t>
            </a:r>
            <a:r>
              <a:rPr lang="cs-CZ" i="1" u="sng" dirty="0"/>
              <a:t>se některý z dův</a:t>
            </a:r>
            <a:r>
              <a:rPr lang="cs-CZ" u="sng" dirty="0"/>
              <a:t>odů zastavení řízení jen části jeho předmětu, zastaví se řízení jen v této části</a:t>
            </a:r>
          </a:p>
        </p:txBody>
      </p:sp>
    </p:spTree>
    <p:extLst>
      <p:ext uri="{BB962C8B-B14F-4D97-AF65-F5344CB8AC3E}">
        <p14:creationId xmlns:p14="http://schemas.microsoft.com/office/powerpoint/2010/main" val="31138607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cs-CZ" sz="4800" u="sng" cap="all" dirty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Etapy správy daní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639389"/>
            <a:ext cx="8229600" cy="4525963"/>
          </a:xfrm>
        </p:spPr>
        <p:txBody>
          <a:bodyPr>
            <a:noAutofit/>
          </a:bodyPr>
          <a:lstStyle/>
          <a:p>
            <a:pPr marL="274320" indent="-274320">
              <a:buFont typeface="Wingdings 2"/>
              <a:buChar char=""/>
              <a:defRPr/>
            </a:pPr>
            <a:endParaRPr lang="cs-CZ" sz="3200" b="1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274320" indent="-274320">
              <a:buFont typeface="Wingdings 2"/>
              <a:buChar char=""/>
              <a:defRPr/>
            </a:pPr>
            <a:r>
              <a:rPr lang="cs-CZ" sz="32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Registrace daňových subjektů vč. činnosti vyhledávací –</a:t>
            </a:r>
            <a:r>
              <a:rPr lang="cs-CZ" sz="3200" b="1" i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registrační řízení</a:t>
            </a:r>
            <a:endParaRPr lang="cs-CZ" sz="4400" b="1" i="1" u="sng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274320" indent="-274320">
              <a:buFont typeface="Wingdings 2"/>
              <a:buChar char=""/>
              <a:defRPr/>
            </a:pPr>
            <a:r>
              <a:rPr lang="cs-CZ" sz="32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Vyměřování daní  </a:t>
            </a:r>
          </a:p>
          <a:p>
            <a:pPr marL="274320" indent="-274320">
              <a:buFont typeface="Wingdings 2"/>
              <a:buChar char=""/>
              <a:defRPr/>
            </a:pPr>
            <a:r>
              <a:rPr lang="cs-CZ" sz="32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Inkasní správa</a:t>
            </a:r>
          </a:p>
          <a:p>
            <a:pPr marL="274320" indent="-274320">
              <a:buFont typeface="Wingdings 2"/>
              <a:buChar char=""/>
              <a:defRPr/>
            </a:pPr>
            <a:r>
              <a:rPr lang="cs-CZ" sz="32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Opravné prostředky</a:t>
            </a:r>
          </a:p>
          <a:p>
            <a:pPr marL="274320" indent="-274320">
              <a:buFont typeface="Wingdings 2"/>
              <a:buChar char=""/>
              <a:defRPr/>
            </a:pPr>
            <a:r>
              <a:rPr lang="cs-CZ" sz="32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Vymáhání daní</a:t>
            </a:r>
          </a:p>
        </p:txBody>
      </p:sp>
    </p:spTree>
    <p:extLst>
      <p:ext uri="{BB962C8B-B14F-4D97-AF65-F5344CB8AC3E}">
        <p14:creationId xmlns:p14="http://schemas.microsoft.com/office/powerpoint/2010/main" val="55818301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cs-CZ" kern="1200" cap="all" dirty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solidFill>
                  <a:schemeClr val="tx1"/>
                </a:solidFill>
              </a:rPr>
              <a:t>Zvláštní část o </a:t>
            </a:r>
            <a:r>
              <a:rPr lang="cs-CZ" kern="1200" cap="all" dirty="0" err="1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solidFill>
                  <a:schemeClr val="tx1"/>
                </a:solidFill>
              </a:rPr>
              <a:t>sp</a:t>
            </a:r>
            <a:r>
              <a:rPr lang="cs-CZ" kern="1200" cap="all" dirty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solidFill>
                  <a:schemeClr val="tx1"/>
                </a:solidFill>
              </a:rPr>
              <a:t>. daní</a:t>
            </a:r>
          </a:p>
        </p:txBody>
      </p:sp>
      <p:sp>
        <p:nvSpPr>
          <p:cNvPr id="1024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1600200"/>
            <a:ext cx="8229600" cy="4525963"/>
          </a:xfrm>
        </p:spPr>
        <p:txBody>
          <a:bodyPr>
            <a:normAutofit fontScale="92500" lnSpcReduction="20000"/>
          </a:bodyPr>
          <a:lstStyle/>
          <a:p>
            <a:pPr eaLnBrk="1" hangingPunct="1">
              <a:lnSpc>
                <a:spcPct val="80000"/>
              </a:lnSpc>
            </a:pPr>
            <a:r>
              <a:rPr lang="cs-CZ" altLang="cs-CZ" sz="3000" b="1" dirty="0"/>
              <a:t>Registrační řízení</a:t>
            </a:r>
            <a:r>
              <a:rPr lang="cs-CZ" altLang="cs-CZ" sz="3000" dirty="0"/>
              <a:t>, závazné posouzení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3000" b="1" dirty="0"/>
              <a:t>Daňové řízení</a:t>
            </a:r>
            <a:r>
              <a:rPr lang="cs-CZ" altLang="cs-CZ" sz="3000" dirty="0"/>
              <a:t> – </a:t>
            </a:r>
            <a:r>
              <a:rPr lang="cs-CZ" altLang="cs-CZ" sz="3000" b="1" u="sng" dirty="0"/>
              <a:t>nalézací řízení</a:t>
            </a:r>
            <a:r>
              <a:rPr lang="cs-CZ" altLang="cs-CZ" sz="3000" dirty="0"/>
              <a:t>  </a:t>
            </a:r>
          </a:p>
          <a:p>
            <a:pPr algn="ctr" eaLnBrk="1" hangingPunct="1">
              <a:lnSpc>
                <a:spcPct val="80000"/>
              </a:lnSpc>
              <a:buFontTx/>
              <a:buChar char="-"/>
            </a:pPr>
            <a:r>
              <a:rPr lang="cs-CZ" altLang="cs-CZ" sz="3000" dirty="0"/>
              <a:t>vyměřovací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cs-CZ" altLang="cs-CZ" sz="3000" dirty="0"/>
              <a:t>-  </a:t>
            </a:r>
            <a:r>
              <a:rPr lang="cs-CZ" altLang="cs-CZ" sz="3000" dirty="0" err="1"/>
              <a:t>doměřovací</a:t>
            </a:r>
            <a:endParaRPr lang="cs-CZ" altLang="cs-CZ" sz="3000" dirty="0"/>
          </a:p>
          <a:p>
            <a:pPr algn="ctr" eaLnBrk="1" hangingPunct="1">
              <a:lnSpc>
                <a:spcPct val="80000"/>
              </a:lnSpc>
              <a:buFontTx/>
              <a:buChar char="-"/>
            </a:pPr>
            <a:r>
              <a:rPr lang="cs-CZ" altLang="cs-CZ" sz="3000" dirty="0"/>
              <a:t> řádný op. </a:t>
            </a:r>
          </a:p>
          <a:p>
            <a:pPr algn="ctr" eaLnBrk="1" hangingPunct="1">
              <a:lnSpc>
                <a:spcPct val="80000"/>
              </a:lnSpc>
              <a:buFontTx/>
              <a:buChar char="-"/>
            </a:pPr>
            <a:endParaRPr lang="cs-CZ" altLang="cs-CZ" sz="3000" dirty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3000" dirty="0"/>
              <a:t>                       </a:t>
            </a:r>
            <a:r>
              <a:rPr lang="cs-CZ" altLang="cs-CZ" sz="3000" dirty="0" smtClean="0"/>
              <a:t>   - </a:t>
            </a:r>
            <a:r>
              <a:rPr lang="cs-CZ" altLang="cs-CZ" sz="3000" b="1" u="sng" dirty="0" smtClean="0"/>
              <a:t>placení </a:t>
            </a:r>
            <a:r>
              <a:rPr lang="cs-CZ" altLang="cs-CZ" sz="3000" b="1" u="sng" dirty="0"/>
              <a:t>daní</a:t>
            </a:r>
            <a:r>
              <a:rPr lang="cs-CZ" altLang="cs-CZ" sz="3000" dirty="0"/>
              <a:t> 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cs-CZ" altLang="cs-CZ" sz="3000" dirty="0"/>
              <a:t>                  posečkání, splátky, zajištění 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cs-CZ" altLang="cs-CZ" sz="3000" dirty="0"/>
              <a:t>     exekuce, řádný op.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3000" dirty="0"/>
              <a:t>                                                           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3000" b="1" dirty="0"/>
              <a:t>                       </a:t>
            </a:r>
            <a:r>
              <a:rPr lang="cs-CZ" altLang="cs-CZ" sz="3000" b="1" dirty="0" smtClean="0"/>
              <a:t>   -</a:t>
            </a:r>
            <a:r>
              <a:rPr lang="cs-CZ" altLang="cs-CZ" sz="3000" b="1" u="sng" dirty="0"/>
              <a:t>mimořádné op. + dozorčí</a:t>
            </a:r>
            <a:endParaRPr lang="cs-CZ" altLang="cs-CZ" sz="3000" dirty="0"/>
          </a:p>
        </p:txBody>
      </p:sp>
    </p:spTree>
    <p:extLst>
      <p:ext uri="{BB962C8B-B14F-4D97-AF65-F5344CB8AC3E}">
        <p14:creationId xmlns:p14="http://schemas.microsoft.com/office/powerpoint/2010/main" val="369285884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365125"/>
            <a:ext cx="10515600" cy="1325563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 eaLnBrk="1" hangingPunct="1"/>
            <a:r>
              <a:rPr lang="cs-CZ" altLang="cs-CZ" b="1" i="1" u="sng" dirty="0" smtClean="0">
                <a:solidFill>
                  <a:schemeClr val="tx1"/>
                </a:solidFill>
              </a:rPr>
              <a:t>Daňové řízení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825625"/>
            <a:ext cx="10515600" cy="4351338"/>
          </a:xfrm>
        </p:spPr>
        <p:txBody>
          <a:bodyPr/>
          <a:lstStyle/>
          <a:p>
            <a:pPr eaLnBrk="1" hangingPunct="1"/>
            <a:r>
              <a:rPr lang="cs-CZ" altLang="cs-CZ" sz="3000" b="1" dirty="0"/>
              <a:t>Daňové řízení se skládá podle okolností z dílčích řízení, ve kterých jsou vydávána jednotlivá rozhodnutí. Dílčím řízením se pro účely </a:t>
            </a:r>
            <a:r>
              <a:rPr lang="cs-CZ" altLang="cs-CZ" sz="3000" b="1" dirty="0" smtClean="0"/>
              <a:t>zákona - DŘ </a:t>
            </a:r>
            <a:r>
              <a:rPr lang="cs-CZ" altLang="cs-CZ" sz="3000" b="1" dirty="0"/>
              <a:t>rozumí řízení:</a:t>
            </a:r>
          </a:p>
        </p:txBody>
      </p:sp>
    </p:spTree>
    <p:extLst>
      <p:ext uri="{BB962C8B-B14F-4D97-AF65-F5344CB8AC3E}">
        <p14:creationId xmlns:p14="http://schemas.microsoft.com/office/powerpoint/2010/main" val="3383634286"/>
      </p:ext>
    </p:extLst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rganization Chart 2"/>
          <p:cNvGrpSpPr>
            <a:grpSpLocks/>
          </p:cNvGrpSpPr>
          <p:nvPr/>
        </p:nvGrpSpPr>
        <p:grpSpPr bwMode="auto">
          <a:xfrm>
            <a:off x="776651" y="824139"/>
            <a:ext cx="7313612" cy="5640388"/>
            <a:chOff x="575" y="1001"/>
            <a:chExt cx="4464" cy="2447"/>
          </a:xfrm>
        </p:grpSpPr>
        <p:cxnSp>
          <p:nvCxnSpPr>
            <p:cNvPr id="1028" name="_s1028"/>
            <p:cNvCxnSpPr>
              <a:cxnSpLocks noChangeShapeType="1"/>
              <a:stCxn id="13" idx="0"/>
              <a:endCxn id="5" idx="2"/>
            </p:cNvCxnSpPr>
            <p:nvPr/>
          </p:nvCxnSpPr>
          <p:spPr bwMode="auto">
            <a:xfrm rot="16200000">
              <a:off x="2771" y="2405"/>
              <a:ext cx="144" cy="504"/>
            </a:xfrm>
            <a:prstGeom prst="bentConnector3">
              <a:avLst>
                <a:gd name="adj1" fmla="val 33181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29" name="_s1029"/>
            <p:cNvCxnSpPr>
              <a:cxnSpLocks noChangeShapeType="1"/>
              <a:stCxn id="12" idx="0"/>
              <a:endCxn id="5" idx="2"/>
            </p:cNvCxnSpPr>
            <p:nvPr/>
          </p:nvCxnSpPr>
          <p:spPr bwMode="auto">
            <a:xfrm rot="5400000" flipH="1">
              <a:off x="3275" y="2405"/>
              <a:ext cx="144" cy="504"/>
            </a:xfrm>
            <a:prstGeom prst="bentConnector3">
              <a:avLst>
                <a:gd name="adj1" fmla="val 33181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30" name="_s1030"/>
            <p:cNvCxnSpPr>
              <a:cxnSpLocks noChangeShapeType="1"/>
              <a:stCxn id="11" idx="0"/>
              <a:endCxn id="5" idx="2"/>
            </p:cNvCxnSpPr>
            <p:nvPr/>
          </p:nvCxnSpPr>
          <p:spPr bwMode="auto">
            <a:xfrm rot="5400000" flipH="1">
              <a:off x="3779" y="1901"/>
              <a:ext cx="144" cy="1512"/>
            </a:xfrm>
            <a:prstGeom prst="bentConnector3">
              <a:avLst>
                <a:gd name="adj1" fmla="val 33181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31" name="_s1031"/>
            <p:cNvCxnSpPr>
              <a:cxnSpLocks noChangeShapeType="1"/>
              <a:stCxn id="10" idx="0"/>
              <a:endCxn id="5" idx="2"/>
            </p:cNvCxnSpPr>
            <p:nvPr/>
          </p:nvCxnSpPr>
          <p:spPr bwMode="auto">
            <a:xfrm rot="16200000">
              <a:off x="2267" y="1901"/>
              <a:ext cx="144" cy="1512"/>
            </a:xfrm>
            <a:prstGeom prst="bentConnector3">
              <a:avLst>
                <a:gd name="adj1" fmla="val 33181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32" name="_s1032"/>
            <p:cNvCxnSpPr>
              <a:cxnSpLocks noChangeShapeType="1"/>
              <a:stCxn id="9" idx="0"/>
              <a:endCxn id="4" idx="2"/>
            </p:cNvCxnSpPr>
            <p:nvPr/>
          </p:nvCxnSpPr>
          <p:spPr bwMode="auto">
            <a:xfrm rot="16200000">
              <a:off x="3024" y="1792"/>
              <a:ext cx="144" cy="1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33" name="_s1033"/>
            <p:cNvCxnSpPr>
              <a:cxnSpLocks noChangeShapeType="1"/>
              <a:stCxn id="8" idx="0"/>
              <a:endCxn id="4" idx="2"/>
            </p:cNvCxnSpPr>
            <p:nvPr/>
          </p:nvCxnSpPr>
          <p:spPr bwMode="auto">
            <a:xfrm rot="5400000" flipH="1">
              <a:off x="3528" y="1288"/>
              <a:ext cx="144" cy="1009"/>
            </a:xfrm>
            <a:prstGeom prst="bentConnector3">
              <a:avLst>
                <a:gd name="adj1" fmla="val 33181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34" name="_s1034"/>
            <p:cNvCxnSpPr>
              <a:cxnSpLocks noChangeShapeType="1"/>
              <a:stCxn id="7" idx="0"/>
              <a:endCxn id="4" idx="2"/>
            </p:cNvCxnSpPr>
            <p:nvPr/>
          </p:nvCxnSpPr>
          <p:spPr bwMode="auto">
            <a:xfrm rot="16200000">
              <a:off x="2520" y="1289"/>
              <a:ext cx="144" cy="1007"/>
            </a:xfrm>
            <a:prstGeom prst="bentConnector3">
              <a:avLst>
                <a:gd name="adj1" fmla="val 33181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35" name="_s1035"/>
            <p:cNvCxnSpPr>
              <a:cxnSpLocks noChangeShapeType="1"/>
              <a:stCxn id="6" idx="1"/>
              <a:endCxn id="3" idx="2"/>
            </p:cNvCxnSpPr>
            <p:nvPr/>
          </p:nvCxnSpPr>
          <p:spPr bwMode="auto">
            <a:xfrm rot="10800000">
              <a:off x="1007" y="1289"/>
              <a:ext cx="1656" cy="2015"/>
            </a:xfrm>
            <a:prstGeom prst="bentConnector2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36" name="_s1036"/>
            <p:cNvCxnSpPr>
              <a:cxnSpLocks noChangeShapeType="1"/>
              <a:stCxn id="5" idx="1"/>
              <a:endCxn id="3" idx="2"/>
            </p:cNvCxnSpPr>
            <p:nvPr/>
          </p:nvCxnSpPr>
          <p:spPr bwMode="auto">
            <a:xfrm rot="10800000">
              <a:off x="1007" y="1289"/>
              <a:ext cx="1656" cy="1152"/>
            </a:xfrm>
            <a:prstGeom prst="bentConnector2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37" name="_s1037"/>
            <p:cNvCxnSpPr>
              <a:cxnSpLocks noChangeShapeType="1"/>
              <a:stCxn id="4" idx="1"/>
              <a:endCxn id="3" idx="2"/>
            </p:cNvCxnSpPr>
            <p:nvPr/>
          </p:nvCxnSpPr>
          <p:spPr bwMode="auto">
            <a:xfrm rot="10800000">
              <a:off x="1007" y="1289"/>
              <a:ext cx="1656" cy="288"/>
            </a:xfrm>
            <a:prstGeom prst="bentConnector2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" name="_s1038"/>
            <p:cNvSpPr>
              <a:spLocks noChangeArrowheads="1"/>
            </p:cNvSpPr>
            <p:nvPr/>
          </p:nvSpPr>
          <p:spPr bwMode="auto">
            <a:xfrm>
              <a:off x="575" y="1001"/>
              <a:ext cx="864" cy="288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4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Dílčí daňová řízení </a:t>
              </a:r>
            </a:p>
          </p:txBody>
        </p:sp>
        <p:sp>
          <p:nvSpPr>
            <p:cNvPr id="4" name="_s1039"/>
            <p:cNvSpPr>
              <a:spLocks noChangeArrowheads="1"/>
            </p:cNvSpPr>
            <p:nvPr/>
          </p:nvSpPr>
          <p:spPr bwMode="auto">
            <a:xfrm>
              <a:off x="2663" y="1433"/>
              <a:ext cx="864" cy="288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4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Nalézací</a:t>
              </a:r>
            </a:p>
          </p:txBody>
        </p:sp>
        <p:sp>
          <p:nvSpPr>
            <p:cNvPr id="5" name="_s1040"/>
            <p:cNvSpPr>
              <a:spLocks noChangeArrowheads="1"/>
            </p:cNvSpPr>
            <p:nvPr/>
          </p:nvSpPr>
          <p:spPr bwMode="auto">
            <a:xfrm>
              <a:off x="2663" y="2297"/>
              <a:ext cx="864" cy="288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4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Při placení daní</a:t>
              </a:r>
            </a:p>
          </p:txBody>
        </p:sp>
        <p:sp>
          <p:nvSpPr>
            <p:cNvPr id="6" name="_s1041"/>
            <p:cNvSpPr>
              <a:spLocks noChangeArrowheads="1"/>
            </p:cNvSpPr>
            <p:nvPr/>
          </p:nvSpPr>
          <p:spPr bwMode="auto">
            <a:xfrm>
              <a:off x="2663" y="3160"/>
              <a:ext cx="864" cy="288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4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O opravných a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4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 dozorčích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4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 prostředcích</a:t>
              </a:r>
            </a:p>
          </p:txBody>
        </p:sp>
        <p:sp>
          <p:nvSpPr>
            <p:cNvPr id="7" name="_s1042"/>
            <p:cNvSpPr>
              <a:spLocks noChangeArrowheads="1"/>
            </p:cNvSpPr>
            <p:nvPr/>
          </p:nvSpPr>
          <p:spPr bwMode="auto">
            <a:xfrm>
              <a:off x="1655" y="1865"/>
              <a:ext cx="864" cy="288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4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vyměřovací</a:t>
              </a:r>
            </a:p>
          </p:txBody>
        </p:sp>
        <p:sp>
          <p:nvSpPr>
            <p:cNvPr id="8" name="_s1043"/>
            <p:cNvSpPr>
              <a:spLocks noChangeArrowheads="1"/>
            </p:cNvSpPr>
            <p:nvPr/>
          </p:nvSpPr>
          <p:spPr bwMode="auto">
            <a:xfrm>
              <a:off x="3671" y="1865"/>
              <a:ext cx="864" cy="287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4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o ŘOP</a:t>
              </a:r>
            </a:p>
          </p:txBody>
        </p:sp>
        <p:sp>
          <p:nvSpPr>
            <p:cNvPr id="9" name="_s1044"/>
            <p:cNvSpPr>
              <a:spLocks noChangeArrowheads="1"/>
            </p:cNvSpPr>
            <p:nvPr/>
          </p:nvSpPr>
          <p:spPr bwMode="auto">
            <a:xfrm>
              <a:off x="2663" y="1865"/>
              <a:ext cx="864" cy="287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4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doměřovací</a:t>
              </a:r>
            </a:p>
          </p:txBody>
        </p:sp>
        <p:sp>
          <p:nvSpPr>
            <p:cNvPr id="10" name="_s1045"/>
            <p:cNvSpPr>
              <a:spLocks noChangeArrowheads="1"/>
            </p:cNvSpPr>
            <p:nvPr/>
          </p:nvSpPr>
          <p:spPr bwMode="auto">
            <a:xfrm>
              <a:off x="1151" y="2729"/>
              <a:ext cx="864" cy="287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4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posečkání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4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nebo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4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splátkování</a:t>
              </a:r>
            </a:p>
          </p:txBody>
        </p:sp>
        <p:sp>
          <p:nvSpPr>
            <p:cNvPr id="11" name="_s1046"/>
            <p:cNvSpPr>
              <a:spLocks noChangeArrowheads="1"/>
            </p:cNvSpPr>
            <p:nvPr/>
          </p:nvSpPr>
          <p:spPr bwMode="auto">
            <a:xfrm>
              <a:off x="4175" y="2729"/>
              <a:ext cx="864" cy="287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4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o ŘOP</a:t>
              </a:r>
            </a:p>
          </p:txBody>
        </p:sp>
        <p:sp>
          <p:nvSpPr>
            <p:cNvPr id="12" name="_s1047"/>
            <p:cNvSpPr>
              <a:spLocks noChangeArrowheads="1"/>
            </p:cNvSpPr>
            <p:nvPr/>
          </p:nvSpPr>
          <p:spPr bwMode="auto">
            <a:xfrm>
              <a:off x="3167" y="2729"/>
              <a:ext cx="864" cy="287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4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exekuční</a:t>
              </a:r>
            </a:p>
          </p:txBody>
        </p:sp>
        <p:sp>
          <p:nvSpPr>
            <p:cNvPr id="13" name="_s1048"/>
            <p:cNvSpPr>
              <a:spLocks noChangeArrowheads="1"/>
            </p:cNvSpPr>
            <p:nvPr/>
          </p:nvSpPr>
          <p:spPr bwMode="auto">
            <a:xfrm>
              <a:off x="2159" y="2729"/>
              <a:ext cx="864" cy="287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4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zajištění daně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881820593"/>
      </p:ext>
    </p:extLst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cs-CZ" u="sng" kern="1200" cap="all" dirty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cs-CZ" u="sng" kern="1200" cap="all" dirty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cs-CZ" b="1" kern="1200" cap="all" dirty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solidFill>
                  <a:schemeClr val="tx1"/>
                </a:solidFill>
              </a:rPr>
              <a:t>REGISTRAČNÍ ŘÍZENÍ</a:t>
            </a:r>
            <a:endParaRPr lang="cs-CZ" b="1" u="sng" kern="1200" cap="all" dirty="0">
              <a:ln w="500">
                <a:solidFill>
                  <a:schemeClr val="tx2">
                    <a:shade val="20000"/>
                    <a:satMod val="120000"/>
                  </a:schemeClr>
                </a:solidFill>
              </a:ln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-1" y="2162175"/>
            <a:ext cx="7942217" cy="3959225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4000" b="1" dirty="0" smtClean="0"/>
              <a:t>  </a:t>
            </a:r>
            <a:r>
              <a:rPr lang="cs-CZ" altLang="cs-CZ" sz="4000" b="1" u="sng" dirty="0" smtClean="0"/>
              <a:t>Širší </a:t>
            </a:r>
            <a:r>
              <a:rPr lang="cs-CZ" altLang="cs-CZ" sz="4000" b="1" u="sng" dirty="0"/>
              <a:t>pojetí</a:t>
            </a:r>
            <a:r>
              <a:rPr lang="cs-CZ" altLang="cs-CZ" sz="3600" b="1" dirty="0"/>
              <a:t> - výseč  správy </a:t>
            </a:r>
            <a:r>
              <a:rPr lang="cs-CZ" altLang="cs-CZ" sz="3600" b="1" dirty="0" smtClean="0"/>
              <a:t>daní spojená </a:t>
            </a:r>
            <a:r>
              <a:rPr lang="cs-CZ" altLang="cs-CZ" sz="3600" b="1" dirty="0"/>
              <a:t>s </a:t>
            </a:r>
            <a:r>
              <a:rPr lang="cs-CZ" altLang="cs-CZ" sz="3600" b="1" i="1" u="sng" dirty="0"/>
              <a:t>registrací a vyhledáváním</a:t>
            </a:r>
            <a:r>
              <a:rPr lang="cs-CZ" altLang="cs-CZ" sz="3600" b="1" dirty="0"/>
              <a:t> daňových subjektů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sz="3600" b="1" dirty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3600" b="1" dirty="0" smtClean="0"/>
              <a:t>   </a:t>
            </a:r>
            <a:r>
              <a:rPr lang="cs-CZ" altLang="cs-CZ" sz="3600" b="1" u="sng" dirty="0" smtClean="0"/>
              <a:t>Užší </a:t>
            </a:r>
            <a:r>
              <a:rPr lang="cs-CZ" altLang="cs-CZ" sz="3600" b="1" u="sng" dirty="0"/>
              <a:t>pojetí</a:t>
            </a:r>
            <a:r>
              <a:rPr lang="cs-CZ" altLang="cs-CZ" sz="3600" b="1" dirty="0"/>
              <a:t> - daňové řízení v procesu registrace, vyhledávání, změny a  zrušení registrace daňovým subjektem</a:t>
            </a:r>
          </a:p>
        </p:txBody>
      </p:sp>
    </p:spTree>
    <p:extLst>
      <p:ext uri="{BB962C8B-B14F-4D97-AF65-F5344CB8AC3E}">
        <p14:creationId xmlns:p14="http://schemas.microsoft.com/office/powerpoint/2010/main" val="415430368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cs-CZ" sz="4800" u="sng" cap="all" dirty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Stádia řízení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639389"/>
            <a:ext cx="8229600" cy="4525963"/>
          </a:xfrm>
        </p:spPr>
        <p:txBody>
          <a:bodyPr/>
          <a:lstStyle/>
          <a:p>
            <a:pPr eaLnBrk="1" hangingPunct="1"/>
            <a:r>
              <a:rPr lang="cs-CZ" altLang="cs-CZ" sz="3600" b="1" dirty="0"/>
              <a:t>Zahájení</a:t>
            </a:r>
          </a:p>
          <a:p>
            <a:pPr eaLnBrk="1" hangingPunct="1"/>
            <a:r>
              <a:rPr lang="cs-CZ" altLang="cs-CZ" sz="3600" b="1" dirty="0"/>
              <a:t>Zjišťování podkladů</a:t>
            </a:r>
          </a:p>
          <a:p>
            <a:pPr eaLnBrk="1" hangingPunct="1"/>
            <a:r>
              <a:rPr lang="cs-CZ" altLang="cs-CZ" sz="3600" b="1" dirty="0"/>
              <a:t>Vydání rozhodnutí</a:t>
            </a:r>
          </a:p>
          <a:p>
            <a:pPr marL="0" indent="0" eaLnBrk="1" hangingPunct="1">
              <a:buNone/>
            </a:pPr>
            <a:endParaRPr lang="cs-CZ" altLang="cs-CZ" sz="3600" b="1" dirty="0"/>
          </a:p>
        </p:txBody>
      </p:sp>
    </p:spTree>
    <p:extLst>
      <p:ext uri="{BB962C8B-B14F-4D97-AF65-F5344CB8AC3E}">
        <p14:creationId xmlns:p14="http://schemas.microsoft.com/office/powerpoint/2010/main" val="3251389006"/>
      </p:ext>
    </p:extLst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7" name="Rectangle 2"/>
          <p:cNvSpPr>
            <a:spLocks noChangeArrowheads="1"/>
          </p:cNvSpPr>
          <p:nvPr/>
        </p:nvSpPr>
        <p:spPr bwMode="auto">
          <a:xfrm>
            <a:off x="1524001" y="-4132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ts val="600"/>
              </a:spcBef>
              <a:buClr>
                <a:schemeClr val="tx2"/>
              </a:buClr>
              <a:buSzPct val="73000"/>
              <a:buFont typeface="Wingdings 2" panose="05020102010507070707" pitchFamily="18" charset="2"/>
              <a:buChar char=""/>
              <a:defRPr sz="26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 eaLnBrk="0" hangingPunct="0">
              <a:spcBef>
                <a:spcPts val="500"/>
              </a:spcBef>
              <a:buClr>
                <a:srgbClr val="F9B639"/>
              </a:buClr>
              <a:buSzPct val="80000"/>
              <a:buFont typeface="Wingdings 2" panose="05020102010507070707" pitchFamily="18" charset="2"/>
              <a:buChar char=""/>
              <a:defRPr sz="2300">
                <a:solidFill>
                  <a:srgbClr val="6C6C6C"/>
                </a:solidFill>
                <a:latin typeface="Trebuchet MS" panose="020B0603020202020204" pitchFamily="34" charset="0"/>
              </a:defRPr>
            </a:lvl2pPr>
            <a:lvl3pPr marL="1143000" indent="-228600" eaLnBrk="0" hangingPunct="0">
              <a:spcBef>
                <a:spcPts val="400"/>
              </a:spcBef>
              <a:buClr>
                <a:srgbClr val="F9B639"/>
              </a:buClr>
              <a:buSzPct val="60000"/>
              <a:buFont typeface="Wingdings" panose="05000000000000000000" pitchFamily="2" charset="2"/>
              <a:buChar char="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F9B639"/>
              </a:buClr>
              <a:buSzPct val="80000"/>
              <a:buFont typeface="Wingdings 2" panose="05020102010507070707" pitchFamily="18" charset="2"/>
              <a:buChar char=""/>
              <a:defRPr sz="2000">
                <a:solidFill>
                  <a:srgbClr val="6C6C6C"/>
                </a:solidFill>
                <a:latin typeface="Trebuchet MS" panose="020B0603020202020204" pitchFamily="34" charset="0"/>
              </a:defRPr>
            </a:lvl4pPr>
            <a:lvl5pPr marL="2057400" indent="-228600" eaLnBrk="0" hangingPunct="0">
              <a:spcBef>
                <a:spcPts val="400"/>
              </a:spcBef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>
              <a:latin typeface="Calibri" panose="020F0502020204030204" pitchFamily="34" charset="0"/>
            </a:endParaRPr>
          </a:p>
        </p:txBody>
      </p:sp>
      <p:grpSp>
        <p:nvGrpSpPr>
          <p:cNvPr id="2" name="Organization Chart 2"/>
          <p:cNvGrpSpPr>
            <a:grpSpLocks/>
          </p:cNvGrpSpPr>
          <p:nvPr/>
        </p:nvGrpSpPr>
        <p:grpSpPr bwMode="auto">
          <a:xfrm>
            <a:off x="2063750" y="188914"/>
            <a:ext cx="8135938" cy="6669087"/>
            <a:chOff x="1485" y="-1259"/>
            <a:chExt cx="3600" cy="8280"/>
          </a:xfrm>
        </p:grpSpPr>
        <p:cxnSp>
          <p:nvCxnSpPr>
            <p:cNvPr id="2052" name="_s2052"/>
            <p:cNvCxnSpPr>
              <a:cxnSpLocks noChangeShapeType="1"/>
              <a:stCxn id="10" idx="2"/>
              <a:endCxn id="3" idx="3"/>
            </p:cNvCxnSpPr>
            <p:nvPr/>
          </p:nvCxnSpPr>
          <p:spPr bwMode="auto">
            <a:xfrm rot="10800000">
              <a:off x="2551" y="-540"/>
              <a:ext cx="374" cy="7240"/>
            </a:xfrm>
            <a:prstGeom prst="bentConnector2">
              <a:avLst/>
            </a:prstGeom>
            <a:noFill/>
            <a:ln w="28575">
              <a:solidFill>
                <a:schemeClr val="bg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053" name="_s2053"/>
            <p:cNvCxnSpPr>
              <a:cxnSpLocks noChangeShapeType="1"/>
              <a:stCxn id="9" idx="2"/>
              <a:endCxn id="3" idx="3"/>
            </p:cNvCxnSpPr>
            <p:nvPr/>
          </p:nvCxnSpPr>
          <p:spPr bwMode="auto">
            <a:xfrm rot="10800000">
              <a:off x="2551" y="-540"/>
              <a:ext cx="374" cy="6160"/>
            </a:xfrm>
            <a:prstGeom prst="bentConnector2">
              <a:avLst/>
            </a:prstGeom>
            <a:noFill/>
            <a:ln w="28575">
              <a:solidFill>
                <a:schemeClr val="bg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054" name="_s2054"/>
            <p:cNvCxnSpPr>
              <a:cxnSpLocks noChangeShapeType="1"/>
              <a:stCxn id="8" idx="2"/>
              <a:endCxn id="3" idx="3"/>
            </p:cNvCxnSpPr>
            <p:nvPr/>
          </p:nvCxnSpPr>
          <p:spPr bwMode="auto">
            <a:xfrm rot="10800000">
              <a:off x="2551" y="-540"/>
              <a:ext cx="374" cy="5080"/>
            </a:xfrm>
            <a:prstGeom prst="bentConnector2">
              <a:avLst/>
            </a:prstGeom>
            <a:noFill/>
            <a:ln w="28575">
              <a:solidFill>
                <a:schemeClr val="bg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055" name="_s2055"/>
            <p:cNvCxnSpPr>
              <a:cxnSpLocks noChangeShapeType="1"/>
              <a:stCxn id="7" idx="2"/>
              <a:endCxn id="3" idx="3"/>
            </p:cNvCxnSpPr>
            <p:nvPr/>
          </p:nvCxnSpPr>
          <p:spPr bwMode="auto">
            <a:xfrm rot="10800000">
              <a:off x="2551" y="-540"/>
              <a:ext cx="374" cy="3999"/>
            </a:xfrm>
            <a:prstGeom prst="bentConnector2">
              <a:avLst/>
            </a:prstGeom>
            <a:noFill/>
            <a:ln w="28575">
              <a:solidFill>
                <a:schemeClr val="bg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056" name="_s2056"/>
            <p:cNvCxnSpPr>
              <a:cxnSpLocks noChangeShapeType="1"/>
              <a:stCxn id="6" idx="2"/>
              <a:endCxn id="3" idx="3"/>
            </p:cNvCxnSpPr>
            <p:nvPr/>
          </p:nvCxnSpPr>
          <p:spPr bwMode="auto">
            <a:xfrm rot="10800000">
              <a:off x="2551" y="-540"/>
              <a:ext cx="374" cy="2919"/>
            </a:xfrm>
            <a:prstGeom prst="bentConnector2">
              <a:avLst/>
            </a:prstGeom>
            <a:noFill/>
            <a:ln w="28575">
              <a:solidFill>
                <a:schemeClr val="bg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057" name="_s2057"/>
            <p:cNvCxnSpPr>
              <a:cxnSpLocks noChangeShapeType="1"/>
              <a:stCxn id="5" idx="2"/>
              <a:endCxn id="3" idx="3"/>
            </p:cNvCxnSpPr>
            <p:nvPr/>
          </p:nvCxnSpPr>
          <p:spPr bwMode="auto">
            <a:xfrm rot="10800000">
              <a:off x="2551" y="-540"/>
              <a:ext cx="374" cy="1839"/>
            </a:xfrm>
            <a:prstGeom prst="bentConnector2">
              <a:avLst/>
            </a:prstGeom>
            <a:noFill/>
            <a:ln w="28575">
              <a:solidFill>
                <a:schemeClr val="bg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058" name="_s2058"/>
            <p:cNvCxnSpPr>
              <a:cxnSpLocks noChangeShapeType="1"/>
              <a:stCxn id="4" idx="2"/>
              <a:endCxn id="3" idx="3"/>
            </p:cNvCxnSpPr>
            <p:nvPr/>
          </p:nvCxnSpPr>
          <p:spPr bwMode="auto">
            <a:xfrm rot="10800000">
              <a:off x="2551" y="-540"/>
              <a:ext cx="374" cy="759"/>
            </a:xfrm>
            <a:prstGeom prst="bentConnector2">
              <a:avLst/>
            </a:prstGeom>
            <a:noFill/>
            <a:ln w="28575">
              <a:solidFill>
                <a:schemeClr val="bg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" name="_s2059"/>
            <p:cNvSpPr>
              <a:spLocks noChangeArrowheads="1"/>
            </p:cNvSpPr>
            <p:nvPr/>
          </p:nvSpPr>
          <p:spPr bwMode="auto">
            <a:xfrm>
              <a:off x="1485" y="-1259"/>
              <a:ext cx="2160" cy="720"/>
            </a:xfrm>
            <a:prstGeom prst="cube">
              <a:avLst>
                <a:gd name="adj" fmla="val 10764"/>
              </a:avLst>
            </a:prstGeom>
            <a:gradFill rotWithShape="0">
              <a:gsLst>
                <a:gs pos="0">
                  <a:schemeClr val="accent1">
                    <a:alpha val="39999"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solidFill>
                <a:schemeClr val="accent1"/>
              </a:solidFill>
              <a:miter lim="800000"/>
              <a:headEnd/>
              <a:tailEnd/>
            </a:ln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Registrační řízení a vyhledávací činnost </a:t>
              </a:r>
              <a:endParaRPr kumimoji="0" lang="cs-CZ" altLang="cs-CZ" sz="33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" name="_s2060"/>
            <p:cNvSpPr>
              <a:spLocks noChangeArrowheads="1"/>
            </p:cNvSpPr>
            <p:nvPr/>
          </p:nvSpPr>
          <p:spPr bwMode="auto">
            <a:xfrm>
              <a:off x="2925" y="-179"/>
              <a:ext cx="2160" cy="720"/>
            </a:xfrm>
            <a:prstGeom prst="cube">
              <a:avLst>
                <a:gd name="adj" fmla="val 10764"/>
              </a:avLst>
            </a:prstGeom>
            <a:gradFill rotWithShape="0">
              <a:gsLst>
                <a:gs pos="0">
                  <a:schemeClr val="accent2">
                    <a:alpha val="39999"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9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Registrace daňových subjektů</a:t>
              </a:r>
              <a:endParaRPr kumimoji="0" lang="cs-CZ" altLang="cs-CZ" sz="21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" name="_s2061"/>
            <p:cNvSpPr>
              <a:spLocks noChangeArrowheads="1"/>
            </p:cNvSpPr>
            <p:nvPr/>
          </p:nvSpPr>
          <p:spPr bwMode="auto">
            <a:xfrm>
              <a:off x="2925" y="901"/>
              <a:ext cx="2160" cy="720"/>
            </a:xfrm>
            <a:prstGeom prst="cube">
              <a:avLst>
                <a:gd name="adj" fmla="val 10764"/>
              </a:avLst>
            </a:prstGeom>
            <a:gradFill rotWithShape="0">
              <a:gsLst>
                <a:gs pos="0">
                  <a:schemeClr val="accent2">
                    <a:alpha val="39999"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9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Oznamování zákonem stanovených skutečností</a:t>
              </a:r>
              <a:endParaRPr kumimoji="0" lang="cs-CZ" altLang="cs-CZ" sz="21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" name="_s2062"/>
            <p:cNvSpPr>
              <a:spLocks noChangeArrowheads="1"/>
            </p:cNvSpPr>
            <p:nvPr/>
          </p:nvSpPr>
          <p:spPr bwMode="auto">
            <a:xfrm>
              <a:off x="2925" y="1981"/>
              <a:ext cx="2160" cy="720"/>
            </a:xfrm>
            <a:prstGeom prst="cube">
              <a:avLst>
                <a:gd name="adj" fmla="val 10764"/>
              </a:avLst>
            </a:prstGeom>
            <a:gradFill rotWithShape="0">
              <a:gsLst>
                <a:gs pos="0">
                  <a:schemeClr val="accent2">
                    <a:alpha val="39999"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9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Oznamování změn dat daňových subjektů</a:t>
              </a:r>
              <a:endParaRPr kumimoji="0" lang="cs-CZ" altLang="cs-CZ" sz="21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" name="_s2063"/>
            <p:cNvSpPr>
              <a:spLocks noChangeArrowheads="1"/>
            </p:cNvSpPr>
            <p:nvPr/>
          </p:nvSpPr>
          <p:spPr bwMode="auto">
            <a:xfrm>
              <a:off x="2925" y="3061"/>
              <a:ext cx="2160" cy="720"/>
            </a:xfrm>
            <a:prstGeom prst="cube">
              <a:avLst>
                <a:gd name="adj" fmla="val 10764"/>
              </a:avLst>
            </a:prstGeom>
            <a:gradFill rotWithShape="0">
              <a:gsLst>
                <a:gs pos="0">
                  <a:schemeClr val="accent2">
                    <a:alpha val="39999"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9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Identifikace </a:t>
              </a:r>
              <a:endParaRPr kumimoji="0" lang="cs-CZ" altLang="cs-CZ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9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daňových subjektů</a:t>
              </a:r>
              <a:endParaRPr kumimoji="0" lang="cs-CZ" altLang="cs-CZ" sz="21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" name="_s2064"/>
            <p:cNvSpPr>
              <a:spLocks noChangeArrowheads="1"/>
            </p:cNvSpPr>
            <p:nvPr/>
          </p:nvSpPr>
          <p:spPr bwMode="auto">
            <a:xfrm>
              <a:off x="2925" y="4141"/>
              <a:ext cx="2160" cy="720"/>
            </a:xfrm>
            <a:prstGeom prst="cube">
              <a:avLst>
                <a:gd name="adj" fmla="val 10764"/>
              </a:avLst>
            </a:prstGeom>
            <a:gradFill rotWithShape="0">
              <a:gsLst>
                <a:gs pos="0">
                  <a:schemeClr val="accent2">
                    <a:alpha val="39999"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9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Řízení o ukončení činnosti daňových subjektů</a:t>
              </a:r>
              <a:endParaRPr kumimoji="0" lang="cs-CZ" altLang="cs-CZ" sz="21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9" name="_s2065"/>
            <p:cNvSpPr>
              <a:spLocks noChangeArrowheads="1"/>
            </p:cNvSpPr>
            <p:nvPr/>
          </p:nvSpPr>
          <p:spPr bwMode="auto">
            <a:xfrm>
              <a:off x="2925" y="5221"/>
              <a:ext cx="2160" cy="720"/>
            </a:xfrm>
            <a:prstGeom prst="cube">
              <a:avLst>
                <a:gd name="adj" fmla="val 10764"/>
              </a:avLst>
            </a:prstGeom>
            <a:gradFill rotWithShape="0">
              <a:gsLst>
                <a:gs pos="0">
                  <a:schemeClr val="accent2">
                    <a:alpha val="39999"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21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Vyhledávání daňových subjektů</a:t>
              </a:r>
              <a:endParaRPr kumimoji="0" lang="cs-CZ" altLang="cs-CZ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" name="_s2066"/>
            <p:cNvSpPr>
              <a:spLocks noChangeArrowheads="1"/>
            </p:cNvSpPr>
            <p:nvPr/>
          </p:nvSpPr>
          <p:spPr bwMode="auto">
            <a:xfrm>
              <a:off x="2925" y="6301"/>
              <a:ext cx="2160" cy="720"/>
            </a:xfrm>
            <a:prstGeom prst="cube">
              <a:avLst>
                <a:gd name="adj" fmla="val 10764"/>
              </a:avLst>
            </a:prstGeom>
            <a:gradFill rotWithShape="0">
              <a:gsLst>
                <a:gs pos="0">
                  <a:schemeClr val="accent2">
                    <a:alpha val="39999"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9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Údržba databáze registru daňových subjektů</a:t>
              </a:r>
              <a:endParaRPr kumimoji="0" lang="cs-CZ" altLang="cs-CZ" sz="21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sp>
        <p:nvSpPr>
          <p:cNvPr id="2068" name="Rectangle 20"/>
          <p:cNvSpPr>
            <a:spLocks noChangeArrowheads="1"/>
          </p:cNvSpPr>
          <p:nvPr/>
        </p:nvSpPr>
        <p:spPr bwMode="auto">
          <a:xfrm>
            <a:off x="1524001" y="6901934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ts val="600"/>
              </a:spcBef>
              <a:buClr>
                <a:schemeClr val="tx2"/>
              </a:buClr>
              <a:buSzPct val="73000"/>
              <a:buFont typeface="Wingdings 2" panose="05020102010507070707" pitchFamily="18" charset="2"/>
              <a:buChar char=""/>
              <a:defRPr sz="26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 eaLnBrk="0" hangingPunct="0">
              <a:spcBef>
                <a:spcPts val="500"/>
              </a:spcBef>
              <a:buClr>
                <a:srgbClr val="F9B639"/>
              </a:buClr>
              <a:buSzPct val="80000"/>
              <a:buFont typeface="Wingdings 2" panose="05020102010507070707" pitchFamily="18" charset="2"/>
              <a:buChar char=""/>
              <a:defRPr sz="2300">
                <a:solidFill>
                  <a:srgbClr val="6C6C6C"/>
                </a:solidFill>
                <a:latin typeface="Trebuchet MS" panose="020B0603020202020204" pitchFamily="34" charset="0"/>
              </a:defRPr>
            </a:lvl2pPr>
            <a:lvl3pPr marL="1143000" indent="-228600" eaLnBrk="0" hangingPunct="0">
              <a:spcBef>
                <a:spcPts val="400"/>
              </a:spcBef>
              <a:buClr>
                <a:srgbClr val="F9B639"/>
              </a:buClr>
              <a:buSzPct val="60000"/>
              <a:buFont typeface="Wingdings" panose="05000000000000000000" pitchFamily="2" charset="2"/>
              <a:buChar char="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F9B639"/>
              </a:buClr>
              <a:buSzPct val="80000"/>
              <a:buFont typeface="Wingdings 2" panose="05020102010507070707" pitchFamily="18" charset="2"/>
              <a:buChar char=""/>
              <a:defRPr sz="2000">
                <a:solidFill>
                  <a:srgbClr val="6C6C6C"/>
                </a:solidFill>
                <a:latin typeface="Trebuchet MS" panose="020B0603020202020204" pitchFamily="34" charset="0"/>
              </a:defRPr>
            </a:lvl4pPr>
            <a:lvl5pPr marL="2057400" indent="-228600" eaLnBrk="0" hangingPunct="0">
              <a:spcBef>
                <a:spcPts val="400"/>
              </a:spcBef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</p:spTree>
    <p:extLst>
      <p:ext uri="{BB962C8B-B14F-4D97-AF65-F5344CB8AC3E}">
        <p14:creationId xmlns:p14="http://schemas.microsoft.com/office/powerpoint/2010/main" val="156781059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cs-CZ" sz="3600" cap="all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</a:rPr>
              <a:t/>
            </a:r>
            <a:br>
              <a:rPr lang="cs-CZ" sz="3600" cap="all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</a:rPr>
            </a:br>
            <a:r>
              <a:rPr lang="cs-CZ" sz="3600" u="sng" cap="all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</a:rPr>
              <a:t>Registrace daňových subjektů</a:t>
            </a:r>
            <a:r>
              <a:rPr lang="cs-CZ" sz="3600" cap="all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</a:rPr>
              <a:t/>
            </a:r>
            <a:br>
              <a:rPr lang="cs-CZ" sz="3600" cap="all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</a:rPr>
            </a:br>
            <a:endParaRPr lang="cs-CZ" sz="3600" cap="all">
              <a:ln w="500">
                <a:solidFill>
                  <a:schemeClr val="tx2">
                    <a:shade val="20000"/>
                    <a:satMod val="120000"/>
                  </a:schemeClr>
                </a:solidFill>
              </a:ln>
              <a:gradFill>
                <a:gsLst>
                  <a:gs pos="0">
                    <a:schemeClr val="accent4">
                      <a:tint val="13000"/>
                    </a:schemeClr>
                  </a:gs>
                  <a:gs pos="10000">
                    <a:schemeClr val="accent4">
                      <a:tint val="20000"/>
                    </a:schemeClr>
                  </a:gs>
                  <a:gs pos="49000">
                    <a:schemeClr val="accent4">
                      <a:tint val="70000"/>
                    </a:schemeClr>
                  </a:gs>
                  <a:gs pos="50000">
                    <a:schemeClr val="accent4">
                      <a:tint val="97000"/>
                    </a:schemeClr>
                  </a:gs>
                  <a:gs pos="100000">
                    <a:schemeClr val="accent4">
                      <a:tint val="20000"/>
                    </a:schemeClr>
                  </a:gs>
                </a:gsLst>
                <a:lin ang="5400000" scaled="1"/>
              </a:gradFill>
            </a:endParaRP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0" y="1600200"/>
            <a:ext cx="4038600" cy="4525963"/>
          </a:xfrm>
        </p:spPr>
        <p:txBody>
          <a:bodyPr>
            <a:normAutofit/>
          </a:bodyPr>
          <a:lstStyle/>
          <a:p>
            <a:pPr marL="533400" indent="-533400">
              <a:lnSpc>
                <a:spcPct val="80000"/>
              </a:lnSpc>
              <a:buFont typeface="Wingdings 2"/>
              <a:buChar char=""/>
              <a:defRPr/>
            </a:pPr>
            <a:r>
              <a:rPr lang="cs-CZ" sz="2400" b="1" i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Správcem daně	</a:t>
            </a:r>
          </a:p>
          <a:p>
            <a:pPr marL="533400" indent="-533400">
              <a:lnSpc>
                <a:spcPct val="80000"/>
              </a:lnSpc>
              <a:buNone/>
              <a:defRPr/>
            </a:pPr>
            <a:r>
              <a:rPr lang="cs-CZ" sz="2400" b="1" i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  ex offo</a:t>
            </a:r>
          </a:p>
          <a:p>
            <a:pPr marL="533400" indent="-533400">
              <a:lnSpc>
                <a:spcPct val="80000"/>
              </a:lnSpc>
              <a:buFont typeface="Wingdings" pitchFamily="2" charset="2"/>
              <a:buChar char="Ø"/>
              <a:defRPr/>
            </a:pPr>
            <a:r>
              <a:rPr lang="cs-CZ" sz="2400" b="1"/>
              <a:t>na základě vyhledávací činnosti správce daně</a:t>
            </a:r>
          </a:p>
          <a:p>
            <a:pPr marL="533400" indent="-533400">
              <a:lnSpc>
                <a:spcPct val="80000"/>
              </a:lnSpc>
              <a:buFont typeface="Wingdings" pitchFamily="2" charset="2"/>
              <a:buChar char="Ø"/>
              <a:defRPr/>
            </a:pPr>
            <a:r>
              <a:rPr lang="cs-CZ" sz="2400" b="1"/>
              <a:t>na základě součinnosti třetích osob-oznamovací povinnost</a:t>
            </a:r>
          </a:p>
          <a:p>
            <a:pPr marL="533400" indent="-533400">
              <a:lnSpc>
                <a:spcPct val="80000"/>
              </a:lnSpc>
              <a:buFont typeface="Wingdings" pitchFamily="2" charset="2"/>
              <a:buChar char="Ø"/>
              <a:defRPr/>
            </a:pPr>
            <a:r>
              <a:rPr lang="cs-CZ" sz="2400" b="1"/>
              <a:t>na upozornění 3 os.</a:t>
            </a:r>
          </a:p>
        </p:txBody>
      </p:sp>
      <p:sp>
        <p:nvSpPr>
          <p:cNvPr id="14340" name="Rectangle 4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6456364" y="1600200"/>
            <a:ext cx="5735636" cy="452596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2400" b="1" i="1" dirty="0">
                <a:solidFill>
                  <a:srgbClr val="0000FF"/>
                </a:solidFill>
              </a:rPr>
              <a:t>Daňovým subjektem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400" dirty="0"/>
              <a:t>   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cs-CZ" altLang="cs-CZ" sz="2400" dirty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cs-CZ" altLang="cs-CZ" sz="2400" dirty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400" i="1" dirty="0"/>
              <a:t>zákona         dobrovolnosti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cs-CZ" altLang="cs-CZ" sz="2400" i="1" dirty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400" i="1" dirty="0"/>
              <a:t>    -</a:t>
            </a:r>
            <a:r>
              <a:rPr lang="cs-CZ" altLang="cs-CZ" sz="2400" b="1" i="1" dirty="0"/>
              <a:t>cizinec (bydliště x sídlo     v cizině) nemá     provozovnu či nemovitosti v ČR</a:t>
            </a:r>
          </a:p>
        </p:txBody>
      </p:sp>
      <p:sp>
        <p:nvSpPr>
          <p:cNvPr id="14341" name="Oval 5"/>
          <p:cNvSpPr>
            <a:spLocks noChangeArrowheads="1"/>
          </p:cNvSpPr>
          <p:nvPr/>
        </p:nvSpPr>
        <p:spPr bwMode="auto">
          <a:xfrm>
            <a:off x="6456364" y="2349501"/>
            <a:ext cx="3095625" cy="11525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spcBef>
                <a:spcPts val="600"/>
              </a:spcBef>
              <a:buClr>
                <a:schemeClr val="tx2"/>
              </a:buClr>
              <a:buSzPct val="73000"/>
              <a:buFont typeface="Wingdings 2" panose="05020102010507070707" pitchFamily="18" charset="2"/>
              <a:buChar char=""/>
              <a:defRPr sz="26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 eaLnBrk="0" hangingPunct="0">
              <a:spcBef>
                <a:spcPts val="500"/>
              </a:spcBef>
              <a:buClr>
                <a:srgbClr val="F9B639"/>
              </a:buClr>
              <a:buSzPct val="80000"/>
              <a:buFont typeface="Wingdings 2" panose="05020102010507070707" pitchFamily="18" charset="2"/>
              <a:buChar char=""/>
              <a:defRPr sz="2300">
                <a:solidFill>
                  <a:srgbClr val="6C6C6C"/>
                </a:solidFill>
                <a:latin typeface="Trebuchet MS" panose="020B0603020202020204" pitchFamily="34" charset="0"/>
              </a:defRPr>
            </a:lvl2pPr>
            <a:lvl3pPr marL="1143000" indent="-228600" eaLnBrk="0" hangingPunct="0">
              <a:spcBef>
                <a:spcPts val="400"/>
              </a:spcBef>
              <a:buClr>
                <a:srgbClr val="F9B639"/>
              </a:buClr>
              <a:buSzPct val="60000"/>
              <a:buFont typeface="Wingdings" panose="05000000000000000000" pitchFamily="2" charset="2"/>
              <a:buChar char="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F9B639"/>
              </a:buClr>
              <a:buSzPct val="80000"/>
              <a:buFont typeface="Wingdings 2" panose="05020102010507070707" pitchFamily="18" charset="2"/>
              <a:buChar char=""/>
              <a:defRPr sz="2000">
                <a:solidFill>
                  <a:srgbClr val="6C6C6C"/>
                </a:solidFill>
                <a:latin typeface="Trebuchet MS" panose="020B0603020202020204" pitchFamily="34" charset="0"/>
              </a:defRPr>
            </a:lvl4pPr>
            <a:lvl5pPr marL="2057400" indent="-228600" eaLnBrk="0" hangingPunct="0">
              <a:spcBef>
                <a:spcPts val="400"/>
              </a:spcBef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/>
              <a:t>-</a:t>
            </a:r>
            <a:r>
              <a:rPr lang="cs-CZ" altLang="cs-CZ" sz="1800" b="1"/>
              <a:t>Poplatníkem daně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 b="1"/>
              <a:t>-Plátcem daně</a:t>
            </a:r>
          </a:p>
        </p:txBody>
      </p:sp>
      <p:sp>
        <p:nvSpPr>
          <p:cNvPr id="14342" name="Line 6"/>
          <p:cNvSpPr>
            <a:spLocks noChangeShapeType="1"/>
          </p:cNvSpPr>
          <p:nvPr/>
        </p:nvSpPr>
        <p:spPr bwMode="auto">
          <a:xfrm flipH="1">
            <a:off x="7248525" y="3141664"/>
            <a:ext cx="719138" cy="3587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4343" name="Line 7"/>
          <p:cNvSpPr>
            <a:spLocks noChangeShapeType="1"/>
          </p:cNvSpPr>
          <p:nvPr/>
        </p:nvSpPr>
        <p:spPr bwMode="auto">
          <a:xfrm>
            <a:off x="8256588" y="3141664"/>
            <a:ext cx="647700" cy="3587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99935786"/>
      </p:ext>
    </p:extLst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cs-CZ" u="sng" kern="1200" cap="all" dirty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solidFill>
                  <a:schemeClr val="tx1"/>
                </a:solidFill>
              </a:rPr>
              <a:t>Registrace daňových subjektů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0" y="1600200"/>
            <a:ext cx="4038600" cy="4525963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altLang="cs-CZ" sz="2400" b="1" i="1" u="sng" dirty="0"/>
              <a:t>Procesního předpisu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sz="1400" b="1" dirty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800" dirty="0"/>
              <a:t>    </a:t>
            </a:r>
            <a:endParaRPr lang="cs-CZ" altLang="cs-CZ" sz="1400" b="1" dirty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000" b="1" u="sng" dirty="0">
                <a:solidFill>
                  <a:srgbClr val="003399"/>
                </a:solidFill>
                <a:latin typeface="Times New Roman" panose="02020603050405020304" pitchFamily="18" charset="0"/>
              </a:rPr>
              <a:t>DŘ § 125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400" b="1" u="sng" dirty="0">
                <a:latin typeface="Times New Roman" panose="02020603050405020304" pitchFamily="18" charset="0"/>
              </a:rPr>
              <a:t>Registrační povinnost vzniká daňovému subjektu, kterému vznikne povinnost podat přihlášku k registraci k jednotlivé dani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000" dirty="0">
                <a:solidFill>
                  <a:srgbClr val="003399"/>
                </a:solidFill>
                <a:latin typeface="Times New Roman" panose="02020603050405020304" pitchFamily="18" charset="0"/>
              </a:rPr>
              <a:t>    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sz="2000" dirty="0">
              <a:solidFill>
                <a:srgbClr val="003399"/>
              </a:solidFill>
              <a:latin typeface="Times New Roman" panose="02020603050405020304" pitchFamily="18" charset="0"/>
            </a:endParaRPr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4297680" y="1600200"/>
            <a:ext cx="7894320" cy="4525963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cs-CZ" altLang="cs-CZ" sz="2400" b="1" i="1" u="sng" dirty="0"/>
              <a:t>Hmotně právních předpisů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cs-CZ" altLang="cs-CZ" sz="1400" b="1" dirty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1000" dirty="0"/>
              <a:t>    </a:t>
            </a:r>
            <a:r>
              <a:rPr lang="cs-CZ" altLang="cs-CZ" sz="1800" dirty="0"/>
              <a:t>-</a:t>
            </a:r>
            <a:r>
              <a:rPr lang="cs-CZ" altLang="cs-CZ" sz="1800" b="1" i="1" dirty="0"/>
              <a:t>jednotlivé daňové zákony či poplatkové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1800" dirty="0"/>
              <a:t>  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1800" dirty="0"/>
              <a:t>   </a:t>
            </a:r>
            <a:r>
              <a:rPr lang="cs-CZ" altLang="cs-CZ" sz="2000" b="1" i="1" dirty="0"/>
              <a:t>například: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000" b="1" i="1" dirty="0"/>
              <a:t>   </a:t>
            </a:r>
            <a:r>
              <a:rPr lang="cs-CZ" altLang="cs-CZ" sz="2000" b="1" i="1" dirty="0" smtClean="0"/>
              <a:t>-</a:t>
            </a:r>
            <a:r>
              <a:rPr lang="cs-CZ" altLang="cs-CZ" sz="2000" b="1" dirty="0" smtClean="0"/>
              <a:t>DP </a:t>
            </a:r>
            <a:r>
              <a:rPr lang="cs-CZ" altLang="cs-CZ" sz="2000" b="1" dirty="0"/>
              <a:t>15 dnů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000" b="1" dirty="0"/>
              <a:t>   -DPH lhůta 15 dnů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000" b="1" dirty="0"/>
              <a:t>   -z. o místních poplatcích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000" b="1" dirty="0"/>
              <a:t>   (oznamovací povinnost stanovena v OZVO v </a:t>
            </a:r>
            <a:r>
              <a:rPr lang="cs-CZ" altLang="cs-CZ" sz="2000" b="1" dirty="0" err="1"/>
              <a:t>sam</a:t>
            </a:r>
            <a:r>
              <a:rPr lang="cs-CZ" altLang="cs-CZ" sz="2000" b="1" dirty="0"/>
              <a:t>. </a:t>
            </a:r>
            <a:r>
              <a:rPr lang="cs-CZ" altLang="cs-CZ" sz="2000" b="1" dirty="0" err="1"/>
              <a:t>půs</a:t>
            </a:r>
            <a:r>
              <a:rPr lang="cs-CZ" altLang="cs-CZ" sz="2000" b="1" dirty="0"/>
              <a:t>.)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cs-CZ" altLang="cs-CZ" sz="2000" b="1" dirty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1000" dirty="0"/>
              <a:t>   </a:t>
            </a:r>
          </a:p>
        </p:txBody>
      </p:sp>
    </p:spTree>
    <p:extLst>
      <p:ext uri="{BB962C8B-B14F-4D97-AF65-F5344CB8AC3E}">
        <p14:creationId xmlns:p14="http://schemas.microsoft.com/office/powerpoint/2010/main" val="3075343133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cs-CZ" sz="4800" u="sng" cap="all" dirty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Stádia řízení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639389"/>
            <a:ext cx="8229600" cy="4525963"/>
          </a:xfrm>
        </p:spPr>
        <p:txBody>
          <a:bodyPr/>
          <a:lstStyle/>
          <a:p>
            <a:pPr eaLnBrk="1" hangingPunct="1"/>
            <a:r>
              <a:rPr lang="cs-CZ" altLang="cs-CZ" sz="3600" b="1" dirty="0"/>
              <a:t>Zahájení</a:t>
            </a:r>
          </a:p>
          <a:p>
            <a:pPr eaLnBrk="1" hangingPunct="1"/>
            <a:r>
              <a:rPr lang="cs-CZ" altLang="cs-CZ" sz="3600" b="1" dirty="0"/>
              <a:t>Zjišťování podkladů</a:t>
            </a:r>
          </a:p>
          <a:p>
            <a:pPr eaLnBrk="1" hangingPunct="1"/>
            <a:r>
              <a:rPr lang="cs-CZ" altLang="cs-CZ" sz="3600" b="1" dirty="0"/>
              <a:t>Vydání rozhodnutí</a:t>
            </a:r>
          </a:p>
          <a:p>
            <a:pPr eaLnBrk="1" hangingPunct="1"/>
            <a:endParaRPr lang="cs-CZ" altLang="cs-CZ" sz="3600" b="1" dirty="0"/>
          </a:p>
          <a:p>
            <a:pPr eaLnBrk="1" hangingPunct="1"/>
            <a:r>
              <a:rPr lang="cs-CZ" altLang="cs-CZ" sz="3600" b="1" dirty="0"/>
              <a:t>Přezkum rozhodnutí</a:t>
            </a:r>
          </a:p>
          <a:p>
            <a:pPr eaLnBrk="1" hangingPunct="1"/>
            <a:r>
              <a:rPr lang="cs-CZ" altLang="cs-CZ" sz="3600" b="1" dirty="0"/>
              <a:t>Výkon rozhodnutí</a:t>
            </a:r>
          </a:p>
        </p:txBody>
      </p:sp>
    </p:spTree>
    <p:extLst>
      <p:ext uri="{BB962C8B-B14F-4D97-AF65-F5344CB8AC3E}">
        <p14:creationId xmlns:p14="http://schemas.microsoft.com/office/powerpoint/2010/main" val="140242289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idx="4294967295"/>
          </p:nvPr>
        </p:nvSpPr>
        <p:spPr>
          <a:xfrm>
            <a:off x="0" y="365125"/>
            <a:ext cx="10515600" cy="1325563"/>
          </a:xfrm>
        </p:spPr>
        <p:txBody>
          <a:bodyPr>
            <a:normAutofit/>
          </a:bodyPr>
          <a:lstStyle/>
          <a:p>
            <a:pPr algn="ctr" eaLnBrk="1" hangingPunct="1">
              <a:defRPr/>
            </a:pPr>
            <a:r>
              <a:rPr lang="cs-CZ" kern="1200" cap="all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solidFill>
                  <a:schemeClr val="tx1"/>
                </a:solidFill>
              </a:rPr>
              <a:t/>
            </a:r>
            <a:br>
              <a:rPr lang="cs-CZ" kern="1200" cap="all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solidFill>
                  <a:schemeClr val="tx1"/>
                </a:solidFill>
              </a:rPr>
            </a:br>
            <a:r>
              <a:rPr lang="cs-CZ" kern="1200" cap="all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solidFill>
                  <a:schemeClr val="tx1"/>
                </a:solidFill>
              </a:rPr>
              <a:t>Vznik </a:t>
            </a:r>
            <a:r>
              <a:rPr lang="cs-CZ" kern="1200" cap="all" dirty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solidFill>
                  <a:schemeClr val="tx1"/>
                </a:solidFill>
              </a:rPr>
              <a:t>registrační povinnosti</a:t>
            </a:r>
          </a:p>
        </p:txBody>
      </p:sp>
      <p:sp>
        <p:nvSpPr>
          <p:cNvPr id="16387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1825625"/>
            <a:ext cx="10515600" cy="4351338"/>
          </a:xfrm>
        </p:spPr>
        <p:txBody>
          <a:bodyPr>
            <a:normAutofit/>
          </a:bodyPr>
          <a:lstStyle/>
          <a:p>
            <a:pPr eaLnBrk="1" hangingPunct="1"/>
            <a:endParaRPr lang="cs-CZ" altLang="cs-CZ" sz="2800" b="1" dirty="0" smtClean="0"/>
          </a:p>
          <a:p>
            <a:pPr eaLnBrk="1" hangingPunct="1"/>
            <a:r>
              <a:rPr lang="cs-CZ" altLang="cs-CZ" sz="2800" b="1" dirty="0" smtClean="0"/>
              <a:t>RP vzniká daňovému subjektu, kterému vznikne povinnost podat přihlášku k  registraci k jednotlivé dani </a:t>
            </a:r>
          </a:p>
          <a:p>
            <a:pPr eaLnBrk="1" hangingPunct="1"/>
            <a:r>
              <a:rPr lang="cs-CZ" altLang="cs-CZ" sz="2800" b="1" dirty="0" smtClean="0"/>
              <a:t>V přihlášce je d. S. povinen uvést předepsané údaje potřebné pro správu daní </a:t>
            </a:r>
          </a:p>
        </p:txBody>
      </p:sp>
    </p:spTree>
    <p:extLst>
      <p:ext uri="{BB962C8B-B14F-4D97-AF65-F5344CB8AC3E}">
        <p14:creationId xmlns:p14="http://schemas.microsoft.com/office/powerpoint/2010/main" val="3623631565"/>
      </p:ext>
    </p:extLst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3"/>
          <p:cNvSpPr>
            <a:spLocks noGrp="1"/>
          </p:cNvSpPr>
          <p:nvPr>
            <p:ph type="body" idx="4294967295"/>
          </p:nvPr>
        </p:nvSpPr>
        <p:spPr>
          <a:xfrm>
            <a:off x="0" y="1600200"/>
            <a:ext cx="8229600" cy="4525963"/>
          </a:xfrm>
        </p:spPr>
        <p:txBody>
          <a:bodyPr>
            <a:normAutofit/>
          </a:bodyPr>
          <a:lstStyle/>
          <a:p>
            <a:pPr algn="just" eaLnBrk="1" hangingPunct="1">
              <a:lnSpc>
                <a:spcPct val="90000"/>
              </a:lnSpc>
            </a:pPr>
            <a:r>
              <a:rPr lang="cs-CZ" altLang="cs-CZ" sz="2400" dirty="0">
                <a:solidFill>
                  <a:schemeClr val="tx1"/>
                </a:solidFill>
              </a:rPr>
              <a:t>obdrží </a:t>
            </a:r>
            <a:r>
              <a:rPr lang="cs-CZ" altLang="cs-CZ" sz="2400" b="1" u="sng" dirty="0">
                <a:solidFill>
                  <a:schemeClr val="tx1"/>
                </a:solidFill>
              </a:rPr>
              <a:t>povolení</a:t>
            </a:r>
            <a:r>
              <a:rPr lang="cs-CZ" altLang="cs-CZ" sz="2400" dirty="0">
                <a:solidFill>
                  <a:schemeClr val="tx1"/>
                </a:solidFill>
              </a:rPr>
              <a:t> nebo </a:t>
            </a:r>
            <a:r>
              <a:rPr lang="cs-CZ" altLang="cs-CZ" sz="2400" b="1" u="sng" dirty="0">
                <a:solidFill>
                  <a:schemeClr val="tx1"/>
                </a:solidFill>
              </a:rPr>
              <a:t>získá oprávnění vykonávat činnost</a:t>
            </a:r>
            <a:r>
              <a:rPr lang="cs-CZ" altLang="cs-CZ" sz="2400" dirty="0">
                <a:solidFill>
                  <a:schemeClr val="tx1"/>
                </a:solidFill>
              </a:rPr>
              <a:t>, která je zdrojem příjmů, které jsou předmětem daně, nebo jejíž výsledky jsou předmětem daně,</a:t>
            </a:r>
          </a:p>
          <a:p>
            <a:pPr algn="just" eaLnBrk="1" hangingPunct="1">
              <a:lnSpc>
                <a:spcPct val="90000"/>
              </a:lnSpc>
            </a:pPr>
            <a:r>
              <a:rPr lang="cs-CZ" altLang="cs-CZ" sz="2400" b="1" u="sng" dirty="0">
                <a:solidFill>
                  <a:schemeClr val="tx1"/>
                </a:solidFill>
              </a:rPr>
              <a:t>vykonávat činnost</a:t>
            </a:r>
            <a:r>
              <a:rPr lang="cs-CZ" altLang="cs-CZ" sz="2400" b="1" dirty="0">
                <a:solidFill>
                  <a:schemeClr val="tx1"/>
                </a:solidFill>
              </a:rPr>
              <a:t>, </a:t>
            </a:r>
            <a:r>
              <a:rPr lang="cs-CZ" altLang="cs-CZ" sz="2400" dirty="0">
                <a:solidFill>
                  <a:schemeClr val="tx1"/>
                </a:solidFill>
              </a:rPr>
              <a:t>jejíž výsledky jsou předmětem daně</a:t>
            </a:r>
            <a:r>
              <a:rPr lang="cs-CZ" altLang="cs-CZ" sz="2400" b="1" dirty="0">
                <a:solidFill>
                  <a:schemeClr val="tx1"/>
                </a:solidFill>
              </a:rPr>
              <a:t>, </a:t>
            </a:r>
            <a:r>
              <a:rPr lang="cs-CZ" altLang="cs-CZ" sz="2400" b="1" u="sng" dirty="0">
                <a:solidFill>
                  <a:schemeClr val="tx1"/>
                </a:solidFill>
              </a:rPr>
              <a:t>nebo pobírat příjmy</a:t>
            </a:r>
            <a:r>
              <a:rPr lang="cs-CZ" altLang="cs-CZ" sz="2400" b="1" dirty="0">
                <a:solidFill>
                  <a:schemeClr val="tx1"/>
                </a:solidFill>
              </a:rPr>
              <a:t>, </a:t>
            </a:r>
            <a:r>
              <a:rPr lang="cs-CZ" altLang="cs-CZ" sz="2400" dirty="0">
                <a:solidFill>
                  <a:schemeClr val="tx1"/>
                </a:solidFill>
              </a:rPr>
              <a:t>které jsou předmětem daně,</a:t>
            </a:r>
          </a:p>
          <a:p>
            <a:pPr algn="just" eaLnBrk="1" hangingPunct="1">
              <a:lnSpc>
                <a:spcPct val="90000"/>
              </a:lnSpc>
            </a:pPr>
            <a:r>
              <a:rPr lang="cs-CZ" altLang="cs-CZ" sz="2400" b="1" dirty="0">
                <a:solidFill>
                  <a:schemeClr val="tx1"/>
                </a:solidFill>
              </a:rPr>
              <a:t>Daňový subjekt se sídlem nebo bydlištěm v zahraničí pobírající P nebo má povolení či oprávnění k vykonávání činnosti</a:t>
            </a:r>
          </a:p>
        </p:txBody>
      </p:sp>
      <p:pic>
        <p:nvPicPr>
          <p:cNvPr id="17411" name="Rectangle 2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8818" y="-169817"/>
            <a:ext cx="8480425" cy="14499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15844678"/>
      </p:ext>
    </p:extLst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600200"/>
            <a:ext cx="8229600" cy="452596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3200" b="1" i="1"/>
              <a:t>Plátce daně</a:t>
            </a:r>
            <a:r>
              <a:rPr lang="cs-CZ" altLang="cs-CZ" sz="3200"/>
              <a:t> je povinen podat přihlášku k registraci u správce daně nejpozději do patnácti dnů </a:t>
            </a:r>
            <a:r>
              <a:rPr lang="cs-CZ" altLang="cs-CZ" sz="3200" b="1" i="1"/>
              <a:t>od vzniku povinnosti srážet daň nebo zálohy na ni nebo daň vybírat</a:t>
            </a:r>
            <a:r>
              <a:rPr lang="cs-CZ" altLang="cs-CZ" sz="3200"/>
              <a:t>, pokud zvláštní předpis nestanoví jinak,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3200"/>
              <a:t>Plátce daně má povinnost do 15 dnů podat přihlášku k registraci za plátcovu pokladnu-zmocěnec</a:t>
            </a:r>
          </a:p>
        </p:txBody>
      </p:sp>
      <p:pic>
        <p:nvPicPr>
          <p:cNvPr id="18435" name="Rectangle 2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9526" y="268289"/>
            <a:ext cx="8480425" cy="1158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21789487"/>
      </p:ext>
    </p:extLst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cs-CZ" u="sng" kern="1200" cap="all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</a:rPr>
              <a:t>Registrační povinnost </a:t>
            </a:r>
            <a:r>
              <a:rPr lang="cs-CZ" i="1" u="sng" kern="1200" cap="all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</a:rPr>
              <a:t>nemá</a:t>
            </a:r>
            <a:r>
              <a:rPr lang="cs-CZ" u="sng" kern="1200" cap="all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</a:rPr>
              <a:t> daňový subjekt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600200"/>
            <a:ext cx="8229600" cy="4525963"/>
          </a:xfrm>
        </p:spPr>
        <p:txBody>
          <a:bodyPr/>
          <a:lstStyle/>
          <a:p>
            <a:pPr eaLnBrk="1" hangingPunct="1"/>
            <a:r>
              <a:rPr lang="cs-CZ" altLang="cs-CZ" sz="3200" b="1" dirty="0"/>
              <a:t>vznikla jen </a:t>
            </a:r>
            <a:r>
              <a:rPr lang="cs-CZ" altLang="cs-CZ" sz="3200" b="1" u="sng" dirty="0">
                <a:solidFill>
                  <a:srgbClr val="003399"/>
                </a:solidFill>
              </a:rPr>
              <a:t>nahodilá nebo jednorázová</a:t>
            </a:r>
            <a:r>
              <a:rPr lang="cs-CZ" altLang="cs-CZ" sz="3200" b="1" dirty="0"/>
              <a:t> daňová povinnost</a:t>
            </a:r>
          </a:p>
          <a:p>
            <a:pPr eaLnBrk="1" hangingPunct="1"/>
            <a:r>
              <a:rPr lang="cs-CZ" altLang="cs-CZ" sz="3200" b="1" dirty="0"/>
              <a:t> nebo u něhož je </a:t>
            </a:r>
            <a:r>
              <a:rPr lang="cs-CZ" altLang="cs-CZ" sz="3200" b="1" u="sng" dirty="0">
                <a:solidFill>
                  <a:srgbClr val="003399"/>
                </a:solidFill>
              </a:rPr>
              <a:t>předmětem zdanění jen </a:t>
            </a:r>
            <a:r>
              <a:rPr lang="cs-CZ" altLang="cs-CZ" sz="3200" b="1" u="sng" dirty="0" smtClean="0">
                <a:solidFill>
                  <a:srgbClr val="003399"/>
                </a:solidFill>
              </a:rPr>
              <a:t>nemovitá věc</a:t>
            </a:r>
            <a:endParaRPr lang="cs-CZ" altLang="cs-CZ" sz="3200" b="1" u="sng" dirty="0">
              <a:solidFill>
                <a:srgbClr val="003399"/>
              </a:solidFill>
            </a:endParaRPr>
          </a:p>
          <a:p>
            <a:pPr eaLnBrk="1" hangingPunct="1"/>
            <a:r>
              <a:rPr lang="cs-CZ" altLang="cs-CZ" sz="3200" b="1" dirty="0"/>
              <a:t>který má výhradně </a:t>
            </a:r>
            <a:r>
              <a:rPr lang="cs-CZ" altLang="cs-CZ" sz="3200" b="1" u="sng" dirty="0"/>
              <a:t>příjmy ze závislé činnosti a příjmy</a:t>
            </a:r>
            <a:r>
              <a:rPr lang="cs-CZ" altLang="cs-CZ" sz="3200" b="1" dirty="0"/>
              <a:t>, ze kterých je daň vybírána zvláštní sazbou – </a:t>
            </a:r>
            <a:r>
              <a:rPr lang="cs-CZ" altLang="cs-CZ" sz="3200" b="1" u="sng" dirty="0">
                <a:solidFill>
                  <a:srgbClr val="003399"/>
                </a:solidFill>
              </a:rPr>
              <a:t>daň platí </a:t>
            </a:r>
            <a:r>
              <a:rPr lang="cs-CZ" altLang="cs-CZ" sz="3200" b="1" u="sng" dirty="0" err="1">
                <a:solidFill>
                  <a:srgbClr val="003399"/>
                </a:solidFill>
              </a:rPr>
              <a:t>prostř</a:t>
            </a:r>
            <a:r>
              <a:rPr lang="cs-CZ" altLang="cs-CZ" sz="3200" b="1" u="sng" dirty="0">
                <a:solidFill>
                  <a:srgbClr val="003399"/>
                </a:solidFill>
              </a:rPr>
              <a:t>. plátce!</a:t>
            </a:r>
          </a:p>
        </p:txBody>
      </p:sp>
    </p:spTree>
    <p:extLst>
      <p:ext uri="{BB962C8B-B14F-4D97-AF65-F5344CB8AC3E}">
        <p14:creationId xmlns:p14="http://schemas.microsoft.com/office/powerpoint/2010/main" val="3238292881"/>
      </p:ext>
    </p:extLst>
  </p:cSld>
  <p:clrMapOvr>
    <a:masterClrMapping/>
  </p:clrMapOvr>
  <p:transition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339952"/>
            <a:ext cx="8229600" cy="1143000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cs-CZ" sz="4000" u="sng" cap="all" dirty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solidFill>
                  <a:schemeClr val="tx1"/>
                </a:solidFill>
              </a:rPr>
              <a:t>Změny rozhodných skutečností</a:t>
            </a:r>
            <a:br>
              <a:rPr lang="cs-CZ" sz="4000" u="sng" cap="all" dirty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solidFill>
                  <a:schemeClr val="tx1"/>
                </a:solidFill>
              </a:rPr>
            </a:br>
            <a:r>
              <a:rPr lang="cs-CZ" sz="4000" u="sng" cap="all" dirty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solidFill>
                  <a:schemeClr val="tx1"/>
                </a:solidFill>
              </a:rPr>
              <a:t>daňových-OZNAMOVACÍ povinnost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600200"/>
            <a:ext cx="8229600" cy="4525963"/>
          </a:xfrm>
        </p:spPr>
        <p:txBody>
          <a:bodyPr>
            <a:normAutofit lnSpcReduction="10000"/>
          </a:bodyPr>
          <a:lstStyle/>
          <a:p>
            <a:pPr marL="274320" indent="-274320">
              <a:buFont typeface="Wingdings 2"/>
              <a:buChar char=""/>
              <a:defRPr/>
            </a:pPr>
            <a:r>
              <a:rPr lang="cs-CZ" sz="3200" b="1" dirty="0"/>
              <a:t>Dojde-li ke změnám skutečností zejména zanikne-li jeho daňová povinnost u některé z daní, je povinen tyto změny oznámit správci daně </a:t>
            </a:r>
            <a:r>
              <a:rPr lang="cs-CZ" sz="3200" b="1" i="1" u="sng" dirty="0"/>
              <a:t>do patnácti dnů</a:t>
            </a:r>
            <a:r>
              <a:rPr lang="cs-CZ" sz="3200" b="1" dirty="0"/>
              <a:t> ode dne, kdy nastaly. </a:t>
            </a:r>
          </a:p>
          <a:p>
            <a:pPr marL="274320" indent="-274320">
              <a:buNone/>
              <a:defRPr/>
            </a:pPr>
            <a:endParaRPr lang="cs-CZ" b="1" dirty="0"/>
          </a:p>
          <a:p>
            <a:pPr marL="274320" indent="-274320">
              <a:buFont typeface="Wingdings 2"/>
              <a:buChar char=""/>
              <a:defRPr/>
            </a:pPr>
            <a:r>
              <a:rPr lang="cs-CZ" sz="2000" b="1" dirty="0"/>
              <a:t>Nesplní-li daňový subjekt svoji povinnost provede správce daně příslušné změny v registraci nebo registraci zruší – ex offo</a:t>
            </a:r>
          </a:p>
          <a:p>
            <a:pPr marL="274320" indent="-274320">
              <a:buNone/>
              <a:defRPr/>
            </a:pPr>
            <a:endParaRPr lang="cs-CZ" sz="2000" b="1" dirty="0"/>
          </a:p>
          <a:p>
            <a:pPr marL="274320" indent="-274320">
              <a:buFont typeface="Wingdings 2"/>
              <a:buChar char=""/>
              <a:defRPr/>
            </a:pPr>
            <a:r>
              <a:rPr lang="cs-CZ" sz="2000" b="1" dirty="0">
                <a:solidFill>
                  <a:srgbClr val="003399"/>
                </a:solidFill>
              </a:rPr>
              <a:t>DŘ možnost proti rozhodnutí podat odvolání-má odkladný účinek</a:t>
            </a:r>
          </a:p>
        </p:txBody>
      </p:sp>
    </p:spTree>
    <p:extLst>
      <p:ext uri="{BB962C8B-B14F-4D97-AF65-F5344CB8AC3E}">
        <p14:creationId xmlns:p14="http://schemas.microsoft.com/office/powerpoint/2010/main" val="3975160242"/>
      </p:ext>
    </p:extLst>
  </p:cSld>
  <p:clrMapOvr>
    <a:masterClrMapping/>
  </p:clrMapOvr>
  <p:transition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cs-CZ" u="sng" kern="1200" cap="all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</a:rPr>
              <a:t>Změny u daňového subjektu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600200"/>
            <a:ext cx="8229600" cy="4525963"/>
          </a:xfrm>
        </p:spPr>
        <p:txBody>
          <a:bodyPr/>
          <a:lstStyle/>
          <a:p>
            <a:pPr eaLnBrk="1" hangingPunct="1"/>
            <a:r>
              <a:rPr lang="cs-CZ" altLang="cs-CZ" sz="3600" b="1"/>
              <a:t>sídlo nebo bydliště</a:t>
            </a:r>
          </a:p>
          <a:p>
            <a:pPr eaLnBrk="1" hangingPunct="1">
              <a:buFont typeface="Wingdings 2" panose="05020102010507070707" pitchFamily="18" charset="2"/>
              <a:buNone/>
            </a:pPr>
            <a:endParaRPr lang="cs-CZ" altLang="cs-CZ" sz="3600" b="1"/>
          </a:p>
          <a:p>
            <a:pPr eaLnBrk="1" hangingPunct="1"/>
            <a:r>
              <a:rPr lang="cs-CZ" altLang="cs-CZ" sz="3600" b="1"/>
              <a:t>změna </a:t>
            </a:r>
            <a:r>
              <a:rPr lang="cs-CZ" altLang="cs-CZ" sz="3600" b="1" u="sng"/>
              <a:t>místní příslušnosti z jiného důvodu</a:t>
            </a:r>
            <a:r>
              <a:rPr lang="cs-CZ" altLang="cs-CZ" sz="3600" b="1"/>
              <a:t>, oznámí tuto změnu svému dosavadnímu místně příslušnému správci daně 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cs-CZ" altLang="cs-CZ" sz="3600" b="1"/>
              <a:t>Např. delegace místní příslušnosti</a:t>
            </a:r>
          </a:p>
        </p:txBody>
      </p:sp>
    </p:spTree>
    <p:extLst>
      <p:ext uri="{BB962C8B-B14F-4D97-AF65-F5344CB8AC3E}">
        <p14:creationId xmlns:p14="http://schemas.microsoft.com/office/powerpoint/2010/main" val="980183456"/>
      </p:ext>
    </p:extLst>
  </p:cSld>
  <p:clrMapOvr>
    <a:masterClrMapping/>
  </p:clrMapOvr>
  <p:transition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cs-CZ" u="sng" kern="1200" cap="all" dirty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</a:rPr>
              <a:t>Změny u daňového subjektu </a:t>
            </a:r>
          </a:p>
        </p:txBody>
      </p:sp>
      <p:sp>
        <p:nvSpPr>
          <p:cNvPr id="16387" name="Rectangle 3"/>
          <p:cNvSpPr>
            <a:spLocks noGrp="1"/>
          </p:cNvSpPr>
          <p:nvPr>
            <p:ph type="body" idx="4294967295"/>
          </p:nvPr>
        </p:nvSpPr>
        <p:spPr>
          <a:xfrm>
            <a:off x="0" y="1600200"/>
            <a:ext cx="8229600" cy="4525963"/>
          </a:xfrm>
        </p:spPr>
        <p:txBody>
          <a:bodyPr>
            <a:normAutofit fontScale="92500" lnSpcReduction="20000"/>
          </a:bodyPr>
          <a:lstStyle/>
          <a:p>
            <a:pPr marL="274320" indent="-274320">
              <a:buFont typeface="Wingdings 2"/>
              <a:buChar char=""/>
              <a:defRPr/>
            </a:pPr>
            <a:r>
              <a:rPr lang="cs-CZ" sz="3900" b="1" dirty="0">
                <a:solidFill>
                  <a:srgbClr val="003399"/>
                </a:solidFill>
              </a:rPr>
              <a:t>Dojde-li ke změně podmínek pro určení místní příslušnosti správce daně- </a:t>
            </a:r>
            <a:r>
              <a:rPr lang="cs-CZ" sz="3900" b="1" i="1" u="sng" dirty="0">
                <a:solidFill>
                  <a:srgbClr val="003399"/>
                </a:solidFill>
              </a:rPr>
              <a:t>dosavadně příslušný správce daně na základě žádosti daňového subjektu, nebo z moci úřední stanoví </a:t>
            </a:r>
            <a:r>
              <a:rPr lang="cs-CZ" sz="3900" b="1" i="1" u="sng" dirty="0">
                <a:solidFill>
                  <a:srgbClr val="FF0000"/>
                </a:solidFill>
              </a:rPr>
              <a:t>rozhodnutím </a:t>
            </a:r>
            <a:r>
              <a:rPr lang="cs-CZ" sz="3900" b="1" i="1" u="sng" dirty="0">
                <a:solidFill>
                  <a:srgbClr val="003399"/>
                </a:solidFill>
              </a:rPr>
              <a:t>datum, k němuž přechází místní příslušnost na nového správce daně- </a:t>
            </a:r>
            <a:r>
              <a:rPr lang="cs-CZ" sz="3900" b="1" dirty="0">
                <a:solidFill>
                  <a:srgbClr val="003399"/>
                </a:solidFill>
              </a:rPr>
              <a:t>proti tomuto rozhodnutí se nelze odvolat</a:t>
            </a:r>
            <a:r>
              <a:rPr lang="cs-CZ" b="1" kern="1200" dirty="0">
                <a:solidFill>
                  <a:srgbClr val="003399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132220450"/>
      </p:ext>
    </p:extLst>
  </p:cSld>
  <p:clrMapOvr>
    <a:masterClrMapping/>
  </p:clrMapOvr>
  <p:transition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0" y="1825625"/>
            <a:ext cx="10515600" cy="4351338"/>
          </a:xfrm>
        </p:spPr>
        <p:txBody>
          <a:bodyPr/>
          <a:lstStyle/>
          <a:p>
            <a:pPr eaLnBrk="1" hangingPunct="1"/>
            <a:r>
              <a:rPr lang="cs-CZ" altLang="cs-CZ" b="1" smtClean="0"/>
              <a:t>Dnem uvedeným v rozhodnutí přechází místní příslušnost na správce daně, který je </a:t>
            </a:r>
            <a:r>
              <a:rPr lang="cs-CZ" altLang="cs-CZ" b="1" u="sng" smtClean="0"/>
              <a:t>nově příslušný</a:t>
            </a:r>
            <a:r>
              <a:rPr lang="cs-CZ" altLang="cs-CZ" b="1" smtClean="0"/>
              <a:t>. </a:t>
            </a:r>
          </a:p>
          <a:p>
            <a:pPr eaLnBrk="1" hangingPunct="1"/>
            <a:r>
              <a:rPr lang="cs-CZ" altLang="cs-CZ" b="1" smtClean="0"/>
              <a:t>S účinností k tomuto dni vydá SpD 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cs-CZ" altLang="cs-CZ" b="1" smtClean="0"/>
              <a:t>         </a:t>
            </a:r>
            <a:r>
              <a:rPr lang="cs-CZ" altLang="cs-CZ" b="1" i="1" u="sng" smtClean="0">
                <a:solidFill>
                  <a:srgbClr val="FF0000"/>
                </a:solidFill>
              </a:rPr>
              <a:t>nové rozhodnutí o registraci</a:t>
            </a:r>
            <a:r>
              <a:rPr lang="cs-CZ" altLang="cs-CZ" b="1" smtClean="0"/>
              <a:t>, </a:t>
            </a:r>
          </a:p>
          <a:p>
            <a:pPr eaLnBrk="1" hangingPunct="1">
              <a:buFont typeface="Wingdings 2" panose="05020102010507070707" pitchFamily="18" charset="2"/>
              <a:buNone/>
            </a:pPr>
            <a:endParaRPr lang="cs-CZ" altLang="cs-CZ" b="1" smtClean="0"/>
          </a:p>
          <a:p>
            <a:pPr eaLnBrk="1" hangingPunct="1"/>
            <a:r>
              <a:rPr lang="cs-CZ" altLang="cs-CZ" b="1" smtClean="0"/>
              <a:t>Registrace k daním, zůstává po této přeregistraci zachována k původnímu dni její účinnosti.</a:t>
            </a:r>
          </a:p>
        </p:txBody>
      </p:sp>
    </p:spTree>
    <p:extLst>
      <p:ext uri="{BB962C8B-B14F-4D97-AF65-F5344CB8AC3E}">
        <p14:creationId xmlns:p14="http://schemas.microsoft.com/office/powerpoint/2010/main" val="3785019742"/>
      </p:ext>
    </p:extLst>
  </p:cSld>
  <p:clrMapOvr>
    <a:masterClrMapping/>
  </p:clrMapOvr>
  <p:transition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cs-CZ" sz="4000" u="sng" cap="all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REGISTRACE  </a:t>
            </a:r>
            <a:r>
              <a:rPr lang="cs-CZ" sz="2800" u="sng" cap="all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DŘ-§ 72</a:t>
            </a:r>
            <a:endParaRPr lang="cs-CZ" sz="3600" u="sng" cap="all" dirty="0">
              <a:ln w="500">
                <a:solidFill>
                  <a:schemeClr val="tx2">
                    <a:shade val="20000"/>
                    <a:satMod val="120000"/>
                  </a:schemeClr>
                </a:solidFill>
              </a:ln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7651" name="Rectangle 3"/>
          <p:cNvSpPr>
            <a:spLocks noGrp="1"/>
          </p:cNvSpPr>
          <p:nvPr>
            <p:ph type="body" idx="4294967295"/>
          </p:nvPr>
        </p:nvSpPr>
        <p:spPr>
          <a:xfrm>
            <a:off x="0" y="1600200"/>
            <a:ext cx="8229600" cy="452596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2400" b="1" dirty="0">
                <a:solidFill>
                  <a:schemeClr val="tx1"/>
                </a:solidFill>
              </a:rPr>
              <a:t>Přihlášku k registraci - </a:t>
            </a:r>
            <a:r>
              <a:rPr lang="cs-CZ" altLang="cs-CZ" sz="2400" b="1" i="1" u="sng" dirty="0">
                <a:solidFill>
                  <a:schemeClr val="tx1"/>
                </a:solidFill>
              </a:rPr>
              <a:t>tiskopis vydaný Ministerstvem financí nebo na tiskovém výstupu z počítačové tiskárny</a:t>
            </a:r>
            <a:r>
              <a:rPr lang="cs-CZ" altLang="cs-CZ" sz="2400" b="1" dirty="0">
                <a:solidFill>
                  <a:schemeClr val="tx1"/>
                </a:solidFill>
              </a:rPr>
              <a:t>,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400" b="1" dirty="0">
                <a:solidFill>
                  <a:schemeClr val="tx1"/>
                </a:solidFill>
              </a:rPr>
              <a:t>Podání lze učinit i </a:t>
            </a:r>
            <a:r>
              <a:rPr lang="cs-CZ" altLang="cs-CZ" sz="2400" b="1" i="1" u="sng" dirty="0">
                <a:solidFill>
                  <a:schemeClr val="tx1"/>
                </a:solidFill>
              </a:rPr>
              <a:t>datovou zprávou</a:t>
            </a:r>
            <a:r>
              <a:rPr lang="cs-CZ" altLang="cs-CZ" sz="2400" b="1" dirty="0">
                <a:solidFill>
                  <a:schemeClr val="tx1"/>
                </a:solidFill>
              </a:rPr>
              <a:t> ve formátu a struktuře zveřejněné správcem daně</a:t>
            </a:r>
          </a:p>
          <a:p>
            <a:pPr eaLnBrk="1" hangingPunct="1">
              <a:lnSpc>
                <a:spcPct val="90000"/>
              </a:lnSpc>
              <a:buFont typeface="Wingdings 2" panose="05020102010507070707" pitchFamily="18" charset="2"/>
              <a:buNone/>
            </a:pPr>
            <a:endParaRPr lang="cs-CZ" altLang="cs-CZ" sz="2400" b="1" dirty="0">
              <a:solidFill>
                <a:srgbClr val="00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5721756"/>
      </p:ext>
    </p:extLst>
  </p:cSld>
  <p:clrMapOvr>
    <a:masterClrMapping/>
  </p:clrMapOvr>
  <p:transition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cs-CZ" sz="3600" u="sng" cap="all" dirty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solidFill>
                  <a:schemeClr val="tx1"/>
                </a:solidFill>
              </a:rPr>
              <a:t>Registrační a oznamovací povinnosti daňových subjektů DŘ- </a:t>
            </a:r>
            <a:br>
              <a:rPr lang="cs-CZ" sz="3600" u="sng" cap="all" dirty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solidFill>
                  <a:schemeClr val="tx1"/>
                </a:solidFill>
              </a:rPr>
            </a:br>
            <a:r>
              <a:rPr lang="cs-CZ" sz="3600" u="sng" cap="all" dirty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solidFill>
                  <a:schemeClr val="tx1"/>
                </a:solidFill>
              </a:rPr>
              <a:t>PŘIHLÁŠKA K </a:t>
            </a:r>
            <a:r>
              <a:rPr lang="cs-CZ" sz="3600" u="sng" cap="all" dirty="0" err="1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solidFill>
                  <a:schemeClr val="tx1"/>
                </a:solidFill>
              </a:rPr>
              <a:t>registraCI</a:t>
            </a:r>
            <a:r>
              <a:rPr lang="cs-CZ" sz="3600" u="sng" cap="all" dirty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solidFill>
                  <a:schemeClr val="tx1"/>
                </a:solidFill>
              </a:rPr>
              <a:t> - §72 DŘ</a:t>
            </a:r>
          </a:p>
        </p:txBody>
      </p:sp>
      <p:sp>
        <p:nvSpPr>
          <p:cNvPr id="24579" name="Rectangle 3"/>
          <p:cNvSpPr>
            <a:spLocks noGrp="1"/>
          </p:cNvSpPr>
          <p:nvPr>
            <p:ph type="body" idx="4294967295"/>
          </p:nvPr>
        </p:nvSpPr>
        <p:spPr>
          <a:xfrm>
            <a:off x="0" y="1600200"/>
            <a:ext cx="8229600" cy="4525963"/>
          </a:xfrm>
        </p:spPr>
        <p:txBody>
          <a:bodyPr>
            <a:noAutofit/>
          </a:bodyPr>
          <a:lstStyle/>
          <a:p>
            <a:pPr eaLnBrk="1" hangingPunct="1">
              <a:lnSpc>
                <a:spcPct val="80000"/>
              </a:lnSpc>
            </a:pPr>
            <a:endParaRPr lang="cs-CZ" altLang="cs-CZ" sz="2400" b="1" dirty="0" smtClean="0">
              <a:solidFill>
                <a:srgbClr val="003399"/>
              </a:solidFill>
            </a:endParaRPr>
          </a:p>
          <a:p>
            <a:pPr eaLnBrk="1" hangingPunct="1">
              <a:lnSpc>
                <a:spcPct val="80000"/>
              </a:lnSpc>
            </a:pPr>
            <a:endParaRPr lang="cs-CZ" altLang="cs-CZ" sz="2400" b="1" dirty="0">
              <a:solidFill>
                <a:srgbClr val="003399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cs-CZ" altLang="cs-CZ" sz="2400" b="1" dirty="0" smtClean="0">
                <a:solidFill>
                  <a:schemeClr val="tx1"/>
                </a:solidFill>
              </a:rPr>
              <a:t>jméno </a:t>
            </a:r>
            <a:r>
              <a:rPr lang="cs-CZ" altLang="cs-CZ" sz="2400" b="1" dirty="0">
                <a:solidFill>
                  <a:schemeClr val="tx1"/>
                </a:solidFill>
              </a:rPr>
              <a:t>a příjmení nebo název, místo pobytu nebo sídlo, místo podnikání, popřípadě další adresu pro doručování, 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400" b="1" dirty="0">
                <a:solidFill>
                  <a:schemeClr val="tx1"/>
                </a:solidFill>
              </a:rPr>
              <a:t>obecný identifikátor pro vytvoření daňového identifikačního čísla,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400" b="1" dirty="0">
                <a:solidFill>
                  <a:schemeClr val="tx1"/>
                </a:solidFill>
              </a:rPr>
              <a:t>daňové identifikační číslo přidělené v zahraničí, pokud bylo daňovému subjektu přiděleno,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400" b="1" dirty="0">
                <a:solidFill>
                  <a:schemeClr val="tx1"/>
                </a:solidFill>
              </a:rPr>
              <a:t>údaje o povolení nebo oprávnění k činnosti, která je zdrojem příjmů, které jsou předmětem daně, nebo jejíž výsledky jsou předmětem daně,</a:t>
            </a:r>
          </a:p>
        </p:txBody>
      </p:sp>
    </p:spTree>
    <p:extLst>
      <p:ext uri="{BB962C8B-B14F-4D97-AF65-F5344CB8AC3E}">
        <p14:creationId xmlns:p14="http://schemas.microsoft.com/office/powerpoint/2010/main" val="720239338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927463" y="1720840"/>
            <a:ext cx="8216537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2800" b="1" i="1" u="sng" dirty="0" smtClean="0"/>
              <a:t>Zahájení řízení §91 DŘ</a:t>
            </a:r>
          </a:p>
          <a:p>
            <a:pPr algn="ctr"/>
            <a:endParaRPr lang="cs-CZ" sz="2800" b="1" i="1" dirty="0"/>
          </a:p>
          <a:p>
            <a:pPr marL="342900" indent="-342900">
              <a:buAutoNum type="arabicPeriod"/>
            </a:pPr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Zásada dispoziční-DS</a:t>
            </a:r>
          </a:p>
          <a:p>
            <a:pPr marL="342900" indent="-342900">
              <a:buAutoNum type="arabicPeriod"/>
            </a:pPr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Zásad oficiality- </a:t>
            </a:r>
            <a:r>
              <a:rPr lang="cs-CZ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Sp.D</a:t>
            </a:r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cs-CZ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cs-CZ" dirty="0"/>
              <a:t>	</a:t>
            </a:r>
            <a:endParaRPr lang="cs-CZ" dirty="0" smtClean="0"/>
          </a:p>
          <a:p>
            <a:r>
              <a:rPr lang="cs-CZ" dirty="0" smtClean="0"/>
              <a:t> </a:t>
            </a:r>
          </a:p>
          <a:p>
            <a:pPr algn="just"/>
            <a:r>
              <a:rPr lang="cs-CZ" sz="2000" dirty="0" smtClean="0"/>
              <a:t>Řízení </a:t>
            </a:r>
            <a:r>
              <a:rPr lang="cs-CZ" sz="2000" i="1" u="sng" dirty="0"/>
              <a:t>je </a:t>
            </a:r>
            <a:r>
              <a:rPr lang="cs-CZ" sz="2000" i="1" u="sng" dirty="0" smtClean="0"/>
              <a:t>zahájeno dnem, kdy příslušnému správci daně </a:t>
            </a:r>
            <a:r>
              <a:rPr lang="cs-CZ" sz="2000" b="1" i="1" u="sng" dirty="0" smtClean="0"/>
              <a:t>došlo první podání ve věci </a:t>
            </a:r>
            <a:r>
              <a:rPr lang="cs-CZ" sz="2000" i="1" u="sng" dirty="0" smtClean="0"/>
              <a:t>učiněné osobou zúčastněnou na správě </a:t>
            </a:r>
            <a:r>
              <a:rPr lang="cs-CZ" sz="2000" i="1" u="sng" dirty="0"/>
              <a:t>daní,</a:t>
            </a:r>
            <a:r>
              <a:rPr lang="cs-CZ" sz="2000" dirty="0"/>
              <a:t> </a:t>
            </a:r>
            <a:endParaRPr lang="cs-CZ" sz="2000" dirty="0" smtClean="0"/>
          </a:p>
          <a:p>
            <a:pPr algn="just"/>
            <a:endParaRPr lang="cs-CZ" sz="2000" dirty="0"/>
          </a:p>
          <a:p>
            <a:pPr algn="just"/>
            <a:r>
              <a:rPr lang="cs-CZ" sz="2000" dirty="0" smtClean="0"/>
              <a:t>nebo </a:t>
            </a:r>
            <a:r>
              <a:rPr lang="cs-CZ" sz="2000" dirty="0"/>
              <a:t>dnem, </a:t>
            </a:r>
            <a:r>
              <a:rPr lang="cs-CZ" sz="2000" i="1" u="sng" dirty="0"/>
              <a:t>kdy byl správcem daně vůči osobě zúčastněné na správě daní </a:t>
            </a:r>
            <a:r>
              <a:rPr lang="cs-CZ" sz="2000" b="1" i="1" u="sng" dirty="0"/>
              <a:t>učiněn první úkon ve věci.</a:t>
            </a:r>
          </a:p>
          <a:p>
            <a:pPr algn="just"/>
            <a:r>
              <a:rPr lang="cs-CZ" sz="2000" dirty="0"/>
              <a:t> </a:t>
            </a:r>
            <a:endParaRPr lang="cs-CZ" sz="2000" dirty="0" smtClean="0"/>
          </a:p>
          <a:p>
            <a:pPr algn="just"/>
            <a:r>
              <a:rPr lang="cs-CZ" sz="2000" dirty="0" smtClean="0"/>
              <a:t>Nesplní-li </a:t>
            </a:r>
            <a:r>
              <a:rPr lang="cs-CZ" sz="2000" dirty="0"/>
              <a:t>daňový subjekt svou povinnost učinit podání zahajující řízení, zahájí správce daně toto řízení z moci úřední, jakmile zjistí skutečnosti zakládající tuto povinnost.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76119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3"/>
          <p:cNvSpPr>
            <a:spLocks noGrp="1"/>
          </p:cNvSpPr>
          <p:nvPr>
            <p:ph type="body" idx="4294967295"/>
          </p:nvPr>
        </p:nvSpPr>
        <p:spPr>
          <a:xfrm>
            <a:off x="0" y="1600200"/>
            <a:ext cx="8229600" cy="4525963"/>
          </a:xfrm>
        </p:spPr>
        <p:txBody>
          <a:bodyPr>
            <a:normAutofit fontScale="92500"/>
          </a:bodyPr>
          <a:lstStyle/>
          <a:p>
            <a:pPr eaLnBrk="1" hangingPunct="1">
              <a:lnSpc>
                <a:spcPct val="90000"/>
              </a:lnSpc>
            </a:pPr>
            <a:r>
              <a:rPr lang="cs-CZ" altLang="cs-CZ" sz="3200" b="1" dirty="0">
                <a:solidFill>
                  <a:schemeClr val="tx1"/>
                </a:solidFill>
              </a:rPr>
              <a:t>čísla všech svých účtů u poskytovatelů platebních služeb, jakož i u poskytovatelů platebních služeb v zahraničí, pokud jsou užívány v souvislosti s činností, která je zdrojem příjmů, které jsou předmětem daně, nebo jejíž výsledky jsou předmětem daně,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3200" b="1" dirty="0">
                <a:solidFill>
                  <a:schemeClr val="tx1"/>
                </a:solidFill>
              </a:rPr>
              <a:t>daně, ke kterým má být registrován,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3200" b="1" dirty="0">
                <a:solidFill>
                  <a:schemeClr val="tx1"/>
                </a:solidFill>
              </a:rPr>
              <a:t>organizační jednotky, které jsou plátcovou pokladnou.</a:t>
            </a:r>
            <a:endParaRPr lang="cs-CZ" altLang="cs-CZ" sz="3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8808798"/>
      </p:ext>
    </p:extLst>
  </p:cSld>
  <p:clrMapOvr>
    <a:masterClrMapping/>
  </p:clrMapOvr>
  <p:transition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0" y="1825625"/>
            <a:ext cx="10515600" cy="4351338"/>
          </a:xfrm>
        </p:spPr>
        <p:txBody>
          <a:bodyPr/>
          <a:lstStyle/>
          <a:p>
            <a:pPr eaLnBrk="1" hangingPunct="1"/>
            <a:r>
              <a:rPr lang="cs-CZ" altLang="cs-CZ" sz="3200" b="1"/>
              <a:t>Právnická osoba uvede osoby, které jsou jejím jménem oprávněny jednat</a:t>
            </a:r>
          </a:p>
          <a:p>
            <a:pPr eaLnBrk="1" hangingPunct="1"/>
            <a:r>
              <a:rPr lang="cs-CZ" altLang="cs-CZ" sz="3200" b="1"/>
              <a:t>Prohlášení, že jde o jeho první daňovou registraci, nebo uvést, u kterého správce daně a kdy byl registrován, jaké mu bylo přiděleno DIČ, a jméno nebo název, pod kterým byl registrován.</a:t>
            </a:r>
          </a:p>
        </p:txBody>
      </p:sp>
    </p:spTree>
    <p:extLst>
      <p:ext uri="{BB962C8B-B14F-4D97-AF65-F5344CB8AC3E}">
        <p14:creationId xmlns:p14="http://schemas.microsoft.com/office/powerpoint/2010/main" val="1718884940"/>
      </p:ext>
    </p:extLst>
  </p:cSld>
  <p:clrMapOvr>
    <a:masterClrMapping/>
  </p:clrMapOvr>
  <p:transition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cs-CZ" u="sng" kern="1200" cap="all" dirty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solidFill>
                  <a:schemeClr val="tx1"/>
                </a:solidFill>
              </a:rPr>
              <a:t>Pochybnosti v </a:t>
            </a:r>
            <a:r>
              <a:rPr lang="cs-CZ" u="sng" cap="all" dirty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solidFill>
                  <a:schemeClr val="tx1"/>
                </a:solidFill>
              </a:rPr>
              <a:t>přihlášce </a:t>
            </a:r>
            <a:br>
              <a:rPr lang="cs-CZ" u="sng" cap="all" dirty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solidFill>
                  <a:schemeClr val="tx1"/>
                </a:solidFill>
              </a:rPr>
            </a:br>
            <a:r>
              <a:rPr lang="cs-CZ" sz="2200" i="1" cap="all" dirty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solidFill>
                  <a:srgbClr val="FF0000"/>
                </a:solidFill>
              </a:rPr>
              <a:t>Postup k odstranění pochybností v registračních údajích</a:t>
            </a:r>
            <a:endParaRPr lang="cs-CZ" sz="2200" i="1" kern="1200" cap="all" dirty="0">
              <a:ln w="500">
                <a:solidFill>
                  <a:schemeClr val="tx2">
                    <a:shade val="20000"/>
                    <a:satMod val="120000"/>
                  </a:schemeClr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862149" y="1628775"/>
            <a:ext cx="11329851" cy="4525963"/>
          </a:xfrm>
        </p:spPr>
        <p:txBody>
          <a:bodyPr>
            <a:normAutofit/>
          </a:bodyPr>
          <a:lstStyle/>
          <a:p>
            <a:r>
              <a:rPr lang="cs-CZ" altLang="cs-CZ" sz="2400" dirty="0" smtClean="0"/>
              <a:t>Správce daně </a:t>
            </a:r>
            <a:r>
              <a:rPr lang="cs-CZ" altLang="cs-CZ" sz="2400" dirty="0"/>
              <a:t>prověří údaje sdělené daňovým subjektem </a:t>
            </a:r>
          </a:p>
          <a:p>
            <a:pPr marL="533400" indent="-533400"/>
            <a:r>
              <a:rPr lang="cs-CZ" altLang="cs-CZ" sz="2400" dirty="0"/>
              <a:t>Pochybnosti o správnosti nebo úplnosti přihlášky </a:t>
            </a:r>
            <a:r>
              <a:rPr lang="cs-CZ" altLang="cs-CZ" sz="2400" b="1" i="1" u="sng" dirty="0"/>
              <a:t>vyzve</a:t>
            </a:r>
            <a:r>
              <a:rPr lang="cs-CZ" altLang="cs-CZ" sz="2400" dirty="0"/>
              <a:t> daňový subjekt, aby údaje: </a:t>
            </a:r>
          </a:p>
          <a:p>
            <a:pPr marL="533400" indent="-533400">
              <a:buNone/>
            </a:pPr>
            <a:r>
              <a:rPr lang="cs-CZ" altLang="cs-CZ" sz="2400" dirty="0"/>
              <a:t>      </a:t>
            </a:r>
            <a:r>
              <a:rPr lang="cs-CZ" altLang="cs-CZ" sz="2400" b="1" i="1" dirty="0"/>
              <a:t>-vysvětlil, </a:t>
            </a:r>
          </a:p>
          <a:p>
            <a:pPr marL="533400" indent="-533400">
              <a:buNone/>
            </a:pPr>
            <a:r>
              <a:rPr lang="cs-CZ" altLang="cs-CZ" sz="2400" b="1" i="1" dirty="0"/>
              <a:t>      -změnil, </a:t>
            </a:r>
          </a:p>
          <a:p>
            <a:pPr marL="533400" indent="-533400">
              <a:buNone/>
            </a:pPr>
            <a:r>
              <a:rPr lang="cs-CZ" altLang="cs-CZ" sz="2400" b="1" i="1" dirty="0"/>
              <a:t>      -doplnil </a:t>
            </a:r>
          </a:p>
          <a:p>
            <a:pPr marL="533400" indent="-533400">
              <a:buNone/>
            </a:pPr>
            <a:r>
              <a:rPr lang="cs-CZ" altLang="cs-CZ" sz="2400" b="1" i="1" dirty="0"/>
              <a:t>      -doložil a zároveň určí lhůtu, v níž je daňový subjekt povinen na výzvu odpovědět. </a:t>
            </a:r>
          </a:p>
        </p:txBody>
      </p:sp>
    </p:spTree>
    <p:extLst>
      <p:ext uri="{BB962C8B-B14F-4D97-AF65-F5344CB8AC3E}">
        <p14:creationId xmlns:p14="http://schemas.microsoft.com/office/powerpoint/2010/main" val="32638712"/>
      </p:ext>
    </p:extLst>
  </p:cSld>
  <p:clrMapOvr>
    <a:masterClrMapping/>
  </p:clrMapOvr>
  <p:transition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cs-CZ" kern="1200" cap="all" dirty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solidFill>
                  <a:schemeClr val="tx1"/>
                </a:solidFill>
              </a:rPr>
              <a:t>Rozhodnutí o registraci §129</a:t>
            </a:r>
          </a:p>
        </p:txBody>
      </p:sp>
      <p:sp>
        <p:nvSpPr>
          <p:cNvPr id="29699" name="Rectangle 3"/>
          <p:cNvSpPr>
            <a:spLocks noGrp="1"/>
          </p:cNvSpPr>
          <p:nvPr>
            <p:ph type="body" idx="4294967295"/>
          </p:nvPr>
        </p:nvSpPr>
        <p:spPr>
          <a:xfrm>
            <a:off x="0" y="1600200"/>
            <a:ext cx="8229600" cy="4525963"/>
          </a:xfrm>
        </p:spPr>
        <p:txBody>
          <a:bodyPr>
            <a:normAutofit/>
          </a:bodyPr>
          <a:lstStyle/>
          <a:p>
            <a:pPr algn="just" eaLnBrk="1" hangingPunct="1">
              <a:lnSpc>
                <a:spcPct val="90000"/>
              </a:lnSpc>
            </a:pPr>
            <a:r>
              <a:rPr lang="cs-CZ" altLang="cs-CZ" sz="2400" dirty="0">
                <a:solidFill>
                  <a:schemeClr val="tx1"/>
                </a:solidFill>
              </a:rPr>
              <a:t>Správce daně rozhodne o registraci ve lhůtě </a:t>
            </a:r>
            <a:r>
              <a:rPr lang="cs-CZ" altLang="cs-CZ" sz="2400" b="1" dirty="0">
                <a:solidFill>
                  <a:schemeClr val="tx1"/>
                </a:solidFill>
              </a:rPr>
              <a:t>30 dnů ode dne podání přihlášky,</a:t>
            </a:r>
            <a:r>
              <a:rPr lang="cs-CZ" altLang="cs-CZ" sz="2400" dirty="0">
                <a:solidFill>
                  <a:schemeClr val="tx1"/>
                </a:solidFill>
              </a:rPr>
              <a:t> popřípadě ode dne odstranění jejích vad, ve zvlášť složitých případech může tuto lhůtu prodloužit nejblíže nadřízený správce daně. </a:t>
            </a:r>
          </a:p>
          <a:p>
            <a:pPr algn="just" eaLnBrk="1" hangingPunct="1">
              <a:lnSpc>
                <a:spcPct val="90000"/>
              </a:lnSpc>
            </a:pPr>
            <a:r>
              <a:rPr lang="cs-CZ" altLang="cs-CZ" sz="2400" dirty="0">
                <a:solidFill>
                  <a:schemeClr val="tx1"/>
                </a:solidFill>
              </a:rPr>
              <a:t>Rozhodnutí o registraci se neodůvodňuje s výjimkou rozhodnutí, kterým se registrace zamítá.</a:t>
            </a:r>
          </a:p>
          <a:p>
            <a:pPr algn="just" eaLnBrk="1" hangingPunct="1">
              <a:lnSpc>
                <a:spcPct val="90000"/>
              </a:lnSpc>
            </a:pPr>
            <a:r>
              <a:rPr lang="cs-CZ" altLang="cs-CZ" sz="2400" dirty="0">
                <a:solidFill>
                  <a:schemeClr val="tx1"/>
                </a:solidFill>
              </a:rPr>
              <a:t>Není-li vyhověno této výzvě a je-li to důvodné, zaregistruje správce daně daňový subjekt z moci úřední.</a:t>
            </a:r>
          </a:p>
        </p:txBody>
      </p:sp>
    </p:spTree>
    <p:extLst>
      <p:ext uri="{BB962C8B-B14F-4D97-AF65-F5344CB8AC3E}">
        <p14:creationId xmlns:p14="http://schemas.microsoft.com/office/powerpoint/2010/main" val="433814705"/>
      </p:ext>
    </p:extLst>
  </p:cSld>
  <p:clrMapOvr>
    <a:masterClrMapping/>
  </p:clrMapOvr>
  <p:transition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cs-CZ" kern="1200" cap="all" dirty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solidFill>
                  <a:schemeClr val="tx1"/>
                </a:solidFill>
              </a:rPr>
              <a:t>Rozhodnutí o registraci §130-DIČ</a:t>
            </a:r>
          </a:p>
        </p:txBody>
      </p:sp>
      <p:sp>
        <p:nvSpPr>
          <p:cNvPr id="30723" name="Rectangle 3"/>
          <p:cNvSpPr>
            <a:spLocks noGrp="1"/>
          </p:cNvSpPr>
          <p:nvPr>
            <p:ph type="body" idx="4294967295"/>
          </p:nvPr>
        </p:nvSpPr>
        <p:spPr>
          <a:xfrm>
            <a:off x="0" y="1600200"/>
            <a:ext cx="8229600" cy="4525963"/>
          </a:xfrm>
        </p:spPr>
        <p:txBody>
          <a:bodyPr>
            <a:normAutofit/>
          </a:bodyPr>
          <a:lstStyle/>
          <a:p>
            <a:pPr algn="just" eaLnBrk="1" hangingPunct="1"/>
            <a:r>
              <a:rPr lang="cs-CZ" altLang="cs-CZ" sz="2800" b="1" dirty="0" smtClean="0">
                <a:solidFill>
                  <a:schemeClr val="tx1"/>
                </a:solidFill>
              </a:rPr>
              <a:t>Zaregistrovanému daňovému subjektu přidělí správce daně </a:t>
            </a:r>
            <a:r>
              <a:rPr lang="cs-CZ" altLang="cs-CZ" sz="2800" b="1" u="sng" dirty="0" smtClean="0">
                <a:solidFill>
                  <a:schemeClr val="tx1"/>
                </a:solidFill>
              </a:rPr>
              <a:t>daňové identifikační číslo. </a:t>
            </a:r>
          </a:p>
          <a:p>
            <a:pPr algn="just" eaLnBrk="1" hangingPunct="1"/>
            <a:r>
              <a:rPr lang="cs-CZ" altLang="cs-CZ" sz="2800" b="1" u="sng" dirty="0" smtClean="0">
                <a:solidFill>
                  <a:schemeClr val="tx1"/>
                </a:solidFill>
              </a:rPr>
              <a:t>DIČ</a:t>
            </a:r>
          </a:p>
          <a:p>
            <a:pPr algn="just" eaLnBrk="1" hangingPunct="1"/>
            <a:r>
              <a:rPr lang="cs-CZ" altLang="cs-CZ" sz="2800" b="1" dirty="0" smtClean="0">
                <a:solidFill>
                  <a:schemeClr val="tx1"/>
                </a:solidFill>
              </a:rPr>
              <a:t>Daňové identifikační číslo obsahuje kód „CZ“ a kmenovou část, kterou tvoří obecný identifikátor, nebo vlastní identifikátor správce daně.</a:t>
            </a:r>
          </a:p>
        </p:txBody>
      </p:sp>
    </p:spTree>
    <p:extLst>
      <p:ext uri="{BB962C8B-B14F-4D97-AF65-F5344CB8AC3E}">
        <p14:creationId xmlns:p14="http://schemas.microsoft.com/office/powerpoint/2010/main" val="3289077681"/>
      </p:ext>
    </p:extLst>
  </p:cSld>
  <p:clrMapOvr>
    <a:masterClrMapping/>
  </p:clrMapOvr>
  <p:transition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ChangeArrowheads="1"/>
          </p:cNvSpPr>
          <p:nvPr/>
        </p:nvSpPr>
        <p:spPr bwMode="auto">
          <a:xfrm>
            <a:off x="3503613" y="381428"/>
            <a:ext cx="51943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spcBef>
                <a:spcPts val="600"/>
              </a:spcBef>
              <a:buClr>
                <a:schemeClr val="tx2"/>
              </a:buClr>
              <a:buSzPct val="73000"/>
              <a:buFont typeface="Wingdings 2" panose="05020102010507070707" pitchFamily="18" charset="2"/>
              <a:buChar char=""/>
              <a:defRPr sz="26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 eaLnBrk="0" hangingPunct="0">
              <a:spcBef>
                <a:spcPts val="500"/>
              </a:spcBef>
              <a:buClr>
                <a:srgbClr val="F9B639"/>
              </a:buClr>
              <a:buSzPct val="80000"/>
              <a:buFont typeface="Wingdings 2" panose="05020102010507070707" pitchFamily="18" charset="2"/>
              <a:buChar char=""/>
              <a:defRPr sz="2300">
                <a:solidFill>
                  <a:srgbClr val="6C6C6C"/>
                </a:solidFill>
                <a:latin typeface="Trebuchet MS" panose="020B0603020202020204" pitchFamily="34" charset="0"/>
              </a:defRPr>
            </a:lvl2pPr>
            <a:lvl3pPr marL="1143000" indent="-228600" eaLnBrk="0" hangingPunct="0">
              <a:spcBef>
                <a:spcPts val="400"/>
              </a:spcBef>
              <a:buClr>
                <a:srgbClr val="F9B639"/>
              </a:buClr>
              <a:buSzPct val="60000"/>
              <a:buFont typeface="Wingdings" panose="05000000000000000000" pitchFamily="2" charset="2"/>
              <a:buChar char="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F9B639"/>
              </a:buClr>
              <a:buSzPct val="80000"/>
              <a:buFont typeface="Wingdings 2" panose="05020102010507070707" pitchFamily="18" charset="2"/>
              <a:buChar char=""/>
              <a:defRPr sz="2000">
                <a:solidFill>
                  <a:srgbClr val="6C6C6C"/>
                </a:solidFill>
                <a:latin typeface="Trebuchet MS" panose="020B0603020202020204" pitchFamily="34" charset="0"/>
              </a:defRPr>
            </a:lvl4pPr>
            <a:lvl5pPr marL="2057400" indent="-228600" eaLnBrk="0" hangingPunct="0">
              <a:spcBef>
                <a:spcPts val="400"/>
              </a:spcBef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u="sng">
                <a:latin typeface="Times New Roman" panose="02020603050405020304" pitchFamily="18" charset="0"/>
                <a:cs typeface="Times New Roman" panose="02020603050405020304" pitchFamily="18" charset="0"/>
              </a:rPr>
              <a:t>KONSTRUKCE DAŇOVÉHO IDENTIFIKAČNÍHO ČÍSLA V ČR</a:t>
            </a:r>
            <a:endParaRPr lang="cs-CZ" altLang="cs-CZ" sz="2400" b="1" u="sng">
              <a:latin typeface="Times New Roman" panose="02020603050405020304" pitchFamily="18" charset="0"/>
            </a:endParaRPr>
          </a:p>
        </p:txBody>
      </p:sp>
      <p:graphicFrame>
        <p:nvGraphicFramePr>
          <p:cNvPr id="43036" name="Group 28"/>
          <p:cNvGraphicFramePr>
            <a:graphicFrameLocks noGrp="1"/>
          </p:cNvGraphicFramePr>
          <p:nvPr/>
        </p:nvGraphicFramePr>
        <p:xfrm>
          <a:off x="2351088" y="2492376"/>
          <a:ext cx="7777162" cy="2428875"/>
        </p:xfrm>
        <a:graphic>
          <a:graphicData uri="http://schemas.openxmlformats.org/drawingml/2006/table">
            <a:tbl>
              <a:tblPr/>
              <a:tblGrid>
                <a:gridCol w="17462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021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287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494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kód země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Kmenová část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obecný identifikátor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7869"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4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CZ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identifikační číslo - IČ</a:t>
                      </a:r>
                      <a:endParaRPr kumimoji="0" 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právnické osoby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0325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rodné číslo</a:t>
                      </a:r>
                      <a:endParaRPr kumimoji="0" 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fyzické osoby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01223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identifikátor přidělený správcem daně osobám bez rodného čísla</a:t>
                      </a:r>
                      <a:endParaRPr kumimoji="0" 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7507451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cs-CZ" sz="4000" u="sng" cap="all" dirty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</a:rPr>
              <a:t/>
            </a:r>
            <a:br>
              <a:rPr lang="cs-CZ" sz="4000" u="sng" cap="all" dirty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</a:rPr>
            </a:br>
            <a:r>
              <a:rPr lang="cs-CZ" sz="4000" u="sng" cap="all" dirty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solidFill>
                  <a:schemeClr val="tx1"/>
                </a:solidFill>
              </a:rPr>
              <a:t>ROZHODNUTÍ O REGISTRACI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600200"/>
            <a:ext cx="8229600" cy="4525963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r>
              <a:rPr lang="cs-CZ" altLang="cs-CZ" sz="2400" b="1" dirty="0">
                <a:solidFill>
                  <a:schemeClr val="tx1"/>
                </a:solidFill>
              </a:rPr>
              <a:t>Označení </a:t>
            </a:r>
            <a:r>
              <a:rPr lang="cs-CZ" altLang="cs-CZ" sz="2400" b="1" dirty="0" err="1">
                <a:solidFill>
                  <a:schemeClr val="tx1"/>
                </a:solidFill>
              </a:rPr>
              <a:t>sp</a:t>
            </a:r>
            <a:r>
              <a:rPr lang="cs-CZ" altLang="cs-CZ" sz="2400" b="1" dirty="0">
                <a:solidFill>
                  <a:schemeClr val="tx1"/>
                </a:solidFill>
              </a:rPr>
              <a:t>. daně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400" b="1" dirty="0">
                <a:solidFill>
                  <a:schemeClr val="tx1"/>
                </a:solidFill>
              </a:rPr>
              <a:t>Označení daň. subjektu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400" b="1" dirty="0">
                <a:solidFill>
                  <a:schemeClr val="tx1"/>
                </a:solidFill>
              </a:rPr>
              <a:t>Rozhodnutí č.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400" b="1" dirty="0">
                <a:solidFill>
                  <a:schemeClr val="tx1"/>
                </a:solidFill>
              </a:rPr>
              <a:t>Číslo jednací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400" b="1" dirty="0">
                <a:solidFill>
                  <a:schemeClr val="tx1"/>
                </a:solidFill>
              </a:rPr>
              <a:t>Adresa bydliště, sídla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400" b="1" dirty="0">
                <a:solidFill>
                  <a:schemeClr val="tx1"/>
                </a:solidFill>
              </a:rPr>
              <a:t>Adresa pro doručování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400" b="1" dirty="0" err="1">
                <a:solidFill>
                  <a:schemeClr val="tx1"/>
                </a:solidFill>
              </a:rPr>
              <a:t>Statutář</a:t>
            </a:r>
            <a:endParaRPr lang="cs-CZ" altLang="cs-CZ" sz="2400" b="1" dirty="0">
              <a:solidFill>
                <a:schemeClr val="tx1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cs-CZ" altLang="cs-CZ" sz="2400" b="1" dirty="0">
                <a:solidFill>
                  <a:schemeClr val="tx1"/>
                </a:solidFill>
              </a:rPr>
              <a:t>DIČ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400" b="1" dirty="0">
                <a:solidFill>
                  <a:schemeClr val="tx1"/>
                </a:solidFill>
              </a:rPr>
              <a:t>Výčet daní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400" b="1" dirty="0">
                <a:solidFill>
                  <a:schemeClr val="tx1"/>
                </a:solidFill>
              </a:rPr>
              <a:t>Razítko FÚ + podpis </a:t>
            </a:r>
            <a:r>
              <a:rPr lang="cs-CZ" altLang="cs-CZ" sz="2400" b="1" dirty="0" err="1">
                <a:solidFill>
                  <a:schemeClr val="tx1"/>
                </a:solidFill>
              </a:rPr>
              <a:t>ved</a:t>
            </a:r>
            <a:r>
              <a:rPr lang="cs-CZ" altLang="cs-CZ" sz="2400" b="1" dirty="0">
                <a:solidFill>
                  <a:schemeClr val="tx1"/>
                </a:solidFill>
              </a:rPr>
              <a:t>. oddělení  registrace</a:t>
            </a:r>
          </a:p>
        </p:txBody>
      </p:sp>
    </p:spTree>
    <p:extLst>
      <p:ext uri="{BB962C8B-B14F-4D97-AF65-F5344CB8AC3E}">
        <p14:creationId xmlns:p14="http://schemas.microsoft.com/office/powerpoint/2010/main" val="2508598182"/>
      </p:ext>
    </p:extLst>
  </p:cSld>
  <p:clrMapOvr>
    <a:masterClrMapping/>
  </p:clrMapOvr>
  <p:transition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320675"/>
            <a:ext cx="8843554" cy="1143000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cs-CZ" sz="4000" cap="all" dirty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solidFill>
                  <a:schemeClr val="tx1"/>
                </a:solidFill>
              </a:rPr>
              <a:t>Nesplnění oznamovací povinnosti-pořádková pokuta- § 247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0" y="1825625"/>
            <a:ext cx="10515600" cy="4351338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endParaRPr lang="cs-CZ" altLang="cs-CZ" dirty="0" smtClean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cs-CZ" altLang="cs-CZ" dirty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400" b="1" dirty="0" smtClean="0">
                <a:solidFill>
                  <a:schemeClr val="tx1"/>
                </a:solidFill>
              </a:rPr>
              <a:t>Pořádkovou </a:t>
            </a:r>
            <a:r>
              <a:rPr lang="cs-CZ" altLang="cs-CZ" sz="2400" b="1" dirty="0">
                <a:solidFill>
                  <a:schemeClr val="tx1"/>
                </a:solidFill>
              </a:rPr>
              <a:t>pokutu do </a:t>
            </a:r>
            <a:r>
              <a:rPr lang="cs-CZ" altLang="cs-CZ" sz="2400" b="1" u="sng" dirty="0">
                <a:solidFill>
                  <a:schemeClr val="tx1"/>
                </a:solidFill>
              </a:rPr>
              <a:t>50 000</a:t>
            </a:r>
            <a:r>
              <a:rPr lang="cs-CZ" altLang="cs-CZ" sz="2400" b="1" dirty="0">
                <a:solidFill>
                  <a:schemeClr val="tx1"/>
                </a:solidFill>
              </a:rPr>
              <a:t> Kč může správce daně uložit tomu, kdo při jednání vedeném správcem daně závažně ztěžuje průběh řízení tím, že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400" b="1" dirty="0">
                <a:solidFill>
                  <a:schemeClr val="tx1"/>
                </a:solidFill>
              </a:rPr>
              <a:t>navzdory předchozímu napomenutí ruší pořádek,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400" b="1" dirty="0">
                <a:solidFill>
                  <a:schemeClr val="tx1"/>
                </a:solidFill>
              </a:rPr>
              <a:t>neuposlechne pokynu úřední osoby, která řízení vede, nebo 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400" b="1" dirty="0">
                <a:solidFill>
                  <a:schemeClr val="tx1"/>
                </a:solidFill>
              </a:rPr>
              <a:t>navzdory předchozímu napomenutí se chová urážlivě k úřední osobě nebo osobě zúčastněné na správě daní.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400" b="1" dirty="0">
                <a:solidFill>
                  <a:schemeClr val="tx1"/>
                </a:solidFill>
              </a:rPr>
              <a:t>ztěžuje nebo maří správu daní</a:t>
            </a:r>
          </a:p>
        </p:txBody>
      </p:sp>
    </p:spTree>
    <p:extLst>
      <p:ext uri="{BB962C8B-B14F-4D97-AF65-F5344CB8AC3E}">
        <p14:creationId xmlns:p14="http://schemas.microsoft.com/office/powerpoint/2010/main" val="2998521286"/>
      </p:ext>
    </p:extLst>
  </p:cSld>
  <p:clrMapOvr>
    <a:masterClrMapping/>
  </p:clrMapOvr>
  <p:transition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822960" y="1859340"/>
            <a:ext cx="832104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2400" b="1" i="1" u="sng" dirty="0">
                <a:solidFill>
                  <a:srgbClr val="FF0000"/>
                </a:solidFill>
              </a:rPr>
              <a:t>Pokuta za nesplnění povinnosti nepeněžité povahy</a:t>
            </a:r>
          </a:p>
          <a:p>
            <a:endParaRPr lang="cs-CZ" dirty="0"/>
          </a:p>
          <a:p>
            <a:r>
              <a:rPr lang="cs-CZ" dirty="0"/>
              <a:t>	</a:t>
            </a:r>
            <a:r>
              <a:rPr lang="cs-CZ" dirty="0" smtClean="0"/>
              <a:t>Pokutu </a:t>
            </a:r>
            <a:r>
              <a:rPr lang="cs-CZ" dirty="0"/>
              <a:t>do 500 000 Kč může správce daně uložit tomu, kdo</a:t>
            </a:r>
          </a:p>
          <a:p>
            <a:r>
              <a:rPr lang="cs-CZ" dirty="0"/>
              <a:t> </a:t>
            </a:r>
          </a:p>
          <a:p>
            <a:r>
              <a:rPr lang="cs-CZ" dirty="0"/>
              <a:t>a) nesplní registrační, ohlašovací nebo jinou oznamovací povinnost stanovenou daňovým zákonem nebo správcem daně, nebo</a:t>
            </a:r>
          </a:p>
          <a:p>
            <a:r>
              <a:rPr lang="cs-CZ" dirty="0"/>
              <a:t> </a:t>
            </a:r>
          </a:p>
          <a:p>
            <a:r>
              <a:rPr lang="cs-CZ" dirty="0"/>
              <a:t>b) nesplní záznamní nebo jinou evidenční povinnost stanovenou daňovým zákonem nebo správcem daně.</a:t>
            </a:r>
          </a:p>
        </p:txBody>
      </p:sp>
    </p:spTree>
    <p:extLst>
      <p:ext uri="{BB962C8B-B14F-4D97-AF65-F5344CB8AC3E}">
        <p14:creationId xmlns:p14="http://schemas.microsoft.com/office/powerpoint/2010/main" val="674457107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320675"/>
            <a:ext cx="7239000" cy="1143000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cs-CZ" sz="4000" b="1" i="1" cap="all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solidFill>
                  <a:schemeClr val="tx1"/>
                </a:solidFill>
              </a:rPr>
              <a:t/>
            </a:r>
            <a:br>
              <a:rPr lang="cs-CZ" sz="4000" b="1" i="1" cap="all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solidFill>
                  <a:schemeClr val="tx1"/>
                </a:solidFill>
              </a:rPr>
            </a:br>
            <a:r>
              <a:rPr lang="cs-CZ" sz="4000" b="1" i="1" cap="all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solidFill>
                  <a:schemeClr val="tx1"/>
                </a:solidFill>
              </a:rPr>
              <a:t>ŘÍZENÍ </a:t>
            </a:r>
            <a:r>
              <a:rPr lang="cs-CZ" sz="4000" b="1" i="1" cap="all" dirty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solidFill>
                  <a:schemeClr val="tx1"/>
                </a:solidFill>
              </a:rPr>
              <a:t>O ZÁVAZNÉM POSOUZENÍ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0" y="1825625"/>
            <a:ext cx="10515600" cy="4351338"/>
          </a:xfrm>
        </p:spPr>
        <p:txBody>
          <a:bodyPr>
            <a:normAutofit/>
          </a:bodyPr>
          <a:lstStyle/>
          <a:p>
            <a:pPr eaLnBrk="1" hangingPunct="1"/>
            <a:r>
              <a:rPr lang="cs-CZ" altLang="cs-CZ" sz="2400" b="1" dirty="0" smtClean="0"/>
              <a:t>Z daňových zákonů-DPH</a:t>
            </a:r>
          </a:p>
          <a:p>
            <a:pPr eaLnBrk="1" hangingPunct="1"/>
            <a:r>
              <a:rPr lang="cs-CZ" altLang="cs-CZ" sz="2400" b="1" dirty="0" smtClean="0"/>
              <a:t>Z o daních z příjmů</a:t>
            </a:r>
          </a:p>
          <a:p>
            <a:pPr eaLnBrk="1" hangingPunct="1">
              <a:buFontTx/>
              <a:buNone/>
            </a:pPr>
            <a:endParaRPr lang="cs-CZ" altLang="cs-CZ" sz="2400" b="1" dirty="0" smtClean="0"/>
          </a:p>
          <a:p>
            <a:pPr eaLnBrk="1" hangingPunct="1"/>
            <a:r>
              <a:rPr lang="cs-CZ" altLang="cs-CZ" sz="2400" b="1" dirty="0" smtClean="0"/>
              <a:t>Procesní  DŘ</a:t>
            </a:r>
          </a:p>
          <a:p>
            <a:pPr eaLnBrk="1" hangingPunct="1"/>
            <a:r>
              <a:rPr lang="cs-CZ" altLang="cs-CZ" sz="2400" b="1" dirty="0" smtClean="0"/>
              <a:t>Na žádost DS</a:t>
            </a:r>
            <a:endParaRPr lang="cs-CZ" altLang="cs-CZ" sz="3200" b="1" dirty="0"/>
          </a:p>
          <a:p>
            <a:pPr eaLnBrk="1" hangingPunct="1">
              <a:buFontTx/>
              <a:buNone/>
            </a:pPr>
            <a:endParaRPr lang="cs-CZ" altLang="cs-CZ" sz="2000" b="1" dirty="0" smtClean="0"/>
          </a:p>
        </p:txBody>
      </p:sp>
    </p:spTree>
    <p:extLst>
      <p:ext uri="{BB962C8B-B14F-4D97-AF65-F5344CB8AC3E}">
        <p14:creationId xmlns:p14="http://schemas.microsoft.com/office/powerpoint/2010/main" val="4014482110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0" y="-3680638"/>
            <a:ext cx="9144000" cy="102181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pPr algn="ctr"/>
            <a:endParaRPr lang="cs-CZ" sz="2800" b="1" i="1" u="sng" dirty="0" smtClean="0"/>
          </a:p>
          <a:p>
            <a:pPr algn="ctr"/>
            <a:endParaRPr lang="cs-CZ" sz="2800" b="1" i="1" u="sng" dirty="0"/>
          </a:p>
          <a:p>
            <a:pPr algn="ctr"/>
            <a:r>
              <a:rPr lang="cs-CZ" sz="3200" b="1" i="1" u="sng" dirty="0" smtClean="0"/>
              <a:t>Dokazování  </a:t>
            </a:r>
            <a:r>
              <a:rPr lang="cs-CZ" sz="3200" b="1" i="1" u="sng" dirty="0" err="1" smtClean="0"/>
              <a:t>SpD</a:t>
            </a:r>
            <a:r>
              <a:rPr lang="cs-CZ" sz="3200" b="1" i="1" u="sng" dirty="0" smtClean="0"/>
              <a:t> a DS</a:t>
            </a:r>
            <a:endParaRPr lang="cs-CZ" sz="3200" b="1" i="1" u="sng" dirty="0"/>
          </a:p>
          <a:p>
            <a:r>
              <a:rPr lang="cs-CZ" sz="2000" dirty="0"/>
              <a:t> 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cs-CZ" sz="2000" dirty="0" smtClean="0"/>
              <a:t>Dokazování </a:t>
            </a:r>
            <a:r>
              <a:rPr lang="cs-CZ" sz="2000" dirty="0"/>
              <a:t>provádí příslušný správce daně nebo jím dožádaný správce daně.</a:t>
            </a:r>
          </a:p>
          <a:p>
            <a:pPr algn="just"/>
            <a:r>
              <a:rPr lang="cs-CZ" sz="2000" dirty="0"/>
              <a:t> </a:t>
            </a:r>
            <a:endParaRPr lang="cs-CZ" sz="2000" dirty="0" smtClean="0"/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cs-CZ" sz="2000" dirty="0" smtClean="0"/>
              <a:t>Správce </a:t>
            </a:r>
            <a:r>
              <a:rPr lang="cs-CZ" sz="2000" dirty="0"/>
              <a:t>daně dbá, aby skutečnosti rozhodné pro správné zjištění a stanovení daně byly zjištěny co nejúplněji, a není v tom vázán jen návrhy daňových subjektů.</a:t>
            </a:r>
          </a:p>
          <a:p>
            <a:pPr algn="just"/>
            <a:r>
              <a:rPr lang="cs-CZ" sz="2000" dirty="0"/>
              <a:t> 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cs-CZ" sz="2000" dirty="0" smtClean="0"/>
              <a:t>Daňový </a:t>
            </a:r>
            <a:r>
              <a:rPr lang="cs-CZ" sz="2000" dirty="0"/>
              <a:t>subjekt prokazuje všechny skutečnosti, které je povinen uvádět v řádném daňovém tvrzení, dodatečném daňovém tvrzení a dalších podáních.</a:t>
            </a:r>
          </a:p>
          <a:p>
            <a:pPr algn="just"/>
            <a:r>
              <a:rPr lang="cs-CZ" sz="2000" dirty="0"/>
              <a:t> 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cs-CZ" sz="2000" dirty="0" smtClean="0"/>
              <a:t>Pokud </a:t>
            </a:r>
            <a:r>
              <a:rPr lang="cs-CZ" sz="2000" dirty="0"/>
              <a:t>to vyžaduje průběh řízení, může správce daně vyzvat daňový subjekt k prokázání skutečností potřebných pro správné stanovení daně, a to za předpokladu, že potřebné informace nelze získat z vlastní úřední evidence.</a:t>
            </a:r>
          </a:p>
          <a:p>
            <a:pPr algn="just"/>
            <a:r>
              <a:rPr lang="cs-CZ" sz="2000" dirty="0"/>
              <a:t> </a:t>
            </a:r>
            <a:endParaRPr lang="cs-CZ" dirty="0"/>
          </a:p>
          <a:p>
            <a:pPr algn="just"/>
            <a:r>
              <a:rPr lang="cs-CZ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3380149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cs-CZ" sz="4000" cap="all" dirty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solidFill>
                  <a:schemeClr val="tx1"/>
                </a:solidFill>
              </a:rPr>
              <a:t>ŘÍZENÍ O ZÁVAZNÉM POSOUZENÍ</a:t>
            </a:r>
          </a:p>
        </p:txBody>
      </p:sp>
      <p:sp>
        <p:nvSpPr>
          <p:cNvPr id="35843" name="Rectangle 3"/>
          <p:cNvSpPr>
            <a:spLocks noGrp="1"/>
          </p:cNvSpPr>
          <p:nvPr>
            <p:ph type="body" idx="4294967295"/>
          </p:nvPr>
        </p:nvSpPr>
        <p:spPr>
          <a:xfrm>
            <a:off x="0" y="1600200"/>
            <a:ext cx="8229600" cy="4525963"/>
          </a:xfrm>
        </p:spPr>
        <p:txBody>
          <a:bodyPr>
            <a:normAutofit/>
          </a:bodyPr>
          <a:lstStyle/>
          <a:p>
            <a:pPr algn="just" eaLnBrk="1" hangingPunct="1"/>
            <a:r>
              <a:rPr lang="cs-CZ" altLang="cs-CZ" sz="2400" b="1" dirty="0">
                <a:solidFill>
                  <a:schemeClr val="tx1"/>
                </a:solidFill>
              </a:rPr>
              <a:t>správce daně vydá daňovému subjektu na jeho žádost rozhodnutí o závazném posouzení daňových důsledků, které pro něj vyplynou z daňově rozhodných skutečností již nastalých nebo očekávaných, a to v případech, kdy tak stanoví zákon.</a:t>
            </a:r>
          </a:p>
          <a:p>
            <a:pPr algn="just" eaLnBrk="1" hangingPunct="1"/>
            <a:r>
              <a:rPr lang="cs-CZ" altLang="cs-CZ" sz="2400" b="1" dirty="0">
                <a:solidFill>
                  <a:schemeClr val="tx1"/>
                </a:solidFill>
              </a:rPr>
              <a:t>Rozhodnutí o závazném posouzení se stává neúčinným, pokud došlo ke změně zákonné úpravy, na jejímž základě bylo rozhodnutí o závazném posouzení vydáno.</a:t>
            </a:r>
          </a:p>
        </p:txBody>
      </p:sp>
    </p:spTree>
    <p:extLst>
      <p:ext uri="{BB962C8B-B14F-4D97-AF65-F5344CB8AC3E}">
        <p14:creationId xmlns:p14="http://schemas.microsoft.com/office/powerpoint/2010/main" val="1488338898"/>
      </p:ext>
    </p:extLst>
  </p:cSld>
  <p:clrMapOvr>
    <a:masterClrMapping/>
  </p:clrMapOvr>
  <p:transition/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0" y="1825625"/>
            <a:ext cx="10515600" cy="4351338"/>
          </a:xfrm>
        </p:spPr>
        <p:txBody>
          <a:bodyPr>
            <a:normAutofit/>
          </a:bodyPr>
          <a:lstStyle/>
          <a:p>
            <a:pPr eaLnBrk="1" hangingPunct="1"/>
            <a:r>
              <a:rPr lang="cs-CZ" altLang="cs-CZ" sz="2800" b="1" dirty="0" smtClean="0"/>
              <a:t>Proti rozhodnutí o závazném posouzení </a:t>
            </a:r>
            <a:r>
              <a:rPr lang="cs-CZ" altLang="cs-CZ" sz="2800" b="1" u="sng" dirty="0" smtClean="0"/>
              <a:t>nelze uplatnit opravné prostředky</a:t>
            </a:r>
            <a:r>
              <a:rPr lang="cs-CZ" altLang="cs-CZ" sz="2800" b="1" dirty="0" smtClean="0"/>
              <a:t> </a:t>
            </a:r>
          </a:p>
          <a:p>
            <a:pPr marL="0" indent="0" eaLnBrk="1" hangingPunct="1">
              <a:buNone/>
            </a:pPr>
            <a:endParaRPr lang="cs-CZ" altLang="cs-CZ" sz="2800" b="1" dirty="0" smtClean="0"/>
          </a:p>
          <a:p>
            <a:pPr eaLnBrk="1" hangingPunct="1"/>
            <a:r>
              <a:rPr lang="cs-CZ" altLang="cs-CZ" sz="2800" b="1" dirty="0" smtClean="0"/>
              <a:t>Rozhodnutí o závazném posouzení je při stanovení daně účinné vůči správci daně, který rozhoduje o daňové povinnosti daňového subjektu, na jehož žádost bylo rozhodnutí o závazném posouzení vydáno</a:t>
            </a:r>
          </a:p>
        </p:txBody>
      </p:sp>
    </p:spTree>
    <p:extLst>
      <p:ext uri="{BB962C8B-B14F-4D97-AF65-F5344CB8AC3E}">
        <p14:creationId xmlns:p14="http://schemas.microsoft.com/office/powerpoint/2010/main" val="2072048735"/>
      </p:ext>
    </p:extLst>
  </p:cSld>
  <p:clrMapOvr>
    <a:masterClrMapping/>
  </p:clrMapOvr>
  <p:transition/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cs-CZ" sz="4000" u="sng" cap="all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</a:rPr>
              <a:t>Informační povinnost správce daně-povinnost zveřejnit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600200"/>
            <a:ext cx="8229600" cy="4525963"/>
          </a:xfrm>
        </p:spPr>
        <p:txBody>
          <a:bodyPr/>
          <a:lstStyle/>
          <a:p>
            <a:pPr eaLnBrk="1" hangingPunct="1"/>
            <a:r>
              <a:rPr lang="cs-CZ" altLang="cs-CZ" smtClean="0"/>
              <a:t>Úřední hodiny</a:t>
            </a:r>
          </a:p>
          <a:p>
            <a:pPr eaLnBrk="1" hangingPunct="1"/>
            <a:r>
              <a:rPr lang="cs-CZ" altLang="cs-CZ" smtClean="0"/>
              <a:t>Elektronická adresa</a:t>
            </a:r>
          </a:p>
          <a:p>
            <a:pPr eaLnBrk="1" hangingPunct="1"/>
            <a:r>
              <a:rPr lang="cs-CZ" altLang="cs-CZ" smtClean="0"/>
              <a:t>Forma technického nosiče dat</a:t>
            </a:r>
          </a:p>
          <a:p>
            <a:pPr eaLnBrk="1" hangingPunct="1"/>
            <a:r>
              <a:rPr lang="cs-CZ" altLang="cs-CZ" smtClean="0"/>
              <a:t>Kvalifikované certifikáty-zaměstnanců  a subjektů</a:t>
            </a:r>
          </a:p>
          <a:p>
            <a:pPr eaLnBrk="1" hangingPunct="1"/>
            <a:r>
              <a:rPr lang="cs-CZ" altLang="cs-CZ" smtClean="0"/>
              <a:t>Další možnosti učinit podání elektronicky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b="1" i="1" smtClean="0"/>
              <a:t>Na úřední desce a přístup dálkovým způsobem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b="1" i="1" smtClean="0">
                <a:solidFill>
                  <a:srgbClr val="003399"/>
                </a:solidFill>
              </a:rPr>
              <a:t>DŘ § 56 + právní předpisy</a:t>
            </a:r>
          </a:p>
        </p:txBody>
      </p:sp>
    </p:spTree>
    <p:extLst>
      <p:ext uri="{BB962C8B-B14F-4D97-AF65-F5344CB8AC3E}">
        <p14:creationId xmlns:p14="http://schemas.microsoft.com/office/powerpoint/2010/main" val="351780011"/>
      </p:ext>
    </p:extLst>
  </p:cSld>
  <p:clrMapOvr>
    <a:masterClrMapping/>
  </p:clrMapOvr>
  <p:transition/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cs-CZ" u="sng" kern="1200" cap="all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</a:rPr>
              <a:t>Vyhledávací činnost §78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600200"/>
            <a:ext cx="8229600" cy="452596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/>
              <a:t>Správce daně je povinen ověřovat úplnost evidence či registrace daňových subjektů a zjišťovat též všechny údaje týkající se jejich příjmů, majetkových poměrů a dalších skutečností rozhodných pro správné a úplné vyměření a vymáhání daně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/>
              <a:t>Provádí místním šetření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/>
              <a:t>Vyhledávací činnost může být vykonávaná i bez přímé součinnosti s daňovým subjektem a její výsledky se využijí v příslušném daňovém řízení.</a:t>
            </a:r>
          </a:p>
        </p:txBody>
      </p:sp>
    </p:spTree>
    <p:extLst>
      <p:ext uri="{BB962C8B-B14F-4D97-AF65-F5344CB8AC3E}">
        <p14:creationId xmlns:p14="http://schemas.microsoft.com/office/powerpoint/2010/main" val="3502865060"/>
      </p:ext>
    </p:extLst>
  </p:cSld>
  <p:clrMapOvr>
    <a:masterClrMapping/>
  </p:clrMapOvr>
  <p:transition/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cs-CZ" u="sng" kern="1200" cap="all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cs-CZ" u="sng" kern="1200" cap="all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cs-CZ" u="sng" kern="1200" cap="all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Dokumentace </a:t>
            </a:r>
            <a:r>
              <a:rPr lang="cs-CZ" u="sng" kern="1200" cap="all" dirty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ve správě daní a poplatků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0" y="1600200"/>
            <a:ext cx="4038600" cy="4525963"/>
          </a:xfrm>
        </p:spPr>
        <p:txBody>
          <a:bodyPr>
            <a:normAutofit/>
          </a:bodyPr>
          <a:lstStyle/>
          <a:p>
            <a:pPr marL="533400" indent="-533400">
              <a:buFont typeface="Wingdings 2"/>
              <a:buChar char=""/>
              <a:defRPr/>
            </a:pPr>
            <a:r>
              <a:rPr lang="cs-CZ" sz="2400" b="1" i="1" u="sng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Vedená správcem daně</a:t>
            </a:r>
          </a:p>
          <a:p>
            <a:pPr marL="533400" indent="-533400">
              <a:buNone/>
              <a:defRPr/>
            </a:pPr>
            <a:endParaRPr lang="cs-CZ" b="1" i="1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533400" indent="-533400">
              <a:buFont typeface="Wingdings" pitchFamily="2" charset="2"/>
              <a:buAutoNum type="arabicPeriod"/>
              <a:defRPr/>
            </a:pPr>
            <a:r>
              <a:rPr lang="cs-CZ" sz="28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Daňový spis </a:t>
            </a:r>
          </a:p>
          <a:p>
            <a:pPr marL="533400" indent="-533400">
              <a:buFont typeface="Wingdings" pitchFamily="2" charset="2"/>
              <a:buAutoNum type="arabicPeriod"/>
              <a:defRPr/>
            </a:pPr>
            <a:r>
              <a:rPr lang="cs-CZ" sz="28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Evidence daní</a:t>
            </a:r>
          </a:p>
        </p:txBody>
      </p:sp>
      <p:sp>
        <p:nvSpPr>
          <p:cNvPr id="25604" name="Rectangle 4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4180114" y="1600200"/>
            <a:ext cx="8011886" cy="4525963"/>
          </a:xfrm>
        </p:spPr>
        <p:txBody>
          <a:bodyPr>
            <a:normAutofit/>
          </a:bodyPr>
          <a:lstStyle/>
          <a:p>
            <a:pPr marL="533400" indent="-533400">
              <a:defRPr/>
            </a:pPr>
            <a:r>
              <a:rPr lang="cs-CZ" altLang="cs-CZ" sz="2400" b="1" i="1" u="sng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Vedená daňovými subjekty</a:t>
            </a:r>
          </a:p>
          <a:p>
            <a:pPr marL="0" indent="0">
              <a:buNone/>
              <a:defRPr/>
            </a:pPr>
            <a:endParaRPr lang="cs-CZ" altLang="cs-CZ" sz="2400" b="1" i="1" u="sng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533400" indent="-533400">
              <a:buFont typeface="Wingdings" pitchFamily="2" charset="2"/>
              <a:buAutoNum type="arabicPeriod"/>
              <a:defRPr/>
            </a:pPr>
            <a:r>
              <a:rPr lang="cs-CZ" altLang="cs-CZ" sz="2800" b="1" i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Na základě zákona č. 563/1991 Sb., zákon o účetnictví</a:t>
            </a:r>
          </a:p>
          <a:p>
            <a:pPr marL="533400" indent="-533400">
              <a:buFont typeface="Wingdings" pitchFamily="2" charset="2"/>
              <a:buAutoNum type="arabicPeriod"/>
              <a:defRPr/>
            </a:pPr>
            <a:r>
              <a:rPr lang="cs-CZ" altLang="cs-CZ" sz="2800" b="1" i="1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Z.č</a:t>
            </a:r>
            <a:r>
              <a:rPr lang="cs-CZ" altLang="cs-CZ" sz="2800" b="1" i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. 586/1992 Sb., o daních z příjmů</a:t>
            </a:r>
          </a:p>
          <a:p>
            <a:pPr marL="533400" indent="-533400">
              <a:buFont typeface="Wingdings" pitchFamily="2" charset="2"/>
              <a:buAutoNum type="arabicPeriod"/>
              <a:defRPr/>
            </a:pPr>
            <a:r>
              <a:rPr lang="cs-CZ" altLang="cs-CZ" sz="2800" b="1" i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DŘ-záznamní povinnost § 97</a:t>
            </a:r>
          </a:p>
          <a:p>
            <a:pPr marL="533400" indent="-533400">
              <a:buNone/>
              <a:defRPr/>
            </a:pPr>
            <a:endParaRPr lang="cs-CZ" altLang="cs-CZ" sz="2800" b="1" i="1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608977808"/>
      </p:ext>
    </p:extLst>
  </p:cSld>
  <p:clrMapOvr>
    <a:masterClrMapping/>
  </p:clrMapOvr>
  <p:transition/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cs-CZ" sz="4000" cap="all" dirty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</a:rPr>
              <a:t/>
            </a:r>
            <a:br>
              <a:rPr lang="cs-CZ" sz="4000" cap="all" dirty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</a:rPr>
            </a:br>
            <a:r>
              <a:rPr lang="cs-CZ" sz="4000" i="1" cap="all" dirty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solidFill>
                  <a:schemeClr val="tx1"/>
                </a:solidFill>
              </a:rPr>
              <a:t>DOKUMENTACE</a:t>
            </a:r>
            <a:br>
              <a:rPr lang="cs-CZ" sz="4000" i="1" cap="all" dirty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solidFill>
                  <a:schemeClr val="tx1"/>
                </a:solidFill>
              </a:rPr>
            </a:br>
            <a:r>
              <a:rPr lang="cs-CZ" sz="4000" i="1" cap="all" dirty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solidFill>
                  <a:schemeClr val="tx1"/>
                </a:solidFill>
              </a:rPr>
              <a:t> </a:t>
            </a:r>
            <a:r>
              <a:rPr lang="cs-CZ" sz="4000" i="1" cap="all" dirty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Vedená správcem daně</a:t>
            </a:r>
          </a:p>
        </p:txBody>
      </p:sp>
      <p:sp>
        <p:nvSpPr>
          <p:cNvPr id="40963" name="Rectangle 3"/>
          <p:cNvSpPr>
            <a:spLocks noGrp="1"/>
          </p:cNvSpPr>
          <p:nvPr>
            <p:ph type="body" idx="4294967295"/>
          </p:nvPr>
        </p:nvSpPr>
        <p:spPr>
          <a:xfrm>
            <a:off x="1031966" y="2205038"/>
            <a:ext cx="11160034" cy="4114800"/>
          </a:xfrm>
        </p:spPr>
        <p:txBody>
          <a:bodyPr>
            <a:normAutofit fontScale="92500" lnSpcReduction="20000"/>
          </a:bodyPr>
          <a:lstStyle/>
          <a:p>
            <a:pPr marL="533400" indent="-533400">
              <a:buFont typeface="Wingdings" pitchFamily="2" charset="2"/>
              <a:buAutoNum type="arabicPeriod"/>
              <a:defRPr/>
            </a:pPr>
            <a:r>
              <a:rPr lang="cs-CZ" sz="2800" b="1" i="1" u="sng" dirty="0">
                <a:solidFill>
                  <a:schemeClr val="tx1"/>
                </a:solidFill>
              </a:rPr>
              <a:t>Daňový spis </a:t>
            </a:r>
            <a:endParaRPr lang="cs-CZ" altLang="cs-CZ" sz="2800" b="1" i="1" u="sng" dirty="0">
              <a:solidFill>
                <a:schemeClr val="tx1"/>
              </a:solidFill>
            </a:endParaRPr>
          </a:p>
          <a:p>
            <a:pPr eaLnBrk="1" hangingPunct="1"/>
            <a:r>
              <a:rPr lang="cs-CZ" altLang="cs-CZ" sz="2800" b="1" dirty="0" smtClean="0">
                <a:solidFill>
                  <a:schemeClr val="tx1"/>
                </a:solidFill>
              </a:rPr>
              <a:t>Protokol</a:t>
            </a:r>
          </a:p>
          <a:p>
            <a:pPr eaLnBrk="1" hangingPunct="1"/>
            <a:r>
              <a:rPr lang="cs-CZ" altLang="cs-CZ" sz="2800" b="1" dirty="0" smtClean="0">
                <a:solidFill>
                  <a:schemeClr val="tx1"/>
                </a:solidFill>
              </a:rPr>
              <a:t>Úřední záznam</a:t>
            </a:r>
          </a:p>
          <a:p>
            <a:pPr eaLnBrk="1" hangingPunct="1"/>
            <a:r>
              <a:rPr lang="cs-CZ" altLang="cs-CZ" sz="2800" b="1" dirty="0" smtClean="0">
                <a:solidFill>
                  <a:schemeClr val="tx1"/>
                </a:solidFill>
              </a:rPr>
              <a:t>Spis</a:t>
            </a:r>
            <a:endParaRPr lang="cs-CZ" altLang="cs-CZ" sz="2800" dirty="0" smtClean="0">
              <a:solidFill>
                <a:schemeClr val="tx1"/>
              </a:solidFill>
            </a:endParaRPr>
          </a:p>
          <a:p>
            <a:pPr eaLnBrk="1" hangingPunct="1"/>
            <a:r>
              <a:rPr lang="cs-CZ" altLang="cs-CZ" sz="2800" b="1" dirty="0" smtClean="0">
                <a:solidFill>
                  <a:schemeClr val="tx1"/>
                </a:solidFill>
              </a:rPr>
              <a:t>Daňová informační schránka</a:t>
            </a:r>
          </a:p>
          <a:p>
            <a:pPr marL="0" indent="0">
              <a:buNone/>
            </a:pPr>
            <a:r>
              <a:rPr lang="cs-CZ" sz="2800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2</a:t>
            </a:r>
            <a:r>
              <a:rPr lang="cs-CZ" sz="2800" b="1" i="1" u="sng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. Evidence daní</a:t>
            </a:r>
          </a:p>
          <a:p>
            <a:r>
              <a:rPr lang="cs-CZ" sz="2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Vedení osobních daňových účtů DS</a:t>
            </a:r>
            <a:endParaRPr lang="cs-CZ" sz="2800" b="1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/>
            <a:endParaRPr lang="cs-CZ" altLang="cs-CZ" sz="2800" b="1" dirty="0" smtClean="0">
              <a:solidFill>
                <a:schemeClr val="tx1"/>
              </a:solidFill>
            </a:endParaRPr>
          </a:p>
          <a:p>
            <a:pPr eaLnBrk="1" hangingPunct="1">
              <a:buFontTx/>
              <a:buNone/>
            </a:pPr>
            <a:r>
              <a:rPr lang="cs-CZ" altLang="cs-CZ" sz="2800" dirty="0">
                <a:solidFill>
                  <a:schemeClr val="tx1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175318325"/>
      </p:ext>
    </p:extLst>
  </p:cSld>
  <p:clrMapOvr>
    <a:masterClrMapping/>
  </p:clrMapOvr>
  <p:transition/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320675"/>
            <a:ext cx="7239000" cy="11430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cs-CZ" sz="4000" i="1" u="sng" cap="all" dirty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Daňová evidence stanovená  daňovým subjektům-záznamní povinnost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0" y="1825625"/>
            <a:ext cx="10515600" cy="4351338"/>
          </a:xfrm>
        </p:spPr>
        <p:txBody>
          <a:bodyPr>
            <a:normAutofit/>
          </a:bodyPr>
          <a:lstStyle/>
          <a:p>
            <a:pPr marL="274320" indent="-274320">
              <a:lnSpc>
                <a:spcPct val="80000"/>
              </a:lnSpc>
              <a:buFont typeface="Wingdings 2"/>
              <a:buChar char=""/>
              <a:defRPr/>
            </a:pPr>
            <a:endParaRPr lang="cs-CZ" sz="1800" b="1" u="sng" dirty="0"/>
          </a:p>
          <a:p>
            <a:pPr marL="274320" indent="-274320">
              <a:lnSpc>
                <a:spcPct val="80000"/>
              </a:lnSpc>
              <a:buNone/>
              <a:defRPr/>
            </a:pPr>
            <a:r>
              <a:rPr lang="cs-CZ" sz="2400" u="sng" dirty="0"/>
              <a:t>Stanovená správcem daně</a:t>
            </a:r>
          </a:p>
          <a:p>
            <a:pPr marL="274320" indent="-274320">
              <a:lnSpc>
                <a:spcPct val="80000"/>
              </a:lnSpc>
              <a:buFont typeface="Wingdings 2"/>
              <a:buChar char=""/>
              <a:defRPr/>
            </a:pPr>
            <a:r>
              <a:rPr lang="cs-CZ" sz="2400" dirty="0"/>
              <a:t>Na základě </a:t>
            </a:r>
            <a:r>
              <a:rPr lang="cs-CZ" sz="3200" dirty="0">
                <a:solidFill>
                  <a:srgbClr val="003399"/>
                </a:solidFill>
              </a:rPr>
              <a:t>DŘ § 97</a:t>
            </a:r>
            <a:r>
              <a:rPr lang="cs-CZ" sz="2400" dirty="0"/>
              <a:t> </a:t>
            </a:r>
            <a:r>
              <a:rPr lang="cs-CZ" sz="2400" i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Záznamní povinnost</a:t>
            </a:r>
          </a:p>
          <a:p>
            <a:pPr marL="274320" indent="-274320">
              <a:lnSpc>
                <a:spcPct val="80000"/>
              </a:lnSpc>
              <a:buNone/>
              <a:defRPr/>
            </a:pPr>
            <a:r>
              <a:rPr lang="cs-CZ" sz="2400" dirty="0"/>
              <a:t>   -rozhodnutím </a:t>
            </a:r>
            <a:r>
              <a:rPr lang="cs-CZ" sz="2400" dirty="0" err="1"/>
              <a:t>sp</a:t>
            </a:r>
            <a:r>
              <a:rPr lang="cs-CZ" sz="2400" dirty="0"/>
              <a:t>.   daně evidenci daní</a:t>
            </a:r>
          </a:p>
          <a:p>
            <a:pPr marL="274320" indent="-274320">
              <a:lnSpc>
                <a:spcPct val="80000"/>
              </a:lnSpc>
              <a:buNone/>
              <a:defRPr/>
            </a:pPr>
            <a:r>
              <a:rPr lang="cs-CZ" sz="2400" dirty="0"/>
              <a:t>   -</a:t>
            </a:r>
            <a:r>
              <a:rPr lang="cs-CZ" sz="2400" dirty="0" err="1"/>
              <a:t>evid</a:t>
            </a:r>
            <a:r>
              <a:rPr lang="cs-CZ" sz="2400" dirty="0"/>
              <a:t>. plateb v hotovosti</a:t>
            </a:r>
          </a:p>
          <a:p>
            <a:pPr marL="274320" indent="-274320">
              <a:lnSpc>
                <a:spcPct val="80000"/>
              </a:lnSpc>
              <a:buNone/>
              <a:defRPr/>
            </a:pPr>
            <a:r>
              <a:rPr lang="cs-CZ" sz="2400" dirty="0"/>
              <a:t>   -% výdaje evidence příjmů</a:t>
            </a:r>
          </a:p>
          <a:p>
            <a:pPr marL="274320" indent="-274320">
              <a:lnSpc>
                <a:spcPct val="80000"/>
              </a:lnSpc>
              <a:buFont typeface="Wingdings 2"/>
              <a:buChar char=""/>
              <a:defRPr/>
            </a:pPr>
            <a:r>
              <a:rPr lang="cs-CZ" sz="2400" u="sng" dirty="0"/>
              <a:t>Stanovená jinými právními předpisy z. o </a:t>
            </a:r>
            <a:r>
              <a:rPr lang="cs-CZ" sz="2400" dirty="0"/>
              <a:t>DPH</a:t>
            </a:r>
          </a:p>
          <a:p>
            <a:pPr marL="274320" indent="-274320">
              <a:lnSpc>
                <a:spcPct val="80000"/>
              </a:lnSpc>
              <a:buNone/>
              <a:defRPr/>
            </a:pPr>
            <a:r>
              <a:rPr lang="cs-CZ" sz="2400" dirty="0"/>
              <a:t>    </a:t>
            </a:r>
            <a:endParaRPr lang="cs-CZ" sz="2400" u="sng" dirty="0"/>
          </a:p>
          <a:p>
            <a:pPr marL="274320" indent="-274320">
              <a:lnSpc>
                <a:spcPct val="80000"/>
              </a:lnSpc>
              <a:buNone/>
              <a:defRPr/>
            </a:pPr>
            <a:endParaRPr lang="cs-CZ" sz="2400" b="1" dirty="0"/>
          </a:p>
          <a:p>
            <a:pPr marL="274320" indent="-274320">
              <a:lnSpc>
                <a:spcPct val="80000"/>
              </a:lnSpc>
              <a:buNone/>
              <a:defRPr/>
            </a:pPr>
            <a:r>
              <a:rPr lang="cs-CZ" sz="1800" dirty="0"/>
              <a:t>	</a:t>
            </a:r>
            <a:endParaRPr lang="cs-CZ" sz="1800" b="1" dirty="0">
              <a:solidFill>
                <a:srgbClr val="003399"/>
              </a:solidFill>
            </a:endParaRPr>
          </a:p>
          <a:p>
            <a:pPr marL="274320" indent="-274320">
              <a:lnSpc>
                <a:spcPct val="80000"/>
              </a:lnSpc>
              <a:buFont typeface="Wingdings 2"/>
              <a:buChar char=""/>
              <a:defRPr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344195152"/>
      </p:ext>
    </p:extLst>
  </p:cSld>
  <p:clrMapOvr>
    <a:masterClrMapping/>
  </p:clrMapOvr>
  <p:transition/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cs-CZ" kern="1200" cap="all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solidFill>
                  <a:schemeClr val="tx1"/>
                </a:solidFill>
              </a:rPr>
              <a:t/>
            </a:r>
            <a:br>
              <a:rPr lang="cs-CZ" kern="1200" cap="all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solidFill>
                  <a:schemeClr val="tx1"/>
                </a:solidFill>
              </a:rPr>
            </a:br>
            <a:r>
              <a:rPr lang="cs-CZ" kern="1200" cap="all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solidFill>
                  <a:schemeClr val="tx1"/>
                </a:solidFill>
              </a:rPr>
              <a:t>Záznamní </a:t>
            </a:r>
            <a:r>
              <a:rPr lang="cs-CZ" kern="1200" cap="all" dirty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solidFill>
                  <a:schemeClr val="tx1"/>
                </a:solidFill>
              </a:rPr>
              <a:t>povinnost</a:t>
            </a:r>
            <a:r>
              <a:rPr lang="cs-CZ" kern="1200" cap="all" dirty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</a:rPr>
              <a:t/>
            </a:r>
            <a:br>
              <a:rPr lang="cs-CZ" kern="1200" cap="all" dirty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</a:rPr>
            </a:br>
            <a:endParaRPr lang="cs-CZ" kern="1200" cap="all" dirty="0">
              <a:ln w="500">
                <a:solidFill>
                  <a:schemeClr val="tx2">
                    <a:shade val="20000"/>
                    <a:satMod val="120000"/>
                  </a:schemeClr>
                </a:solidFill>
              </a:ln>
              <a:gradFill>
                <a:gsLst>
                  <a:gs pos="0">
                    <a:schemeClr val="accent4">
                      <a:tint val="13000"/>
                    </a:schemeClr>
                  </a:gs>
                  <a:gs pos="10000">
                    <a:schemeClr val="accent4">
                      <a:tint val="20000"/>
                    </a:schemeClr>
                  </a:gs>
                  <a:gs pos="49000">
                    <a:schemeClr val="accent4">
                      <a:tint val="70000"/>
                    </a:schemeClr>
                  </a:gs>
                  <a:gs pos="50000">
                    <a:schemeClr val="accent4">
                      <a:tint val="97000"/>
                    </a:schemeClr>
                  </a:gs>
                  <a:gs pos="100000">
                    <a:schemeClr val="accent4">
                      <a:tint val="20000"/>
                    </a:schemeClr>
                  </a:gs>
                </a:gsLst>
                <a:lin ang="5400000" scaled="1"/>
              </a:gradFill>
            </a:endParaRP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600200"/>
            <a:ext cx="8229600" cy="4525963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altLang="cs-CZ" sz="2000" dirty="0" smtClean="0"/>
              <a:t>Daňový </a:t>
            </a:r>
            <a:r>
              <a:rPr lang="cs-CZ" altLang="cs-CZ" sz="2000" dirty="0"/>
              <a:t>subjekt, který v rámci své podnikatelské nebo jiné samostatně výdělečné činnosti uskutečňuje platby v </a:t>
            </a:r>
            <a:r>
              <a:rPr lang="cs-CZ" altLang="cs-CZ" sz="2000" b="1" u="sng" dirty="0"/>
              <a:t>hotovosti, je</a:t>
            </a:r>
            <a:r>
              <a:rPr lang="cs-CZ" altLang="cs-CZ" sz="2000" dirty="0"/>
              <a:t> povinen vést průběžně evidenci těchto plateb, pokud nezaznamenává údaje o těchto platbách v jiné evidenci stanovené zákonem.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dirty="0" smtClean="0"/>
              <a:t>Správce </a:t>
            </a:r>
            <a:r>
              <a:rPr lang="cs-CZ" altLang="cs-CZ" sz="2000" dirty="0"/>
              <a:t>daně může uložit daňovému subjektu, aby kromě evidence stanovené právním předpisem vedl zvláštní záznamy potřebné pro správné zjištění a stanovení daně.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dirty="0" smtClean="0"/>
              <a:t>Záznamní </a:t>
            </a:r>
            <a:r>
              <a:rPr lang="cs-CZ" altLang="cs-CZ" sz="2000" dirty="0"/>
              <a:t>povinnost se ukládá správce daně </a:t>
            </a:r>
            <a:r>
              <a:rPr lang="cs-CZ" altLang="cs-CZ" sz="2000" b="1" u="sng" dirty="0"/>
              <a:t>rozhodnutím.</a:t>
            </a:r>
            <a:r>
              <a:rPr lang="cs-CZ" altLang="cs-CZ" sz="2000" dirty="0"/>
              <a:t> Součástí rozhodnutí musí být přesné stanovení zaznamenávaných údajů, jejich členění a uspořádání, popřípadě návaznost na doklady, z nichž je záznam veden. 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dirty="0" smtClean="0"/>
              <a:t>Správce </a:t>
            </a:r>
            <a:r>
              <a:rPr lang="cs-CZ" altLang="cs-CZ" sz="2000" dirty="0"/>
              <a:t>daně si může ověřovat již v průběhu zdaňovacího období řádné plnění záznamní povinnosti daňového subjektu, </a:t>
            </a:r>
          </a:p>
        </p:txBody>
      </p:sp>
    </p:spTree>
    <p:extLst>
      <p:ext uri="{BB962C8B-B14F-4D97-AF65-F5344CB8AC3E}">
        <p14:creationId xmlns:p14="http://schemas.microsoft.com/office/powerpoint/2010/main" val="1443147309"/>
      </p:ext>
    </p:extLst>
  </p:cSld>
  <p:clrMapOvr>
    <a:masterClrMapping/>
  </p:clrMapOvr>
  <p:transition/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207624" y="3244334"/>
            <a:ext cx="493209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>
              <a:buFont typeface="Wingdings" pitchFamily="2" charset="2"/>
              <a:buAutoNum type="arabicPeriod"/>
              <a:defRPr/>
            </a:pPr>
            <a:r>
              <a:rPr lang="cs-CZ" sz="4800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Daňový spis </a:t>
            </a:r>
            <a:endParaRPr lang="cs-CZ" altLang="cs-CZ" sz="4800" b="1" i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086424565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30628" y="287701"/>
            <a:ext cx="8098971" cy="1057773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cs-CZ" sz="4800" cap="all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solidFill>
                  <a:srgbClr val="003399"/>
                </a:solidFill>
              </a:rPr>
              <a:t/>
            </a:r>
            <a:br>
              <a:rPr lang="cs-CZ" sz="4800" cap="all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solidFill>
                  <a:srgbClr val="003399"/>
                </a:solidFill>
              </a:rPr>
            </a:br>
            <a:r>
              <a:rPr lang="cs-CZ" sz="4800" u="sng" cap="all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solidFill>
                  <a:srgbClr val="003399"/>
                </a:solidFill>
              </a:rPr>
              <a:t>Protokol</a:t>
            </a:r>
            <a:br>
              <a:rPr lang="cs-CZ" sz="4800" u="sng" cap="all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solidFill>
                  <a:srgbClr val="003399"/>
                </a:solidFill>
              </a:rPr>
            </a:br>
            <a:endParaRPr lang="cs-CZ" sz="4800" u="sng" cap="all">
              <a:ln w="500">
                <a:solidFill>
                  <a:schemeClr val="tx2">
                    <a:shade val="20000"/>
                    <a:satMod val="120000"/>
                  </a:schemeClr>
                </a:solidFill>
              </a:ln>
              <a:solidFill>
                <a:srgbClr val="003399"/>
              </a:solidFill>
            </a:endParaRP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600200"/>
            <a:ext cx="8229600" cy="4525963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cs-CZ" altLang="cs-CZ" b="1" dirty="0" smtClean="0"/>
          </a:p>
          <a:p>
            <a:pPr eaLnBrk="1" hangingPunct="1">
              <a:lnSpc>
                <a:spcPct val="80000"/>
              </a:lnSpc>
            </a:pPr>
            <a:endParaRPr lang="cs-CZ" altLang="cs-CZ" b="1" dirty="0"/>
          </a:p>
          <a:p>
            <a:pPr eaLnBrk="1" hangingPunct="1">
              <a:lnSpc>
                <a:spcPct val="80000"/>
              </a:lnSpc>
            </a:pPr>
            <a:r>
              <a:rPr lang="cs-CZ" altLang="cs-CZ" b="1" dirty="0" smtClean="0"/>
              <a:t>O </a:t>
            </a:r>
            <a:r>
              <a:rPr lang="cs-CZ" altLang="cs-CZ" b="1" dirty="0"/>
              <a:t>ústních podáních a jednáních při správě daní sepíše správce daně protokol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b="1" dirty="0"/>
          </a:p>
          <a:p>
            <a:pPr eaLnBrk="1" hangingPunct="1">
              <a:lnSpc>
                <a:spcPct val="80000"/>
              </a:lnSpc>
            </a:pPr>
            <a:r>
              <a:rPr lang="cs-CZ" altLang="cs-CZ" b="1" dirty="0"/>
              <a:t> Správce daně může pořídit o úkonech, o kterých se podle zákona pořizuje </a:t>
            </a:r>
            <a:r>
              <a:rPr lang="cs-CZ" altLang="cs-CZ" b="1" u="sng" dirty="0"/>
              <a:t>protokol, obrazový nebo zvukový záznam, který je přílohou protokolu;</a:t>
            </a:r>
            <a:r>
              <a:rPr lang="cs-CZ" altLang="cs-CZ" b="1" dirty="0"/>
              <a:t> o této skutečnosti předem uvědomí osoby, které se tohoto úkonu účastní.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38619624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182880" y="-910649"/>
            <a:ext cx="8961120" cy="63094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pPr algn="ctr"/>
            <a:r>
              <a:rPr lang="cs-CZ" sz="2800" b="1" i="1" u="sng" dirty="0" smtClean="0"/>
              <a:t> </a:t>
            </a:r>
          </a:p>
          <a:p>
            <a:pPr algn="ctr"/>
            <a:endParaRPr lang="cs-CZ" sz="2800" b="1" i="1" u="sng" dirty="0"/>
          </a:p>
          <a:p>
            <a:pPr algn="ctr"/>
            <a:r>
              <a:rPr lang="cs-CZ" sz="2400" b="1" i="1" u="sng" dirty="0" smtClean="0"/>
              <a:t>Správce </a:t>
            </a:r>
            <a:r>
              <a:rPr lang="cs-CZ" sz="2400" b="1" i="1" u="sng" dirty="0"/>
              <a:t>daně prokazuje</a:t>
            </a:r>
          </a:p>
          <a:p>
            <a:r>
              <a:rPr lang="cs-CZ" sz="1600" dirty="0"/>
              <a:t> </a:t>
            </a:r>
          </a:p>
          <a:p>
            <a:pPr algn="just"/>
            <a:r>
              <a:rPr lang="cs-CZ" sz="2000" b="1" dirty="0"/>
              <a:t>a) </a:t>
            </a:r>
            <a:r>
              <a:rPr lang="cs-CZ" sz="2000" b="1" i="1" u="sng" dirty="0"/>
              <a:t>oznámení vlastních písemností</a:t>
            </a:r>
            <a:r>
              <a:rPr lang="cs-CZ" sz="2000" b="1" dirty="0"/>
              <a:t>,</a:t>
            </a:r>
          </a:p>
          <a:p>
            <a:pPr algn="just"/>
            <a:r>
              <a:rPr lang="cs-CZ" sz="2000" b="1" dirty="0"/>
              <a:t> </a:t>
            </a:r>
          </a:p>
          <a:p>
            <a:pPr algn="just"/>
            <a:r>
              <a:rPr lang="cs-CZ" sz="2000" b="1" dirty="0"/>
              <a:t>b) </a:t>
            </a:r>
            <a:r>
              <a:rPr lang="cs-CZ" sz="2000" b="1" i="1" u="sng" dirty="0"/>
              <a:t>skutečnosti rozhodné pro užití právní domněnky nebo právní fikce</a:t>
            </a:r>
            <a:r>
              <a:rPr lang="cs-CZ" sz="2000" b="1" dirty="0"/>
              <a:t>,</a:t>
            </a:r>
          </a:p>
          <a:p>
            <a:pPr algn="just"/>
            <a:r>
              <a:rPr lang="cs-CZ" sz="2000" b="1" dirty="0"/>
              <a:t> </a:t>
            </a:r>
          </a:p>
          <a:p>
            <a:pPr algn="just"/>
            <a:r>
              <a:rPr lang="cs-CZ" sz="2000" b="1" dirty="0"/>
              <a:t>c) </a:t>
            </a:r>
            <a:r>
              <a:rPr lang="cs-CZ" sz="2000" b="1" i="1" u="sng" dirty="0"/>
              <a:t>skutečnosti vyvracející věrohodnost, průkaznost, správnost či úplnost povinných evidencí, účetních záznamů, </a:t>
            </a:r>
            <a:r>
              <a:rPr lang="cs-CZ" sz="2000" b="1" dirty="0"/>
              <a:t>jakož i jiných záznamů, listin a dalších důkazních prostředků uplatněných daňovým subjektem,</a:t>
            </a:r>
          </a:p>
          <a:p>
            <a:pPr algn="just"/>
            <a:r>
              <a:rPr lang="cs-CZ" sz="2000" b="1" dirty="0"/>
              <a:t> </a:t>
            </a:r>
          </a:p>
          <a:p>
            <a:pPr algn="just"/>
            <a:r>
              <a:rPr lang="cs-CZ" sz="2000" b="1" dirty="0"/>
              <a:t>d) </a:t>
            </a:r>
            <a:r>
              <a:rPr lang="cs-CZ" sz="2000" b="1" i="1" u="sng" dirty="0"/>
              <a:t>skutečnosti rozhodné pro posouzení skutečného obsahu právního jednání nebo jiné </a:t>
            </a:r>
            <a:r>
              <a:rPr lang="cs-CZ" sz="2000" b="1" i="1" u="sng" dirty="0" smtClean="0"/>
              <a:t>skutečnosti, </a:t>
            </a:r>
            <a:r>
              <a:rPr lang="cs-CZ" sz="2000" b="1" dirty="0" smtClean="0"/>
              <a:t>skutečnosti </a:t>
            </a:r>
            <a:r>
              <a:rPr lang="cs-CZ" sz="2000" b="1" dirty="0"/>
              <a:t>rozhodné pro uplatnění následku za porušení povinnosti při správě daní.</a:t>
            </a:r>
          </a:p>
          <a:p>
            <a:pPr algn="ctr"/>
            <a:r>
              <a:rPr lang="cs-CZ" sz="1600" dirty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02182257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cs-CZ" kern="1200" cap="all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</a:rPr>
              <a:t> Protokol obsahuje: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600200"/>
            <a:ext cx="8229600" cy="4525963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sz="1800"/>
          </a:p>
          <a:p>
            <a:pPr eaLnBrk="1" hangingPunct="1">
              <a:lnSpc>
                <a:spcPct val="80000"/>
              </a:lnSpc>
            </a:pPr>
            <a:r>
              <a:rPr lang="cs-CZ" altLang="cs-CZ" sz="2000"/>
              <a:t>předmět jednání, 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/>
              <a:t>místo jednání,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/>
              <a:t>časový údaj o začátku a skončení jednání,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/>
              <a:t>označení správce daně a úřední osoby, která úkon provedla,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/>
              <a:t>údaje umožňující určení osob, které se úkonu zúčastnily,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/>
              <a:t>vylíčení průběhu jednání,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/>
              <a:t>označení dokladů a jiných listin odevzdaných při jednání nebo podstatný obsah listin předložených k nahlédnutí,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/>
              <a:t>poskytnutá poučení a vyjádření poučených osob,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/>
              <a:t>návrhy osob, které se úkonu zúčastnily, nebo jejich výhrady směřující proti obsahu protokolu,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/>
              <a:t>vyjádření správce daně k uplatněným návrhům nebo výhradám.</a:t>
            </a:r>
          </a:p>
          <a:p>
            <a:pPr eaLnBrk="1" hangingPunct="1">
              <a:lnSpc>
                <a:spcPct val="80000"/>
              </a:lnSpc>
            </a:pPr>
            <a:endParaRPr lang="cs-CZ" altLang="cs-CZ" sz="2000"/>
          </a:p>
        </p:txBody>
      </p:sp>
    </p:spTree>
    <p:extLst>
      <p:ext uri="{BB962C8B-B14F-4D97-AF65-F5344CB8AC3E}">
        <p14:creationId xmlns:p14="http://schemas.microsoft.com/office/powerpoint/2010/main" val="2322467229"/>
      </p:ext>
    </p:extLst>
  </p:cSld>
  <p:clrMapOvr>
    <a:masterClrMapping/>
  </p:clrMapOvr>
  <p:transition/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cs-CZ" kern="1200" cap="all" dirty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solidFill>
                  <a:schemeClr val="tx1"/>
                </a:solidFill>
              </a:rPr>
              <a:t>Součástí protokolu</a:t>
            </a:r>
            <a:br>
              <a:rPr lang="cs-CZ" kern="1200" cap="all" dirty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solidFill>
                  <a:schemeClr val="tx1"/>
                </a:solidFill>
              </a:rPr>
            </a:br>
            <a:endParaRPr lang="cs-CZ" kern="1200" cap="all" dirty="0">
              <a:ln w="500">
                <a:solidFill>
                  <a:schemeClr val="tx2">
                    <a:shade val="20000"/>
                    <a:satMod val="120000"/>
                  </a:schemeClr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600200"/>
            <a:ext cx="8229600" cy="4525963"/>
          </a:xfrm>
        </p:spPr>
        <p:txBody>
          <a:bodyPr/>
          <a:lstStyle/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cs-CZ" altLang="cs-CZ" b="1" u="sng" dirty="0" smtClean="0"/>
              <a:t>jsou rozhodnutí vyhlášená při jednání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dirty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dirty="0"/>
              <a:t> 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dirty="0"/>
              <a:t>Není-li protokol hlasitě diktován, je nutno jej před podepsáním hlasitě přečíst a zapsat v něm, že se tak stalo, </a:t>
            </a:r>
          </a:p>
          <a:p>
            <a:pPr eaLnBrk="1" hangingPunct="1">
              <a:lnSpc>
                <a:spcPct val="80000"/>
              </a:lnSpc>
            </a:pPr>
            <a:endParaRPr lang="cs-CZ" altLang="cs-CZ" dirty="0"/>
          </a:p>
          <a:p>
            <a:pPr eaLnBrk="1" hangingPunct="1">
              <a:lnSpc>
                <a:spcPct val="80000"/>
              </a:lnSpc>
            </a:pPr>
            <a:r>
              <a:rPr lang="cs-CZ" altLang="cs-CZ" dirty="0"/>
              <a:t>Správce daně zaznamená všechna vyjádření k protokolované věci, návrhy a výhrady vznesené osobami zúčastněnými na protokolovaném jednání a své stanovisko k nim. </a:t>
            </a:r>
          </a:p>
        </p:txBody>
      </p:sp>
    </p:spTree>
    <p:extLst>
      <p:ext uri="{BB962C8B-B14F-4D97-AF65-F5344CB8AC3E}">
        <p14:creationId xmlns:p14="http://schemas.microsoft.com/office/powerpoint/2010/main" val="897348806"/>
      </p:ext>
    </p:extLst>
  </p:cSld>
  <p:clrMapOvr>
    <a:masterClrMapping/>
  </p:clrMapOvr>
  <p:transition/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600200"/>
            <a:ext cx="8229600" cy="4525963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altLang="cs-CZ" b="1" u="sng" smtClean="0"/>
              <a:t>Odepření podpisu</a:t>
            </a:r>
            <a:r>
              <a:rPr lang="cs-CZ" altLang="cs-CZ" b="1" smtClean="0"/>
              <a:t> a důvody tohoto odepření se v protokolu zaznamenají. Odepření podpisu nebo vzdálení se před podpisem protokolu bez dostatečného důvodu nemá vliv na použitelnost protokolu jako důkazního prostředku. </a:t>
            </a:r>
            <a:r>
              <a:rPr lang="cs-CZ" altLang="cs-CZ" b="1" u="sng" smtClean="0"/>
              <a:t>Na to musí být osoby zúčastněné na protokolovaném jednání předem upozorněny.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b="1" u="sng" smtClean="0"/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b="1" smtClean="0"/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sz="2400"/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sz="2400"/>
          </a:p>
        </p:txBody>
      </p:sp>
    </p:spTree>
    <p:extLst>
      <p:ext uri="{BB962C8B-B14F-4D97-AF65-F5344CB8AC3E}">
        <p14:creationId xmlns:p14="http://schemas.microsoft.com/office/powerpoint/2010/main" val="1278881428"/>
      </p:ext>
    </p:extLst>
  </p:cSld>
  <p:clrMapOvr>
    <a:masterClrMapping/>
  </p:clrMapOvr>
  <p:transition/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cs-CZ" kern="1200" cap="all" dirty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solidFill>
                  <a:schemeClr val="tx1"/>
                </a:solidFill>
              </a:rPr>
              <a:t>Úřední záznam</a:t>
            </a:r>
            <a:br>
              <a:rPr lang="cs-CZ" kern="1200" cap="all" dirty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solidFill>
                  <a:schemeClr val="tx1"/>
                </a:solidFill>
              </a:rPr>
            </a:br>
            <a:endParaRPr lang="cs-CZ" kern="1200" cap="all" dirty="0">
              <a:ln w="500">
                <a:solidFill>
                  <a:schemeClr val="tx2">
                    <a:shade val="20000"/>
                    <a:satMod val="120000"/>
                  </a:schemeClr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600200"/>
            <a:ext cx="8229600" cy="4525963"/>
          </a:xfrm>
        </p:spPr>
        <p:txBody>
          <a:bodyPr>
            <a:normAutofit/>
          </a:bodyPr>
          <a:lstStyle/>
          <a:p>
            <a:pPr algn="just" eaLnBrk="1" hangingPunct="1">
              <a:lnSpc>
                <a:spcPct val="80000"/>
              </a:lnSpc>
            </a:pPr>
            <a:r>
              <a:rPr lang="cs-CZ" altLang="cs-CZ" sz="2800" b="1" dirty="0"/>
              <a:t>O důležitých úkonech při správě daní, které nejsou součástí protokolu, sepíše správce daně úřední záznam, ve kterém zachytí skutečnosti, které mají vztah ke správě daní, </a:t>
            </a:r>
            <a:r>
              <a:rPr lang="cs-CZ" altLang="cs-CZ" sz="2800" b="1" dirty="0" smtClean="0"/>
              <a:t>zjištěné </a:t>
            </a:r>
            <a:r>
              <a:rPr lang="cs-CZ" altLang="cs-CZ" sz="2800" b="1" dirty="0"/>
              <a:t>zejména z ústních sdělení, oznámení, poznámek, obsahů telefonických hovorů a jiných spisových materiálů.</a:t>
            </a:r>
          </a:p>
          <a:p>
            <a:pPr algn="just" eaLnBrk="1" hangingPunct="1">
              <a:lnSpc>
                <a:spcPct val="80000"/>
              </a:lnSpc>
              <a:buFontTx/>
              <a:buNone/>
            </a:pPr>
            <a:endParaRPr lang="cs-CZ" altLang="cs-CZ" sz="2800" b="1" dirty="0"/>
          </a:p>
          <a:p>
            <a:pPr algn="just" eaLnBrk="1" hangingPunct="1">
              <a:lnSpc>
                <a:spcPct val="80000"/>
              </a:lnSpc>
            </a:pPr>
            <a:r>
              <a:rPr lang="cs-CZ" altLang="cs-CZ" sz="2800" b="1" dirty="0"/>
              <a:t>Úřední záznam podepíše úřední osoba, která ho vyhotovila, s uvedením časového údaje, kdy došlo k jeho vyhotovení. </a:t>
            </a:r>
          </a:p>
        </p:txBody>
      </p:sp>
    </p:spTree>
    <p:extLst>
      <p:ext uri="{BB962C8B-B14F-4D97-AF65-F5344CB8AC3E}">
        <p14:creationId xmlns:p14="http://schemas.microsoft.com/office/powerpoint/2010/main" val="1809336718"/>
      </p:ext>
    </p:extLst>
  </p:cSld>
  <p:clrMapOvr>
    <a:masterClrMapping/>
  </p:clrMapOvr>
  <p:transition/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cs-CZ" kern="1200" cap="all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</a:rPr>
              <a:t>SPIS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600200"/>
            <a:ext cx="8229600" cy="4525963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</a:pPr>
            <a:r>
              <a:rPr lang="cs-CZ" altLang="cs-CZ" sz="2400" b="1"/>
              <a:t>Písemnosti týkající se práv a povinností daňového subjektu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sz="2400" b="1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400" b="1"/>
              <a:t>a) písemnosti obsahující podání,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400" b="1"/>
              <a:t>b) písemná vyhotovení rozhodnutí,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400" b="1"/>
              <a:t>c) protokoly,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400" b="1"/>
              <a:t>d) úřední záznamy.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sz="2400" b="1"/>
          </a:p>
          <a:p>
            <a:pPr eaLnBrk="1" hangingPunct="1">
              <a:lnSpc>
                <a:spcPct val="80000"/>
              </a:lnSpc>
            </a:pPr>
            <a:r>
              <a:rPr lang="cs-CZ" altLang="cs-CZ" sz="2400" b="1"/>
              <a:t> Písemností se při výkonu správy daní rozumí listinná zpráva, jakož i datová zpráva, pokud to nevylučuje povaha věci.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400" b="1"/>
              <a:t> Součástí spisu jsou i obrazové a zvukové záznamy. </a:t>
            </a:r>
          </a:p>
        </p:txBody>
      </p:sp>
    </p:spTree>
    <p:extLst>
      <p:ext uri="{BB962C8B-B14F-4D97-AF65-F5344CB8AC3E}">
        <p14:creationId xmlns:p14="http://schemas.microsoft.com/office/powerpoint/2010/main" val="2977649515"/>
      </p:ext>
    </p:extLst>
  </p:cSld>
  <p:clrMapOvr>
    <a:masterClrMapping/>
  </p:clrMapOvr>
  <p:transition/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cs-CZ" kern="1200" cap="all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solidFill>
                  <a:srgbClr val="003399"/>
                </a:solidFill>
              </a:rPr>
              <a:t>Členění spisu</a:t>
            </a:r>
            <a:br>
              <a:rPr lang="cs-CZ" kern="1200" cap="all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solidFill>
                  <a:srgbClr val="003399"/>
                </a:solidFill>
              </a:rPr>
            </a:br>
            <a:endParaRPr lang="cs-CZ" kern="1200" cap="all">
              <a:ln w="500">
                <a:solidFill>
                  <a:schemeClr val="tx2">
                    <a:shade val="20000"/>
                    <a:satMod val="120000"/>
                  </a:schemeClr>
                </a:solidFill>
              </a:ln>
              <a:solidFill>
                <a:srgbClr val="003399"/>
              </a:solidFill>
            </a:endParaRP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600200"/>
            <a:ext cx="8229600" cy="452596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cs-CZ" altLang="cs-CZ" b="1">
                <a:solidFill>
                  <a:srgbClr val="003399"/>
                </a:solidFill>
              </a:rPr>
              <a:t>a) části podle jednotlivých daňových řízení,</a:t>
            </a:r>
          </a:p>
          <a:p>
            <a:pPr eaLnBrk="1" hangingPunct="1">
              <a:buFontTx/>
              <a:buNone/>
            </a:pPr>
            <a:r>
              <a:rPr lang="cs-CZ" altLang="cs-CZ" b="1">
                <a:solidFill>
                  <a:srgbClr val="003399"/>
                </a:solidFill>
              </a:rPr>
              <a:t>b) část týkající se vymáhání daní,</a:t>
            </a:r>
          </a:p>
          <a:p>
            <a:pPr eaLnBrk="1" hangingPunct="1">
              <a:buFontTx/>
              <a:buNone/>
            </a:pPr>
            <a:r>
              <a:rPr lang="cs-CZ" altLang="cs-CZ" b="1">
                <a:solidFill>
                  <a:srgbClr val="003399"/>
                </a:solidFill>
              </a:rPr>
              <a:t>c) část týkající se dalších povinností při správě daní, o nichž se vede řízení,</a:t>
            </a:r>
          </a:p>
          <a:p>
            <a:pPr eaLnBrk="1" hangingPunct="1">
              <a:buFontTx/>
              <a:buNone/>
            </a:pPr>
            <a:r>
              <a:rPr lang="cs-CZ" altLang="cs-CZ" b="1">
                <a:solidFill>
                  <a:srgbClr val="003399"/>
                </a:solidFill>
              </a:rPr>
              <a:t>d) část vyhledávací,</a:t>
            </a:r>
          </a:p>
          <a:p>
            <a:pPr eaLnBrk="1" hangingPunct="1">
              <a:buFontTx/>
              <a:buNone/>
            </a:pPr>
            <a:r>
              <a:rPr lang="cs-CZ" altLang="cs-CZ" b="1">
                <a:solidFill>
                  <a:srgbClr val="003399"/>
                </a:solidFill>
              </a:rPr>
              <a:t>e) část týkající se řízení o pořádkových pokutách.</a:t>
            </a:r>
            <a:r>
              <a:rPr lang="cs-CZ" altLang="cs-CZ" sz="2400"/>
              <a:t> </a:t>
            </a:r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777200839"/>
      </p:ext>
    </p:extLst>
  </p:cSld>
  <p:clrMapOvr>
    <a:masterClrMapping/>
  </p:clrMapOvr>
  <p:transition/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cs-CZ" sz="4000" cap="all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</a:rPr>
              <a:t>Do </a:t>
            </a:r>
            <a:r>
              <a:rPr lang="cs-CZ" sz="4000" cap="all" dirty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</a:rPr>
              <a:t>vyhledávací části spisu se zakládají</a:t>
            </a:r>
            <a:br>
              <a:rPr lang="cs-CZ" sz="4000" cap="all" dirty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</a:rPr>
            </a:br>
            <a:endParaRPr lang="cs-CZ" sz="4000" cap="all" dirty="0">
              <a:ln w="500">
                <a:solidFill>
                  <a:schemeClr val="tx2">
                    <a:shade val="20000"/>
                    <a:satMod val="120000"/>
                  </a:schemeClr>
                </a:solidFill>
              </a:ln>
              <a:gradFill>
                <a:gsLst>
                  <a:gs pos="0">
                    <a:schemeClr val="accent4">
                      <a:tint val="13000"/>
                    </a:schemeClr>
                  </a:gs>
                  <a:gs pos="10000">
                    <a:schemeClr val="accent4">
                      <a:tint val="20000"/>
                    </a:schemeClr>
                  </a:gs>
                  <a:gs pos="49000">
                    <a:schemeClr val="accent4">
                      <a:tint val="70000"/>
                    </a:schemeClr>
                  </a:gs>
                  <a:gs pos="50000">
                    <a:schemeClr val="accent4">
                      <a:tint val="97000"/>
                    </a:schemeClr>
                  </a:gs>
                  <a:gs pos="100000">
                    <a:schemeClr val="accent4">
                      <a:tint val="20000"/>
                    </a:schemeClr>
                  </a:gs>
                </a:gsLst>
                <a:lin ang="5400000" scaled="1"/>
              </a:gradFill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946367"/>
            <a:ext cx="8229600" cy="4624250"/>
          </a:xfrm>
        </p:spPr>
        <p:txBody>
          <a:bodyPr>
            <a:normAutofit/>
          </a:bodyPr>
          <a:lstStyle/>
          <a:p>
            <a:pPr algn="just">
              <a:lnSpc>
                <a:spcPct val="90000"/>
              </a:lnSpc>
            </a:pPr>
            <a:r>
              <a:rPr lang="cs-CZ" altLang="cs-CZ" sz="2400" b="1" dirty="0" smtClean="0"/>
              <a:t>písemnosti</a:t>
            </a:r>
            <a:r>
              <a:rPr lang="cs-CZ" altLang="cs-CZ" sz="2400" b="1" dirty="0"/>
              <a:t>, které mohou být uplatněny v řízení jako </a:t>
            </a:r>
            <a:r>
              <a:rPr lang="cs-CZ" altLang="cs-CZ" sz="2400" b="1" u="sng" dirty="0" smtClean="0"/>
              <a:t>důkazní prostředek</a:t>
            </a:r>
            <a:r>
              <a:rPr lang="cs-CZ" altLang="cs-CZ" sz="2400" b="1" dirty="0" smtClean="0"/>
              <a:t>, </a:t>
            </a:r>
          </a:p>
          <a:p>
            <a:pPr algn="just" eaLnBrk="1" hangingPunct="1">
              <a:lnSpc>
                <a:spcPct val="90000"/>
              </a:lnSpc>
            </a:pPr>
            <a:r>
              <a:rPr lang="cs-CZ" altLang="cs-CZ" sz="2400" b="1" dirty="0" smtClean="0"/>
              <a:t>písemnosti, které mohou být použity při stanovení daně jako </a:t>
            </a:r>
            <a:r>
              <a:rPr lang="cs-CZ" altLang="cs-CZ" sz="2400" b="1" u="sng" dirty="0" smtClean="0"/>
              <a:t>pomůcky</a:t>
            </a:r>
            <a:r>
              <a:rPr lang="cs-CZ" altLang="cs-CZ" sz="2400" b="1" dirty="0" smtClean="0"/>
              <a:t>, jejichž zpřístupnění daňovému subjektu by ohrozilo zájem jiného daňového subjektu nebo jiných osob zúčastněných na správě daní,</a:t>
            </a:r>
          </a:p>
          <a:p>
            <a:pPr algn="just" eaLnBrk="1" hangingPunct="1">
              <a:lnSpc>
                <a:spcPct val="90000"/>
              </a:lnSpc>
            </a:pPr>
            <a:r>
              <a:rPr lang="cs-CZ" altLang="cs-CZ" sz="2400" b="1" u="sng" dirty="0" smtClean="0"/>
              <a:t>úřední </a:t>
            </a:r>
            <a:r>
              <a:rPr lang="cs-CZ" altLang="cs-CZ" sz="2400" b="1" u="sng" dirty="0"/>
              <a:t>záznamy nebo protokoly</a:t>
            </a:r>
            <a:r>
              <a:rPr lang="cs-CZ" altLang="cs-CZ" sz="2400" b="1" dirty="0"/>
              <a:t> o podaných vysvětleních, pokud nejsou použity jako pomůcky,</a:t>
            </a:r>
          </a:p>
          <a:p>
            <a:pPr algn="just" eaLnBrk="1" hangingPunct="1">
              <a:lnSpc>
                <a:spcPct val="90000"/>
              </a:lnSpc>
            </a:pPr>
            <a:r>
              <a:rPr lang="cs-CZ" altLang="cs-CZ" sz="2400" b="1" u="sng" dirty="0"/>
              <a:t>písemnosti sloužící výlučně pro potřeby správce daně.</a:t>
            </a:r>
          </a:p>
          <a:p>
            <a:pPr algn="just" eaLnBrk="1" hangingPunct="1">
              <a:lnSpc>
                <a:spcPct val="90000"/>
              </a:lnSpc>
              <a:buFontTx/>
              <a:buNone/>
            </a:pPr>
            <a:endParaRPr lang="cs-CZ" altLang="cs-CZ" sz="2400" b="1" u="sng" dirty="0"/>
          </a:p>
        </p:txBody>
      </p:sp>
    </p:spTree>
    <p:extLst>
      <p:ext uri="{BB962C8B-B14F-4D97-AF65-F5344CB8AC3E}">
        <p14:creationId xmlns:p14="http://schemas.microsoft.com/office/powerpoint/2010/main" val="1738695180"/>
      </p:ext>
    </p:extLst>
  </p:cSld>
  <p:clrMapOvr>
    <a:masterClrMapping/>
  </p:clrMapOvr>
  <p:transition/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cs-CZ" kern="1200" cap="all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</a:rPr>
              <a:t>Nahlížení do spisů</a:t>
            </a:r>
            <a:br>
              <a:rPr lang="cs-CZ" kern="1200" cap="all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</a:rPr>
            </a:br>
            <a:endParaRPr lang="cs-CZ" kern="1200" cap="all">
              <a:ln w="500">
                <a:solidFill>
                  <a:schemeClr val="tx2">
                    <a:shade val="20000"/>
                    <a:satMod val="120000"/>
                  </a:schemeClr>
                </a:solidFill>
              </a:ln>
              <a:gradFill>
                <a:gsLst>
                  <a:gs pos="0">
                    <a:schemeClr val="accent4">
                      <a:tint val="13000"/>
                    </a:schemeClr>
                  </a:gs>
                  <a:gs pos="10000">
                    <a:schemeClr val="accent4">
                      <a:tint val="20000"/>
                    </a:schemeClr>
                  </a:gs>
                  <a:gs pos="49000">
                    <a:schemeClr val="accent4">
                      <a:tint val="70000"/>
                    </a:schemeClr>
                  </a:gs>
                  <a:gs pos="50000">
                    <a:schemeClr val="accent4">
                      <a:tint val="97000"/>
                    </a:schemeClr>
                  </a:gs>
                  <a:gs pos="100000">
                    <a:schemeClr val="accent4">
                      <a:tint val="20000"/>
                    </a:schemeClr>
                  </a:gs>
                </a:gsLst>
                <a:lin ang="5400000" scaled="1"/>
              </a:gradFill>
            </a:endParaRP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600200"/>
            <a:ext cx="8229600" cy="4525963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</a:pPr>
            <a:r>
              <a:rPr lang="cs-CZ" altLang="cs-CZ" sz="2400" b="1"/>
              <a:t>Daňový subjekt je oprávněn u správce daně nahlédnout do částí spisu týkajících se jeho práv a povinností, které označí, </a:t>
            </a:r>
            <a:r>
              <a:rPr lang="cs-CZ" altLang="cs-CZ" sz="2400" b="1" u="sng"/>
              <a:t>s výjimkou části vyhledávací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400" b="1"/>
              <a:t>Daňový subjekt je oprávněn nahlédnout do soupisu písemností obsažených </a:t>
            </a:r>
            <a:r>
              <a:rPr lang="cs-CZ" altLang="cs-CZ" sz="2400" b="1" u="sng"/>
              <a:t>ve vyhledávací části spisu</a:t>
            </a:r>
            <a:r>
              <a:rPr lang="cs-CZ" altLang="cs-CZ" sz="2400" b="1"/>
              <a:t>. Z takto poskytnutého soupisu nesmí být patrný obsah jednotlivých písemností.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sz="2400" b="1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400" b="1" i="1"/>
              <a:t>Není-li ohrožen zájem jiného daňového subjektu nebo jiných osob zúčastněných na správě daní anebo cíl správy daní, může správce daně v odůvodněných případech, kdy je to nutné pro další průběh řízení, umožnit nahlédnutí i do písemností ve vyhledávací části spisu</a:t>
            </a:r>
            <a:r>
              <a:rPr lang="cs-CZ" altLang="cs-CZ" sz="2400" i="1"/>
              <a:t>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sz="2400" i="1"/>
          </a:p>
        </p:txBody>
      </p:sp>
      <p:sp>
        <p:nvSpPr>
          <p:cNvPr id="52228" name="Rectangle 4"/>
          <p:cNvSpPr>
            <a:spLocks noChangeArrowheads="1"/>
          </p:cNvSpPr>
          <p:nvPr/>
        </p:nvSpPr>
        <p:spPr bwMode="auto">
          <a:xfrm>
            <a:off x="6003925" y="3244851"/>
            <a:ext cx="184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ts val="600"/>
              </a:spcBef>
              <a:buClr>
                <a:schemeClr val="tx2"/>
              </a:buClr>
              <a:buSzPct val="73000"/>
              <a:buFont typeface="Wingdings 2" panose="05020102010507070707" pitchFamily="18" charset="2"/>
              <a:buChar char=""/>
              <a:defRPr sz="26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 eaLnBrk="0" hangingPunct="0">
              <a:spcBef>
                <a:spcPts val="500"/>
              </a:spcBef>
              <a:buClr>
                <a:srgbClr val="F9B639"/>
              </a:buClr>
              <a:buSzPct val="80000"/>
              <a:buFont typeface="Wingdings 2" panose="05020102010507070707" pitchFamily="18" charset="2"/>
              <a:buChar char=""/>
              <a:defRPr sz="2300">
                <a:solidFill>
                  <a:srgbClr val="6C6C6C"/>
                </a:solidFill>
                <a:latin typeface="Trebuchet MS" panose="020B0603020202020204" pitchFamily="34" charset="0"/>
              </a:defRPr>
            </a:lvl2pPr>
            <a:lvl3pPr marL="1143000" indent="-228600" eaLnBrk="0" hangingPunct="0">
              <a:spcBef>
                <a:spcPts val="400"/>
              </a:spcBef>
              <a:buClr>
                <a:srgbClr val="F9B639"/>
              </a:buClr>
              <a:buSzPct val="60000"/>
              <a:buFont typeface="Wingdings" panose="05000000000000000000" pitchFamily="2" charset="2"/>
              <a:buChar char="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F9B639"/>
              </a:buClr>
              <a:buSzPct val="80000"/>
              <a:buFont typeface="Wingdings 2" panose="05020102010507070707" pitchFamily="18" charset="2"/>
              <a:buChar char=""/>
              <a:defRPr sz="2000">
                <a:solidFill>
                  <a:srgbClr val="6C6C6C"/>
                </a:solidFill>
                <a:latin typeface="Trebuchet MS" panose="020B0603020202020204" pitchFamily="34" charset="0"/>
              </a:defRPr>
            </a:lvl4pPr>
            <a:lvl5pPr marL="2057400" indent="-228600" eaLnBrk="0" hangingPunct="0">
              <a:spcBef>
                <a:spcPts val="400"/>
              </a:spcBef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>
              <a:latin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3750516"/>
      </p:ext>
    </p:extLst>
  </p:cSld>
  <p:clrMapOvr>
    <a:masterClrMapping/>
  </p:clrMapOvr>
  <p:transition/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cs-CZ" sz="4000" cap="all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</a:rPr>
              <a:t>Daňová informační schránka</a:t>
            </a:r>
            <a:br>
              <a:rPr lang="cs-CZ" sz="4000" cap="all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</a:rPr>
            </a:br>
            <a:endParaRPr lang="cs-CZ" sz="4000" cap="all">
              <a:ln w="500">
                <a:solidFill>
                  <a:schemeClr val="tx2">
                    <a:shade val="20000"/>
                    <a:satMod val="120000"/>
                  </a:schemeClr>
                </a:solidFill>
              </a:ln>
              <a:gradFill>
                <a:gsLst>
                  <a:gs pos="0">
                    <a:schemeClr val="accent4">
                      <a:tint val="13000"/>
                    </a:schemeClr>
                  </a:gs>
                  <a:gs pos="10000">
                    <a:schemeClr val="accent4">
                      <a:tint val="20000"/>
                    </a:schemeClr>
                  </a:gs>
                  <a:gs pos="49000">
                    <a:schemeClr val="accent4">
                      <a:tint val="70000"/>
                    </a:schemeClr>
                  </a:gs>
                  <a:gs pos="50000">
                    <a:schemeClr val="accent4">
                      <a:tint val="97000"/>
                    </a:schemeClr>
                  </a:gs>
                  <a:gs pos="100000">
                    <a:schemeClr val="accent4">
                      <a:tint val="20000"/>
                    </a:schemeClr>
                  </a:gs>
                </a:gsLst>
                <a:lin ang="5400000" scaled="1"/>
              </a:gradFill>
            </a:endParaRP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600200"/>
            <a:ext cx="8229600" cy="4525963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altLang="cs-CZ"/>
              <a:t>Správce daně, který je k tomu technicky vybaven, může poskytovat daňovému subjektu informace shromažďované ve spisu a na osobním daňovém účtu tohoto daňového subjektu rovněž prostřednictvím dálkového přístupu v rozsahu a členění, v jakém jsou tyto informace soustředěny v daňové informační schránce daňového subjektu („schránka“), 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/>
              <a:t>zřízena na základě žádosti daňového subjektu na technickém zařízení správce daně. 	</a:t>
            </a:r>
          </a:p>
        </p:txBody>
      </p:sp>
      <p:sp>
        <p:nvSpPr>
          <p:cNvPr id="53252" name="Rectangle 4"/>
          <p:cNvSpPr>
            <a:spLocks noChangeArrowheads="1"/>
          </p:cNvSpPr>
          <p:nvPr/>
        </p:nvSpPr>
        <p:spPr bwMode="auto">
          <a:xfrm>
            <a:off x="6003925" y="3244851"/>
            <a:ext cx="184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ts val="600"/>
              </a:spcBef>
              <a:buClr>
                <a:schemeClr val="tx2"/>
              </a:buClr>
              <a:buSzPct val="73000"/>
              <a:buFont typeface="Wingdings 2" panose="05020102010507070707" pitchFamily="18" charset="2"/>
              <a:buChar char=""/>
              <a:defRPr sz="26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 eaLnBrk="0" hangingPunct="0">
              <a:spcBef>
                <a:spcPts val="500"/>
              </a:spcBef>
              <a:buClr>
                <a:srgbClr val="F9B639"/>
              </a:buClr>
              <a:buSzPct val="80000"/>
              <a:buFont typeface="Wingdings 2" panose="05020102010507070707" pitchFamily="18" charset="2"/>
              <a:buChar char=""/>
              <a:defRPr sz="2300">
                <a:solidFill>
                  <a:srgbClr val="6C6C6C"/>
                </a:solidFill>
                <a:latin typeface="Trebuchet MS" panose="020B0603020202020204" pitchFamily="34" charset="0"/>
              </a:defRPr>
            </a:lvl2pPr>
            <a:lvl3pPr marL="1143000" indent="-228600" eaLnBrk="0" hangingPunct="0">
              <a:spcBef>
                <a:spcPts val="400"/>
              </a:spcBef>
              <a:buClr>
                <a:srgbClr val="F9B639"/>
              </a:buClr>
              <a:buSzPct val="60000"/>
              <a:buFont typeface="Wingdings" panose="05000000000000000000" pitchFamily="2" charset="2"/>
              <a:buChar char="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F9B639"/>
              </a:buClr>
              <a:buSzPct val="80000"/>
              <a:buFont typeface="Wingdings 2" panose="05020102010507070707" pitchFamily="18" charset="2"/>
              <a:buChar char=""/>
              <a:defRPr sz="2000">
                <a:solidFill>
                  <a:srgbClr val="6C6C6C"/>
                </a:solidFill>
                <a:latin typeface="Trebuchet MS" panose="020B0603020202020204" pitchFamily="34" charset="0"/>
              </a:defRPr>
            </a:lvl4pPr>
            <a:lvl5pPr marL="2057400" indent="-228600" eaLnBrk="0" hangingPunct="0">
              <a:spcBef>
                <a:spcPts val="400"/>
              </a:spcBef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>
              <a:latin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8116541"/>
      </p:ext>
    </p:extLst>
  </p:cSld>
  <p:clrMapOvr>
    <a:masterClrMapping/>
  </p:clrMapOvr>
  <p:transition/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1419225"/>
            <a:ext cx="8229600" cy="11430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cs-CZ" sz="4000" cap="all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</a:rPr>
              <a:t/>
            </a:r>
            <a:br>
              <a:rPr lang="cs-CZ" sz="4000" cap="all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</a:rPr>
            </a:br>
            <a:r>
              <a:rPr lang="cs-CZ" sz="4000" cap="all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</a:rPr>
              <a:t/>
            </a:r>
            <a:br>
              <a:rPr lang="cs-CZ" sz="4000" cap="all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</a:rPr>
            </a:br>
            <a:r>
              <a:rPr lang="cs-CZ" sz="4000" cap="all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</a:rPr>
              <a:t/>
            </a:r>
            <a:br>
              <a:rPr lang="cs-CZ" sz="4000" cap="all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</a:rPr>
            </a:br>
            <a:r>
              <a:rPr lang="cs-CZ" sz="4000" cap="all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</a:rPr>
              <a:t>Dokazování</a:t>
            </a:r>
            <a:br>
              <a:rPr lang="cs-CZ" sz="4000" cap="all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</a:rPr>
            </a:br>
            <a:r>
              <a:rPr lang="cs-CZ" sz="4000" cap="all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</a:rPr>
              <a:t> </a:t>
            </a:r>
            <a:br>
              <a:rPr lang="cs-CZ" sz="4000" cap="all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</a:rPr>
            </a:br>
            <a:endParaRPr lang="cs-CZ" sz="4000" cap="all">
              <a:ln w="500">
                <a:solidFill>
                  <a:schemeClr val="tx2">
                    <a:shade val="20000"/>
                    <a:satMod val="120000"/>
                  </a:schemeClr>
                </a:solidFill>
              </a:ln>
              <a:gradFill>
                <a:gsLst>
                  <a:gs pos="0">
                    <a:schemeClr val="accent4">
                      <a:tint val="13000"/>
                    </a:schemeClr>
                  </a:gs>
                  <a:gs pos="10000">
                    <a:schemeClr val="accent4">
                      <a:tint val="20000"/>
                    </a:schemeClr>
                  </a:gs>
                  <a:gs pos="49000">
                    <a:schemeClr val="accent4">
                      <a:tint val="70000"/>
                    </a:schemeClr>
                  </a:gs>
                  <a:gs pos="50000">
                    <a:schemeClr val="accent4">
                      <a:tint val="97000"/>
                    </a:schemeClr>
                  </a:gs>
                  <a:gs pos="100000">
                    <a:schemeClr val="accent4">
                      <a:tint val="20000"/>
                    </a:schemeClr>
                  </a:gs>
                </a:gsLst>
                <a:lin ang="5400000" scaled="1"/>
              </a:gradFill>
            </a:endParaRP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628775"/>
            <a:ext cx="8229600" cy="4525963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buFontTx/>
              <a:buNone/>
            </a:pPr>
            <a:endParaRPr lang="cs-CZ" altLang="cs-CZ" sz="2000"/>
          </a:p>
          <a:p>
            <a:pPr eaLnBrk="1" hangingPunct="1">
              <a:lnSpc>
                <a:spcPct val="90000"/>
              </a:lnSpc>
            </a:pPr>
            <a:r>
              <a:rPr lang="cs-CZ" altLang="cs-CZ" sz="2300"/>
              <a:t>Dokazování provádí příslušný správce daně nebo jím dožádaný správce daně. 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300"/>
              <a:t>Správce daně dbá, aby skutečnosti rozhodné pro správné zjištění a stanovení daně byly zjištěny co nejúplněji, a není v tom vázán jen návrhy daňových subjektů.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300"/>
              <a:t> Daňový subjekt prokazuje všechny skutečnosti, které je povinen uvádět v řádném daňovém tvrzení, dodatečném daňovém tvrzení a dalších podáních.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300"/>
              <a:t> Pokud to vyžaduje průběh řízení, může správce daně vyzvat daňový subjekt k prokázání skutečností potřebných pro správné stanovení daně, </a:t>
            </a:r>
          </a:p>
        </p:txBody>
      </p:sp>
    </p:spTree>
    <p:extLst>
      <p:ext uri="{BB962C8B-B14F-4D97-AF65-F5344CB8AC3E}">
        <p14:creationId xmlns:p14="http://schemas.microsoft.com/office/powerpoint/2010/main" val="316708384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783772" y="1618850"/>
            <a:ext cx="8425543" cy="41242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2400" b="1" i="1" u="sng" dirty="0"/>
              <a:t>Návrh </a:t>
            </a:r>
            <a:r>
              <a:rPr lang="cs-CZ" sz="2400" b="1" i="1" u="sng" dirty="0" smtClean="0"/>
              <a:t>důkazů daňového </a:t>
            </a:r>
            <a:r>
              <a:rPr lang="cs-CZ" sz="2400" b="1" i="1" u="sng" dirty="0"/>
              <a:t>subjektu</a:t>
            </a:r>
          </a:p>
          <a:p>
            <a:pPr algn="ctr"/>
            <a:endParaRPr lang="cs-CZ" dirty="0"/>
          </a:p>
          <a:p>
            <a:pPr algn="just"/>
            <a:r>
              <a:rPr lang="cs-CZ" sz="2000" dirty="0"/>
              <a:t>Navrhuje-li v řízení </a:t>
            </a:r>
            <a:r>
              <a:rPr lang="cs-CZ" sz="2000" b="1" i="1" dirty="0"/>
              <a:t>účast třetí osoby</a:t>
            </a:r>
            <a:r>
              <a:rPr lang="cs-CZ" sz="2000" dirty="0"/>
              <a:t> daňový subjekt, je povinen současně s návrhem sdělit správci daně potřebné údaje o této třetí osobě a informaci o tom, které skutečnosti hodlá účastí této třetí osoby prokázat nebo vysvětlit, popřípadě jiný důvod účasti. Není-li návrhu vyhověno, správce daně o tom vyrozumí daňový subjekt s uvedením důvodu.</a:t>
            </a:r>
          </a:p>
          <a:p>
            <a:pPr algn="just"/>
            <a:r>
              <a:rPr lang="cs-CZ" sz="2000" dirty="0"/>
              <a:t> </a:t>
            </a:r>
          </a:p>
          <a:p>
            <a:pPr algn="just"/>
            <a:r>
              <a:rPr lang="cs-CZ" sz="2000" b="1" i="1" dirty="0"/>
              <a:t>Správce daně po provedeném dokazování určí, které skutečnosti považuje za prokázané a které nikoliv a na základě kterých důkazních prostředků; </a:t>
            </a:r>
            <a:r>
              <a:rPr lang="cs-CZ" sz="2000" dirty="0"/>
              <a:t>o hodnocení důkazů </a:t>
            </a:r>
            <a:r>
              <a:rPr lang="cs-CZ" sz="2000" b="1" u="sng" dirty="0"/>
              <a:t>sepíše úřední záznam, </a:t>
            </a:r>
            <a:r>
              <a:rPr lang="cs-CZ" sz="2000" dirty="0"/>
              <a:t>pokud se toto hodnocení neuvádí v jiné písemnosti založené ve spise.</a:t>
            </a:r>
          </a:p>
        </p:txBody>
      </p:sp>
    </p:spTree>
    <p:extLst>
      <p:ext uri="{BB962C8B-B14F-4D97-AF65-F5344CB8AC3E}">
        <p14:creationId xmlns:p14="http://schemas.microsoft.com/office/powerpoint/2010/main" val="1748241534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cs-CZ" kern="1200" cap="all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</a:rPr>
              <a:t>Správce daně prokazuje</a:t>
            </a:r>
            <a:br>
              <a:rPr lang="cs-CZ" kern="1200" cap="all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</a:rPr>
            </a:br>
            <a:endParaRPr lang="cs-CZ" kern="1200" cap="all">
              <a:ln w="500">
                <a:solidFill>
                  <a:schemeClr val="tx2">
                    <a:shade val="20000"/>
                    <a:satMod val="120000"/>
                  </a:schemeClr>
                </a:solidFill>
              </a:ln>
              <a:gradFill>
                <a:gsLst>
                  <a:gs pos="0">
                    <a:schemeClr val="accent4">
                      <a:tint val="13000"/>
                    </a:schemeClr>
                  </a:gs>
                  <a:gs pos="10000">
                    <a:schemeClr val="accent4">
                      <a:tint val="20000"/>
                    </a:schemeClr>
                  </a:gs>
                  <a:gs pos="49000">
                    <a:schemeClr val="accent4">
                      <a:tint val="70000"/>
                    </a:schemeClr>
                  </a:gs>
                  <a:gs pos="50000">
                    <a:schemeClr val="accent4">
                      <a:tint val="97000"/>
                    </a:schemeClr>
                  </a:gs>
                  <a:gs pos="100000">
                    <a:schemeClr val="accent4">
                      <a:tint val="20000"/>
                    </a:schemeClr>
                  </a:gs>
                </a:gsLst>
                <a:lin ang="5400000" scaled="1"/>
              </a:gradFill>
            </a:endParaRP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600200"/>
            <a:ext cx="8229600" cy="4525963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endParaRPr lang="cs-CZ" altLang="cs-CZ" sz="2100"/>
          </a:p>
          <a:p>
            <a:pPr eaLnBrk="1" hangingPunct="1">
              <a:lnSpc>
                <a:spcPct val="90000"/>
              </a:lnSpc>
            </a:pPr>
            <a:r>
              <a:rPr lang="cs-CZ" altLang="cs-CZ" sz="2100"/>
              <a:t>oznámení vlastních písemností,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100"/>
              <a:t>skutečnosti rozhodné pro užití právní domněnky nebo právní fikce,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100"/>
              <a:t>skutečnosti vyvracející věrohodnost, průkaznost, správnost či úplnost povinných evidencí, účetních záznamů, jakož i jiných záznamů, listin a dalších důkazních prostředků uplatněných daňovým subjektem,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100"/>
              <a:t>skutečnosti rozhodné pro posouzení skutečného obsahu právního úkonu nebo jiné skutečnosti,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100"/>
              <a:t>skutečnosti rozhodné pro uplatnění následku za porušení povinnosti při správě daní.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10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175532571"/>
      </p:ext>
    </p:extLst>
  </p:cSld>
  <p:clrMapOvr>
    <a:masterClrMapping/>
  </p:clrMapOvr>
  <p:transition/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cs-CZ" kern="1200" cap="all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</a:rPr>
              <a:t>Důkazní prostředky</a:t>
            </a:r>
            <a:br>
              <a:rPr lang="cs-CZ" kern="1200" cap="all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</a:rPr>
            </a:br>
            <a:endParaRPr lang="cs-CZ" kern="1200" cap="all">
              <a:ln w="500">
                <a:solidFill>
                  <a:schemeClr val="tx2">
                    <a:shade val="20000"/>
                    <a:satMod val="120000"/>
                  </a:schemeClr>
                </a:solidFill>
              </a:ln>
              <a:gradFill>
                <a:gsLst>
                  <a:gs pos="0">
                    <a:schemeClr val="accent4">
                      <a:tint val="13000"/>
                    </a:schemeClr>
                  </a:gs>
                  <a:gs pos="10000">
                    <a:schemeClr val="accent4">
                      <a:tint val="20000"/>
                    </a:schemeClr>
                  </a:gs>
                  <a:gs pos="49000">
                    <a:schemeClr val="accent4">
                      <a:tint val="70000"/>
                    </a:schemeClr>
                  </a:gs>
                  <a:gs pos="50000">
                    <a:schemeClr val="accent4">
                      <a:tint val="97000"/>
                    </a:schemeClr>
                  </a:gs>
                  <a:gs pos="100000">
                    <a:schemeClr val="accent4">
                      <a:tint val="20000"/>
                    </a:schemeClr>
                  </a:gs>
                </a:gsLst>
                <a:lin ang="5400000" scaled="1"/>
              </a:gradFill>
            </a:endParaRP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600200"/>
            <a:ext cx="8229600" cy="4525963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r>
              <a:rPr lang="cs-CZ" altLang="cs-CZ" sz="2000"/>
              <a:t>Jako důkazních prostředků lze </a:t>
            </a:r>
            <a:r>
              <a:rPr lang="cs-CZ" altLang="cs-CZ" sz="2000" u="sng"/>
              <a:t>užít všech podkladů</a:t>
            </a:r>
            <a:r>
              <a:rPr lang="cs-CZ" altLang="cs-CZ" sz="2000"/>
              <a:t>, jimiž lze zjistit skutečný stav věci a ověřit skutečnosti rozhodné pro správné zjištění a stanovení daně a které nejsou získány v rozporu s právním předpisem, a to i těch, které byly získány před zahájením řízení. </a:t>
            </a:r>
          </a:p>
          <a:p>
            <a:pPr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endParaRPr lang="cs-CZ" altLang="cs-CZ" sz="2000"/>
          </a:p>
          <a:p>
            <a:pPr eaLnBrk="1" hangingPunct="1">
              <a:lnSpc>
                <a:spcPct val="80000"/>
              </a:lnSpc>
            </a:pPr>
            <a:r>
              <a:rPr lang="cs-CZ" altLang="cs-CZ" b="1"/>
              <a:t>Jde zejména o tvrzení daňového subjektu, listiny, znalecké posudky, svědecké výpovědi a ohledání věci.</a:t>
            </a:r>
          </a:p>
          <a:p>
            <a:pPr eaLnBrk="1" hangingPunct="1">
              <a:lnSpc>
                <a:spcPct val="80000"/>
              </a:lnSpc>
            </a:pPr>
            <a:endParaRPr lang="cs-CZ" altLang="cs-CZ" b="1"/>
          </a:p>
          <a:p>
            <a:pPr eaLnBrk="1" hangingPunct="1">
              <a:lnSpc>
                <a:spcPct val="80000"/>
              </a:lnSpc>
            </a:pPr>
            <a:endParaRPr lang="cs-CZ" altLang="cs-CZ" b="1"/>
          </a:p>
          <a:p>
            <a:pPr eaLnBrk="1" hangingPunct="1">
              <a:lnSpc>
                <a:spcPct val="80000"/>
              </a:lnSpc>
            </a:pPr>
            <a:r>
              <a:rPr lang="cs-CZ" altLang="cs-CZ" sz="2000"/>
              <a:t>lze jako důkazní prostředky použít i veškeré podklady předané správci daně </a:t>
            </a:r>
            <a:r>
              <a:rPr lang="cs-CZ" altLang="cs-CZ" sz="2000" u="sng"/>
              <a:t>jinými orgány veřejné moci</a:t>
            </a:r>
            <a:r>
              <a:rPr lang="cs-CZ" altLang="cs-CZ" sz="2000"/>
              <a:t>, které byly získány pro jimi vedená řízení, jakož i podklady převzaté z jiných daňových řízení nebo získané při správě daní jiných daňových subjektů.	</a:t>
            </a:r>
          </a:p>
        </p:txBody>
      </p:sp>
    </p:spTree>
    <p:extLst>
      <p:ext uri="{BB962C8B-B14F-4D97-AF65-F5344CB8AC3E}">
        <p14:creationId xmlns:p14="http://schemas.microsoft.com/office/powerpoint/2010/main" val="1843933066"/>
      </p:ext>
    </p:extLst>
  </p:cSld>
  <p:clrMapOvr>
    <a:masterClrMapping/>
  </p:clrMapOvr>
  <p:transition/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cs-CZ" kern="1200" cap="all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</a:rPr>
              <a:t>Listina</a:t>
            </a:r>
            <a:br>
              <a:rPr lang="cs-CZ" kern="1200" cap="all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</a:rPr>
            </a:br>
            <a:endParaRPr lang="cs-CZ" kern="1200" cap="all">
              <a:ln w="500">
                <a:solidFill>
                  <a:schemeClr val="tx2">
                    <a:shade val="20000"/>
                    <a:satMod val="120000"/>
                  </a:schemeClr>
                </a:solidFill>
              </a:ln>
              <a:gradFill>
                <a:gsLst>
                  <a:gs pos="0">
                    <a:schemeClr val="accent4">
                      <a:tint val="13000"/>
                    </a:schemeClr>
                  </a:gs>
                  <a:gs pos="10000">
                    <a:schemeClr val="accent4">
                      <a:tint val="20000"/>
                    </a:schemeClr>
                  </a:gs>
                  <a:gs pos="49000">
                    <a:schemeClr val="accent4">
                      <a:tint val="70000"/>
                    </a:schemeClr>
                  </a:gs>
                  <a:gs pos="50000">
                    <a:schemeClr val="accent4">
                      <a:tint val="97000"/>
                    </a:schemeClr>
                  </a:gs>
                  <a:gs pos="100000">
                    <a:schemeClr val="accent4">
                      <a:tint val="20000"/>
                    </a:schemeClr>
                  </a:gs>
                </a:gsLst>
                <a:lin ang="5400000" scaled="1"/>
              </a:gradFill>
            </a:endParaRP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600200"/>
            <a:ext cx="8229600" cy="452596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/>
              <a:t> Listina vydaná orgánem veřejné moci v mezích jeho pravomoci, jakož i listina, která je zákonem prohlášena za veřejnou, 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/>
              <a:t>Správce daně může vyžadovat ověření pravosti úředního razítka a podpisu na listině vydané orgánem cizího státu, pokud je toho v řízení třeba, zejména má-li pochybnosti o pravosti předložených listin.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/>
              <a:t> </a:t>
            </a:r>
            <a:r>
              <a:rPr lang="cs-CZ" altLang="cs-CZ" u="sng"/>
              <a:t>Za listinu se pro účely tohoto ustanovení považuje rovněž datová zpráva</a:t>
            </a:r>
            <a:r>
              <a:rPr lang="cs-CZ" altLang="cs-CZ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759391171"/>
      </p:ext>
    </p:extLst>
  </p:cSld>
  <p:clrMapOvr>
    <a:masterClrMapping/>
  </p:clrMapOvr>
  <p:transition/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cs-CZ" kern="1200" cap="all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</a:rPr>
              <a:t>Znalecký posudek</a:t>
            </a:r>
            <a:br>
              <a:rPr lang="cs-CZ" kern="1200" cap="all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</a:rPr>
            </a:br>
            <a:endParaRPr lang="cs-CZ" kern="1200" cap="all">
              <a:ln w="500">
                <a:solidFill>
                  <a:schemeClr val="tx2">
                    <a:shade val="20000"/>
                    <a:satMod val="120000"/>
                  </a:schemeClr>
                </a:solidFill>
              </a:ln>
              <a:gradFill>
                <a:gsLst>
                  <a:gs pos="0">
                    <a:schemeClr val="accent4">
                      <a:tint val="13000"/>
                    </a:schemeClr>
                  </a:gs>
                  <a:gs pos="10000">
                    <a:schemeClr val="accent4">
                      <a:tint val="20000"/>
                    </a:schemeClr>
                  </a:gs>
                  <a:gs pos="49000">
                    <a:schemeClr val="accent4">
                      <a:tint val="70000"/>
                    </a:schemeClr>
                  </a:gs>
                  <a:gs pos="50000">
                    <a:schemeClr val="accent4">
                      <a:tint val="97000"/>
                    </a:schemeClr>
                  </a:gs>
                  <a:gs pos="100000">
                    <a:schemeClr val="accent4">
                      <a:tint val="20000"/>
                    </a:schemeClr>
                  </a:gs>
                </a:gsLst>
                <a:lin ang="5400000" scaled="1"/>
              </a:gradFill>
            </a:endParaRP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600200"/>
            <a:ext cx="8229600" cy="4525963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altLang="cs-CZ" sz="2000" u="sng"/>
              <a:t>Správce daně může ustanovit znalce k prokázání skutečností rozhodných pro správné zjištění a stanovení daně,</a:t>
            </a:r>
            <a:r>
              <a:rPr lang="cs-CZ" altLang="cs-CZ" sz="2000"/>
              <a:t> 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/>
              <a:t>závisí-li rozhodnutí na posouzení otázek, k nimž je třeba odborných znalostí, které správce daně nemá, nebo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000"/>
              <a:t> 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/>
              <a:t>nepředloží-li daňový subjekt znalecký posudek, pokud mu tuto povinnost ukládá zákon, a to ani na výzvu správce daně.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sz="2000"/>
          </a:p>
          <a:p>
            <a:pPr eaLnBrk="1" hangingPunct="1">
              <a:lnSpc>
                <a:spcPct val="80000"/>
              </a:lnSpc>
            </a:pPr>
            <a:r>
              <a:rPr lang="cs-CZ" altLang="cs-CZ" sz="2000"/>
              <a:t>Rozhodnutí o ustanovení znalce se doručuje znalci; </a:t>
            </a:r>
          </a:p>
          <a:p>
            <a:pPr eaLnBrk="1" hangingPunct="1">
              <a:lnSpc>
                <a:spcPct val="80000"/>
              </a:lnSpc>
            </a:pPr>
            <a:endParaRPr lang="cs-CZ" altLang="cs-CZ" sz="2000"/>
          </a:p>
          <a:p>
            <a:pPr eaLnBrk="1" hangingPunct="1">
              <a:lnSpc>
                <a:spcPct val="80000"/>
              </a:lnSpc>
            </a:pPr>
            <a:r>
              <a:rPr lang="cs-CZ" altLang="cs-CZ" sz="2000"/>
              <a:t>Je-li vyžádán správcem daně znalecký posudek, je daňový subjekt, v jehož věci má být znalecký posudek podán, povinen při jeho vypracování s ustanoveným znalcem spolupracovat. </a:t>
            </a:r>
          </a:p>
        </p:txBody>
      </p:sp>
    </p:spTree>
    <p:extLst>
      <p:ext uri="{BB962C8B-B14F-4D97-AF65-F5344CB8AC3E}">
        <p14:creationId xmlns:p14="http://schemas.microsoft.com/office/powerpoint/2010/main" val="4074060212"/>
      </p:ext>
    </p:extLst>
  </p:cSld>
  <p:clrMapOvr>
    <a:masterClrMapping/>
  </p:clrMapOvr>
  <p:transition/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cs-CZ" kern="1200" cap="all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</a:rPr>
              <a:t>Svědci</a:t>
            </a:r>
            <a:br>
              <a:rPr lang="cs-CZ" kern="1200" cap="all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</a:rPr>
            </a:br>
            <a:endParaRPr lang="cs-CZ" kern="1200" cap="all">
              <a:ln w="500">
                <a:solidFill>
                  <a:schemeClr val="tx2">
                    <a:shade val="20000"/>
                    <a:satMod val="120000"/>
                  </a:schemeClr>
                </a:solidFill>
              </a:ln>
              <a:gradFill>
                <a:gsLst>
                  <a:gs pos="0">
                    <a:schemeClr val="accent4">
                      <a:tint val="13000"/>
                    </a:schemeClr>
                  </a:gs>
                  <a:gs pos="10000">
                    <a:schemeClr val="accent4">
                      <a:tint val="20000"/>
                    </a:schemeClr>
                  </a:gs>
                  <a:gs pos="49000">
                    <a:schemeClr val="accent4">
                      <a:tint val="70000"/>
                    </a:schemeClr>
                  </a:gs>
                  <a:gs pos="50000">
                    <a:schemeClr val="accent4">
                      <a:tint val="97000"/>
                    </a:schemeClr>
                  </a:gs>
                  <a:gs pos="100000">
                    <a:schemeClr val="accent4">
                      <a:tint val="20000"/>
                    </a:schemeClr>
                  </a:gs>
                </a:gsLst>
                <a:lin ang="5400000" scaled="1"/>
              </a:gradFill>
            </a:endParaRP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600200"/>
            <a:ext cx="8229600" cy="4525963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altLang="cs-CZ" sz="1500" b="1"/>
              <a:t>Každá osoba</a:t>
            </a:r>
            <a:r>
              <a:rPr lang="cs-CZ" altLang="cs-CZ" sz="1500"/>
              <a:t> </a:t>
            </a:r>
            <a:r>
              <a:rPr lang="cs-CZ" altLang="cs-CZ" sz="1500" b="1" i="1" u="sng"/>
              <a:t>je povinna vypovídat jako svědek o důležitých okolnostech při správě daní týkajících se jiných osob, pokud jsou jí známy; musí vypovídat pravdivě a nic nezamlčovat.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sz="1500" b="1" i="1" u="sng"/>
          </a:p>
          <a:p>
            <a:pPr eaLnBrk="1" hangingPunct="1">
              <a:lnSpc>
                <a:spcPct val="80000"/>
              </a:lnSpc>
            </a:pPr>
            <a:r>
              <a:rPr lang="cs-CZ" altLang="cs-CZ" sz="1500"/>
              <a:t> Výpověď může odepřít ten, kdo by tím způsobil nebezpečí trestního stíhání sobě nebo osobám mu blízkým.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sz="1500"/>
          </a:p>
          <a:p>
            <a:pPr eaLnBrk="1" hangingPunct="1">
              <a:lnSpc>
                <a:spcPct val="80000"/>
              </a:lnSpc>
            </a:pPr>
            <a:r>
              <a:rPr lang="cs-CZ" altLang="cs-CZ" sz="1500"/>
              <a:t> Jako svědek nesmí být vyslechnut ten, kdo by porušil povinnosti spojené s utajováním informací podle jiného právního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sz="1500"/>
          </a:p>
          <a:p>
            <a:pPr eaLnBrk="1" hangingPunct="1">
              <a:lnSpc>
                <a:spcPct val="80000"/>
              </a:lnSpc>
            </a:pPr>
            <a:r>
              <a:rPr lang="cs-CZ" altLang="cs-CZ" sz="1500"/>
              <a:t>Správce daně před výslechem poučí svědka o možnosti odepřít výpověď, o povinnosti vypovídat pravdivě a nic nezamlčovat a o právních následcích podané nepravdivé nebo neúplné výpovědi.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1500"/>
              <a:t> 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500"/>
              <a:t>Daňový subjekt má právo být přítomen výslechu svědka a klást mu otázky v rámci dokazovaní svých práv a povinností. O provádění svědecké výpovědi správce daně daňový subjekt včas vyrozumí, nehrozí-li nebezpečí z prodlení.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sz="1500"/>
          </a:p>
        </p:txBody>
      </p:sp>
    </p:spTree>
    <p:extLst>
      <p:ext uri="{BB962C8B-B14F-4D97-AF65-F5344CB8AC3E}">
        <p14:creationId xmlns:p14="http://schemas.microsoft.com/office/powerpoint/2010/main" val="2697462270"/>
      </p:ext>
    </p:extLst>
  </p:cSld>
  <p:clrMapOvr>
    <a:masterClrMapping/>
  </p:clrMapOvr>
  <p:transition/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cs-CZ" kern="1200" cap="all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</a:rPr>
              <a:t>Pomůcky a sjednání daně</a:t>
            </a:r>
            <a:br>
              <a:rPr lang="cs-CZ" kern="1200" cap="all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</a:rPr>
            </a:br>
            <a:endParaRPr lang="cs-CZ" kern="1200" cap="all">
              <a:ln w="500">
                <a:solidFill>
                  <a:schemeClr val="tx2">
                    <a:shade val="20000"/>
                    <a:satMod val="120000"/>
                  </a:schemeClr>
                </a:solidFill>
              </a:ln>
              <a:gradFill>
                <a:gsLst>
                  <a:gs pos="0">
                    <a:schemeClr val="accent4">
                      <a:tint val="13000"/>
                    </a:schemeClr>
                  </a:gs>
                  <a:gs pos="10000">
                    <a:schemeClr val="accent4">
                      <a:tint val="20000"/>
                    </a:schemeClr>
                  </a:gs>
                  <a:gs pos="49000">
                    <a:schemeClr val="accent4">
                      <a:tint val="70000"/>
                    </a:schemeClr>
                  </a:gs>
                  <a:gs pos="50000">
                    <a:schemeClr val="accent4">
                      <a:tint val="97000"/>
                    </a:schemeClr>
                  </a:gs>
                  <a:gs pos="100000">
                    <a:schemeClr val="accent4">
                      <a:tint val="20000"/>
                    </a:schemeClr>
                  </a:gs>
                </a:gsLst>
                <a:lin ang="5400000" scaled="1"/>
              </a:gradFill>
            </a:endParaRP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600200"/>
            <a:ext cx="8229600" cy="4525963"/>
          </a:xfrm>
        </p:spPr>
        <p:txBody>
          <a:bodyPr/>
          <a:lstStyle/>
          <a:p>
            <a:pPr eaLnBrk="1" hangingPunct="1"/>
            <a:r>
              <a:rPr lang="cs-CZ" altLang="cs-CZ"/>
              <a:t>Nesplní-li daňový subjekt při dokazování jím uváděných skutečností některou ze svých zákonných povinností, a v důsledku toho nelze daň stanovit na základě dokazování, správce daně stanoví daň podle pomůcek, které má k dispozici nebo které si obstará, a to i bez součinnosti s daňovým subjektem. Uplatnění tohoto postupu při stanovení daně se uvede ve výroku rozhodnutí.</a:t>
            </a:r>
          </a:p>
        </p:txBody>
      </p:sp>
    </p:spTree>
    <p:extLst>
      <p:ext uri="{BB962C8B-B14F-4D97-AF65-F5344CB8AC3E}">
        <p14:creationId xmlns:p14="http://schemas.microsoft.com/office/powerpoint/2010/main" val="1421437746"/>
      </p:ext>
    </p:extLst>
  </p:cSld>
  <p:clrMapOvr>
    <a:masterClrMapping/>
  </p:clrMapOvr>
  <p:transition/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cs-CZ" kern="1200" cap="all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</a:rPr>
              <a:t>Pomůckami jsou zejména</a:t>
            </a:r>
            <a:br>
              <a:rPr lang="cs-CZ" kern="1200" cap="all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</a:rPr>
            </a:br>
            <a:endParaRPr lang="cs-CZ" kern="1200" cap="all">
              <a:ln w="500">
                <a:solidFill>
                  <a:schemeClr val="tx2">
                    <a:shade val="20000"/>
                    <a:satMod val="120000"/>
                  </a:schemeClr>
                </a:solidFill>
              </a:ln>
              <a:gradFill>
                <a:gsLst>
                  <a:gs pos="0">
                    <a:schemeClr val="accent4">
                      <a:tint val="13000"/>
                    </a:schemeClr>
                  </a:gs>
                  <a:gs pos="10000">
                    <a:schemeClr val="accent4">
                      <a:tint val="20000"/>
                    </a:schemeClr>
                  </a:gs>
                  <a:gs pos="49000">
                    <a:schemeClr val="accent4">
                      <a:tint val="70000"/>
                    </a:schemeClr>
                  </a:gs>
                  <a:gs pos="50000">
                    <a:schemeClr val="accent4">
                      <a:tint val="97000"/>
                    </a:schemeClr>
                  </a:gs>
                  <a:gs pos="100000">
                    <a:schemeClr val="accent4">
                      <a:tint val="20000"/>
                    </a:schemeClr>
                  </a:gs>
                </a:gsLst>
                <a:lin ang="5400000" scaled="1"/>
              </a:gradFill>
            </a:endParaRPr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600200"/>
            <a:ext cx="8229600" cy="4525963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mtClean="0"/>
              <a:t> 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mtClean="0"/>
              <a:t>a) důkazní prostředky, které nebyly správcem daně zpochybněny,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mtClean="0"/>
              <a:t>b) podaná vysvětlení, 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mtClean="0"/>
              <a:t>c) porovnání srovnatelných daňových subjektů a jejich daňových povinností,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mtClean="0"/>
              <a:t>d) vlastní poznatky správce daně získané při správě daní.</a:t>
            </a:r>
          </a:p>
        </p:txBody>
      </p:sp>
    </p:spTree>
    <p:extLst>
      <p:ext uri="{BB962C8B-B14F-4D97-AF65-F5344CB8AC3E}">
        <p14:creationId xmlns:p14="http://schemas.microsoft.com/office/powerpoint/2010/main" val="1498200085"/>
      </p:ext>
    </p:extLst>
  </p:cSld>
  <p:clrMapOvr>
    <a:masterClrMapping/>
  </p:clrMapOvr>
  <p:transition/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cs-CZ" sz="4000" u="sng" cap="all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</a:rPr>
              <a:t>Informační povinnost správce daně-povinnost zveřejnit</a:t>
            </a:r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600200"/>
            <a:ext cx="8229600" cy="4525963"/>
          </a:xfrm>
        </p:spPr>
        <p:txBody>
          <a:bodyPr/>
          <a:lstStyle/>
          <a:p>
            <a:pPr eaLnBrk="1" hangingPunct="1"/>
            <a:r>
              <a:rPr lang="cs-CZ" altLang="cs-CZ" smtClean="0"/>
              <a:t>Úřední hodiny</a:t>
            </a:r>
          </a:p>
          <a:p>
            <a:pPr eaLnBrk="1" hangingPunct="1"/>
            <a:r>
              <a:rPr lang="cs-CZ" altLang="cs-CZ" smtClean="0"/>
              <a:t>Elektronická adresa</a:t>
            </a:r>
          </a:p>
          <a:p>
            <a:pPr eaLnBrk="1" hangingPunct="1"/>
            <a:r>
              <a:rPr lang="cs-CZ" altLang="cs-CZ" smtClean="0"/>
              <a:t>Forma technického nosiče dat</a:t>
            </a:r>
          </a:p>
          <a:p>
            <a:pPr eaLnBrk="1" hangingPunct="1"/>
            <a:r>
              <a:rPr lang="cs-CZ" altLang="cs-CZ" smtClean="0"/>
              <a:t>Kvalifikované certifikáty-zaměstnanců  a subjektů</a:t>
            </a:r>
          </a:p>
          <a:p>
            <a:pPr eaLnBrk="1" hangingPunct="1"/>
            <a:r>
              <a:rPr lang="cs-CZ" altLang="cs-CZ" smtClean="0"/>
              <a:t>Další možnosti učinit podání elektronicky</a:t>
            </a:r>
          </a:p>
          <a:p>
            <a:pPr eaLnBrk="1" hangingPunct="1">
              <a:buFontTx/>
              <a:buNone/>
            </a:pPr>
            <a:r>
              <a:rPr lang="cs-CZ" altLang="cs-CZ" b="1" i="1" smtClean="0"/>
              <a:t>Na úřední desce a přístup dálkovým způsobem</a:t>
            </a:r>
          </a:p>
          <a:p>
            <a:pPr eaLnBrk="1" hangingPunct="1">
              <a:buFontTx/>
              <a:buNone/>
            </a:pPr>
            <a:r>
              <a:rPr lang="cs-CZ" altLang="cs-CZ" b="1" i="1" smtClean="0">
                <a:solidFill>
                  <a:srgbClr val="003399"/>
                </a:solidFill>
              </a:rPr>
              <a:t>DŘ § 56 + právní předpisy</a:t>
            </a:r>
          </a:p>
        </p:txBody>
      </p:sp>
    </p:spTree>
    <p:extLst>
      <p:ext uri="{BB962C8B-B14F-4D97-AF65-F5344CB8AC3E}">
        <p14:creationId xmlns:p14="http://schemas.microsoft.com/office/powerpoint/2010/main" val="2983445770"/>
      </p:ext>
    </p:extLst>
  </p:cSld>
  <p:clrMapOvr>
    <a:masterClrMapping/>
  </p:clrMapOvr>
  <p:transition/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cs-CZ" u="sng" kern="1200" cap="all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</a:rPr>
              <a:t>Závazné posouzení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600200"/>
            <a:ext cx="8229600" cy="4525963"/>
          </a:xfrm>
        </p:spPr>
        <p:txBody>
          <a:bodyPr/>
          <a:lstStyle/>
          <a:p>
            <a:pPr eaLnBrk="1" hangingPunct="1"/>
            <a:r>
              <a:rPr lang="cs-CZ" altLang="cs-CZ" sz="4000" b="1"/>
              <a:t>Na žádost DS</a:t>
            </a:r>
          </a:p>
          <a:p>
            <a:pPr eaLnBrk="1" hangingPunct="1"/>
            <a:r>
              <a:rPr lang="cs-CZ" altLang="cs-CZ" sz="4000" b="1"/>
              <a:t>Na základě ZSDP, ale speciální ustanovení např. DP+DPH</a:t>
            </a:r>
          </a:p>
        </p:txBody>
      </p:sp>
      <p:sp>
        <p:nvSpPr>
          <p:cNvPr id="63492" name="Rectangle 4"/>
          <p:cNvSpPr>
            <a:spLocks noChangeArrowheads="1"/>
          </p:cNvSpPr>
          <p:nvPr/>
        </p:nvSpPr>
        <p:spPr bwMode="auto">
          <a:xfrm>
            <a:off x="4943475" y="3213100"/>
            <a:ext cx="259718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ts val="600"/>
              </a:spcBef>
              <a:buClr>
                <a:schemeClr val="tx2"/>
              </a:buClr>
              <a:buSzPct val="73000"/>
              <a:buFont typeface="Wingdings 2" panose="05020102010507070707" pitchFamily="18" charset="2"/>
              <a:buChar char=""/>
              <a:defRPr sz="26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 eaLnBrk="0" hangingPunct="0">
              <a:spcBef>
                <a:spcPts val="500"/>
              </a:spcBef>
              <a:buClr>
                <a:srgbClr val="F9B639"/>
              </a:buClr>
              <a:buSzPct val="80000"/>
              <a:buFont typeface="Wingdings 2" panose="05020102010507070707" pitchFamily="18" charset="2"/>
              <a:buChar char=""/>
              <a:defRPr sz="2300">
                <a:solidFill>
                  <a:srgbClr val="6C6C6C"/>
                </a:solidFill>
                <a:latin typeface="Trebuchet MS" panose="020B0603020202020204" pitchFamily="34" charset="0"/>
              </a:defRPr>
            </a:lvl2pPr>
            <a:lvl3pPr marL="1143000" indent="-228600" eaLnBrk="0" hangingPunct="0">
              <a:spcBef>
                <a:spcPts val="400"/>
              </a:spcBef>
              <a:buClr>
                <a:srgbClr val="F9B639"/>
              </a:buClr>
              <a:buSzPct val="60000"/>
              <a:buFont typeface="Wingdings" panose="05000000000000000000" pitchFamily="2" charset="2"/>
              <a:buChar char="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F9B639"/>
              </a:buClr>
              <a:buSzPct val="80000"/>
              <a:buFont typeface="Wingdings 2" panose="05020102010507070707" pitchFamily="18" charset="2"/>
              <a:buChar char=""/>
              <a:defRPr sz="2000">
                <a:solidFill>
                  <a:srgbClr val="6C6C6C"/>
                </a:solidFill>
                <a:latin typeface="Trebuchet MS" panose="020B0603020202020204" pitchFamily="34" charset="0"/>
              </a:defRPr>
            </a:lvl4pPr>
            <a:lvl5pPr marL="2057400" indent="-228600" eaLnBrk="0" hangingPunct="0">
              <a:spcBef>
                <a:spcPts val="400"/>
              </a:spcBef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>
                <a:solidFill>
                  <a:schemeClr val="tx2"/>
                </a:solidFill>
              </a:rPr>
              <a:t>Součinnost třetích osob</a:t>
            </a:r>
          </a:p>
        </p:txBody>
      </p:sp>
    </p:spTree>
    <p:extLst>
      <p:ext uri="{BB962C8B-B14F-4D97-AF65-F5344CB8AC3E}">
        <p14:creationId xmlns:p14="http://schemas.microsoft.com/office/powerpoint/2010/main" val="2878629099"/>
      </p:ext>
    </p:extLst>
  </p:cSld>
  <p:clrMapOvr>
    <a:masterClrMapping/>
  </p:clrMapOvr>
  <p:transition/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cs-CZ" sz="4000" cap="all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solidFill>
                  <a:srgbClr val="003399"/>
                </a:solidFill>
              </a:rPr>
              <a:t>ŘÍZENÍ O ZÁVAZNÉM POSOUZENÍ</a:t>
            </a:r>
          </a:p>
        </p:txBody>
      </p:sp>
      <p:sp>
        <p:nvSpPr>
          <p:cNvPr id="64515" name="Rectangle 3"/>
          <p:cNvSpPr>
            <a:spLocks noGrp="1"/>
          </p:cNvSpPr>
          <p:nvPr>
            <p:ph type="body" idx="4294967295"/>
          </p:nvPr>
        </p:nvSpPr>
        <p:spPr>
          <a:xfrm>
            <a:off x="0" y="1600200"/>
            <a:ext cx="8229600" cy="4525963"/>
          </a:xfrm>
        </p:spPr>
        <p:txBody>
          <a:bodyPr/>
          <a:lstStyle/>
          <a:p>
            <a:pPr eaLnBrk="1" hangingPunct="1"/>
            <a:r>
              <a:rPr lang="cs-CZ" altLang="cs-CZ" b="1">
                <a:solidFill>
                  <a:srgbClr val="003399"/>
                </a:solidFill>
              </a:rPr>
              <a:t>správce daně vydá daňovému subjektu na jeho žádost rozhodnutí o závazném posouzení daňových důsledků, které pro něj vyplynou z daňově rozhodných skutečností již nastalých nebo očekávaných, a to v případech, kdy tak stanoví zákon.</a:t>
            </a:r>
          </a:p>
          <a:p>
            <a:pPr eaLnBrk="1" hangingPunct="1"/>
            <a:r>
              <a:rPr lang="cs-CZ" altLang="cs-CZ" b="1">
                <a:solidFill>
                  <a:srgbClr val="003399"/>
                </a:solidFill>
              </a:rPr>
              <a:t>Rozhodnutí o závazném posouzení se stává neúčinným, pokud došlo ke změně zákonné úpravy, na jejímž základě bylo rozhodnutí o závazném posouzení vydáno.</a:t>
            </a:r>
          </a:p>
        </p:txBody>
      </p:sp>
    </p:spTree>
    <p:extLst>
      <p:ext uri="{BB962C8B-B14F-4D97-AF65-F5344CB8AC3E}">
        <p14:creationId xmlns:p14="http://schemas.microsoft.com/office/powerpoint/2010/main" val="642263663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483325" y="-701643"/>
            <a:ext cx="8778240" cy="68326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pPr algn="ctr"/>
            <a:r>
              <a:rPr lang="cs-CZ" sz="2400" b="1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Důkazní </a:t>
            </a:r>
            <a:r>
              <a:rPr lang="cs-CZ" sz="2400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prostředky</a:t>
            </a:r>
          </a:p>
          <a:p>
            <a:endParaRPr lang="cs-CZ" dirty="0" smtClean="0"/>
          </a:p>
          <a:p>
            <a:pPr algn="just"/>
            <a:r>
              <a:rPr lang="cs-CZ" dirty="0" smtClean="0"/>
              <a:t>Jako </a:t>
            </a:r>
            <a:r>
              <a:rPr lang="cs-CZ" dirty="0"/>
              <a:t>důkazních prostředků lze užít </a:t>
            </a:r>
            <a:r>
              <a:rPr lang="cs-CZ" b="1" i="1" u="sng" dirty="0"/>
              <a:t>všech podkladů, jimiž lze zjistit skutečný stav věci a ověřit skutečnosti rozhodné pro správné zjištění a stanovení daně </a:t>
            </a:r>
            <a:r>
              <a:rPr lang="cs-CZ" dirty="0"/>
              <a:t>a které nejsou získány v rozporu s právním předpisem, a to i těch, které byly získány před zahájením řízení. Jde zejména o </a:t>
            </a:r>
            <a:r>
              <a:rPr lang="cs-CZ" dirty="0">
                <a:solidFill>
                  <a:srgbClr val="FF0000"/>
                </a:solidFill>
              </a:rPr>
              <a:t>tvrzení daňového subjektu, listiny, znalecké posudky, svědecké výpovědi a ohledání věci.</a:t>
            </a:r>
          </a:p>
          <a:p>
            <a:pPr algn="just"/>
            <a:r>
              <a:rPr lang="cs-CZ" dirty="0"/>
              <a:t> </a:t>
            </a:r>
          </a:p>
          <a:p>
            <a:pPr algn="just"/>
            <a:r>
              <a:rPr lang="cs-CZ" u="sng" dirty="0" smtClean="0"/>
              <a:t>Veškeré </a:t>
            </a:r>
            <a:r>
              <a:rPr lang="cs-CZ" b="1" i="1" u="sng" dirty="0"/>
              <a:t>podklady předané správci daně jinými </a:t>
            </a:r>
            <a:r>
              <a:rPr lang="cs-CZ" b="1" i="1" u="sng" dirty="0">
                <a:solidFill>
                  <a:srgbClr val="FF0000"/>
                </a:solidFill>
              </a:rPr>
              <a:t>orgány veřejné moci</a:t>
            </a:r>
            <a:r>
              <a:rPr lang="cs-CZ" dirty="0"/>
              <a:t>, které byly získány pro jimi vedená řízení, jakož i podklady převzaté z jiných daňových řízení nebo získané při správě daní jiných daňových subjektů.</a:t>
            </a:r>
          </a:p>
          <a:p>
            <a:pPr algn="just"/>
            <a:r>
              <a:rPr lang="cs-CZ" dirty="0"/>
              <a:t> </a:t>
            </a:r>
          </a:p>
          <a:p>
            <a:pPr algn="just"/>
            <a:r>
              <a:rPr lang="cs-CZ" b="1" i="1" u="sng" dirty="0" smtClean="0">
                <a:solidFill>
                  <a:srgbClr val="FF0000"/>
                </a:solidFill>
              </a:rPr>
              <a:t>Protokol </a:t>
            </a:r>
            <a:r>
              <a:rPr lang="cs-CZ" b="1" i="1" u="sng" dirty="0">
                <a:solidFill>
                  <a:srgbClr val="FF0000"/>
                </a:solidFill>
              </a:rPr>
              <a:t>o svědecké výpovědi,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/>
              <a:t>správce daně na návrh daňového subjektu </a:t>
            </a:r>
            <a:r>
              <a:rPr lang="cs-CZ" dirty="0" smtClean="0"/>
              <a:t>provede </a:t>
            </a:r>
            <a:r>
              <a:rPr lang="cs-CZ" dirty="0"/>
              <a:t>svědeckou výpověď v rámci daňového řízení o této daňové povinnosti.</a:t>
            </a:r>
          </a:p>
          <a:p>
            <a:pPr algn="just"/>
            <a:r>
              <a:rPr lang="cs-CZ" dirty="0"/>
              <a:t> </a:t>
            </a:r>
          </a:p>
          <a:p>
            <a:pPr algn="just"/>
            <a:r>
              <a:rPr lang="cs-CZ" dirty="0" smtClean="0"/>
              <a:t>Orgány </a:t>
            </a:r>
            <a:r>
              <a:rPr lang="cs-CZ" dirty="0"/>
              <a:t>veřejné moci a osoby, které </a:t>
            </a:r>
            <a:r>
              <a:rPr lang="cs-CZ" b="1" i="1" u="sng" dirty="0">
                <a:solidFill>
                  <a:srgbClr val="FF0000"/>
                </a:solidFill>
              </a:rPr>
              <a:t>mají listiny </a:t>
            </a:r>
            <a:r>
              <a:rPr lang="cs-CZ" dirty="0">
                <a:solidFill>
                  <a:srgbClr val="FF0000"/>
                </a:solidFill>
              </a:rPr>
              <a:t>a </a:t>
            </a:r>
            <a:r>
              <a:rPr lang="cs-CZ" dirty="0"/>
              <a:t>další věci nezbytné pro správu daní, které mohou být důkazním prostředkem při správě daní, jsou povinny </a:t>
            </a:r>
            <a:r>
              <a:rPr lang="cs-CZ" dirty="0" smtClean="0"/>
              <a:t>na </a:t>
            </a:r>
            <a:r>
              <a:rPr lang="cs-CZ" dirty="0"/>
              <a:t>vyžádání správce daně listiny nebo jejich kopie a jiné věci vydat nebo zapůjčit k </a:t>
            </a:r>
            <a:r>
              <a:rPr lang="cs-CZ" dirty="0" smtClean="0"/>
              <a:t>ohledání. </a:t>
            </a:r>
            <a:r>
              <a:rPr lang="cs-CZ" dirty="0"/>
              <a:t>Vyžaduje-li to účel řízení, může si správce daně vyžádat úřední ověření předložené kopie.</a:t>
            </a:r>
          </a:p>
        </p:txBody>
      </p:sp>
    </p:spTree>
    <p:extLst>
      <p:ext uri="{BB962C8B-B14F-4D97-AF65-F5344CB8AC3E}">
        <p14:creationId xmlns:p14="http://schemas.microsoft.com/office/powerpoint/2010/main" val="1606260504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cs-CZ" u="sng" kern="1200" cap="all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</a:rPr>
              <a:t>Pozastavení činnosti</a:t>
            </a:r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600200"/>
            <a:ext cx="8229600" cy="452596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/>
              <a:t>u opakovaného porušení povinností nepeněžité povahy, za které již byla uložena pokuta, a nedošlo při tom ke splnění této povinnosti, může správce daně až na dobu třiceti dnů </a:t>
            </a:r>
            <a:r>
              <a:rPr lang="cs-CZ" altLang="cs-CZ" b="1"/>
              <a:t>pozastavit podnikatelskou činnost, 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/>
              <a:t>pozastavení činnosti lze uplatnit jen tehdy, pro neplnění povinnosti -registraci  či zjištění skutečností rozhodných pro správné a úplné stanovení daňového základu a daně. </a:t>
            </a:r>
          </a:p>
        </p:txBody>
      </p:sp>
    </p:spTree>
    <p:extLst>
      <p:ext uri="{BB962C8B-B14F-4D97-AF65-F5344CB8AC3E}">
        <p14:creationId xmlns:p14="http://schemas.microsoft.com/office/powerpoint/2010/main" val="3699107584"/>
      </p:ext>
    </p:extLst>
  </p:cSld>
  <p:clrMapOvr>
    <a:masterClrMapping/>
  </p:clrMapOvr>
  <p:transition/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600200"/>
            <a:ext cx="8229600" cy="4525963"/>
          </a:xfrm>
        </p:spPr>
        <p:txBody>
          <a:bodyPr/>
          <a:lstStyle/>
          <a:p>
            <a:pPr eaLnBrk="1" hangingPunct="1"/>
            <a:r>
              <a:rPr lang="cs-CZ" altLang="cs-CZ" smtClean="0"/>
              <a:t>správce daně vyzve k dodatečnému splnění jeho povinnosti a stanoví mu lhůtu. </a:t>
            </a:r>
          </a:p>
          <a:p>
            <a:pPr eaLnBrk="1" hangingPunct="1"/>
            <a:r>
              <a:rPr lang="cs-CZ" altLang="cs-CZ"/>
              <a:t>Případné ztráty vzniklé daňovému subjektu z pozastavení činnosti, včetně ušlého zisku, nese daňový subjekt, ledaže by rozhodnutí o pozastavení činnosti nenabylo právní moci nebo pravomocné rozhodnutí bylo zrušeno. </a:t>
            </a:r>
          </a:p>
        </p:txBody>
      </p:sp>
    </p:spTree>
    <p:extLst>
      <p:ext uri="{BB962C8B-B14F-4D97-AF65-F5344CB8AC3E}">
        <p14:creationId xmlns:p14="http://schemas.microsoft.com/office/powerpoint/2010/main" val="814965426"/>
      </p:ext>
    </p:extLst>
  </p:cSld>
  <p:clrMapOvr>
    <a:masterClrMapping/>
  </p:clrMapOvr>
  <p:transition/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cs-CZ" u="sng" kern="1200" cap="all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</a:rPr>
              <a:t>Vyhledávací činnost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600200"/>
            <a:ext cx="8229600" cy="452596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/>
              <a:t>Správce daně je povinen ověřovat úplnost evidence či registrace daňových subjektů a zjišťovat též všechny údaje týkající se jejich příjmů, majetkových poměrů a dalších skutečností rozhodných pro správné a úplné vyměření a vymáhání daně. 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/>
              <a:t>Při této činnosti má správce daně stejná oprávnění jako při místním šetření.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/>
              <a:t>Vyhledávací činnost může být vykonávaná i bez přímé součinnosti s daňovým subjektem a její výsledky se využijí v příslušném daňovém řízení.</a:t>
            </a:r>
          </a:p>
        </p:txBody>
      </p:sp>
    </p:spTree>
    <p:extLst>
      <p:ext uri="{BB962C8B-B14F-4D97-AF65-F5344CB8AC3E}">
        <p14:creationId xmlns:p14="http://schemas.microsoft.com/office/powerpoint/2010/main" val="1260132380"/>
      </p:ext>
    </p:extLst>
  </p:cSld>
  <p:clrMapOvr>
    <a:masterClrMapping/>
  </p:clrMapOvr>
  <p:transition/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cs-CZ" sz="4000" cap="all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</a:rPr>
              <a:t>V rámci vyhledávací činnosti správce daně</a:t>
            </a:r>
            <a:br>
              <a:rPr lang="cs-CZ" sz="4000" cap="all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</a:rPr>
            </a:br>
            <a:endParaRPr lang="cs-CZ" sz="4000" cap="all">
              <a:ln w="500">
                <a:solidFill>
                  <a:schemeClr val="tx2">
                    <a:shade val="20000"/>
                    <a:satMod val="120000"/>
                  </a:schemeClr>
                </a:solidFill>
              </a:ln>
              <a:gradFill>
                <a:gsLst>
                  <a:gs pos="0">
                    <a:schemeClr val="accent4">
                      <a:tint val="13000"/>
                    </a:schemeClr>
                  </a:gs>
                  <a:gs pos="10000">
                    <a:schemeClr val="accent4">
                      <a:tint val="20000"/>
                    </a:schemeClr>
                  </a:gs>
                  <a:gs pos="49000">
                    <a:schemeClr val="accent4">
                      <a:tint val="70000"/>
                    </a:schemeClr>
                  </a:gs>
                  <a:gs pos="50000">
                    <a:schemeClr val="accent4">
                      <a:tint val="97000"/>
                    </a:schemeClr>
                  </a:gs>
                  <a:gs pos="100000">
                    <a:schemeClr val="accent4">
                      <a:tint val="20000"/>
                    </a:schemeClr>
                  </a:gs>
                </a:gsLst>
                <a:lin ang="5400000" scaled="1"/>
              </a:gradFill>
            </a:endParaRP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600200"/>
            <a:ext cx="8229600" cy="4525963"/>
          </a:xfrm>
        </p:spPr>
        <p:txBody>
          <a:bodyPr/>
          <a:lstStyle/>
          <a:p>
            <a:pPr marL="381000" indent="-381000">
              <a:buNone/>
            </a:pPr>
            <a:endParaRPr lang="cs-CZ" altLang="cs-CZ" sz="2400"/>
          </a:p>
          <a:p>
            <a:pPr marL="381000" indent="-381000">
              <a:buFont typeface="Wingdings" panose="05000000000000000000" pitchFamily="2" charset="2"/>
              <a:buAutoNum type="alphaLcParenR"/>
            </a:pPr>
            <a:r>
              <a:rPr lang="cs-CZ" altLang="cs-CZ" sz="2400"/>
              <a:t>ověřuje úplnost evidence či registrace daňových subjektů,</a:t>
            </a:r>
          </a:p>
          <a:p>
            <a:pPr marL="381000" indent="-381000">
              <a:buNone/>
            </a:pPr>
            <a:r>
              <a:rPr lang="cs-CZ" altLang="cs-CZ" sz="2400"/>
              <a:t>b) zjišťuje údaje týkající se příjmů, majetkových poměrů a dalších skutečností rozhodných pro správné zjištění, stanovení a placení daně,</a:t>
            </a:r>
          </a:p>
          <a:p>
            <a:pPr marL="381000" indent="-381000">
              <a:buNone/>
            </a:pPr>
            <a:r>
              <a:rPr lang="cs-CZ" altLang="cs-CZ" sz="2400"/>
              <a:t>c) shromažďuje a zpracovává informace a využívá informační systémy v rozsahu podle § 9 odst. 3,</a:t>
            </a:r>
          </a:p>
          <a:p>
            <a:pPr marL="381000" indent="-381000">
              <a:buNone/>
            </a:pPr>
            <a:r>
              <a:rPr lang="cs-CZ" altLang="cs-CZ" sz="2400"/>
              <a:t>d) opatřuje nezbytná vysvětlení,</a:t>
            </a:r>
          </a:p>
          <a:p>
            <a:pPr marL="381000" indent="-381000">
              <a:buNone/>
            </a:pPr>
            <a:r>
              <a:rPr lang="cs-CZ" altLang="cs-CZ" sz="2400"/>
              <a:t>e) provádí místní šetření.</a:t>
            </a:r>
          </a:p>
        </p:txBody>
      </p:sp>
    </p:spTree>
    <p:extLst>
      <p:ext uri="{BB962C8B-B14F-4D97-AF65-F5344CB8AC3E}">
        <p14:creationId xmlns:p14="http://schemas.microsoft.com/office/powerpoint/2010/main" val="2587258172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1188720" y="291133"/>
            <a:ext cx="8125097" cy="49552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cs-CZ" sz="2800" b="1" i="1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cs-CZ" sz="2800" b="1" i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cs-CZ" sz="2800" b="1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Důkazní </a:t>
            </a:r>
            <a:r>
              <a:rPr lang="cs-CZ" sz="2800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prostředky</a:t>
            </a:r>
          </a:p>
          <a:p>
            <a:endParaRPr lang="cs-CZ" dirty="0" smtClean="0"/>
          </a:p>
          <a:p>
            <a:endParaRPr lang="cs-CZ" dirty="0"/>
          </a:p>
          <a:p>
            <a:pPr marL="342900" indent="-342900">
              <a:buFont typeface="+mj-lt"/>
              <a:buAutoNum type="arabicPeriod"/>
            </a:pPr>
            <a:r>
              <a:rPr lang="cs-CZ" sz="2800" b="1" dirty="0" smtClean="0"/>
              <a:t>Listina</a:t>
            </a:r>
          </a:p>
          <a:p>
            <a:pPr marL="342900" indent="-342900">
              <a:buFont typeface="+mj-lt"/>
              <a:buAutoNum type="arabicPeriod"/>
            </a:pPr>
            <a:r>
              <a:rPr lang="cs-CZ" sz="2800" b="1" dirty="0" smtClean="0"/>
              <a:t>Znalecký posudek</a:t>
            </a:r>
          </a:p>
          <a:p>
            <a:pPr marL="342900" indent="-342900">
              <a:buFont typeface="+mj-lt"/>
              <a:buAutoNum type="arabicPeriod"/>
            </a:pPr>
            <a:r>
              <a:rPr lang="cs-CZ" sz="2800" b="1" dirty="0" smtClean="0"/>
              <a:t>Svědci</a:t>
            </a:r>
          </a:p>
          <a:p>
            <a:pPr marL="342900" indent="-342900">
              <a:buFont typeface="+mj-lt"/>
              <a:buAutoNum type="arabicPeriod"/>
            </a:pPr>
            <a:r>
              <a:rPr lang="cs-CZ" sz="2800" b="1" dirty="0" smtClean="0"/>
              <a:t>Záznamní povinnost</a:t>
            </a:r>
          </a:p>
          <a:p>
            <a:pPr marL="342900" indent="-342900">
              <a:buFont typeface="+mj-lt"/>
              <a:buAutoNum type="arabicPeriod"/>
            </a:pPr>
            <a:r>
              <a:rPr lang="cs-CZ" sz="2800" b="1" dirty="0" smtClean="0"/>
              <a:t>Pomůcky a sjednání daně</a:t>
            </a:r>
          </a:p>
          <a:p>
            <a:pPr marL="342900" indent="-342900">
              <a:buFont typeface="+mj-lt"/>
              <a:buAutoNum type="arabicPeriod"/>
            </a:pPr>
            <a:r>
              <a:rPr lang="cs-CZ" sz="2800" b="1" dirty="0" smtClean="0"/>
              <a:t>Předběžná otázka</a:t>
            </a:r>
          </a:p>
          <a:p>
            <a:pPr marL="342900" indent="-342900">
              <a:buFont typeface="+mj-lt"/>
              <a:buAutoNum type="arabicPeriod"/>
            </a:pPr>
            <a:r>
              <a:rPr lang="cs-CZ" sz="2800" b="1" dirty="0" smtClean="0"/>
              <a:t>Předvolání a předvedení</a:t>
            </a:r>
          </a:p>
        </p:txBody>
      </p:sp>
    </p:spTree>
    <p:extLst>
      <p:ext uri="{BB962C8B-B14F-4D97-AF65-F5344CB8AC3E}">
        <p14:creationId xmlns:p14="http://schemas.microsoft.com/office/powerpoint/2010/main" val="41116307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378823" y="-706836"/>
            <a:ext cx="8791303" cy="84330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pPr algn="ctr"/>
            <a:r>
              <a:rPr lang="cs-CZ" sz="3600" b="1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Rozhodnutí  § 101</a:t>
            </a:r>
          </a:p>
          <a:p>
            <a:pPr algn="ctr"/>
            <a:r>
              <a:rPr lang="cs-CZ" sz="3600" b="1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náležitosti rozhodnutí § 102</a:t>
            </a:r>
            <a:endParaRPr lang="cs-CZ" sz="3200" b="1" i="1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cs-CZ" sz="3600" b="1" i="1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cs-CZ" dirty="0"/>
          </a:p>
          <a:p>
            <a:pPr algn="just"/>
            <a:r>
              <a:rPr lang="cs-CZ" sz="2800" b="1" u="sng" dirty="0" smtClean="0"/>
              <a:t>Správce </a:t>
            </a:r>
            <a:r>
              <a:rPr lang="cs-CZ" sz="2800" b="1" u="sng" dirty="0"/>
              <a:t>daně ukládá povinnosti nebo přiznává práva </a:t>
            </a:r>
            <a:r>
              <a:rPr lang="cs-CZ" sz="2800" dirty="0"/>
              <a:t>anebo prohlašuje práva a povinnosti stanovené zákonem </a:t>
            </a:r>
            <a:r>
              <a:rPr lang="cs-CZ" sz="2800" b="1" u="sng" dirty="0" smtClean="0"/>
              <a:t>rozhodnutím!!!!</a:t>
            </a:r>
            <a:endParaRPr lang="cs-CZ" sz="2800" b="1" u="sng" dirty="0"/>
          </a:p>
          <a:p>
            <a:pPr algn="just"/>
            <a:r>
              <a:rPr lang="cs-CZ" sz="2800" dirty="0"/>
              <a:t> </a:t>
            </a:r>
            <a:endParaRPr lang="cs-CZ" sz="2800" dirty="0" smtClean="0"/>
          </a:p>
          <a:p>
            <a:pPr algn="just"/>
            <a:r>
              <a:rPr lang="cs-CZ" sz="2800" b="1" i="1" u="sng" dirty="0" smtClean="0"/>
              <a:t>Rozhodnutí </a:t>
            </a:r>
            <a:r>
              <a:rPr lang="cs-CZ" sz="2800" b="1" i="1" u="sng" dirty="0"/>
              <a:t>je vydané okamžikem, kdy byl učiněn úkon k jeho </a:t>
            </a:r>
            <a:r>
              <a:rPr lang="cs-CZ" sz="2800" b="1" i="1" u="sng" dirty="0" smtClean="0"/>
              <a:t>doručení </a:t>
            </a:r>
            <a:r>
              <a:rPr lang="cs-CZ" sz="2800" dirty="0" smtClean="0"/>
              <a:t>rozhodnutí</a:t>
            </a:r>
            <a:r>
              <a:rPr lang="cs-CZ" sz="2800" dirty="0"/>
              <a:t>, které </a:t>
            </a:r>
            <a:r>
              <a:rPr lang="cs-CZ" sz="2800" dirty="0" smtClean="0"/>
              <a:t>se nedoručuje</a:t>
            </a:r>
            <a:r>
              <a:rPr lang="cs-CZ" sz="2800" dirty="0"/>
              <a:t>, je vydané okamžikem, kdy bylo podepsáno úřední osobou.</a:t>
            </a:r>
          </a:p>
          <a:p>
            <a:pPr algn="just"/>
            <a:r>
              <a:rPr lang="cs-CZ" sz="2800" dirty="0"/>
              <a:t> </a:t>
            </a:r>
            <a:r>
              <a:rPr lang="cs-CZ" sz="2800" b="1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Přiznat </a:t>
            </a:r>
            <a:r>
              <a:rPr lang="cs-CZ" sz="2800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stejné právo nebo uložit stejnou povinnost lze ze stejného důvodu témuž příjemci rozhodnutí pouze </a:t>
            </a:r>
            <a:r>
              <a:rPr lang="cs-CZ" sz="2800" b="1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jednou!!!!!</a:t>
            </a:r>
            <a:endParaRPr lang="cs-CZ" sz="2800" b="1" i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cs-CZ" dirty="0"/>
              <a:t> </a:t>
            </a:r>
          </a:p>
          <a:p>
            <a:r>
              <a:rPr lang="cs-CZ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2103458006"/>
      </p:ext>
    </p:extLst>
  </p:cSld>
  <p:clrMapOvr>
    <a:masterClrMapping/>
  </p:clrMapOvr>
</p:sld>
</file>

<file path=ppt/theme/theme1.xml><?xml version="1.0" encoding="utf-8"?>
<a:theme xmlns:a="http://schemas.openxmlformats.org/drawingml/2006/main" name="Fazeta">
  <a:themeElements>
    <a:clrScheme name="Faz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zeta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z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834</TotalTime>
  <Words>4018</Words>
  <Application>Microsoft Office PowerPoint</Application>
  <PresentationFormat>Širokoúhlá obrazovka</PresentationFormat>
  <Paragraphs>515</Paragraphs>
  <Slides>73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8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73</vt:i4>
      </vt:variant>
    </vt:vector>
  </HeadingPairs>
  <TitlesOfParts>
    <vt:vector size="82" baseType="lpstr">
      <vt:lpstr>Arial</vt:lpstr>
      <vt:lpstr>Calibri</vt:lpstr>
      <vt:lpstr>Tahoma</vt:lpstr>
      <vt:lpstr>Times New Roman</vt:lpstr>
      <vt:lpstr>Trebuchet MS</vt:lpstr>
      <vt:lpstr>Wingdings</vt:lpstr>
      <vt:lpstr>Wingdings 2</vt:lpstr>
      <vt:lpstr>Wingdings 3</vt:lpstr>
      <vt:lpstr>Fazeta</vt:lpstr>
      <vt:lpstr>Zahájení řízení        Registrační a vyhledávací proces  REGISTRAČNÍ ŘÍZENÍ  </vt:lpstr>
      <vt:lpstr>Stádia řízení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Etapy správy daní</vt:lpstr>
      <vt:lpstr>Zvláštní část o sp. daní</vt:lpstr>
      <vt:lpstr>Daňové řízení</vt:lpstr>
      <vt:lpstr>Prezentace aplikace PowerPoint</vt:lpstr>
      <vt:lpstr> REGISTRAČNÍ ŘÍZENÍ</vt:lpstr>
      <vt:lpstr>Stádia řízení</vt:lpstr>
      <vt:lpstr>Prezentace aplikace PowerPoint</vt:lpstr>
      <vt:lpstr> Registrace daňových subjektů </vt:lpstr>
      <vt:lpstr>Registrace daňových subjektů</vt:lpstr>
      <vt:lpstr> Vznik registrační povinnosti</vt:lpstr>
      <vt:lpstr>Prezentace aplikace PowerPoint</vt:lpstr>
      <vt:lpstr>Prezentace aplikace PowerPoint</vt:lpstr>
      <vt:lpstr>Registrační povinnost nemá daňový subjekt</vt:lpstr>
      <vt:lpstr>Změny rozhodných skutečností daňových-OZNAMOVACÍ povinnost</vt:lpstr>
      <vt:lpstr>Změny u daňového subjektu</vt:lpstr>
      <vt:lpstr>Změny u daňového subjektu </vt:lpstr>
      <vt:lpstr>Prezentace aplikace PowerPoint</vt:lpstr>
      <vt:lpstr>REGISTRACE  DŘ-§ 72</vt:lpstr>
      <vt:lpstr>Registrační a oznamovací povinnosti daňových subjektů DŘ-  PŘIHLÁŠKA K registraCI - §72 DŘ</vt:lpstr>
      <vt:lpstr>Prezentace aplikace PowerPoint</vt:lpstr>
      <vt:lpstr>Prezentace aplikace PowerPoint</vt:lpstr>
      <vt:lpstr>Pochybnosti v přihlášce  Postup k odstranění pochybností v registračních údajích</vt:lpstr>
      <vt:lpstr>Rozhodnutí o registraci §129</vt:lpstr>
      <vt:lpstr>Rozhodnutí o registraci §130-DIČ</vt:lpstr>
      <vt:lpstr>Prezentace aplikace PowerPoint</vt:lpstr>
      <vt:lpstr> ROZHODNUTÍ O REGISTRACI</vt:lpstr>
      <vt:lpstr>Nesplnění oznamovací povinnosti-pořádková pokuta- § 247</vt:lpstr>
      <vt:lpstr>Prezentace aplikace PowerPoint</vt:lpstr>
      <vt:lpstr> ŘÍZENÍ O ZÁVAZNÉM POSOUZENÍ</vt:lpstr>
      <vt:lpstr>ŘÍZENÍ O ZÁVAZNÉM POSOUZENÍ</vt:lpstr>
      <vt:lpstr>Prezentace aplikace PowerPoint</vt:lpstr>
      <vt:lpstr>Informační povinnost správce daně-povinnost zveřejnit</vt:lpstr>
      <vt:lpstr>Vyhledávací činnost §78</vt:lpstr>
      <vt:lpstr> Dokumentace ve správě daní a poplatků</vt:lpstr>
      <vt:lpstr> DOKUMENTACE  Vedená správcem daně</vt:lpstr>
      <vt:lpstr>Daňová evidence stanovená  daňovým subjektům-záznamní povinnost</vt:lpstr>
      <vt:lpstr> Záznamní povinnost </vt:lpstr>
      <vt:lpstr>Prezentace aplikace PowerPoint</vt:lpstr>
      <vt:lpstr> Protokol </vt:lpstr>
      <vt:lpstr> Protokol obsahuje:</vt:lpstr>
      <vt:lpstr>Součástí protokolu </vt:lpstr>
      <vt:lpstr>Prezentace aplikace PowerPoint</vt:lpstr>
      <vt:lpstr>Úřední záznam </vt:lpstr>
      <vt:lpstr>SPIS</vt:lpstr>
      <vt:lpstr>Členění spisu </vt:lpstr>
      <vt:lpstr>Do vyhledávací části spisu se zakládají </vt:lpstr>
      <vt:lpstr>Nahlížení do spisů </vt:lpstr>
      <vt:lpstr>Daňová informační schránka </vt:lpstr>
      <vt:lpstr>   Dokazování   </vt:lpstr>
      <vt:lpstr>Správce daně prokazuje </vt:lpstr>
      <vt:lpstr>Důkazní prostředky </vt:lpstr>
      <vt:lpstr>Listina </vt:lpstr>
      <vt:lpstr>Znalecký posudek </vt:lpstr>
      <vt:lpstr>Svědci </vt:lpstr>
      <vt:lpstr>Pomůcky a sjednání daně </vt:lpstr>
      <vt:lpstr>Pomůckami jsou zejména </vt:lpstr>
      <vt:lpstr>Informační povinnost správce daně-povinnost zveřejnit</vt:lpstr>
      <vt:lpstr>Závazné posouzení</vt:lpstr>
      <vt:lpstr>ŘÍZENÍ O ZÁVAZNÉM POSOUZENÍ</vt:lpstr>
      <vt:lpstr>Pozastavení činnosti</vt:lpstr>
      <vt:lpstr>Prezentace aplikace PowerPoint</vt:lpstr>
      <vt:lpstr>Vyhledávací činnost</vt:lpstr>
      <vt:lpstr>V rámci vyhledávací činnosti správce daně </vt:lpstr>
    </vt:vector>
  </TitlesOfParts>
  <Company>PrF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Registrační a vyhledávací proces  REGISTRAČNÍ ŘÍZENÍ</dc:title>
  <dc:creator>35</dc:creator>
  <cp:lastModifiedBy>Ivana Pařízková</cp:lastModifiedBy>
  <cp:revision>18</cp:revision>
  <dcterms:created xsi:type="dcterms:W3CDTF">2017-03-14T20:10:43Z</dcterms:created>
  <dcterms:modified xsi:type="dcterms:W3CDTF">2019-11-06T12:21:49Z</dcterms:modified>
</cp:coreProperties>
</file>