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60" r:id="rId7"/>
    <p:sldId id="261" r:id="rId8"/>
    <p:sldId id="267" r:id="rId9"/>
    <p:sldId id="269" r:id="rId10"/>
    <p:sldId id="259" r:id="rId11"/>
    <p:sldId id="263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9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4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40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34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08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49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93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69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32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10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0DF8-E58A-49CD-9010-E3E4E2F4DA6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B0DC5-007D-4E10-A1A6-46672DCEC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9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Celní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Ing. Pavel Polák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618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65300"/>
            <a:ext cx="10515600" cy="44116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Zákon č. 242/2016 Sb., celní zákon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Nařízení vlády č. 244/2016 Sb., k provedení některých ustanovení celního zákona v oblasti statistiky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Vyhláška č. 245/2016 Sb., k provedení některých ustanovení celního zákona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Sdělení ČSÚ č. 247/2016 Sb., o stanovení Seznamu vybraného zboží a doplňkových statistických znaků 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Vyhláška č. 246/2016 Sb., o způsobu provádění osobní prohlídky celníkem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b) Předpisy na vnitrostátní 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714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Zákon č. 17/2012 Sb., o Celní správě České republiky, ve znění pozdějších předpisů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Zákon č. 280/2009 Sb., daňový řád, ve znění pozdějších předpisů.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Zákon </a:t>
            </a:r>
            <a:r>
              <a:rPr lang="cs-CZ" dirty="0"/>
              <a:t>č. 500/2004 Sb., správní řád, ve znění pozdějších předpisů.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Zákon </a:t>
            </a:r>
            <a:r>
              <a:rPr lang="cs-CZ" dirty="0"/>
              <a:t>č. 594/2004 Sb., jímž se provádí režim Evropských společenství pro kontrolu vývozu zboží a technologií dvojího užití.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94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Právní předpisy upravující statistiku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Nařízení Evropského parlamentu a Rady (ES) č. 471/2009 ze dne 6. května 2009 o statistice Společenství týkající se zahraničního obchodu se třetími zeměmi a o zrušení nařízení Rady (ES) č. 1172/95.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Nařízení Evropského parlamentu a Rady (ES) č. 638/2004 ze dne 31. března 2004 o statistice Společenství obchodu se zbožím mezi členskými státy a o zrušení nařízení Rady (EHS) č. </a:t>
            </a:r>
            <a:r>
              <a:rPr lang="cs-CZ" dirty="0" smtClean="0"/>
              <a:t>3330/91.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53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Nejvýznamnější 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/>
              <a:t>Na úrovni EU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/>
              <a:t>Na vnitrostátní úrovni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/>
              <a:t>Upravující statistiku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Právní předpisy na úrovni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algn="just">
              <a:buFontTx/>
              <a:buChar char="-"/>
            </a:pPr>
            <a:r>
              <a:rPr lang="cs-CZ" dirty="0" smtClean="0"/>
              <a:t>předpisy regulující vztah veřejné moci (celní správa) vůči adresátovi veřejné moci.</a:t>
            </a:r>
          </a:p>
          <a:p>
            <a:pPr marL="0" indent="0">
              <a:buNone/>
            </a:pP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předpisy regulující vztah členských států vůči EU, resp. orgánu EU (Komisi).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5663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9500"/>
            <a:ext cx="10401300" cy="3987800"/>
          </a:xfrm>
        </p:spPr>
        <p:txBody>
          <a:bodyPr>
            <a:no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cs-CZ" sz="2400" b="1" dirty="0" smtClean="0"/>
              <a:t>Celní kodex (nejčastěji užívána leg. </a:t>
            </a:r>
            <a:r>
              <a:rPr lang="cs-CZ" sz="2400" b="1" dirty="0"/>
              <a:t>z</a:t>
            </a:r>
            <a:r>
              <a:rPr lang="cs-CZ" sz="2400" b="1" dirty="0" smtClean="0"/>
              <a:t>kratka - Celní kodex Unie, příp. UCC)</a:t>
            </a:r>
          </a:p>
          <a:p>
            <a:pPr marL="0" indent="0" algn="just">
              <a:buNone/>
            </a:pPr>
            <a:r>
              <a:rPr lang="cs-CZ" sz="2400" dirty="0" smtClean="0"/>
              <a:t>Nařízení </a:t>
            </a:r>
            <a:r>
              <a:rPr lang="cs-CZ" sz="2400" dirty="0"/>
              <a:t>E</a:t>
            </a:r>
            <a:r>
              <a:rPr lang="cs-CZ" sz="2400" dirty="0" smtClean="0"/>
              <a:t>vropského parlamentu a Rady (EU) č. 952/2013 ze dne 9. října 	2013, kterým se stanoví celní kodex Unie.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Od 1.5.2016 nahradil </a:t>
            </a:r>
            <a:r>
              <a:rPr lang="cs-CZ" sz="2400" dirty="0" smtClean="0"/>
              <a:t>celní kodex - Nařízení </a:t>
            </a:r>
            <a:r>
              <a:rPr lang="cs-CZ" sz="2400" dirty="0"/>
              <a:t>Rady (EHS) č. </a:t>
            </a:r>
            <a:r>
              <a:rPr lang="cs-CZ" sz="2400" dirty="0" smtClean="0"/>
              <a:t>2913/92 ze </a:t>
            </a:r>
            <a:r>
              <a:rPr lang="cs-CZ" sz="2400" dirty="0"/>
              <a:t>dne 12. října </a:t>
            </a:r>
            <a:r>
              <a:rPr lang="cs-CZ" sz="2400" dirty="0" smtClean="0"/>
              <a:t>1992, kterým </a:t>
            </a:r>
            <a:r>
              <a:rPr lang="cs-CZ" sz="2400" dirty="0"/>
              <a:t>se vydává celní kodex </a:t>
            </a:r>
            <a:r>
              <a:rPr lang="cs-CZ" sz="2400" dirty="0" smtClean="0"/>
              <a:t>Společenství.</a:t>
            </a:r>
            <a:endParaRPr lang="cs-CZ" sz="2400" dirty="0"/>
          </a:p>
          <a:p>
            <a:pPr marL="0" indent="0" algn="just">
              <a:buNone/>
            </a:pPr>
            <a:endParaRPr lang="cs-CZ" sz="1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Předpisy </a:t>
            </a:r>
            <a:r>
              <a:rPr lang="cs-CZ" dirty="0"/>
              <a:t>regulující vztah veřejné moci (celní správa) vůči adresátovi veřejné moci</a:t>
            </a:r>
          </a:p>
        </p:txBody>
      </p:sp>
    </p:spTree>
    <p:extLst>
      <p:ext uri="{BB962C8B-B14F-4D97-AF65-F5344CB8AC3E}">
        <p14:creationId xmlns:p14="http://schemas.microsoft.com/office/powerpoint/2010/main" val="221324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49300"/>
            <a:ext cx="10515600" cy="54276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000" b="1" dirty="0" smtClean="0"/>
              <a:t>Prováděcí předpisy k Celnímu kodexu Unie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Tzv</a:t>
            </a:r>
            <a:r>
              <a:rPr lang="cs-CZ" dirty="0"/>
              <a:t>. Delegovaný akt (UCC-DA)</a:t>
            </a:r>
          </a:p>
          <a:p>
            <a:pPr marL="0" indent="0" algn="just">
              <a:buNone/>
            </a:pPr>
            <a:r>
              <a:rPr lang="cs-CZ" dirty="0"/>
              <a:t>Nařízení Komise v přenesené pravomoci (EU) 2015/2446 ze dne 28. července 2015, kterým se doplňuje nařízení Evropského parlamentu a Rady (EU) č. 952/2013, pokud jde o podrobná pravidla k některým ustanovením celního kodexu Unie.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Tzv. Implementovaný akt (UCC-IA)</a:t>
            </a:r>
          </a:p>
          <a:p>
            <a:pPr marL="0" indent="0" algn="just">
              <a:buNone/>
            </a:pPr>
            <a:r>
              <a:rPr lang="cs-CZ" dirty="0"/>
              <a:t>Prováděcí nařízení Komise (EU) 2015/2447 ze dne 24. listopadu 2015, kterým se stanoví prováděcí pravidla k některým ustanovením nařízení Evropského parlamentu a Rady (EU) č. 952/2013, kterým se stanoví celní kodex Unie.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Tzv. Přechodný delegovaný akt (UCC-TDA)</a:t>
            </a:r>
          </a:p>
          <a:p>
            <a:pPr marL="0" indent="0">
              <a:buNone/>
            </a:pPr>
            <a:r>
              <a:rPr lang="cs-CZ" dirty="0"/>
              <a:t>Nařízení Komise v přenesené pravomoci (EU) 2016/341 ze dne 17. prosince 2015, kterým se doplňuje nařízení Evropského parlamentu a Rady (EU) č. 952/2013, pokud jde o přechodná pravidla k některým ustanovením celního kodexu Unie, pokud příslušné elektronické systémy dosud nejsou v provozu, a kterým se mění nařízení Komise v přenesené pravomoci (EU) 2015/2446.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4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5500"/>
            <a:ext cx="10515600" cy="53514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Celní sazebník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Nařízení Rady (EHS) č. 2658/87 ze dne 23. července 1987 o celní a statistické nomenklatuře a o společném celním sazebníku.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KN platná pro </a:t>
            </a:r>
            <a:r>
              <a:rPr lang="cs-CZ" smtClean="0"/>
              <a:t>rok 2018: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Prováděcí nařízení Komise </a:t>
            </a:r>
            <a:r>
              <a:rPr lang="cs-CZ" dirty="0"/>
              <a:t>(EU) 2017/1925 ze dne 12. října 2017, kterým se mění příloha I nařízení Rady (EHS) č. 2658/87 o celní a statistické nomenklatuře a o společném celním sazebníku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sz="2000" dirty="0" smtClean="0"/>
              <a:t>Pozn.: </a:t>
            </a:r>
            <a:r>
              <a:rPr lang="cs-CZ" sz="1900" dirty="0" smtClean="0"/>
              <a:t>Vysvětlivky ke kombinované nomenklatuře evropské unie (2015/C 076/01) vydané v souladu s čl. 9 odst. 1 nařízení Rady (EHS) č. 2658/87 ze dne 23. července 1987 o celní a statistické nomenklatuře a o společném celním sazebníku.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167637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71500"/>
            <a:ext cx="10515600" cy="5605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Další nejvýznamnější předpisy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Nařízení Rady (ES) č. 1186/2009 ze dne 16. listopadu 2009 o systému Společenství pro osvobození od cla.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Nařízení Evropského parlamentu a Rady EU č. 978/2012, ze dne 25. října 2012, o uplatňování systému všeobecných celních preferencí a o zrušení nařízení Rady (ES) č. 732/2008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Nařízení </a:t>
            </a:r>
            <a:r>
              <a:rPr lang="cs-CZ" dirty="0"/>
              <a:t>Rady (EHS, Euratom) č. 1182/71 ze dne 3. června 1971, kterými se určují pravidla pro lhůty, data a </a:t>
            </a:r>
            <a:r>
              <a:rPr lang="cs-CZ" dirty="0" smtClean="0"/>
              <a:t>termíny.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69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Preferenční dohody o původu zboží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s desítkou regionálních oblastí (Střední Afrika, Tichomořské 	země,…)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vzájemné dohody s 34 zeměmi (Korea, Turecko,…)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Mezinárodní celní spolupráce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344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11199"/>
            <a:ext cx="10515600" cy="11144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Předpisy </a:t>
            </a:r>
            <a:r>
              <a:rPr lang="cs-CZ" dirty="0"/>
              <a:t>regulující vztah členských států vůči EU, resp. orgánu EU (Komisi).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2799"/>
            <a:ext cx="10515600" cy="409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Rozhodnutí Rady ze </a:t>
            </a:r>
            <a:r>
              <a:rPr lang="cs-CZ" dirty="0"/>
              <a:t>dne 29. září </a:t>
            </a:r>
            <a:r>
              <a:rPr lang="cs-CZ" dirty="0" smtClean="0"/>
              <a:t>2000 o </a:t>
            </a:r>
            <a:r>
              <a:rPr lang="cs-CZ" dirty="0"/>
              <a:t>systému vlastních zdrojů Evropských </a:t>
            </a:r>
            <a:r>
              <a:rPr lang="cs-CZ" dirty="0" smtClean="0"/>
              <a:t>společenství (2000/597/ES</a:t>
            </a:r>
            <a:r>
              <a:rPr lang="cs-CZ" dirty="0"/>
              <a:t>, Euratom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Nařízení </a:t>
            </a:r>
            <a:r>
              <a:rPr lang="cs-CZ" dirty="0"/>
              <a:t>Rady (ES, Euratom) č. </a:t>
            </a:r>
            <a:r>
              <a:rPr lang="cs-CZ" dirty="0" smtClean="0"/>
              <a:t>1150/2000 ze </a:t>
            </a:r>
            <a:r>
              <a:rPr lang="cs-CZ" dirty="0"/>
              <a:t>dne 22. května </a:t>
            </a:r>
            <a:r>
              <a:rPr lang="cs-CZ" dirty="0" smtClean="0"/>
              <a:t>2000, kterým </a:t>
            </a:r>
            <a:r>
              <a:rPr lang="cs-CZ" dirty="0"/>
              <a:t>se provádí rozhodnutí 94/728/ES, Euratom o systému vlastních zdrojů </a:t>
            </a:r>
            <a:r>
              <a:rPr lang="cs-CZ" dirty="0" smtClean="0"/>
              <a:t>Společenství.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R</a:t>
            </a:r>
            <a:r>
              <a:rPr lang="cs-CZ" dirty="0" smtClean="0"/>
              <a:t>ozhodnutí </a:t>
            </a:r>
            <a:r>
              <a:rPr lang="cs-CZ" dirty="0"/>
              <a:t>R</a:t>
            </a:r>
            <a:r>
              <a:rPr lang="cs-CZ" dirty="0" smtClean="0"/>
              <a:t>ady ze </a:t>
            </a:r>
            <a:r>
              <a:rPr lang="cs-CZ" dirty="0"/>
              <a:t>dne 26. května </a:t>
            </a:r>
            <a:r>
              <a:rPr lang="cs-CZ" dirty="0" smtClean="0"/>
              <a:t>2014 o </a:t>
            </a:r>
            <a:r>
              <a:rPr lang="cs-CZ" dirty="0"/>
              <a:t>systému vlastních zdrojů Evropské </a:t>
            </a:r>
            <a:r>
              <a:rPr lang="cs-CZ" dirty="0" smtClean="0"/>
              <a:t>unie (2014/335/EU</a:t>
            </a:r>
            <a:r>
              <a:rPr lang="cs-CZ" dirty="0"/>
              <a:t>, Euratom</a:t>
            </a:r>
            <a:r>
              <a:rPr lang="cs-CZ" dirty="0" smtClean="0"/>
              <a:t>). 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4001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797</Words>
  <Application>Microsoft Office PowerPoint</Application>
  <PresentationFormat>Širokoúhlá obrazovka</PresentationFormat>
  <Paragraphs>91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Celní právo</vt:lpstr>
      <vt:lpstr>2) Nejvýznamnější právní předpisy</vt:lpstr>
      <vt:lpstr>a) Právní předpisy na úrovni Společenství</vt:lpstr>
      <vt:lpstr>Předpisy regulující vztah veřejné moci (celní správa) vůči adresátovi veřejné moci</vt:lpstr>
      <vt:lpstr>Prezentace aplikace PowerPoint</vt:lpstr>
      <vt:lpstr>Prezentace aplikace PowerPoint</vt:lpstr>
      <vt:lpstr>Prezentace aplikace PowerPoint</vt:lpstr>
      <vt:lpstr>Mezinárodní dohody</vt:lpstr>
      <vt:lpstr>Předpisy regulující vztah členských států vůči EU, resp. orgánu EU (Komisi).  </vt:lpstr>
      <vt:lpstr>b) Předpisy na vnitrostátní úrovni</vt:lpstr>
      <vt:lpstr>Prezentace aplikace PowerPoint</vt:lpstr>
      <vt:lpstr>c) Právní předpisy upravující statistiku EU</vt:lpstr>
    </vt:vector>
  </TitlesOfParts>
  <Company>Celní správa České republiky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Vrbík Marek Mgr.</dc:creator>
  <cp:lastModifiedBy>Dana Šramková</cp:lastModifiedBy>
  <cp:revision>24</cp:revision>
  <dcterms:created xsi:type="dcterms:W3CDTF">2016-05-09T10:53:12Z</dcterms:created>
  <dcterms:modified xsi:type="dcterms:W3CDTF">2019-11-01T15:06:13Z</dcterms:modified>
</cp:coreProperties>
</file>