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4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0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4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08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9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3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9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32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0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9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Celní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Pavel Polák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61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Správu cla lze rozdělit do několika etap: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Registrační – dochází k registraci hospodářských subjektů a přidělení tzv. čísla EORI) registrační a identifikační číslo hospodářských subjektů  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Vyměřovací (stanovení cla)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Inkasní (placení cla, včetně jeho vymáhání)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způsobu zahajování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Celní řízení : řízení vedené za účelem rozhodnutí, zda se zboží propustí do navrženého celního režimu nebo o vyřízení celního </a:t>
            </a:r>
            <a:r>
              <a:rPr lang="cs-CZ" smtClean="0"/>
              <a:t>režimu  (řízení </a:t>
            </a:r>
            <a:r>
              <a:rPr lang="cs-CZ" dirty="0" smtClean="0"/>
              <a:t>zahajovaná výlučně na základě </a:t>
            </a:r>
            <a:r>
              <a:rPr lang="cs-CZ" smtClean="0"/>
              <a:t>podání návrhu) 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 řízení o vyměření celního dluhu zahajovaná ex offo jako důsledek protiprávního nakládání se zbožím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66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9500"/>
            <a:ext cx="10401300" cy="39878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cs-CZ" sz="3200" dirty="0" smtClean="0"/>
              <a:t>Propuštění do volného oběhu</a:t>
            </a:r>
          </a:p>
          <a:p>
            <a:pPr algn="just">
              <a:buFontTx/>
              <a:buChar char="-"/>
            </a:pPr>
            <a:endParaRPr lang="cs-CZ" sz="3200" dirty="0" smtClean="0"/>
          </a:p>
          <a:p>
            <a:pPr algn="just">
              <a:buFontTx/>
              <a:buChar char="-"/>
            </a:pPr>
            <a:r>
              <a:rPr lang="cs-CZ" sz="3200" dirty="0" smtClean="0"/>
              <a:t>Vývoz</a:t>
            </a:r>
          </a:p>
          <a:p>
            <a:pPr algn="just">
              <a:buFontTx/>
              <a:buChar char="-"/>
            </a:pPr>
            <a:endParaRPr lang="cs-CZ" sz="3200" dirty="0" smtClean="0"/>
          </a:p>
          <a:p>
            <a:pPr algn="just">
              <a:buFontTx/>
              <a:buChar char="-"/>
            </a:pPr>
            <a:r>
              <a:rPr lang="cs-CZ" sz="3200" dirty="0" smtClean="0"/>
              <a:t>Zvláštní režimy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Celní režimy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24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ZVLÁŠTNÍ REŽIMY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Tranzit (vnější, vnitřní)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Uskladnění (uskladnění v celním skladu, celní pásma)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Zvláštní účel (aktivní zušlechťovací styk, pasivní zušlechťovací styk)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4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FORMALITY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dovozu zboží</a:t>
            </a:r>
          </a:p>
          <a:p>
            <a:endParaRPr lang="cs-CZ"/>
          </a:p>
          <a:p>
            <a:pPr marL="0" indent="0">
              <a:buNone/>
            </a:pPr>
            <a:r>
              <a:rPr lang="cs-CZ" smtClean="0"/>
              <a:t> </a:t>
            </a:r>
            <a:endParaRPr lang="cs-CZ" dirty="0" smtClean="0"/>
          </a:p>
          <a:p>
            <a:r>
              <a:rPr lang="cs-CZ" dirty="0" smtClean="0"/>
              <a:t>Při vývozu zboží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394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Celní právo</vt:lpstr>
      <vt:lpstr>Správu cla lze rozdělit do několika etap:</vt:lpstr>
      <vt:lpstr>Podle způsobu zahajování řízení</vt:lpstr>
      <vt:lpstr>Celní režimy </vt:lpstr>
      <vt:lpstr>Prezentace aplikace PowerPoint</vt:lpstr>
      <vt:lpstr>CELNÍ FORMALITY</vt:lpstr>
    </vt:vector>
  </TitlesOfParts>
  <Company>Celní správa České republiky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Vrbík Marek Mgr.</dc:creator>
  <cp:lastModifiedBy>Dana Šramková</cp:lastModifiedBy>
  <cp:revision>28</cp:revision>
  <dcterms:created xsi:type="dcterms:W3CDTF">2016-05-09T10:53:12Z</dcterms:created>
  <dcterms:modified xsi:type="dcterms:W3CDTF">2019-11-01T15:01:44Z</dcterms:modified>
</cp:coreProperties>
</file>