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1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4D946-0BA1-4AEC-9054-48589828E9E1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D65D1-2CF8-4F9C-8140-432DF0CCBF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820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0451-31AC-4A46-BA8B-87F4011E8DC5}" type="datetime1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0387-A887-41CC-9EBC-EA2EEFB992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91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B5D4-635A-46C7-8634-E1306A929669}" type="datetime1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0387-A887-41CC-9EBC-EA2EEFB992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3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BA69-5CEE-44B1-B40E-8A60300FD50B}" type="datetime1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0387-A887-41CC-9EBC-EA2EEFB992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76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D2E-210C-4204-A818-98003CD61569}" type="datetime1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0387-A887-41CC-9EBC-EA2EEFB992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79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4A98-AEBE-433C-99BB-AB75DDE5E819}" type="datetime1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0387-A887-41CC-9EBC-EA2EEFB992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49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06AF-8AA9-43CE-91E0-205BCCA1AB1E}" type="datetime1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0387-A887-41CC-9EBC-EA2EEFB992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23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89E9-91BE-4B35-B94E-C40B1B6EE6DF}" type="datetime1">
              <a:rPr lang="cs-CZ" smtClean="0"/>
              <a:t>21.10.2019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0387-A887-41CC-9EBC-EA2EEFB992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07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B8284-2A44-4A4B-99E5-0023AFD0ED36}" type="datetime1">
              <a:rPr lang="cs-CZ" smtClean="0"/>
              <a:t>21.10.2019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0387-A887-41CC-9EBC-EA2EEFB992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87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7188-90C8-4907-BC77-6B18622F14BB}" type="datetime1">
              <a:rPr lang="cs-CZ" smtClean="0"/>
              <a:t>21.10.2019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0387-A887-41CC-9EBC-EA2EEFB992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89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3811-6A42-4019-BEDC-C41DC41C66BC}" type="datetime1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0387-A887-41CC-9EBC-EA2EEFB992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04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42F8-94C9-4477-8AA6-ECE34B1CAC8E}" type="datetime1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0387-A887-41CC-9EBC-EA2EEFB992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18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9E213-A7C2-4B0A-B4D2-6B11E056E916}" type="datetime1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B0387-A887-41CC-9EBC-EA2EEFB992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5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54" y="282151"/>
            <a:ext cx="6503647" cy="6575849"/>
          </a:xfrm>
        </p:spPr>
      </p:pic>
      <p:sp>
        <p:nvSpPr>
          <p:cNvPr id="6" name="TextovéPole 5"/>
          <p:cNvSpPr txBox="1"/>
          <p:nvPr/>
        </p:nvSpPr>
        <p:spPr>
          <a:xfrm>
            <a:off x="270933" y="103887"/>
            <a:ext cx="4436534" cy="120032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cs-CZ" b="1" dirty="0"/>
              <a:t>Zadání</a:t>
            </a:r>
          </a:p>
          <a:p>
            <a:pPr marL="285750" indent="-285750">
              <a:buFontTx/>
              <a:buChar char="-"/>
            </a:pPr>
            <a:r>
              <a:rPr lang="cs-CZ" dirty="0"/>
              <a:t>Analytické / hluboký lidský příběh</a:t>
            </a:r>
          </a:p>
          <a:p>
            <a:pPr marL="285750" indent="-285750">
              <a:buFontTx/>
              <a:buChar char="-"/>
            </a:pPr>
            <a:r>
              <a:rPr lang="cs-CZ" dirty="0"/>
              <a:t>Formuluji sám, přichází podání, přichází pokyn od nadřízeného, přichází klient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70933" y="397646"/>
            <a:ext cx="4436534" cy="36933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/>
              <a:t>Zpracování zadání</a:t>
            </a:r>
          </a:p>
          <a:p>
            <a:pPr marL="285750" indent="-285750">
              <a:buFontTx/>
              <a:buChar char="-"/>
            </a:pPr>
            <a:r>
              <a:rPr lang="cs-CZ" dirty="0"/>
              <a:t>Základní orientace (</a:t>
            </a:r>
            <a:r>
              <a:rPr lang="cs-CZ" dirty="0" err="1"/>
              <a:t>Wikipedia</a:t>
            </a:r>
            <a:r>
              <a:rPr lang="cs-CZ" dirty="0"/>
              <a:t>, Google, přehledové dokumenty, např. Frank </a:t>
            </a:r>
            <a:r>
              <a:rPr lang="cs-CZ" dirty="0" err="1"/>
              <a:t>Bold</a:t>
            </a:r>
            <a:r>
              <a:rPr lang="cs-CZ" dirty="0"/>
              <a:t>, ÚOOÚ, NÚKIB atd.)</a:t>
            </a:r>
          </a:p>
          <a:p>
            <a:pPr marL="285750" indent="-285750">
              <a:buFontTx/>
              <a:buChar char="-"/>
            </a:pPr>
            <a:r>
              <a:rPr lang="cs-CZ" dirty="0"/>
              <a:t>Jaké jsou tam právní otázky?</a:t>
            </a:r>
          </a:p>
          <a:p>
            <a:pPr marL="285750" indent="-285750">
              <a:buFontTx/>
              <a:buChar char="-"/>
            </a:pPr>
            <a:r>
              <a:rPr lang="cs-CZ" dirty="0"/>
              <a:t>Jaká je to úroveň úpravy? (ústavní, zákonná, podzákonná)</a:t>
            </a:r>
          </a:p>
          <a:p>
            <a:pPr marL="285750" indent="-285750">
              <a:buFontTx/>
              <a:buChar char="-"/>
            </a:pPr>
            <a:r>
              <a:rPr lang="cs-CZ" dirty="0"/>
              <a:t>Jaká je to oblast úpravy? (civil, správa, trest, hmota, proces)</a:t>
            </a:r>
          </a:p>
          <a:p>
            <a:pPr marL="285750" indent="-285750">
              <a:buFontTx/>
              <a:buChar char="-"/>
            </a:pPr>
            <a:r>
              <a:rPr lang="cs-CZ" dirty="0"/>
              <a:t>Klíčová slova použitelná pro vyhledávání v rozhodnutích a literatuře</a:t>
            </a:r>
          </a:p>
          <a:p>
            <a:pPr marL="285750" indent="-285750">
              <a:buFontTx/>
              <a:buChar char="-"/>
            </a:pPr>
            <a:r>
              <a:rPr lang="cs-CZ" dirty="0"/>
              <a:t>Má problematika rozměr mezinárodní smlouvy / práva EU?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70933" y="748785"/>
            <a:ext cx="4436534" cy="31393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/>
              <a:t>Relevantní ustanovení</a:t>
            </a:r>
          </a:p>
          <a:p>
            <a:pPr marL="285750" indent="-285750">
              <a:buFontTx/>
              <a:buChar char="-"/>
            </a:pPr>
            <a:r>
              <a:rPr lang="cs-CZ" dirty="0"/>
              <a:t>Jaká ustanovení jsou primární? (primárně mě zajímají, potřebuji se podle nich řídit)</a:t>
            </a:r>
          </a:p>
          <a:p>
            <a:pPr marL="285750" indent="-285750">
              <a:buFontTx/>
              <a:buChar char="-"/>
            </a:pPr>
            <a:r>
              <a:rPr lang="cs-CZ" dirty="0"/>
              <a:t>Jaká ustanovení jsou sekundární? (speciální výkladová pravidla)</a:t>
            </a:r>
          </a:p>
          <a:p>
            <a:pPr marL="285750" indent="-285750">
              <a:buFontTx/>
              <a:buChar char="-"/>
            </a:pPr>
            <a:r>
              <a:rPr lang="cs-CZ" dirty="0"/>
              <a:t>Jaká jsou použitelná ustanovení mezinárodních smluv?</a:t>
            </a:r>
          </a:p>
          <a:p>
            <a:pPr marL="285750" indent="-285750">
              <a:buFontTx/>
              <a:buChar char="-"/>
            </a:pPr>
            <a:r>
              <a:rPr lang="cs-CZ" dirty="0"/>
              <a:t>Jaká jsou použitelná ustanovení práva EU?</a:t>
            </a:r>
          </a:p>
          <a:p>
            <a:pPr marL="285750" indent="-285750">
              <a:buFontTx/>
              <a:buChar char="-"/>
            </a:pPr>
            <a:r>
              <a:rPr lang="cs-CZ" dirty="0"/>
              <a:t>Proběhly v daných ustanoveních změny v čase? Byly tyto změny kosmetické nebo koncepční?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70933" y="1071950"/>
            <a:ext cx="4436534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/>
              <a:t>Souvislosti (judikatura)</a:t>
            </a:r>
          </a:p>
          <a:p>
            <a:pPr marL="285750" indent="-285750">
              <a:buFontTx/>
              <a:buChar char="-"/>
            </a:pPr>
            <a:r>
              <a:rPr lang="cs-CZ" dirty="0"/>
              <a:t>Na základě známých ustanovení a/nebo klíčových slov a informací související judikatura</a:t>
            </a:r>
          </a:p>
          <a:p>
            <a:pPr marL="285750" indent="-285750">
              <a:buFontTx/>
              <a:buChar char="-"/>
            </a:pPr>
            <a:r>
              <a:rPr lang="cs-CZ" dirty="0"/>
              <a:t>Kolik rozhodnutí jsem schopný zpracovat? (5, 10, … 50 … potřebuji všechny?)</a:t>
            </a:r>
          </a:p>
          <a:p>
            <a:pPr marL="285750" indent="-285750">
              <a:buFontTx/>
              <a:buChar char="-"/>
            </a:pPr>
            <a:r>
              <a:rPr lang="cs-CZ" dirty="0"/>
              <a:t>Jaké soudy? Jaká forma rozhodnutí?</a:t>
            </a:r>
          </a:p>
          <a:p>
            <a:pPr marL="285750" indent="-285750">
              <a:buFontTx/>
              <a:buChar char="-"/>
            </a:pPr>
            <a:r>
              <a:rPr lang="cs-CZ" dirty="0"/>
              <a:t>Která rozhodnutí jsou publikovaná?</a:t>
            </a:r>
          </a:p>
          <a:p>
            <a:pPr marL="285750" indent="-285750">
              <a:buFontTx/>
              <a:buChar char="-"/>
            </a:pPr>
            <a:r>
              <a:rPr lang="cs-CZ" dirty="0"/>
              <a:t>Byla nalezená rozhodnutí později „změněna“ (vyšší instance, specializované těleso)?</a:t>
            </a:r>
          </a:p>
          <a:p>
            <a:pPr marL="285750" indent="-285750">
              <a:buFontTx/>
              <a:buChar char="-"/>
            </a:pPr>
            <a:r>
              <a:rPr lang="cs-CZ" dirty="0"/>
              <a:t>Týká se právní věta rozhodnutí mojí problematiky?</a:t>
            </a:r>
          </a:p>
          <a:p>
            <a:pPr marL="285750" indent="-285750">
              <a:buFontTx/>
              <a:buChar char="-"/>
            </a:pPr>
            <a:r>
              <a:rPr lang="cs-CZ" dirty="0"/>
              <a:t>Jaká rozhodnutí jsou důležitá (systémy)?</a:t>
            </a:r>
          </a:p>
          <a:p>
            <a:pPr marL="285750" indent="-285750">
              <a:buFontTx/>
              <a:buChar char="-"/>
            </a:pPr>
            <a:r>
              <a:rPr lang="cs-CZ" dirty="0"/>
              <a:t>Neleží na SDEU k mojí problematice nerozhodnutá předběžná otázka?</a:t>
            </a:r>
          </a:p>
          <a:p>
            <a:pPr marL="285750" indent="-285750">
              <a:buFontTx/>
              <a:buChar char="-"/>
            </a:pPr>
            <a:r>
              <a:rPr lang="cs-CZ" dirty="0"/>
              <a:t>Pokud byla v aplikovatelných ustanoveních koncepční změna, jaký má vliv na nalezenou judikaturu?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70933" y="1413309"/>
            <a:ext cx="4436534" cy="53553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/>
              <a:t>Souvislosti (literatura)</a:t>
            </a:r>
          </a:p>
          <a:p>
            <a:pPr marL="285750" indent="-285750">
              <a:buFontTx/>
              <a:buChar char="-"/>
            </a:pPr>
            <a:r>
              <a:rPr lang="cs-CZ" dirty="0"/>
              <a:t>Existuje k tématu „šedá literatura“? (důvodové zprávy, výkladová stanoviska dozorových orgánů, výkladová stanoviska odborných společností)</a:t>
            </a:r>
          </a:p>
          <a:p>
            <a:pPr marL="285750" indent="-285750">
              <a:buFontTx/>
              <a:buChar char="-"/>
            </a:pPr>
            <a:r>
              <a:rPr lang="cs-CZ" dirty="0"/>
              <a:t>Existují k tématu komentáře? Jaká část mě zajímá (strany)?</a:t>
            </a:r>
          </a:p>
          <a:p>
            <a:pPr marL="285750" indent="-285750">
              <a:buFontTx/>
              <a:buChar char="-"/>
            </a:pPr>
            <a:r>
              <a:rPr lang="cs-CZ" dirty="0"/>
              <a:t>Kdy byl komentář vydán? Je stále použitelný ve vztahu ke změnám v předpisu?</a:t>
            </a:r>
          </a:p>
          <a:p>
            <a:pPr marL="285750" indent="-285750">
              <a:buFontTx/>
              <a:buChar char="-"/>
            </a:pPr>
            <a:r>
              <a:rPr lang="cs-CZ" dirty="0"/>
              <a:t>Použiji monografie? (čas, argumentace)</a:t>
            </a:r>
          </a:p>
          <a:p>
            <a:pPr marL="285750" indent="-285750">
              <a:buFontTx/>
              <a:buChar char="-"/>
            </a:pPr>
            <a:r>
              <a:rPr lang="cs-CZ" dirty="0"/>
              <a:t>Jsou k tématu odborné články? Jsou v obecných nebo speciálních časopisech? Kdo je psal? Jak jsou staré?</a:t>
            </a:r>
          </a:p>
          <a:p>
            <a:pPr marL="285750" indent="-285750">
              <a:buFontTx/>
              <a:buChar char="-"/>
            </a:pPr>
            <a:r>
              <a:rPr lang="cs-CZ" dirty="0"/>
              <a:t>Existují přehledy judikatury publikované k tomuto tématu ve formě článků? Našel jsem stejná rozhodnutí jako autoři? Proč ne?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2FC28C7-3C46-4B6C-A54F-01F3DA9E1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B0387-A887-41CC-9EBC-EA2EEFB992D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00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353</Words>
  <Application>Microsoft Office PowerPoint</Application>
  <PresentationFormat>Širokoúhlá obrazovka</PresentationFormat>
  <Paragraphs>34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Algoritmizace vyhledávání.  Zpracování rešerše.</dc:title>
  <dc:creator>Jakub Harašta</dc:creator>
  <cp:lastModifiedBy>Jakub Harašta</cp:lastModifiedBy>
  <cp:revision>19</cp:revision>
  <dcterms:created xsi:type="dcterms:W3CDTF">2018-12-04T05:45:02Z</dcterms:created>
  <dcterms:modified xsi:type="dcterms:W3CDTF">2019-10-21T15:58:01Z</dcterms:modified>
</cp:coreProperties>
</file>