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71" d="100"/>
          <a:sy n="71" d="100"/>
        </p:scale>
        <p:origin x="-120" y="-8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Organizace veřejné správy.</a:t>
            </a:r>
            <a:br>
              <a:rPr lang="cs-CZ" dirty="0" smtClean="0"/>
            </a:br>
            <a:r>
              <a:rPr lang="cs-CZ" dirty="0" smtClean="0"/>
              <a:t>Organizační principy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21350"/>
            <a:ext cx="11361600" cy="698497"/>
          </a:xfrm>
        </p:spPr>
        <p:txBody>
          <a:bodyPr/>
          <a:lstStyle/>
          <a:p>
            <a:pPr algn="ctr"/>
            <a:r>
              <a:rPr lang="cs-CZ" dirty="0" smtClean="0"/>
              <a:t>Radislav Bražina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a zákonná východiska organizace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786132"/>
            <a:ext cx="10753200" cy="450709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200" dirty="0" smtClean="0"/>
              <a:t>Čl.1 odst.1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Čl.8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Čl.67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Čl.79 odst. 1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Čl. 99 až 105 Ústavy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Zákon č. 2/1969 Sb.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Zákon č. 36/1960 Sb.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Ústavní zákon č. 347/1997Sb.</a:t>
            </a:r>
          </a:p>
          <a:p>
            <a:pPr>
              <a:buFont typeface="Wingdings" pitchFamily="2" charset="2"/>
              <a:buChar char="v"/>
            </a:pPr>
            <a:r>
              <a:rPr lang="cs-CZ" sz="2200" dirty="0" smtClean="0"/>
              <a:t>Evropská charta místní samosprávy (č.181/1999 Sb.).</a:t>
            </a:r>
            <a:endParaRPr lang="cs-CZ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Přibližuje soustavu subjektů a vykonavatelů,kteří uskutečňují veřejnou správu jako činnost a realizují ji v některé ze stanovených forem či daným způsobem (kupř. vedení správního řízení, kontrola, dozor, inspekce,...)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organizace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146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Pojem organizace: soustava subjektů a vykonavatelů veřejné správy </a:t>
            </a:r>
          </a:p>
          <a:p>
            <a:pPr>
              <a:buNone/>
            </a:pPr>
            <a:r>
              <a:rPr lang="cs-CZ" dirty="0" smtClean="0"/>
              <a:t>1.Univerzální/systém</a:t>
            </a:r>
          </a:p>
          <a:p>
            <a:pPr>
              <a:buNone/>
            </a:pPr>
            <a:r>
              <a:rPr lang="cs-CZ" dirty="0" smtClean="0"/>
              <a:t>2.Institucionální–instituce/orgán/úřad</a:t>
            </a:r>
          </a:p>
          <a:p>
            <a:pPr>
              <a:buNone/>
            </a:pPr>
            <a:r>
              <a:rPr lang="cs-CZ" dirty="0" smtClean="0"/>
              <a:t>3.Struktura</a:t>
            </a:r>
          </a:p>
          <a:p>
            <a:pPr>
              <a:buNone/>
            </a:pPr>
            <a:r>
              <a:rPr lang="cs-CZ" dirty="0" smtClean="0"/>
              <a:t>4.Funkční(organizování)</a:t>
            </a:r>
          </a:p>
          <a:p>
            <a:pPr>
              <a:buNone/>
            </a:pPr>
            <a:r>
              <a:rPr lang="cs-CZ" b="1" dirty="0" smtClean="0"/>
              <a:t>Druhy organizace: </a:t>
            </a:r>
            <a:r>
              <a:rPr lang="cs-CZ" dirty="0" smtClean="0"/>
              <a:t>formální a </a:t>
            </a:r>
            <a:r>
              <a:rPr lang="cs-CZ" dirty="0" smtClean="0"/>
              <a:t>neformální</a:t>
            </a:r>
          </a:p>
          <a:p>
            <a:pPr marL="586350" indent="-514350">
              <a:buFont typeface="Wingdings" pitchFamily="2" charset="2"/>
              <a:buChar char="v"/>
            </a:pPr>
            <a:r>
              <a:rPr lang="cs-CZ" b="1" i="1" dirty="0" smtClean="0"/>
              <a:t>Organizace VS = typově institucionální a druhově formální.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principy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43269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územní x věcný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centralizace x decentralizace (pravomoci nebo činnosti)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koncentrace x dekoncentrace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kolegiální x monokratický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volební x jmenovací</a:t>
            </a:r>
          </a:p>
          <a:p>
            <a:pPr>
              <a:buFont typeface="Wingdings" pitchFamily="2" charset="2"/>
              <a:buChar char="§"/>
            </a:pPr>
            <a:endParaRPr lang="cs-CZ" sz="2400" dirty="0" smtClean="0"/>
          </a:p>
          <a:p>
            <a:pPr>
              <a:buFont typeface="Wingdings" pitchFamily="2" charset="2"/>
              <a:buChar char="v"/>
            </a:pPr>
            <a:r>
              <a:rPr lang="cs-CZ" sz="2400" dirty="0" smtClean="0"/>
              <a:t>Míra jejich uplatnění předurčuje výslednou </a:t>
            </a:r>
            <a:r>
              <a:rPr lang="cs-CZ" sz="2400" b="1" dirty="0" smtClean="0"/>
              <a:t>podobu organizace </a:t>
            </a:r>
            <a:r>
              <a:rPr lang="cs-CZ" sz="2400" dirty="0" smtClean="0"/>
              <a:t>veřejné správy. Dochází k jejich vzájemné kombinaci.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moc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Arial" pitchFamily="34" charset="0"/>
              <a:buChar char="•"/>
            </a:pPr>
            <a:r>
              <a:rPr lang="cs-CZ" dirty="0" smtClean="0"/>
              <a:t>Oprávnění organizovat, přijímat organizační akty</a:t>
            </a:r>
          </a:p>
          <a:p>
            <a:pPr marL="586350" indent="-514350">
              <a:buFont typeface="Arial" pitchFamily="34" charset="0"/>
              <a:buChar char="•"/>
            </a:pPr>
            <a:r>
              <a:rPr lang="cs-CZ" dirty="0" smtClean="0"/>
              <a:t>Primárně náleží moci zákonodárné</a:t>
            </a:r>
          </a:p>
          <a:p>
            <a:pPr marL="586350" indent="-514350">
              <a:buFont typeface="Arial" pitchFamily="34" charset="0"/>
              <a:buChar char="•"/>
            </a:pPr>
            <a:r>
              <a:rPr lang="cs-CZ" dirty="0" smtClean="0"/>
              <a:t>Jádrem je čl. 79 odst.1 Ústavy</a:t>
            </a:r>
          </a:p>
          <a:p>
            <a:pPr marL="586350" indent="-514350">
              <a:buFont typeface="Arial" pitchFamily="34" charset="0"/>
              <a:buChar char="•"/>
            </a:pPr>
            <a:r>
              <a:rPr lang="cs-CZ" dirty="0" smtClean="0"/>
              <a:t>Externí x interní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modely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Hierarchický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Liniová organizace 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Štábně liniová organizace 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Matrixová/síťová organizace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Participační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Konzultativní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Liniová organizace</a:t>
            </a:r>
            <a:endParaRPr lang="cs-CZ" dirty="0"/>
          </a:p>
        </p:txBody>
      </p:sp>
      <p:pic>
        <p:nvPicPr>
          <p:cNvPr id="6" name="Zástupný symbol pro obsah 5" descr="liniov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53025" y="1681162"/>
            <a:ext cx="8326974" cy="367076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Štábně liniová organizace</a:t>
            </a:r>
            <a:endParaRPr lang="cs-CZ" dirty="0"/>
          </a:p>
        </p:txBody>
      </p:sp>
      <p:pic>
        <p:nvPicPr>
          <p:cNvPr id="6" name="Zástupný symbol pro obsah 5" descr="štabně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96649" y="1581151"/>
            <a:ext cx="7010643" cy="401282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Matrixová/</a:t>
            </a:r>
            <a:r>
              <a:rPr lang="cs-CZ" dirty="0" err="1" smtClean="0"/>
              <a:t>síťováorganizace</a:t>
            </a:r>
            <a:endParaRPr lang="cs-CZ" dirty="0"/>
          </a:p>
        </p:txBody>
      </p:sp>
      <p:pic>
        <p:nvPicPr>
          <p:cNvPr id="6" name="Zástupný symbol pro obsah 5" descr="matri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3668" y="1673878"/>
            <a:ext cx="6742113" cy="33956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63</TotalTime>
  <Words>218</Words>
  <Application>Microsoft Office PowerPoint</Application>
  <PresentationFormat>Vlastní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šablona prezentace</vt:lpstr>
      <vt:lpstr>Organizace veřejné správy. Organizační principy</vt:lpstr>
      <vt:lpstr>Organizace veřejné správy</vt:lpstr>
      <vt:lpstr>Pojem organizace</vt:lpstr>
      <vt:lpstr>Organizační principy </vt:lpstr>
      <vt:lpstr>Organizační moc</vt:lpstr>
      <vt:lpstr>Organizační modely</vt:lpstr>
      <vt:lpstr>Liniová organizace</vt:lpstr>
      <vt:lpstr>Štábně liniová organizace</vt:lpstr>
      <vt:lpstr>Matrixová/síťováorganizace</vt:lpstr>
      <vt:lpstr>Ústavní a zákonná východiska organizace veřejné správy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správy. Organizační principy</dc:title>
  <dc:creator>Radislav Bražina</dc:creator>
  <cp:lastModifiedBy>Radislav Bražina</cp:lastModifiedBy>
  <cp:revision>7</cp:revision>
  <cp:lastPrinted>1601-01-01T00:00:00Z</cp:lastPrinted>
  <dcterms:created xsi:type="dcterms:W3CDTF">2019-11-01T05:18:00Z</dcterms:created>
  <dcterms:modified xsi:type="dcterms:W3CDTF">2019-11-01T06:27:39Z</dcterms:modified>
</cp:coreProperties>
</file>