
<file path=[Content_Types].xml><?xml version="1.0" encoding="utf-8"?>
<Types xmlns="http://schemas.openxmlformats.org/package/2006/content-types">
  <Default Extension="jfif" ContentType="image/j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374" r:id="rId2"/>
    <p:sldId id="375" r:id="rId3"/>
    <p:sldId id="400" r:id="rId4"/>
    <p:sldId id="376" r:id="rId5"/>
    <p:sldId id="409" r:id="rId6"/>
    <p:sldId id="405" r:id="rId7"/>
    <p:sldId id="406" r:id="rId8"/>
    <p:sldId id="407" r:id="rId9"/>
    <p:sldId id="408"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399"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94" autoAdjust="0"/>
  </p:normalViewPr>
  <p:slideViewPr>
    <p:cSldViewPr>
      <p:cViewPr varScale="1">
        <p:scale>
          <a:sx n="115" d="100"/>
          <a:sy n="115" d="100"/>
        </p:scale>
        <p:origin x="8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DB26A-32E1-4AF1-9BB1-6207795F64F8}" type="datetimeFigureOut">
              <a:rPr lang="cs-CZ" smtClean="0"/>
              <a:t>01.11.2019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F26D5E-8548-4350-9679-832A1C292090}" type="slidenum">
              <a:rPr lang="cs-CZ" smtClean="0"/>
              <a:t>‹#›</a:t>
            </a:fld>
            <a:endParaRPr lang="cs-CZ"/>
          </a:p>
        </p:txBody>
      </p:sp>
    </p:spTree>
    <p:extLst>
      <p:ext uri="{BB962C8B-B14F-4D97-AF65-F5344CB8AC3E}">
        <p14:creationId xmlns:p14="http://schemas.microsoft.com/office/powerpoint/2010/main" val="417915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1</a:t>
            </a:fld>
            <a:endParaRPr lang="cs-CZ"/>
          </a:p>
        </p:txBody>
      </p:sp>
    </p:spTree>
    <p:extLst>
      <p:ext uri="{BB962C8B-B14F-4D97-AF65-F5344CB8AC3E}">
        <p14:creationId xmlns:p14="http://schemas.microsoft.com/office/powerpoint/2010/main" val="13757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r>
              <a:rPr lang="cs-CZ"/>
              <a:t>1. listopadu 2019</a:t>
            </a:r>
          </a:p>
        </p:txBody>
      </p:sp>
      <p:sp>
        <p:nvSpPr>
          <p:cNvPr id="5" name="Zástupný symbol pro zápatí 4"/>
          <p:cNvSpPr>
            <a:spLocks noGrp="1"/>
          </p:cNvSpPr>
          <p:nvPr>
            <p:ph type="ftr" sz="quarter" idx="11"/>
          </p:nvPr>
        </p:nvSpPr>
        <p:spPr/>
        <p:txBody>
          <a:bodyPr/>
          <a:lstStyle/>
          <a:p>
            <a:r>
              <a:rPr lang="cs-CZ"/>
              <a:t>Dominik Židek</a:t>
            </a:r>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r>
              <a:rPr lang="cs-CZ"/>
              <a:t>1. listopadu 2019</a:t>
            </a:r>
          </a:p>
        </p:txBody>
      </p:sp>
      <p:sp>
        <p:nvSpPr>
          <p:cNvPr id="5" name="Zástupný symbol pro zápatí 4"/>
          <p:cNvSpPr>
            <a:spLocks noGrp="1"/>
          </p:cNvSpPr>
          <p:nvPr>
            <p:ph type="ftr" sz="quarter" idx="11"/>
          </p:nvPr>
        </p:nvSpPr>
        <p:spPr/>
        <p:txBody>
          <a:bodyPr/>
          <a:lstStyle/>
          <a:p>
            <a:r>
              <a:rPr lang="cs-CZ"/>
              <a:t>Dominik Židek</a:t>
            </a:r>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r>
              <a:rPr lang="cs-CZ"/>
              <a:t>1. listopadu 2019</a:t>
            </a:r>
          </a:p>
        </p:txBody>
      </p:sp>
      <p:sp>
        <p:nvSpPr>
          <p:cNvPr id="5" name="Zástupný symbol pro zápatí 4"/>
          <p:cNvSpPr>
            <a:spLocks noGrp="1"/>
          </p:cNvSpPr>
          <p:nvPr>
            <p:ph type="ftr" sz="quarter" idx="11"/>
          </p:nvPr>
        </p:nvSpPr>
        <p:spPr/>
        <p:txBody>
          <a:bodyPr/>
          <a:lstStyle/>
          <a:p>
            <a:r>
              <a:rPr lang="cs-CZ"/>
              <a:t>Dominik Židek</a:t>
            </a:r>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r>
              <a:rPr lang="cs-CZ"/>
              <a:t>1. listopadu 2019</a:t>
            </a:r>
          </a:p>
        </p:txBody>
      </p:sp>
      <p:sp>
        <p:nvSpPr>
          <p:cNvPr id="5" name="Zástupný symbol pro zápatí 4"/>
          <p:cNvSpPr>
            <a:spLocks noGrp="1"/>
          </p:cNvSpPr>
          <p:nvPr>
            <p:ph type="ftr" sz="quarter" idx="11"/>
          </p:nvPr>
        </p:nvSpPr>
        <p:spPr/>
        <p:txBody>
          <a:bodyPr/>
          <a:lstStyle/>
          <a:p>
            <a:r>
              <a:rPr lang="cs-CZ"/>
              <a:t>Dominik Židek</a:t>
            </a:r>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r>
              <a:rPr lang="cs-CZ"/>
              <a:t>1. listopadu 2019</a:t>
            </a:r>
          </a:p>
        </p:txBody>
      </p:sp>
      <p:sp>
        <p:nvSpPr>
          <p:cNvPr id="5" name="Zástupný symbol pro zápatí 4"/>
          <p:cNvSpPr>
            <a:spLocks noGrp="1"/>
          </p:cNvSpPr>
          <p:nvPr>
            <p:ph type="ftr" sz="quarter" idx="11"/>
          </p:nvPr>
        </p:nvSpPr>
        <p:spPr/>
        <p:txBody>
          <a:bodyPr/>
          <a:lstStyle/>
          <a:p>
            <a:r>
              <a:rPr lang="cs-CZ"/>
              <a:t>Dominik Židek</a:t>
            </a:r>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r>
              <a:rPr lang="cs-CZ"/>
              <a:t>1. listopadu 2019</a:t>
            </a:r>
          </a:p>
        </p:txBody>
      </p:sp>
      <p:sp>
        <p:nvSpPr>
          <p:cNvPr id="8" name="Zástupný symbol pro zápatí 7"/>
          <p:cNvSpPr>
            <a:spLocks noGrp="1"/>
          </p:cNvSpPr>
          <p:nvPr>
            <p:ph type="ftr" sz="quarter" idx="11"/>
          </p:nvPr>
        </p:nvSpPr>
        <p:spPr/>
        <p:txBody>
          <a:bodyPr/>
          <a:lstStyle/>
          <a:p>
            <a:r>
              <a:rPr lang="cs-CZ"/>
              <a:t>Dominik Židek</a:t>
            </a:r>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r>
              <a:rPr lang="cs-CZ"/>
              <a:t>1. listopadu 2019</a:t>
            </a:r>
          </a:p>
        </p:txBody>
      </p:sp>
      <p:sp>
        <p:nvSpPr>
          <p:cNvPr id="4" name="Zástupný symbol pro zápatí 3"/>
          <p:cNvSpPr>
            <a:spLocks noGrp="1"/>
          </p:cNvSpPr>
          <p:nvPr>
            <p:ph type="ftr" sz="quarter" idx="11"/>
          </p:nvPr>
        </p:nvSpPr>
        <p:spPr/>
        <p:txBody>
          <a:bodyPr/>
          <a:lstStyle/>
          <a:p>
            <a:r>
              <a:rPr lang="cs-CZ"/>
              <a:t>Dominik Židek</a:t>
            </a:r>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a:t>1. listopadu 2019</a:t>
            </a:r>
          </a:p>
        </p:txBody>
      </p:sp>
      <p:sp>
        <p:nvSpPr>
          <p:cNvPr id="3" name="Zástupný symbol pro zápatí 2"/>
          <p:cNvSpPr>
            <a:spLocks noGrp="1"/>
          </p:cNvSpPr>
          <p:nvPr>
            <p:ph type="ftr" sz="quarter" idx="11"/>
          </p:nvPr>
        </p:nvSpPr>
        <p:spPr/>
        <p:txBody>
          <a:bodyPr/>
          <a:lstStyle/>
          <a:p>
            <a:r>
              <a:rPr lang="cs-CZ"/>
              <a:t>Dominik Židek</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a:t>1. listopadu 2019</a:t>
            </a: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Dominik Židek</a:t>
            </a: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9.jfif"/></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hyperlink" Target="mailto:dominik.zidek@law.muni.cz" TargetMode="Externa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vojtech\Pictures\Obrázky\logo katedry\logoEN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559641"/>
            <a:ext cx="4597857" cy="20253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vojtech\Pictures\Obrázky\logo katedry\logoCZ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559641"/>
            <a:ext cx="4658544" cy="20520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838742"/>
            <a:ext cx="7772400" cy="1470025"/>
          </a:xfrm>
        </p:spPr>
        <p:txBody>
          <a:bodyPr>
            <a:normAutofit/>
          </a:bodyPr>
          <a:lstStyle/>
          <a:p>
            <a:r>
              <a:rPr lang="cs-CZ" sz="3200" b="1" dirty="0"/>
              <a:t>Užívací vztahy k pozemkům</a:t>
            </a:r>
          </a:p>
        </p:txBody>
      </p:sp>
      <p:sp>
        <p:nvSpPr>
          <p:cNvPr id="4" name="TextovéPole 3"/>
          <p:cNvSpPr txBox="1"/>
          <p:nvPr/>
        </p:nvSpPr>
        <p:spPr>
          <a:xfrm>
            <a:off x="5373315" y="5938666"/>
            <a:ext cx="3672408" cy="646331"/>
          </a:xfrm>
          <a:prstGeom prst="rect">
            <a:avLst/>
          </a:prstGeom>
          <a:noFill/>
        </p:spPr>
        <p:txBody>
          <a:bodyPr wrap="square" rtlCol="0">
            <a:spAutoFit/>
          </a:bodyPr>
          <a:lstStyle/>
          <a:p>
            <a:r>
              <a:rPr lang="cs-CZ" b="1" dirty="0"/>
              <a:t>1. listopadu 2019</a:t>
            </a:r>
          </a:p>
          <a:p>
            <a:r>
              <a:rPr lang="cs-CZ" b="1" dirty="0"/>
              <a:t>JUDr. Dominik Židek, Ph.D.</a:t>
            </a:r>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9395" y="1251423"/>
            <a:ext cx="7939029" cy="5288450"/>
          </a:xfrm>
        </p:spPr>
        <p:txBody>
          <a:bodyPr>
            <a:normAutofit fontScale="92500" lnSpcReduction="20000"/>
          </a:bodyPr>
          <a:lstStyle/>
          <a:p>
            <a:r>
              <a:rPr lang="cs-CZ" sz="2700" dirty="0"/>
              <a:t>§ 2201 – 2331 OZ ve spojení se specifiky podle zvláštních právních předpisů</a:t>
            </a:r>
          </a:p>
          <a:p>
            <a:r>
              <a:rPr lang="cs-CZ" sz="2700" dirty="0"/>
              <a:t>pojmové znaky:</a:t>
            </a:r>
          </a:p>
          <a:p>
            <a:pPr lvl="1"/>
            <a:r>
              <a:rPr lang="cs-CZ" sz="2300" dirty="0"/>
              <a:t>přenechání užívání pozemku</a:t>
            </a:r>
          </a:p>
          <a:p>
            <a:pPr lvl="1"/>
            <a:r>
              <a:rPr lang="cs-CZ" sz="2300" dirty="0"/>
              <a:t>určitost pozemku</a:t>
            </a:r>
          </a:p>
          <a:p>
            <a:pPr lvl="1"/>
            <a:r>
              <a:rPr lang="cs-CZ" sz="2300" dirty="0"/>
              <a:t>dočasnost</a:t>
            </a:r>
          </a:p>
          <a:p>
            <a:pPr lvl="1"/>
            <a:r>
              <a:rPr lang="cs-CZ" sz="2300" dirty="0"/>
              <a:t>úplatnost</a:t>
            </a:r>
          </a:p>
          <a:p>
            <a:r>
              <a:rPr lang="cs-CZ" sz="2700" dirty="0"/>
              <a:t>forma:</a:t>
            </a:r>
          </a:p>
          <a:p>
            <a:pPr lvl="1"/>
            <a:r>
              <a:rPr lang="cs-CZ" sz="2300" dirty="0"/>
              <a:t>obecně není nutná písemná forma</a:t>
            </a:r>
          </a:p>
          <a:p>
            <a:pPr lvl="1"/>
            <a:r>
              <a:rPr lang="cs-CZ" sz="2300" dirty="0"/>
              <a:t>v případě nájmů pozemků určených k plnění funkcí lesa však musí být uzavřena písemně, jinak je neplatná (§ 12 odst. 2 lesního zákona)</a:t>
            </a:r>
          </a:p>
          <a:p>
            <a:pPr lvl="1"/>
            <a:r>
              <a:rPr lang="cs-CZ" sz="2300" dirty="0"/>
              <a:t>v případě nájmů pozemků ve vlastnictví České republiky, musí mít smlouva písemnou formu a projevy vůle musí být na jedné písemnosti (§ 17 zákona o majetku České republiky)</a:t>
            </a:r>
            <a:br>
              <a:rPr lang="cs-CZ" sz="2300" dirty="0"/>
            </a:br>
            <a:endParaRPr lang="cs-CZ" sz="23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Nájem pozemku a jeho specifika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10</a:t>
            </a:fld>
            <a:endParaRPr lang="cs-CZ"/>
          </a:p>
        </p:txBody>
      </p:sp>
    </p:spTree>
    <p:extLst>
      <p:ext uri="{BB962C8B-B14F-4D97-AF65-F5344CB8AC3E}">
        <p14:creationId xmlns:p14="http://schemas.microsoft.com/office/powerpoint/2010/main" val="137068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9395" y="1251423"/>
            <a:ext cx="7939029" cy="5288450"/>
          </a:xfrm>
        </p:spPr>
        <p:txBody>
          <a:bodyPr>
            <a:normAutofit fontScale="92500" lnSpcReduction="20000"/>
          </a:bodyPr>
          <a:lstStyle/>
          <a:p>
            <a:r>
              <a:rPr lang="cs-CZ" sz="2700" dirty="0"/>
              <a:t>předmět: pozemek nebo jeho část</a:t>
            </a:r>
          </a:p>
          <a:p>
            <a:r>
              <a:rPr lang="cs-CZ" sz="2700" dirty="0"/>
              <a:t>vznik nájmu:</a:t>
            </a:r>
          </a:p>
          <a:p>
            <a:pPr lvl="1"/>
            <a:r>
              <a:rPr lang="cs-CZ" sz="2300" dirty="0"/>
              <a:t>smlouvou</a:t>
            </a:r>
          </a:p>
          <a:p>
            <a:pPr lvl="1"/>
            <a:r>
              <a:rPr lang="cs-CZ" sz="2300" dirty="0"/>
              <a:t>rozhodnutím orgánu veřejné moci</a:t>
            </a:r>
          </a:p>
          <a:p>
            <a:pPr lvl="1"/>
            <a:r>
              <a:rPr lang="cs-CZ" sz="2300" dirty="0"/>
              <a:t>ze zákona (srov. viz výše)</a:t>
            </a:r>
          </a:p>
          <a:p>
            <a:r>
              <a:rPr lang="cs-CZ" sz="2700" dirty="0"/>
              <a:t>dočasnost:</a:t>
            </a:r>
          </a:p>
          <a:p>
            <a:pPr lvl="1"/>
            <a:r>
              <a:rPr lang="cs-CZ" sz="2300" dirty="0"/>
              <a:t>doba neurčitá</a:t>
            </a:r>
          </a:p>
          <a:p>
            <a:pPr lvl="2"/>
            <a:r>
              <a:rPr lang="cs-CZ" sz="1900" dirty="0"/>
              <a:t>výslovně sjednána</a:t>
            </a:r>
          </a:p>
          <a:p>
            <a:pPr lvl="2"/>
            <a:r>
              <a:rPr lang="cs-CZ" sz="1900" dirty="0"/>
              <a:t>nedohodnou-li si strany dobu trvání nebo den skočení nájmu, pak platí, že se jedná o nájem na dobu neurčitou (nevyvratitelná domněnka)</a:t>
            </a:r>
          </a:p>
          <a:p>
            <a:pPr lvl="1"/>
            <a:r>
              <a:rPr lang="cs-CZ" sz="2300" dirty="0"/>
              <a:t>doba určitá</a:t>
            </a:r>
          </a:p>
          <a:p>
            <a:pPr lvl="2"/>
            <a:r>
              <a:rPr lang="cs-CZ" sz="1900" dirty="0"/>
              <a:t>sjednaná doba trvání nebo den ukončení</a:t>
            </a:r>
          </a:p>
          <a:p>
            <a:pPr lvl="2"/>
            <a:r>
              <a:rPr lang="cs-CZ" sz="1900" dirty="0"/>
              <a:t>v případu nájmu ujednaného na dobu určitou delší než padesát let, se má se zato, že byl nájem ujednán na dobu neurčitou (vyvratitelná domněnka) s tím, že v prvních deseti letech lze nájem vypovědět jen u ujednaných výpovědních důvodů a v ujednané lhůtě</a:t>
            </a:r>
            <a:br>
              <a:rPr lang="cs-CZ" sz="1900" dirty="0"/>
            </a:br>
            <a:endParaRPr lang="cs-CZ" sz="19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Nájem pozemku a jeho specifika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11</a:t>
            </a:fld>
            <a:endParaRPr lang="cs-CZ"/>
          </a:p>
        </p:txBody>
      </p:sp>
    </p:spTree>
    <p:extLst>
      <p:ext uri="{BB962C8B-B14F-4D97-AF65-F5344CB8AC3E}">
        <p14:creationId xmlns:p14="http://schemas.microsoft.com/office/powerpoint/2010/main" val="22574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18356" y="1207270"/>
            <a:ext cx="8507288" cy="5514205"/>
          </a:xfrm>
        </p:spPr>
        <p:txBody>
          <a:bodyPr>
            <a:normAutofit fontScale="92500" lnSpcReduction="10000"/>
          </a:bodyPr>
          <a:lstStyle/>
          <a:p>
            <a:r>
              <a:rPr lang="cs-CZ" sz="2700" dirty="0"/>
              <a:t>úplatnost:</a:t>
            </a:r>
          </a:p>
          <a:p>
            <a:pPr lvl="1"/>
            <a:r>
              <a:rPr lang="cs-CZ" sz="1700" dirty="0"/>
              <a:t>nájemné se platí měsíčně pozadu v ujednané výši, a není-li ujednána, platí se ve výši obvyklé v době uzavření nájemní smlouvy s přihlédnutím k nájemnému za nájem obdobných věcí za obdobných podmínek</a:t>
            </a:r>
          </a:p>
          <a:p>
            <a:r>
              <a:rPr lang="cs-CZ" sz="2700" dirty="0"/>
              <a:t>povinnosti pronajímatele:</a:t>
            </a:r>
          </a:p>
          <a:p>
            <a:pPr lvl="1"/>
            <a:r>
              <a:rPr lang="cs-CZ" sz="1700" dirty="0"/>
              <a:t>přenechat pozemek nájemci tak, aby jej mohl užívat k ujednanému nebo obvyklému účelu</a:t>
            </a:r>
          </a:p>
          <a:p>
            <a:pPr lvl="1"/>
            <a:r>
              <a:rPr lang="cs-CZ" sz="1700" dirty="0"/>
              <a:t>udržovat pozemek v takovém stavu, aby mohl sloužit tomu užívání, pro který byl pronajat</a:t>
            </a:r>
          </a:p>
          <a:p>
            <a:pPr lvl="1"/>
            <a:r>
              <a:rPr lang="cs-CZ" sz="1700" dirty="0"/>
              <a:t>zajistit nájemci nerušené užívání pozemku po dobu nájmu</a:t>
            </a:r>
          </a:p>
          <a:p>
            <a:r>
              <a:rPr lang="cs-CZ" sz="2700" dirty="0"/>
              <a:t>práva a povinnosti nájemce:</a:t>
            </a:r>
          </a:p>
          <a:p>
            <a:pPr lvl="1"/>
            <a:r>
              <a:rPr lang="cs-CZ" sz="1700" dirty="0"/>
              <a:t>i bez zvláštního ujednání povinen užívat pozemek jako řádný hospodář k ujednanému účelu, nebo není-li ujednán, k účelu obvyklému</a:t>
            </a:r>
          </a:p>
          <a:p>
            <a:pPr lvl="1"/>
            <a:r>
              <a:rPr lang="cs-CZ" sz="1700" dirty="0"/>
              <a:t>platit nájemné</a:t>
            </a:r>
          </a:p>
          <a:p>
            <a:pPr lvl="1"/>
            <a:r>
              <a:rPr lang="cs-CZ" sz="1700" dirty="0"/>
              <a:t>dát pozemek do </a:t>
            </a:r>
            <a:r>
              <a:rPr lang="cs-CZ" sz="1700" b="1" dirty="0"/>
              <a:t>podnájmu</a:t>
            </a:r>
            <a:r>
              <a:rPr lang="cs-CZ" sz="1700" dirty="0"/>
              <a:t>, ale pouze se souhlasem pronajímatele; byla-li nájemní smlouva uzavřena v písemné formě, vyžaduje i souhlas pronajímatele písemnou formu; pokud by nájemce zřídil třetí osobě užívací právo k pozemku bez souhlasu pronajímatele, považuje se to za hrubé porušení nájemcových povinností způsobující pronajímateli vážnější újmu</a:t>
            </a:r>
          </a:p>
          <a:p>
            <a:pPr lvl="1"/>
            <a:r>
              <a:rPr lang="cs-CZ" sz="1700" dirty="0"/>
              <a:t>oprávnění vyplývající ze zvláštních předpisů ve vztahu k pozemkům: např. </a:t>
            </a:r>
            <a:r>
              <a:rPr lang="cs-CZ" sz="1700" u="sng" dirty="0"/>
              <a:t>§ 58 zákona o ochraně přírody a krajiny</a:t>
            </a:r>
            <a:r>
              <a:rPr lang="cs-CZ" sz="1700" dirty="0"/>
              <a:t>: domáhat se kompenzace za omezení ve využívání pozemku v důsledku ochrany přírody</a:t>
            </a:r>
            <a:r>
              <a:rPr lang="cs-CZ" sz="1900" dirty="0"/>
              <a:t/>
            </a:r>
            <a:br>
              <a:rPr lang="cs-CZ" sz="1900" dirty="0"/>
            </a:br>
            <a:endParaRPr lang="cs-CZ" sz="19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Nájem pozemku a jeho specifika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12</a:t>
            </a:fld>
            <a:endParaRPr lang="cs-CZ"/>
          </a:p>
        </p:txBody>
      </p:sp>
    </p:spTree>
    <p:extLst>
      <p:ext uri="{BB962C8B-B14F-4D97-AF65-F5344CB8AC3E}">
        <p14:creationId xmlns:p14="http://schemas.microsoft.com/office/powerpoint/2010/main" val="121467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18356" y="1207270"/>
            <a:ext cx="8507288" cy="5052661"/>
          </a:xfrm>
        </p:spPr>
        <p:txBody>
          <a:bodyPr>
            <a:normAutofit lnSpcReduction="10000"/>
          </a:bodyPr>
          <a:lstStyle/>
          <a:p>
            <a:r>
              <a:rPr lang="cs-CZ" sz="2000" b="1" dirty="0"/>
              <a:t>zánik nájmu:</a:t>
            </a:r>
          </a:p>
          <a:p>
            <a:pPr lvl="1"/>
            <a:r>
              <a:rPr lang="cs-CZ" sz="1800" dirty="0"/>
              <a:t>dohodou</a:t>
            </a:r>
          </a:p>
          <a:p>
            <a:pPr lvl="1"/>
            <a:r>
              <a:rPr lang="cs-CZ" sz="1800" dirty="0"/>
              <a:t>uplynutím sjednané doby</a:t>
            </a:r>
          </a:p>
          <a:p>
            <a:pPr lvl="2"/>
            <a:r>
              <a:rPr lang="cs-CZ" sz="1600" dirty="0"/>
              <a:t>užívá-li nájemce pozemek i po uplynutí nájemní doby a pronajímatel ho do jednoho měsíce nevyzve, aby mu pozemek předal (pozemek vyklidil), platí, že nájemní smlouva byla znovu uzavřena za podmínek ujednaných původně</a:t>
            </a:r>
          </a:p>
          <a:p>
            <a:pPr lvl="1"/>
            <a:r>
              <a:rPr lang="cs-CZ" sz="1800" dirty="0"/>
              <a:t>splynutím pronajímatele a nájemce</a:t>
            </a:r>
          </a:p>
          <a:p>
            <a:pPr lvl="1"/>
            <a:r>
              <a:rPr lang="cs-CZ" sz="1800" dirty="0"/>
              <a:t>výpovědí ze strany nájemce či pronajímatele (srov. též § 2222 OZ) </a:t>
            </a:r>
          </a:p>
          <a:p>
            <a:pPr lvl="1"/>
            <a:r>
              <a:rPr lang="cs-CZ" sz="1800" dirty="0"/>
              <a:t>skončení nájmu bez výpovědní lhůty (dle předchozí úpravy „odstoupení od nájemní smlouvy“)</a:t>
            </a:r>
          </a:p>
          <a:p>
            <a:pPr lvl="2"/>
            <a:r>
              <a:rPr lang="cs-CZ" sz="1600" dirty="0"/>
              <a:t>je možné v případě, kdy nájemce užívá pozemek takovým způsobem, že se opotřebovává nad míru přiměřenou okolnostem nebo že hrozí jeho „zničení“ (v případě pozemku jeho znehodnocení)</a:t>
            </a:r>
          </a:p>
          <a:p>
            <a:pPr lvl="1"/>
            <a:r>
              <a:rPr lang="cs-CZ" sz="1800" dirty="0"/>
              <a:t>rozhodnutím</a:t>
            </a:r>
          </a:p>
          <a:p>
            <a:pPr lvl="2"/>
            <a:r>
              <a:rPr lang="cs-CZ" sz="1600" dirty="0"/>
              <a:t>pozemkového úřadu v pozemkových úpravách o výměně pozemků (nájem zaniká k 1. říjnu běžného roku) - § 11 odst. 8 zákona o pozemkových </a:t>
            </a:r>
            <a:r>
              <a:rPr lang="cs-CZ" sz="1600" dirty="0" smtClean="0"/>
              <a:t>úpravách (viz samostatná přednáška)</a:t>
            </a:r>
            <a:endParaRPr lang="cs-CZ" sz="1600" dirty="0"/>
          </a:p>
          <a:p>
            <a:pPr lvl="2"/>
            <a:r>
              <a:rPr lang="cs-CZ" sz="1600" dirty="0"/>
              <a:t>o vyvlastnění - § 6 zákona o vyvlastnění</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Nájem pozemku a jeho specifika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13</a:t>
            </a:fld>
            <a:endParaRPr lang="cs-CZ"/>
          </a:p>
        </p:txBody>
      </p:sp>
    </p:spTree>
    <p:extLst>
      <p:ext uri="{BB962C8B-B14F-4D97-AF65-F5344CB8AC3E}">
        <p14:creationId xmlns:p14="http://schemas.microsoft.com/office/powerpoint/2010/main" val="297541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18356" y="1207270"/>
            <a:ext cx="8507288" cy="5052661"/>
          </a:xfrm>
        </p:spPr>
        <p:txBody>
          <a:bodyPr>
            <a:normAutofit fontScale="92500" lnSpcReduction="10000"/>
          </a:bodyPr>
          <a:lstStyle/>
          <a:p>
            <a:pPr marL="0" indent="0" algn="ctr">
              <a:buNone/>
            </a:pPr>
            <a:r>
              <a:rPr lang="cs-CZ" sz="2300" b="1" dirty="0"/>
              <a:t>Specifika pozemků určených k plnění funkcí lesa</a:t>
            </a:r>
          </a:p>
          <a:p>
            <a:r>
              <a:rPr lang="cs-CZ" sz="2000" dirty="0"/>
              <a:t>v případě nájmu lesa ve státním vlastnictví je vyžadován předběžný souhlas Ministerstva zemědělství (§ 4 odst. 2 zákona o lesích)</a:t>
            </a:r>
          </a:p>
          <a:p>
            <a:pPr lvl="1"/>
            <a:r>
              <a:rPr lang="cs-CZ" sz="1700" dirty="0"/>
              <a:t>předběžný souhlas se nevyžaduje u nájmu pozemků určených k plnění funkcí lesa, o jejichž omezení pro plnění funkcí lesa nebo o dočasném odnětí plnění funkcí lesa bylo rozhodnuto orgánem státní správy lesů (srov. § 13 odst. 1 zákona o lesích)</a:t>
            </a:r>
          </a:p>
          <a:p>
            <a:r>
              <a:rPr lang="cs-CZ" sz="2000" dirty="0"/>
              <a:t>§ 5 zákona o lesích</a:t>
            </a:r>
          </a:p>
          <a:p>
            <a:pPr lvl="1"/>
            <a:r>
              <a:rPr lang="cs-CZ" sz="1700" dirty="0"/>
              <a:t>nájem a podnájem </a:t>
            </a:r>
            <a:r>
              <a:rPr lang="cs-CZ" sz="1700" u="sng" dirty="0"/>
              <a:t>státního lesa za účelem hospodaření </a:t>
            </a:r>
            <a:r>
              <a:rPr lang="cs-CZ" sz="1700" dirty="0"/>
              <a:t>v lese je zakázán (není zákaz výpůjčky!)</a:t>
            </a:r>
          </a:p>
          <a:p>
            <a:pPr lvl="1"/>
            <a:r>
              <a:rPr lang="cs-CZ" sz="1700" dirty="0"/>
              <a:t>podnájem lesa není dovolen, není-li v nájemní smlouvě stanoveno jinak</a:t>
            </a:r>
          </a:p>
          <a:p>
            <a:r>
              <a:rPr lang="cs-CZ" sz="2000" dirty="0"/>
              <a:t>vlastníci lesních pozemků a jiných pozemků (§ 3 odst. 1) jsou povinni do 30 dnů ode dne uzavření smlouvy oznámit orgánu státní správy lesů vznik nájmu, podnájmu nebo výpůjčky lesních nebo jiných pozemků, </a:t>
            </a:r>
            <a:r>
              <a:rPr lang="cs-CZ" sz="2000" u="sng" dirty="0"/>
              <a:t>jestliže trvají nebo mají trvat méně než pět let</a:t>
            </a:r>
            <a:r>
              <a:rPr lang="cs-CZ" sz="2000" dirty="0"/>
              <a:t>; tato smlouva musí být uzavřena písemně, jinak je </a:t>
            </a:r>
            <a:r>
              <a:rPr lang="cs-CZ" sz="2000" dirty="0" smtClean="0"/>
              <a:t>neplatná</a:t>
            </a:r>
            <a:endParaRPr lang="cs-CZ" sz="2000" dirty="0"/>
          </a:p>
          <a:p>
            <a:r>
              <a:rPr lang="cs-CZ" sz="2000" dirty="0"/>
              <a:t>nájemce povinen strpět melioraci a hrazení bystřin (§ 35 zákona o lesích), ale i povinnost podílet se na realizaci nebo úhradě (financování) prací podle míry prospěchu, který má z jejich provedení (ovšem i náhrada majetkové újmy)</a:t>
            </a:r>
          </a:p>
          <a:p>
            <a:pPr lvl="1"/>
            <a:endParaRPr lang="cs-CZ" sz="16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Nájem pozemku a jeho specifika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14</a:t>
            </a:fld>
            <a:endParaRPr lang="cs-CZ"/>
          </a:p>
        </p:txBody>
      </p:sp>
    </p:spTree>
    <p:extLst>
      <p:ext uri="{BB962C8B-B14F-4D97-AF65-F5344CB8AC3E}">
        <p14:creationId xmlns:p14="http://schemas.microsoft.com/office/powerpoint/2010/main" val="28924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6333"/>
            <a:ext cx="8229600" cy="4738368"/>
          </a:xfrm>
        </p:spPr>
        <p:txBody>
          <a:bodyPr>
            <a:normAutofit/>
          </a:bodyPr>
          <a:lstStyle/>
          <a:p>
            <a:pPr marL="0" indent="0" algn="ctr">
              <a:buNone/>
            </a:pPr>
            <a:r>
              <a:rPr lang="cs-CZ" b="1" dirty="0"/>
              <a:t>Pacht pozemku a jeho specifika </a:t>
            </a:r>
          </a:p>
          <a:p>
            <a:endParaRPr lang="cs-CZ" dirty="0"/>
          </a:p>
          <a:p>
            <a:endParaRPr lang="cs-CZ" dirty="0"/>
          </a:p>
          <a:p>
            <a:endParaRPr lang="cs-CZ" dirty="0"/>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15</a:t>
            </a:fld>
            <a:endParaRPr lang="cs-CZ"/>
          </a:p>
        </p:txBody>
      </p:sp>
      <p:pic>
        <p:nvPicPr>
          <p:cNvPr id="13" name="Obrázek 12">
            <a:extLst>
              <a:ext uri="{FF2B5EF4-FFF2-40B4-BE49-F238E27FC236}">
                <a16:creationId xmlns:a16="http://schemas.microsoft.com/office/drawing/2014/main" id="{7B292581-DD8A-4535-B747-58D354906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157663"/>
            <a:ext cx="6042398" cy="4092780"/>
          </a:xfrm>
          <a:prstGeom prst="rect">
            <a:avLst/>
          </a:prstGeom>
        </p:spPr>
      </p:pic>
    </p:spTree>
    <p:extLst>
      <p:ext uri="{BB962C8B-B14F-4D97-AF65-F5344CB8AC3E}">
        <p14:creationId xmlns:p14="http://schemas.microsoft.com/office/powerpoint/2010/main" val="4187302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9395" y="1251423"/>
            <a:ext cx="7939029" cy="5288450"/>
          </a:xfrm>
        </p:spPr>
        <p:txBody>
          <a:bodyPr>
            <a:normAutofit fontScale="85000" lnSpcReduction="20000"/>
          </a:bodyPr>
          <a:lstStyle/>
          <a:p>
            <a:r>
              <a:rPr lang="cs-CZ" sz="2700" dirty="0"/>
              <a:t>§ 2332 – 2357 OZ ve spojení se specifiky podle zvláštních právních předpisů</a:t>
            </a:r>
          </a:p>
          <a:p>
            <a:r>
              <a:rPr lang="cs-CZ" sz="2700" dirty="0"/>
              <a:t>pojmové znaky:</a:t>
            </a:r>
          </a:p>
          <a:p>
            <a:pPr lvl="1"/>
            <a:r>
              <a:rPr lang="cs-CZ" sz="2300" dirty="0"/>
              <a:t>přenechání užívání a </a:t>
            </a:r>
            <a:r>
              <a:rPr lang="cs-CZ" sz="2300" b="1" dirty="0"/>
              <a:t>požívání </a:t>
            </a:r>
            <a:r>
              <a:rPr lang="cs-CZ" sz="2300" dirty="0"/>
              <a:t>pozemku (braní plodů a požitků)</a:t>
            </a:r>
          </a:p>
          <a:p>
            <a:pPr lvl="1"/>
            <a:r>
              <a:rPr lang="cs-CZ" sz="2300" dirty="0"/>
              <a:t>určitost věci</a:t>
            </a:r>
          </a:p>
          <a:p>
            <a:pPr lvl="1"/>
            <a:r>
              <a:rPr lang="cs-CZ" sz="2300" dirty="0"/>
              <a:t>dočasnost</a:t>
            </a:r>
          </a:p>
          <a:p>
            <a:pPr lvl="1"/>
            <a:r>
              <a:rPr lang="cs-CZ" sz="2300" dirty="0"/>
              <a:t>úplatnost (pachtovné; část výnosu; kombinace pachtovného a části výnosu)</a:t>
            </a:r>
          </a:p>
          <a:p>
            <a:r>
              <a:rPr lang="cs-CZ" sz="2500" b="1" dirty="0"/>
              <a:t>Není-li stanoveno něco jiného, použijí se pro pacht přiměřeně ustanovení o nájmu!</a:t>
            </a:r>
            <a:r>
              <a:rPr lang="cs-CZ" sz="2500" dirty="0"/>
              <a:t> =&gt; platí i pro specifika v jednotlivých právních předpisech, i když není exaktně legislativně promítnuto (např. viz výše: zákaz pachtu státního lesa za účelem hospodaření, povinnost vlastníků apod.)</a:t>
            </a:r>
          </a:p>
          <a:p>
            <a:pPr marL="0" indent="0">
              <a:buNone/>
            </a:pPr>
            <a:endParaRPr lang="cs-CZ" sz="600" dirty="0"/>
          </a:p>
          <a:p>
            <a:r>
              <a:rPr lang="cs-CZ" sz="2100" dirty="0"/>
              <a:t>institut inventáře – § 2342 NOZ, který zejména v případě zemědělského pachtu (viz dále) může sehrát důležitou roli – např. v propachtování zemědělských strojů, náčiní, ale i živého dobytka; u zemědělského pachtu se pak tyto věci, které se zpravidla považují za příslušenství propachtované věci, sepíší a ocení</a:t>
            </a:r>
            <a:r>
              <a:rPr lang="cs-CZ" sz="2300" dirty="0"/>
              <a:t/>
            </a:r>
            <a:br>
              <a:rPr lang="cs-CZ" sz="2300" dirty="0"/>
            </a:br>
            <a:endParaRPr lang="cs-CZ" sz="23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Pacht pozemku a jeho specifika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16</a:t>
            </a:fld>
            <a:endParaRPr lang="cs-CZ"/>
          </a:p>
        </p:txBody>
      </p:sp>
    </p:spTree>
    <p:extLst>
      <p:ext uri="{BB962C8B-B14F-4D97-AF65-F5344CB8AC3E}">
        <p14:creationId xmlns:p14="http://schemas.microsoft.com/office/powerpoint/2010/main" val="200602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9395" y="1251423"/>
            <a:ext cx="7939029" cy="5288450"/>
          </a:xfrm>
        </p:spPr>
        <p:txBody>
          <a:bodyPr>
            <a:normAutofit fontScale="92500" lnSpcReduction="20000"/>
          </a:bodyPr>
          <a:lstStyle/>
          <a:p>
            <a:pPr marL="0" indent="0" algn="ctr">
              <a:buNone/>
            </a:pPr>
            <a:r>
              <a:rPr lang="cs-CZ" sz="2800" b="1" dirty="0"/>
              <a:t>Zemědělský pacht </a:t>
            </a:r>
            <a:r>
              <a:rPr lang="cs-CZ" sz="1800" dirty="0"/>
              <a:t>(§ 2345 –  § 2348 OZ)</a:t>
            </a:r>
          </a:p>
          <a:p>
            <a:r>
              <a:rPr lang="cs-CZ" sz="2400" dirty="0"/>
              <a:t>Je-li propachtován zemědělský nebo lesní pozemek, </a:t>
            </a:r>
            <a:r>
              <a:rPr lang="cs-CZ" sz="2400" b="1" dirty="0"/>
              <a:t>je ujednán zemědělský pacht</a:t>
            </a:r>
            <a:r>
              <a:rPr lang="cs-CZ" sz="2400" dirty="0"/>
              <a:t>.</a:t>
            </a:r>
          </a:p>
          <a:p>
            <a:r>
              <a:rPr lang="cs-CZ" sz="2400" dirty="0"/>
              <a:t>Je-li pacht ujednán na dobu delší než dva roky a (současně) není-li smlouva uzavřena v písemné formě, má se za to, že pacht byl ujednán na dobu neurčitou. </a:t>
            </a:r>
          </a:p>
          <a:p>
            <a:r>
              <a:rPr lang="cs-CZ" sz="2400" dirty="0"/>
              <a:t>Pachtovné se platí ročně pozadu a je splatné k 1. říjnu.</a:t>
            </a:r>
          </a:p>
          <a:p>
            <a:r>
              <a:rPr lang="cs-CZ" sz="2400" dirty="0"/>
              <a:t>Pacht ujednaný na dobu neurčitou lze vypovědět v dvanáctiměsíční výpovědní době. </a:t>
            </a:r>
          </a:p>
          <a:p>
            <a:r>
              <a:rPr lang="cs-CZ" sz="2400" dirty="0"/>
              <a:t>Speciální výpovědní důvody při onemocnění či smrti pachtýře. </a:t>
            </a:r>
          </a:p>
          <a:p>
            <a:endParaRPr lang="cs-CZ" sz="2300" dirty="0"/>
          </a:p>
          <a:p>
            <a:pPr marL="0" indent="0">
              <a:buNone/>
            </a:pPr>
            <a:r>
              <a:rPr lang="cs-CZ" sz="2100" i="1" dirty="0"/>
              <a:t>„Pachtýři se zavazují, že nebudou odstraňovati hnůj z hospodářství a použijí všeho přirozeného hospodařením získaného hnojiva ku hnojení obhospodařovaných pozemků. (…) Také jsou pachtýři povinni louky, zahrady a ovocné stromy bedlivě ošetřovati a po dobu účinnosti této smlouvy nejméně jednou pohnojiti.“ </a:t>
            </a:r>
            <a:r>
              <a:rPr lang="cs-CZ" sz="1400" i="1" dirty="0"/>
              <a:t>(</a:t>
            </a:r>
            <a:r>
              <a:rPr lang="cs-CZ" sz="1400" dirty="0"/>
              <a:t>HAJN, Petr. Chvála pach(t)u. </a:t>
            </a:r>
            <a:r>
              <a:rPr lang="cs-CZ" sz="1400" i="1" dirty="0"/>
              <a:t>Právní fórum</a:t>
            </a:r>
            <a:r>
              <a:rPr lang="cs-CZ" sz="1400" dirty="0"/>
              <a:t>. 2012, roč. 9, č. 3, s. 89-90.)</a:t>
            </a:r>
            <a:r>
              <a:rPr lang="cs-CZ" sz="2100" dirty="0"/>
              <a:t/>
            </a:r>
            <a:br>
              <a:rPr lang="cs-CZ" sz="2100" dirty="0"/>
            </a:br>
            <a:endParaRPr lang="cs-CZ" sz="21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pl-PL" sz="2800" dirty="0"/>
              <a:t>Pacht pozemku a jeho specifika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17</a:t>
            </a:fld>
            <a:endParaRPr lang="cs-CZ"/>
          </a:p>
        </p:txBody>
      </p:sp>
    </p:spTree>
    <p:extLst>
      <p:ext uri="{BB962C8B-B14F-4D97-AF65-F5344CB8AC3E}">
        <p14:creationId xmlns:p14="http://schemas.microsoft.com/office/powerpoint/2010/main" val="313072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9395" y="1251423"/>
            <a:ext cx="7939029" cy="5288450"/>
          </a:xfrm>
        </p:spPr>
        <p:txBody>
          <a:bodyPr>
            <a:normAutofit lnSpcReduction="10000"/>
          </a:bodyPr>
          <a:lstStyle/>
          <a:p>
            <a:pPr marL="0" indent="0" algn="ctr">
              <a:buNone/>
            </a:pPr>
            <a:r>
              <a:rPr lang="pl-PL" sz="2800" b="1" dirty="0"/>
              <a:t>Nájem a pacht pozemku a přechodná ustanovení</a:t>
            </a:r>
          </a:p>
          <a:p>
            <a:r>
              <a:rPr lang="cs-CZ" sz="2100" dirty="0"/>
              <a:t>§ 3028 odst. 3 OZ: Právní poměry vzniklé přede dnem nabytí účinnosti tohoto zákona, jakož i práva a povinnosti z nich vzniklé, včetně práv a povinností z porušení smluv uzavřených přede dnem nabytí účinnosti tohoto zákona, </a:t>
            </a:r>
            <a:r>
              <a:rPr lang="cs-CZ" sz="2100" b="1" dirty="0"/>
              <a:t>dosavadními právními předpisy</a:t>
            </a:r>
            <a:r>
              <a:rPr lang="cs-CZ" sz="2100" dirty="0"/>
              <a:t>. To nebrání ujednání stran, že se tato jejich práva a povinnosti budou řídit tímto zákonem ode dne nabytí jeho účinnosti.</a:t>
            </a:r>
          </a:p>
          <a:p>
            <a:pPr marL="0" indent="0">
              <a:buNone/>
            </a:pPr>
            <a:endParaRPr lang="cs-CZ" sz="1600" dirty="0"/>
          </a:p>
          <a:p>
            <a:r>
              <a:rPr lang="cs-CZ" sz="2100" dirty="0"/>
              <a:t>§ 3074 odst. 1 OZ: Nájem se řídí tímto zákonem ode dne nabytí jeho účinnosti, i když ke vzniku nájmu došlo před tímto dnem; vznik nájmu, jakož i práva a povinnosti vzniklé přede dnem nabytí účinnosti tohoto zákona se však posuzují podle dosavadních právních předpisů. </a:t>
            </a:r>
            <a:r>
              <a:rPr lang="cs-CZ" sz="2100" b="1" dirty="0"/>
              <a:t>To neplatí </a:t>
            </a:r>
            <a:r>
              <a:rPr lang="cs-CZ" sz="2100" dirty="0"/>
              <a:t>pro</a:t>
            </a:r>
            <a:r>
              <a:rPr lang="cs-CZ" sz="2100" b="1" dirty="0"/>
              <a:t> </a:t>
            </a:r>
            <a:r>
              <a:rPr lang="cs-CZ" sz="2100" dirty="0"/>
              <a:t>nájem movité věci ani pro </a:t>
            </a:r>
            <a:r>
              <a:rPr lang="cs-CZ" sz="2100" b="1" dirty="0"/>
              <a:t>pacht</a:t>
            </a:r>
            <a:r>
              <a:rPr lang="cs-CZ" sz="2100" dirty="0"/>
              <a:t>. </a:t>
            </a:r>
            <a:r>
              <a:rPr lang="cs-CZ" sz="1700" dirty="0"/>
              <a:t>[=&gt; Nájemní vztahy, které vznikly před 1. 1. 2014 a které mají existovat i za účinnosti nového zákoníku a </a:t>
            </a:r>
            <a:r>
              <a:rPr lang="cs-CZ" sz="1700" u="sng" dirty="0"/>
              <a:t>které podle svého obsahu jsou pachty</a:t>
            </a:r>
            <a:r>
              <a:rPr lang="cs-CZ" sz="1700" dirty="0"/>
              <a:t>, se až do svého zániku řídí starou právní úpravou občanského zákoníku 1964 a nový občanský zákoník se jich netýká (kromě změny označení</a:t>
            </a:r>
            <a:r>
              <a:rPr lang="cs-CZ" sz="1700" dirty="0" smtClean="0"/>
              <a:t>)].</a:t>
            </a:r>
            <a:endParaRPr lang="cs-CZ" sz="21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477054"/>
          </a:xfrm>
          <a:prstGeom prst="rect">
            <a:avLst/>
          </a:prstGeom>
          <a:noFill/>
        </p:spPr>
        <p:txBody>
          <a:bodyPr wrap="square" rtlCol="0">
            <a:spAutoFit/>
          </a:bodyPr>
          <a:lstStyle/>
          <a:p>
            <a:r>
              <a:rPr lang="pl-PL" sz="2500" dirty="0"/>
              <a:t>Nájem a pacht pozemku a přechodná ustanovení</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18</a:t>
            </a:fld>
            <a:endParaRPr lang="cs-CZ"/>
          </a:p>
        </p:txBody>
      </p:sp>
    </p:spTree>
    <p:extLst>
      <p:ext uri="{BB962C8B-B14F-4D97-AF65-F5344CB8AC3E}">
        <p14:creationId xmlns:p14="http://schemas.microsoft.com/office/powerpoint/2010/main" val="423136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6333"/>
            <a:ext cx="8229600" cy="4738368"/>
          </a:xfrm>
        </p:spPr>
        <p:txBody>
          <a:bodyPr>
            <a:normAutofit/>
          </a:bodyPr>
          <a:lstStyle/>
          <a:p>
            <a:pPr marL="0" indent="0" algn="ctr">
              <a:buNone/>
            </a:pPr>
            <a:r>
              <a:rPr lang="cs-CZ" b="1" dirty="0"/>
              <a:t>Zápis nájmu a pachtu do katastru nemovitostí</a:t>
            </a:r>
          </a:p>
          <a:p>
            <a:endParaRPr lang="cs-CZ" dirty="0"/>
          </a:p>
          <a:p>
            <a:endParaRPr lang="cs-CZ" dirty="0"/>
          </a:p>
          <a:p>
            <a:endParaRPr lang="cs-CZ" dirty="0"/>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19</a:t>
            </a:fld>
            <a:endParaRPr lang="cs-CZ"/>
          </a:p>
        </p:txBody>
      </p:sp>
      <p:pic>
        <p:nvPicPr>
          <p:cNvPr id="9" name="Obrázek 8">
            <a:extLst>
              <a:ext uri="{FF2B5EF4-FFF2-40B4-BE49-F238E27FC236}">
                <a16:creationId xmlns:a16="http://schemas.microsoft.com/office/drawing/2014/main" id="{E411A815-6C47-49EE-ADB3-377131973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72" y="2385810"/>
            <a:ext cx="7704856" cy="2792224"/>
          </a:xfrm>
          <a:prstGeom prst="rect">
            <a:avLst/>
          </a:prstGeom>
        </p:spPr>
      </p:pic>
    </p:spTree>
    <p:extLst>
      <p:ext uri="{BB962C8B-B14F-4D97-AF65-F5344CB8AC3E}">
        <p14:creationId xmlns:p14="http://schemas.microsoft.com/office/powerpoint/2010/main" val="2163475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307614"/>
            <a:ext cx="8229600" cy="4738368"/>
          </a:xfrm>
        </p:spPr>
        <p:txBody>
          <a:bodyPr>
            <a:normAutofit fontScale="85000" lnSpcReduction="20000"/>
          </a:bodyPr>
          <a:lstStyle/>
          <a:p>
            <a:r>
              <a:rPr lang="cs-CZ" dirty="0"/>
              <a:t>Užívání pozemků – základní přehled</a:t>
            </a:r>
          </a:p>
          <a:p>
            <a:r>
              <a:rPr lang="cs-CZ" dirty="0"/>
              <a:t>Něco málo z historie – transformace užívacích vztahů po roce 1989</a:t>
            </a:r>
          </a:p>
          <a:p>
            <a:r>
              <a:rPr lang="cs-CZ" dirty="0"/>
              <a:t>Nájem pozemku a jeho specifika </a:t>
            </a:r>
          </a:p>
          <a:p>
            <a:r>
              <a:rPr lang="cs-CZ" dirty="0"/>
              <a:t>Pacht pozemku a jeho specifika</a:t>
            </a:r>
          </a:p>
          <a:p>
            <a:r>
              <a:rPr lang="cs-CZ" dirty="0"/>
              <a:t>Zápis nájmu a pachtu do katastru nemovitostí</a:t>
            </a:r>
          </a:p>
          <a:p>
            <a:r>
              <a:rPr lang="cs-CZ" dirty="0"/>
              <a:t>Výpůjčka a výprosa pozemků</a:t>
            </a:r>
          </a:p>
          <a:p>
            <a:r>
              <a:rPr lang="cs-CZ" dirty="0"/>
              <a:t>Přenechání pozemků ve vlastnictví státu do užívání jiným osobám</a:t>
            </a:r>
          </a:p>
          <a:p>
            <a:r>
              <a:rPr lang="cs-CZ" dirty="0"/>
              <a:t>Přenechání pozemků ve vlastnictví </a:t>
            </a:r>
            <a:r>
              <a:rPr lang="cs-CZ" dirty="0" smtClean="0"/>
              <a:t>obcí a krajů </a:t>
            </a:r>
            <a:r>
              <a:rPr lang="cs-CZ" dirty="0"/>
              <a:t>do užívání jiným osobám</a:t>
            </a:r>
          </a:p>
          <a:p>
            <a:r>
              <a:rPr lang="cs-CZ" dirty="0" smtClean="0"/>
              <a:t>Závěr</a:t>
            </a:r>
            <a:endParaRPr lang="cs-CZ" dirty="0"/>
          </a:p>
          <a:p>
            <a:endParaRPr lang="cs-CZ" dirty="0"/>
          </a:p>
          <a:p>
            <a:endParaRPr lang="cs-CZ" dirty="0"/>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53998"/>
          </a:xfrm>
          <a:prstGeom prst="rect">
            <a:avLst/>
          </a:prstGeom>
          <a:noFill/>
        </p:spPr>
        <p:txBody>
          <a:bodyPr wrap="square" rtlCol="0">
            <a:spAutoFit/>
          </a:bodyPr>
          <a:lstStyle/>
          <a:p>
            <a:r>
              <a:rPr lang="cs-CZ" sz="3000" dirty="0"/>
              <a:t>Obsah</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a:t>
            </a:fld>
            <a:endParaRPr lang="cs-CZ"/>
          </a:p>
        </p:txBody>
      </p:sp>
    </p:spTree>
    <p:extLst>
      <p:ext uri="{BB962C8B-B14F-4D97-AF65-F5344CB8AC3E}">
        <p14:creationId xmlns:p14="http://schemas.microsoft.com/office/powerpoint/2010/main" val="662651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9395" y="1251423"/>
            <a:ext cx="7939029" cy="5288450"/>
          </a:xfrm>
        </p:spPr>
        <p:txBody>
          <a:bodyPr>
            <a:normAutofit fontScale="92500" lnSpcReduction="10000"/>
          </a:bodyPr>
          <a:lstStyle/>
          <a:p>
            <a:r>
              <a:rPr lang="cs-CZ" sz="2100" dirty="0"/>
              <a:t>Je-li pronajatá věc zapsána do veřejného seznamu, zapíše se do veřejného seznamu i nájemní právo, pokud to navrhne vlastník věci nebo s jeho souhlasem nájemce. (§ 2203 OZ)</a:t>
            </a:r>
          </a:p>
          <a:p>
            <a:r>
              <a:rPr lang="cs-CZ" sz="2100" dirty="0"/>
              <a:t>Je-li propachtovaná věc zapsána do veřejného seznamu, zapíše se do veřejného seznamu i pachtovní právo, pokud to navrhne vlastník věci nebo s jeho souhlasem pachtýř. (§ 2333 OZ)</a:t>
            </a:r>
          </a:p>
          <a:p>
            <a:pPr marL="0" indent="0">
              <a:buNone/>
            </a:pPr>
            <a:endParaRPr lang="cs-CZ" sz="1000" dirty="0"/>
          </a:p>
          <a:p>
            <a:r>
              <a:rPr lang="cs-CZ" sz="2100" dirty="0"/>
              <a:t>§ 11 odst. 1 písm. q) a r) katastrálního zákona: Vkladem se do katastru zapisuje vznik, změna, zánik, promlčení a uznání existence nebo neexistence:</a:t>
            </a:r>
          </a:p>
          <a:p>
            <a:pPr lvl="1"/>
            <a:r>
              <a:rPr lang="cs-CZ" sz="1700" dirty="0"/>
              <a:t>nájmu, požádá-li o to vlastník nebo nájemce se souhlasem vlastníka</a:t>
            </a:r>
          </a:p>
          <a:p>
            <a:pPr lvl="1"/>
            <a:r>
              <a:rPr lang="cs-CZ" sz="1700" dirty="0"/>
              <a:t>pacht, požádá-li o to vlastník nebo pachtýř se souhlasem vlastníka.</a:t>
            </a:r>
          </a:p>
          <a:p>
            <a:r>
              <a:rPr lang="cs-CZ" sz="2100" dirty="0"/>
              <a:t>Stále se jedná o závazková práva, zápisem do katastru nemovitostí se z nich nestávají věcná práva!</a:t>
            </a:r>
          </a:p>
          <a:p>
            <a:r>
              <a:rPr lang="cs-CZ" sz="2100" dirty="0"/>
              <a:t>Provázanost na § 2222 odst. 2 OZ!</a:t>
            </a:r>
          </a:p>
          <a:p>
            <a:r>
              <a:rPr lang="pl-PL" sz="2100" i="1" dirty="0"/>
              <a:t>Pro šampiony: V období od 1. 1. 1993 do 1. 7. 1996 se </a:t>
            </a:r>
            <a:r>
              <a:rPr lang="cs-CZ" sz="2100" i="1" dirty="0"/>
              <a:t>v katastru nemovitostí evidovaly nájmy a výpůjčky zemědělských a lesních pozemků, které trvaly 5 a více let.</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dirty="0"/>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477054"/>
          </a:xfrm>
          <a:prstGeom prst="rect">
            <a:avLst/>
          </a:prstGeom>
          <a:noFill/>
        </p:spPr>
        <p:txBody>
          <a:bodyPr wrap="square" rtlCol="0">
            <a:spAutoFit/>
          </a:bodyPr>
          <a:lstStyle/>
          <a:p>
            <a:r>
              <a:rPr lang="pl-PL" sz="2500" dirty="0"/>
              <a:t>Zápis nájmu a pachtu do katastru nemovitostí</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20</a:t>
            </a:fld>
            <a:endParaRPr lang="cs-CZ"/>
          </a:p>
        </p:txBody>
      </p:sp>
    </p:spTree>
    <p:extLst>
      <p:ext uri="{BB962C8B-B14F-4D97-AF65-F5344CB8AC3E}">
        <p14:creationId xmlns:p14="http://schemas.microsoft.com/office/powerpoint/2010/main" val="67077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6333"/>
            <a:ext cx="8229600" cy="4738368"/>
          </a:xfrm>
        </p:spPr>
        <p:txBody>
          <a:bodyPr>
            <a:normAutofit/>
          </a:bodyPr>
          <a:lstStyle/>
          <a:p>
            <a:pPr marL="0" indent="0" algn="ctr">
              <a:buNone/>
            </a:pPr>
            <a:r>
              <a:rPr lang="cs-CZ" b="1" dirty="0"/>
              <a:t>Výpůjčka a výprosa pozemků</a:t>
            </a:r>
          </a:p>
          <a:p>
            <a:endParaRPr lang="cs-CZ" dirty="0"/>
          </a:p>
          <a:p>
            <a:endParaRPr lang="cs-CZ" dirty="0"/>
          </a:p>
          <a:p>
            <a:endParaRPr lang="cs-CZ" dirty="0"/>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21</a:t>
            </a:fld>
            <a:endParaRPr lang="cs-CZ"/>
          </a:p>
        </p:txBody>
      </p:sp>
      <p:pic>
        <p:nvPicPr>
          <p:cNvPr id="11" name="Grafický objekt 10">
            <a:extLst>
              <a:ext uri="{FF2B5EF4-FFF2-40B4-BE49-F238E27FC236}">
                <a16:creationId xmlns:a16="http://schemas.microsoft.com/office/drawing/2014/main" id="{374EC39F-FF81-4BAC-88A9-F5814F2A8BC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79920" y="2318992"/>
            <a:ext cx="3184159" cy="3213642"/>
          </a:xfrm>
          <a:prstGeom prst="rect">
            <a:avLst/>
          </a:prstGeom>
        </p:spPr>
      </p:pic>
    </p:spTree>
    <p:extLst>
      <p:ext uri="{BB962C8B-B14F-4D97-AF65-F5344CB8AC3E}">
        <p14:creationId xmlns:p14="http://schemas.microsoft.com/office/powerpoint/2010/main" val="2965196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9395" y="1251423"/>
            <a:ext cx="7939029" cy="5008508"/>
          </a:xfrm>
        </p:spPr>
        <p:txBody>
          <a:bodyPr>
            <a:normAutofit fontScale="92500" lnSpcReduction="10000"/>
          </a:bodyPr>
          <a:lstStyle/>
          <a:p>
            <a:pPr marL="0" indent="0" algn="ctr">
              <a:buNone/>
            </a:pPr>
            <a:r>
              <a:rPr lang="cs-CZ" sz="2500" b="1" u="sng" dirty="0"/>
              <a:t>Výpůjčka</a:t>
            </a:r>
          </a:p>
          <a:p>
            <a:r>
              <a:rPr lang="cs-CZ" sz="2500" dirty="0"/>
              <a:t>§ 2193 – § 2200 OZ </a:t>
            </a:r>
            <a:r>
              <a:rPr lang="cs-CZ" sz="2400" dirty="0"/>
              <a:t>ve spojení se specifiky podle zvláštních právních předpisů </a:t>
            </a:r>
            <a:r>
              <a:rPr lang="cs-CZ" sz="1700" dirty="0"/>
              <a:t>(viz např. výše uvedené u nájmu lesních pozemků)</a:t>
            </a:r>
          </a:p>
          <a:p>
            <a:r>
              <a:rPr lang="cs-CZ" sz="2400" dirty="0"/>
              <a:t>pojmové znaky:</a:t>
            </a:r>
          </a:p>
          <a:p>
            <a:pPr lvl="1"/>
            <a:r>
              <a:rPr lang="cs-CZ" sz="2000" dirty="0"/>
              <a:t>přenechání pozemku k užívání jinému</a:t>
            </a:r>
          </a:p>
          <a:p>
            <a:pPr lvl="1"/>
            <a:r>
              <a:rPr lang="cs-CZ" sz="1900" dirty="0"/>
              <a:t>dočasnost</a:t>
            </a:r>
          </a:p>
          <a:p>
            <a:pPr lvl="1"/>
            <a:r>
              <a:rPr lang="cs-CZ" sz="1900" dirty="0" err="1"/>
              <a:t>bezúplatnost</a:t>
            </a:r>
            <a:endParaRPr lang="cs-CZ" sz="1900" dirty="0"/>
          </a:p>
          <a:p>
            <a:pPr marL="0" indent="0" algn="ctr">
              <a:buNone/>
            </a:pPr>
            <a:r>
              <a:rPr lang="cs-CZ" sz="2500" b="1" u="sng" dirty="0"/>
              <a:t>Výprosa</a:t>
            </a:r>
          </a:p>
          <a:p>
            <a:r>
              <a:rPr lang="cs-CZ" sz="2500" dirty="0"/>
              <a:t>§ 2189 – § 2192 OZ</a:t>
            </a:r>
          </a:p>
          <a:p>
            <a:r>
              <a:rPr lang="cs-CZ" sz="2400" dirty="0"/>
              <a:t>pojmové znaky:</a:t>
            </a:r>
          </a:p>
          <a:p>
            <a:pPr lvl="1"/>
            <a:r>
              <a:rPr lang="cs-CZ" sz="2100" dirty="0"/>
              <a:t>přenechání pozemku k užívání jinému</a:t>
            </a:r>
          </a:p>
          <a:p>
            <a:pPr lvl="1"/>
            <a:r>
              <a:rPr lang="cs-CZ" sz="2100" dirty="0" err="1"/>
              <a:t>bezúplatnost</a:t>
            </a:r>
            <a:endParaRPr lang="cs-CZ" sz="2100" dirty="0"/>
          </a:p>
          <a:p>
            <a:pPr lvl="1"/>
            <a:r>
              <a:rPr lang="cs-CZ" sz="2100" dirty="0"/>
              <a:t>bez ujednání doby</a:t>
            </a:r>
          </a:p>
          <a:p>
            <a:pPr lvl="1"/>
            <a:r>
              <a:rPr lang="cs-CZ" sz="2100" dirty="0"/>
              <a:t>bez ujednání účelu, ke kterému se má pozemek užívat</a:t>
            </a:r>
            <a:endParaRPr lang="cs-CZ" sz="25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dirty="0"/>
              <a:t>1. listopadu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477054"/>
          </a:xfrm>
          <a:prstGeom prst="rect">
            <a:avLst/>
          </a:prstGeom>
          <a:noFill/>
        </p:spPr>
        <p:txBody>
          <a:bodyPr wrap="square" rtlCol="0">
            <a:spAutoFit/>
          </a:bodyPr>
          <a:lstStyle/>
          <a:p>
            <a:r>
              <a:rPr lang="pl-PL" sz="2500" dirty="0"/>
              <a:t>Výpůjčka a výprosa pozemků</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22</a:t>
            </a:fld>
            <a:endParaRPr lang="cs-CZ"/>
          </a:p>
        </p:txBody>
      </p:sp>
      <p:sp>
        <p:nvSpPr>
          <p:cNvPr id="10" name="Ovál 9">
            <a:extLst>
              <a:ext uri="{FF2B5EF4-FFF2-40B4-BE49-F238E27FC236}">
                <a16:creationId xmlns:a16="http://schemas.microsoft.com/office/drawing/2014/main" id="{B0AB4ADD-7A0C-4240-8D86-CE0C406D4853}"/>
              </a:ext>
            </a:extLst>
          </p:cNvPr>
          <p:cNvSpPr/>
          <p:nvPr/>
        </p:nvSpPr>
        <p:spPr>
          <a:xfrm>
            <a:off x="5724128" y="2708920"/>
            <a:ext cx="2664296"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Nezapisují se do katastru nemovitostí!</a:t>
            </a:r>
          </a:p>
        </p:txBody>
      </p:sp>
    </p:spTree>
    <p:extLst>
      <p:ext uri="{BB962C8B-B14F-4D97-AF65-F5344CB8AC3E}">
        <p14:creationId xmlns:p14="http://schemas.microsoft.com/office/powerpoint/2010/main" val="36352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9395" y="1251423"/>
            <a:ext cx="8083045" cy="5008508"/>
          </a:xfrm>
        </p:spPr>
        <p:txBody>
          <a:bodyPr>
            <a:normAutofit fontScale="85000" lnSpcReduction="20000"/>
          </a:bodyPr>
          <a:lstStyle/>
          <a:p>
            <a:pPr marL="0" indent="0" algn="ctr">
              <a:buNone/>
            </a:pPr>
            <a:r>
              <a:rPr lang="cs-CZ" sz="2800" b="1" dirty="0"/>
              <a:t>Výpůjčka vs. výprosa</a:t>
            </a:r>
          </a:p>
          <a:p>
            <a:pPr marL="0" indent="0" algn="ctr">
              <a:buNone/>
            </a:pPr>
            <a:endParaRPr lang="cs-CZ" sz="600" b="1" dirty="0"/>
          </a:p>
          <a:p>
            <a:r>
              <a:rPr lang="cs-CZ" sz="2400" dirty="0"/>
              <a:t>musí být sjednána doba trvání výpůjčky</a:t>
            </a:r>
          </a:p>
          <a:p>
            <a:r>
              <a:rPr lang="cs-CZ" sz="2400" dirty="0"/>
              <a:t>v případě výpůjčky se půjčitel nemůže domáhat předčasného vrácení pozemku, ledaže užije </a:t>
            </a:r>
            <a:r>
              <a:rPr lang="cs-CZ" sz="2400" dirty="0" err="1"/>
              <a:t>výpůjčitel</a:t>
            </a:r>
            <a:r>
              <a:rPr lang="cs-CZ" sz="2400" dirty="0"/>
              <a:t> pozemek v rozporu se smlouvou (§ 2198 odst. 1 OZ) </a:t>
            </a:r>
          </a:p>
          <a:p>
            <a:r>
              <a:rPr lang="cs-CZ" sz="2400" dirty="0"/>
              <a:t>vypůjčitel má právo vrátit pozemek předčasně; kdyby však z toho vznikly půjčiteli obtíže, nemůže pozemek vrátit bez jeho souhlasu (§ 2197 OZ)</a:t>
            </a:r>
          </a:p>
          <a:p>
            <a:endParaRPr lang="cs-CZ" sz="2400" dirty="0"/>
          </a:p>
          <a:p>
            <a:endParaRPr lang="cs-CZ" sz="2400" dirty="0"/>
          </a:p>
          <a:p>
            <a:pPr marL="0" indent="0" algn="ctr">
              <a:buNone/>
            </a:pPr>
            <a:endParaRPr lang="cs-CZ" sz="600" b="1" dirty="0"/>
          </a:p>
          <a:p>
            <a:r>
              <a:rPr lang="cs-CZ" sz="2400" dirty="0"/>
              <a:t>při výprose není dohodnuta doba užívání</a:t>
            </a:r>
          </a:p>
          <a:p>
            <a:r>
              <a:rPr lang="cs-CZ" sz="2400" dirty="0"/>
              <a:t>z bezúplatného užívacího vztahu profituje </a:t>
            </a:r>
            <a:r>
              <a:rPr lang="cs-CZ" sz="2400" dirty="0" err="1"/>
              <a:t>výprosník</a:t>
            </a:r>
            <a:endParaRPr lang="cs-CZ" sz="2400" dirty="0"/>
          </a:p>
          <a:p>
            <a:r>
              <a:rPr lang="cs-CZ" sz="2400" dirty="0"/>
              <a:t>§ 2190 odst. 1 OZ: povinnost </a:t>
            </a:r>
            <a:r>
              <a:rPr lang="cs-CZ" sz="2400" dirty="0" err="1"/>
              <a:t>výprosníka</a:t>
            </a:r>
            <a:r>
              <a:rPr lang="cs-CZ" sz="2400" dirty="0"/>
              <a:t> vrátit věc kdykoliv, pokud o to půjčitel požádá</a:t>
            </a:r>
          </a:p>
          <a:p>
            <a:r>
              <a:rPr lang="cs-CZ" sz="2400" dirty="0"/>
              <a:t>přiměřená lhůta k vrácení pozemku: § 2 odst. 3 OZ: soulad s dobrými mravy, přičemž myslet i na § 8 OZ: zjevné zneužití práva nepožívá právní ochrany</a:t>
            </a:r>
          </a:p>
          <a:p>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dirty="0"/>
              <a:t>1. listopadu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477054"/>
          </a:xfrm>
          <a:prstGeom prst="rect">
            <a:avLst/>
          </a:prstGeom>
          <a:noFill/>
        </p:spPr>
        <p:txBody>
          <a:bodyPr wrap="square" rtlCol="0">
            <a:spAutoFit/>
          </a:bodyPr>
          <a:lstStyle/>
          <a:p>
            <a:r>
              <a:rPr lang="pl-PL" sz="2500" dirty="0"/>
              <a:t>Výpůjčka a výprosa pozemků</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23</a:t>
            </a:fld>
            <a:endParaRPr lang="cs-CZ"/>
          </a:p>
        </p:txBody>
      </p:sp>
      <p:pic>
        <p:nvPicPr>
          <p:cNvPr id="9" name="Grafický objekt 8" descr="Zavřít">
            <a:extLst>
              <a:ext uri="{FF2B5EF4-FFF2-40B4-BE49-F238E27FC236}">
                <a16:creationId xmlns:a16="http://schemas.microsoft.com/office/drawing/2014/main" id="{984CCA68-747B-4A2D-883C-591028DC51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194414" y="3368456"/>
            <a:ext cx="593005" cy="593005"/>
          </a:xfrm>
          <a:prstGeom prst="rect">
            <a:avLst/>
          </a:prstGeom>
        </p:spPr>
      </p:pic>
    </p:spTree>
    <p:extLst>
      <p:ext uri="{BB962C8B-B14F-4D97-AF65-F5344CB8AC3E}">
        <p14:creationId xmlns:p14="http://schemas.microsoft.com/office/powerpoint/2010/main" val="18023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9395" y="1251423"/>
            <a:ext cx="8083045" cy="5008508"/>
          </a:xfrm>
        </p:spPr>
        <p:txBody>
          <a:bodyPr>
            <a:normAutofit fontScale="92500" lnSpcReduction="20000"/>
          </a:bodyPr>
          <a:lstStyle/>
          <a:p>
            <a:r>
              <a:rPr lang="cs-CZ" sz="2400" dirty="0"/>
              <a:t>Rozsudek Nejvyššího soudu ze dne 22. 1. 2013 </a:t>
            </a:r>
            <a:r>
              <a:rPr lang="cs-CZ" sz="2400" dirty="0" err="1"/>
              <a:t>sp</a:t>
            </a:r>
            <a:r>
              <a:rPr lang="cs-CZ" sz="2400" dirty="0"/>
              <a:t>. zn. 26 </a:t>
            </a:r>
            <a:r>
              <a:rPr lang="cs-CZ" sz="2400" dirty="0" err="1"/>
              <a:t>Cdo</a:t>
            </a:r>
            <a:r>
              <a:rPr lang="cs-CZ" sz="2400" dirty="0"/>
              <a:t> 3077/2012: </a:t>
            </a:r>
            <a:r>
              <a:rPr lang="cs-CZ" sz="2400" i="1" dirty="0"/>
              <a:t>„Kvalifikaci smluvního typu nelze provést pouze na základě pouhého porovnání obsahu smlouvy s formálními znaky určitého smluvního typu uvedenými v zákoně. Vždy je nutno zkoumat vůli účastníků posuzované smlouvy.“</a:t>
            </a:r>
          </a:p>
          <a:p>
            <a:pPr marL="0" indent="0">
              <a:buNone/>
            </a:pPr>
            <a:endParaRPr lang="cs-CZ" sz="1200" i="1" dirty="0"/>
          </a:p>
          <a:p>
            <a:r>
              <a:rPr lang="cs-CZ" sz="2400" dirty="0"/>
              <a:t>Rozsudek Nejvyššího soudu ze dne 8. 6. 2011 </a:t>
            </a:r>
            <a:r>
              <a:rPr lang="cs-CZ" sz="2400" dirty="0" err="1"/>
              <a:t>sp</a:t>
            </a:r>
            <a:r>
              <a:rPr lang="cs-CZ" sz="2400" dirty="0"/>
              <a:t>. zn. 26 </a:t>
            </a:r>
            <a:r>
              <a:rPr lang="cs-CZ" sz="2400" dirty="0" err="1"/>
              <a:t>Cdo</a:t>
            </a:r>
            <a:r>
              <a:rPr lang="cs-CZ" sz="2400" dirty="0"/>
              <a:t> 35/2011: </a:t>
            </a:r>
            <a:r>
              <a:rPr lang="cs-CZ" sz="2400" i="1" dirty="0"/>
              <a:t>„Smlouva o půjčce, bránící půjčiteli kdykoliv požadovat vrácení zapůjčené věci, nemůže být sjednána bez určení doby trvání výpůjčky. Dobu trvání tohoto právního vztahu lze vázat také na určitou objektivně zjistitelnou okolnost, která sice není určitelná konkrétním datem, avšak lze z ní bez pochyb zjistit, kdy výpůjčka skončí.“</a:t>
            </a:r>
          </a:p>
          <a:p>
            <a:pPr marL="0" indent="0">
              <a:buNone/>
            </a:pPr>
            <a:endParaRPr lang="cs-CZ" sz="1200" i="1" dirty="0"/>
          </a:p>
          <a:p>
            <a:r>
              <a:rPr lang="cs-CZ" sz="2400" dirty="0"/>
              <a:t>Rozsudek Nejvyššího soudu ze dne 11. 5. 2011 </a:t>
            </a:r>
            <a:r>
              <a:rPr lang="cs-CZ" sz="2400" dirty="0" err="1"/>
              <a:t>sp</a:t>
            </a:r>
            <a:r>
              <a:rPr lang="cs-CZ" sz="2400" dirty="0"/>
              <a:t>. zn. 26 </a:t>
            </a:r>
            <a:r>
              <a:rPr lang="cs-CZ" sz="2400" dirty="0" err="1"/>
              <a:t>Cdo</a:t>
            </a:r>
            <a:r>
              <a:rPr lang="cs-CZ" sz="2400" dirty="0"/>
              <a:t> 18/2011: </a:t>
            </a:r>
            <a:r>
              <a:rPr lang="cs-CZ" sz="2400" i="1" dirty="0"/>
              <a:t>„Závazek ze smlouvy o výpůjčce přechází na právní nástupce půjčitele, zatímco předčasnou smrtí vypůjčitele právo vyplývající ze smlouvy o výpůjčce zanikne.“</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dirty="0"/>
              <a:t>1. listopadu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477054"/>
          </a:xfrm>
          <a:prstGeom prst="rect">
            <a:avLst/>
          </a:prstGeom>
          <a:noFill/>
        </p:spPr>
        <p:txBody>
          <a:bodyPr wrap="square" rtlCol="0">
            <a:spAutoFit/>
          </a:bodyPr>
          <a:lstStyle/>
          <a:p>
            <a:r>
              <a:rPr lang="pl-PL" sz="2500" dirty="0"/>
              <a:t>Výpůjčka a výprosa pozemků</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24</a:t>
            </a:fld>
            <a:endParaRPr lang="cs-CZ"/>
          </a:p>
        </p:txBody>
      </p:sp>
    </p:spTree>
    <p:extLst>
      <p:ext uri="{BB962C8B-B14F-4D97-AF65-F5344CB8AC3E}">
        <p14:creationId xmlns:p14="http://schemas.microsoft.com/office/powerpoint/2010/main" val="1696146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6333"/>
            <a:ext cx="8229600" cy="4738368"/>
          </a:xfrm>
        </p:spPr>
        <p:txBody>
          <a:bodyPr>
            <a:normAutofit/>
          </a:bodyPr>
          <a:lstStyle/>
          <a:p>
            <a:pPr marL="0" indent="0" algn="ctr">
              <a:buNone/>
            </a:pPr>
            <a:r>
              <a:rPr lang="cs-CZ" b="1" dirty="0"/>
              <a:t>Přenechání pozemků ve vlastnictví státu do užívání jiným osobám</a:t>
            </a:r>
          </a:p>
          <a:p>
            <a:endParaRPr lang="cs-CZ" dirty="0"/>
          </a:p>
          <a:p>
            <a:endParaRPr lang="cs-CZ" dirty="0"/>
          </a:p>
          <a:p>
            <a:endParaRPr lang="cs-CZ" dirty="0"/>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25</a:t>
            </a:fld>
            <a:endParaRPr lang="cs-CZ"/>
          </a:p>
        </p:txBody>
      </p:sp>
      <p:pic>
        <p:nvPicPr>
          <p:cNvPr id="11" name="Obrázek 10">
            <a:extLst>
              <a:ext uri="{FF2B5EF4-FFF2-40B4-BE49-F238E27FC236}">
                <a16:creationId xmlns:a16="http://schemas.microsoft.com/office/drawing/2014/main" id="{416E3B57-C928-412B-83DC-851CC5411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704" y="2852936"/>
            <a:ext cx="4290591" cy="2412503"/>
          </a:xfrm>
          <a:prstGeom prst="rect">
            <a:avLst/>
          </a:prstGeom>
        </p:spPr>
      </p:pic>
    </p:spTree>
    <p:extLst>
      <p:ext uri="{BB962C8B-B14F-4D97-AF65-F5344CB8AC3E}">
        <p14:creationId xmlns:p14="http://schemas.microsoft.com/office/powerpoint/2010/main" val="1941212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9395" y="1251423"/>
            <a:ext cx="8083045" cy="5008508"/>
          </a:xfrm>
        </p:spPr>
        <p:txBody>
          <a:bodyPr>
            <a:normAutofit fontScale="55000" lnSpcReduction="20000"/>
          </a:bodyPr>
          <a:lstStyle/>
          <a:p>
            <a:pPr marL="0" indent="0" algn="ctr">
              <a:buNone/>
            </a:pPr>
            <a:r>
              <a:rPr lang="cs-CZ" sz="4000" b="1" dirty="0"/>
              <a:t>Přenechání </a:t>
            </a:r>
            <a:r>
              <a:rPr lang="cs-CZ" sz="4000" b="1" dirty="0" smtClean="0"/>
              <a:t>pozemků </a:t>
            </a:r>
            <a:r>
              <a:rPr lang="cs-CZ" sz="4000" b="1" dirty="0"/>
              <a:t>do užívání organizační složkou státu nebo </a:t>
            </a:r>
            <a:r>
              <a:rPr lang="cs-CZ" sz="4000" b="1" dirty="0" smtClean="0"/>
              <a:t>státní organizací</a:t>
            </a:r>
          </a:p>
          <a:p>
            <a:r>
              <a:rPr lang="cs-CZ" sz="3300" dirty="0" smtClean="0"/>
              <a:t>úplatně (nájem, pacht) – § 27 zákona o majetku ČR:</a:t>
            </a:r>
          </a:p>
          <a:p>
            <a:pPr lvl="1"/>
            <a:r>
              <a:rPr lang="cs-CZ" dirty="0" smtClean="0"/>
              <a:t>pozemky </a:t>
            </a:r>
            <a:r>
              <a:rPr lang="cs-CZ" dirty="0"/>
              <a:t>nepotřebné k plnění funkcí státu nebo jiných úkolů v rámci své působnosti nebo předmětu činnosti, k účelnějšímu nebo hospodárnějšímu využití </a:t>
            </a:r>
            <a:r>
              <a:rPr lang="cs-CZ" dirty="0" smtClean="0"/>
              <a:t>pozemku</a:t>
            </a:r>
            <a:endParaRPr lang="cs-CZ" dirty="0"/>
          </a:p>
          <a:p>
            <a:pPr lvl="1"/>
            <a:r>
              <a:rPr lang="cs-CZ" dirty="0" smtClean="0"/>
              <a:t>právnickým </a:t>
            </a:r>
            <a:r>
              <a:rPr lang="cs-CZ" dirty="0"/>
              <a:t>i fyzickým </a:t>
            </a:r>
            <a:r>
              <a:rPr lang="cs-CZ" dirty="0" smtClean="0"/>
              <a:t>osobám</a:t>
            </a:r>
          </a:p>
          <a:p>
            <a:pPr lvl="1"/>
            <a:r>
              <a:rPr lang="cs-CZ" dirty="0"/>
              <a:t>p</a:t>
            </a:r>
            <a:r>
              <a:rPr lang="cs-CZ" dirty="0" smtClean="0"/>
              <a:t>ouze </a:t>
            </a:r>
            <a:r>
              <a:rPr lang="cs-CZ" dirty="0"/>
              <a:t>na dobu určitou, </a:t>
            </a:r>
            <a:r>
              <a:rPr lang="cs-CZ" dirty="0" smtClean="0"/>
              <a:t>nejdéle na </a:t>
            </a:r>
            <a:r>
              <a:rPr lang="cs-CZ" dirty="0"/>
              <a:t>dobu 8 let témuž uživateli</a:t>
            </a:r>
            <a:r>
              <a:rPr lang="cs-CZ" dirty="0" smtClean="0"/>
              <a:t>, lze </a:t>
            </a:r>
            <a:r>
              <a:rPr lang="cs-CZ" dirty="0"/>
              <a:t>i </a:t>
            </a:r>
            <a:r>
              <a:rPr lang="cs-CZ" dirty="0" smtClean="0"/>
              <a:t>opakovaně</a:t>
            </a:r>
          </a:p>
          <a:p>
            <a:pPr lvl="1"/>
            <a:r>
              <a:rPr lang="cs-CZ" dirty="0" smtClean="0"/>
              <a:t>nájemné</a:t>
            </a:r>
          </a:p>
          <a:p>
            <a:pPr lvl="2"/>
            <a:r>
              <a:rPr lang="cs-CZ" dirty="0" smtClean="0"/>
              <a:t>Nesmí </a:t>
            </a:r>
            <a:r>
              <a:rPr lang="cs-CZ" dirty="0"/>
              <a:t>být sjednáno v nižší částce, než kterou jako nejvyšší možné </a:t>
            </a:r>
            <a:r>
              <a:rPr lang="cs-CZ" dirty="0" smtClean="0"/>
              <a:t>nájemné stanoví </a:t>
            </a:r>
            <a:r>
              <a:rPr lang="cs-CZ" dirty="0"/>
              <a:t>zvláštní předpis, není-li nájemné upraveno zvláštním právním předpisem, sjedná se nejméně ve výši, která je v daném místě a čase obvyklá</a:t>
            </a:r>
            <a:r>
              <a:rPr lang="cs-CZ" dirty="0" smtClean="0"/>
              <a:t>.</a:t>
            </a:r>
          </a:p>
          <a:p>
            <a:pPr lvl="1"/>
            <a:r>
              <a:rPr lang="cs-CZ" dirty="0" smtClean="0"/>
              <a:t>případný podnájem</a:t>
            </a:r>
          </a:p>
          <a:p>
            <a:pPr lvl="2"/>
            <a:r>
              <a:rPr lang="cs-CZ" dirty="0" smtClean="0"/>
              <a:t>Souhlas </a:t>
            </a:r>
            <a:r>
              <a:rPr lang="cs-CZ" dirty="0"/>
              <a:t>pronajímající organizační složky s přenecháním </a:t>
            </a:r>
            <a:r>
              <a:rPr lang="cs-CZ" dirty="0" smtClean="0"/>
              <a:t>pozemku nájemcem </a:t>
            </a:r>
            <a:r>
              <a:rPr lang="cs-CZ" dirty="0"/>
              <a:t>do podnájmu vyžaduje schválení </a:t>
            </a:r>
            <a:r>
              <a:rPr lang="cs-CZ" dirty="0" smtClean="0"/>
              <a:t>zřizovatele organizační </a:t>
            </a:r>
            <a:r>
              <a:rPr lang="cs-CZ" dirty="0"/>
              <a:t>složky. Nemá-li organizační složka zřizovatele, </a:t>
            </a:r>
            <a:r>
              <a:rPr lang="cs-CZ" dirty="0" smtClean="0"/>
              <a:t>tak schválení </a:t>
            </a:r>
            <a:r>
              <a:rPr lang="cs-CZ" dirty="0"/>
              <a:t>věcně příslušného ústředního správního úřadu, </a:t>
            </a:r>
            <a:r>
              <a:rPr lang="cs-CZ" dirty="0" smtClean="0"/>
              <a:t>není-li, tak </a:t>
            </a:r>
            <a:r>
              <a:rPr lang="cs-CZ" dirty="0"/>
              <a:t>Ministerstva financí</a:t>
            </a:r>
            <a:r>
              <a:rPr lang="cs-CZ" dirty="0" smtClean="0"/>
              <a:t>.</a:t>
            </a:r>
          </a:p>
          <a:p>
            <a:pPr lvl="1"/>
            <a:r>
              <a:rPr lang="cs-CZ" dirty="0" smtClean="0"/>
              <a:t>výjimky z výše uvedených pravidel povoluje Ministerstvo financí</a:t>
            </a:r>
          </a:p>
          <a:p>
            <a:r>
              <a:rPr lang="cs-CZ" dirty="0" smtClean="0"/>
              <a:t>bezúplatně (výpůjčka) – § 17 zákona o majetku ČR:</a:t>
            </a:r>
          </a:p>
          <a:p>
            <a:pPr lvl="1"/>
            <a:r>
              <a:rPr lang="cs-CZ" dirty="0"/>
              <a:t>organizační složka státu jen osobám, které se </a:t>
            </a:r>
            <a:r>
              <a:rPr lang="cs-CZ" dirty="0" smtClean="0"/>
              <a:t>nezabývají podnikáním </a:t>
            </a:r>
            <a:r>
              <a:rPr lang="cs-CZ" dirty="0"/>
              <a:t>a pouze k zajištění výkonu státní správy </a:t>
            </a:r>
            <a:r>
              <a:rPr lang="cs-CZ" dirty="0" smtClean="0"/>
              <a:t>v přenesené </a:t>
            </a:r>
            <a:r>
              <a:rPr lang="cs-CZ" dirty="0"/>
              <a:t>působnosti nebo pro účely sociální, </a:t>
            </a:r>
            <a:r>
              <a:rPr lang="cs-CZ" dirty="0" smtClean="0"/>
              <a:t>humanitární, požární </a:t>
            </a:r>
            <a:r>
              <a:rPr lang="cs-CZ" dirty="0"/>
              <a:t>ochrany, ochrany obyvatelstva, IZS, </a:t>
            </a:r>
            <a:r>
              <a:rPr lang="cs-CZ" dirty="0" smtClean="0"/>
              <a:t>vzdělávání, vědecké</a:t>
            </a:r>
            <a:r>
              <a:rPr lang="cs-CZ" dirty="0"/>
              <a:t>, kulturní, sportovní a tělovýchovné</a:t>
            </a:r>
            <a:r>
              <a:rPr lang="cs-CZ" dirty="0" smtClean="0"/>
              <a:t>, ochrany </a:t>
            </a:r>
            <a:r>
              <a:rPr lang="cs-CZ" dirty="0"/>
              <a:t>přírody </a:t>
            </a:r>
            <a:r>
              <a:rPr lang="cs-CZ" dirty="0" smtClean="0"/>
              <a:t>a </a:t>
            </a:r>
            <a:r>
              <a:rPr lang="pt-BR" dirty="0" smtClean="0"/>
              <a:t>péče </a:t>
            </a:r>
            <a:r>
              <a:rPr lang="pt-BR" dirty="0"/>
              <a:t>o životní prostředí a práce s dětmi a </a:t>
            </a:r>
            <a:r>
              <a:rPr lang="pt-BR" dirty="0" smtClean="0"/>
              <a:t>mládeží</a:t>
            </a:r>
            <a:endParaRPr lang="cs-CZ" dirty="0" smtClean="0"/>
          </a:p>
          <a:p>
            <a:pPr lvl="1"/>
            <a:r>
              <a:rPr lang="cs-CZ" dirty="0" smtClean="0"/>
              <a:t>písemná forma!</a:t>
            </a:r>
          </a:p>
          <a:p>
            <a:pPr lvl="1"/>
            <a:endParaRPr lang="cs-CZ" dirty="0"/>
          </a:p>
          <a:p>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dirty="0"/>
              <a:t>1. listopadu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462669"/>
            <a:ext cx="6624736" cy="384721"/>
          </a:xfrm>
          <a:prstGeom prst="rect">
            <a:avLst/>
          </a:prstGeom>
          <a:noFill/>
        </p:spPr>
        <p:txBody>
          <a:bodyPr wrap="square" rtlCol="0">
            <a:spAutoFit/>
          </a:bodyPr>
          <a:lstStyle/>
          <a:p>
            <a:r>
              <a:rPr lang="pl-PL" sz="1900" dirty="0"/>
              <a:t>Přenechání pozemků ve vlastnictví státu do užívání jiným osobám</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26</a:t>
            </a:fld>
            <a:endParaRPr lang="cs-CZ"/>
          </a:p>
        </p:txBody>
      </p:sp>
    </p:spTree>
    <p:extLst>
      <p:ext uri="{BB962C8B-B14F-4D97-AF65-F5344CB8AC3E}">
        <p14:creationId xmlns:p14="http://schemas.microsoft.com/office/powerpoint/2010/main" val="207257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7076" y="260648"/>
            <a:ext cx="8229600" cy="1143000"/>
          </a:xfrm>
        </p:spPr>
        <p:txBody>
          <a:bodyPr/>
          <a:lstStyle/>
          <a:p>
            <a:endParaRPr lang="cs-CZ" dirty="0"/>
          </a:p>
        </p:txBody>
      </p:sp>
      <p:sp>
        <p:nvSpPr>
          <p:cNvPr id="3" name="Zástupný symbol pro obsah 2"/>
          <p:cNvSpPr>
            <a:spLocks noGrp="1"/>
          </p:cNvSpPr>
          <p:nvPr>
            <p:ph idx="1"/>
          </p:nvPr>
        </p:nvSpPr>
        <p:spPr>
          <a:xfrm>
            <a:off x="457200" y="1277147"/>
            <a:ext cx="8435280" cy="5201913"/>
          </a:xfrm>
        </p:spPr>
        <p:txBody>
          <a:bodyPr>
            <a:normAutofit fontScale="77500" lnSpcReduction="20000"/>
          </a:bodyPr>
          <a:lstStyle/>
          <a:p>
            <a:pPr marL="0" indent="0" algn="ctr">
              <a:buNone/>
            </a:pPr>
            <a:r>
              <a:rPr lang="cs-CZ" sz="4000" b="1" dirty="0"/>
              <a:t>Přenechání </a:t>
            </a:r>
            <a:r>
              <a:rPr lang="cs-CZ" sz="4000" b="1" dirty="0" smtClean="0"/>
              <a:t>pozemků </a:t>
            </a:r>
            <a:r>
              <a:rPr lang="cs-CZ" sz="4000" b="1" dirty="0"/>
              <a:t>do užívání </a:t>
            </a:r>
            <a:r>
              <a:rPr lang="cs-CZ" sz="4000" b="1" dirty="0" smtClean="0"/>
              <a:t>státním podnikem</a:t>
            </a:r>
          </a:p>
          <a:p>
            <a:r>
              <a:rPr lang="cs-CZ" dirty="0" smtClean="0"/>
              <a:t>Zákon č</a:t>
            </a:r>
            <a:r>
              <a:rPr lang="cs-CZ" dirty="0"/>
              <a:t>. 77/1997 Sb., o státním </a:t>
            </a:r>
            <a:r>
              <a:rPr lang="cs-CZ" dirty="0" smtClean="0"/>
              <a:t>podniku, </a:t>
            </a:r>
            <a:r>
              <a:rPr lang="cs-CZ" dirty="0"/>
              <a:t>ve znění pozdějších </a:t>
            </a:r>
            <a:r>
              <a:rPr lang="cs-CZ" dirty="0" smtClean="0"/>
              <a:t>předpisů ve spojení s § </a:t>
            </a:r>
            <a:r>
              <a:rPr lang="cs-CZ" dirty="0"/>
              <a:t>54 odst. </a:t>
            </a:r>
            <a:r>
              <a:rPr lang="cs-CZ" dirty="0" smtClean="0"/>
              <a:t>1 zákona o majetku ČR</a:t>
            </a:r>
            <a:endParaRPr lang="cs-CZ" dirty="0"/>
          </a:p>
          <a:p>
            <a:r>
              <a:rPr lang="cs-CZ" dirty="0" smtClean="0"/>
              <a:t>Státní </a:t>
            </a:r>
            <a:r>
              <a:rPr lang="cs-CZ" dirty="0"/>
              <a:t>podniky</a:t>
            </a:r>
          </a:p>
          <a:p>
            <a:pPr lvl="1"/>
            <a:r>
              <a:rPr lang="cs-CZ" dirty="0" smtClean="0"/>
              <a:t>založené </a:t>
            </a:r>
            <a:r>
              <a:rPr lang="cs-CZ" dirty="0"/>
              <a:t>podle </a:t>
            </a:r>
            <a:r>
              <a:rPr lang="cs-CZ" dirty="0" smtClean="0"/>
              <a:t>zákona o státním podniku či považované za založení podle zákona o statním podniku =&gt; působnost zákona o </a:t>
            </a:r>
            <a:r>
              <a:rPr lang="cs-CZ" dirty="0"/>
              <a:t>majetku ČR se na </a:t>
            </a:r>
            <a:r>
              <a:rPr lang="cs-CZ" dirty="0" smtClean="0"/>
              <a:t>ně </a:t>
            </a:r>
            <a:r>
              <a:rPr lang="cs-CZ" b="1" dirty="0" smtClean="0"/>
              <a:t>nevztahuje</a:t>
            </a:r>
            <a:endParaRPr lang="cs-CZ" b="1" dirty="0"/>
          </a:p>
          <a:p>
            <a:r>
              <a:rPr lang="cs-CZ" dirty="0" smtClean="0"/>
              <a:t>Ostatní [např. Lesy České republiky, s. p.; Vojenské </a:t>
            </a:r>
            <a:r>
              <a:rPr lang="cs-CZ" dirty="0"/>
              <a:t>lesy a statky, s. p</a:t>
            </a:r>
            <a:r>
              <a:rPr lang="cs-CZ" dirty="0" smtClean="0"/>
              <a:t>.; </a:t>
            </a:r>
            <a:r>
              <a:rPr lang="pt-BR" dirty="0" smtClean="0"/>
              <a:t>Povodí</a:t>
            </a:r>
            <a:r>
              <a:rPr lang="cs-CZ" dirty="0" smtClean="0"/>
              <a:t> (Moravy, Vltavy apod.),</a:t>
            </a:r>
            <a:r>
              <a:rPr lang="pt-BR" dirty="0" smtClean="0"/>
              <a:t> </a:t>
            </a:r>
            <a:r>
              <a:rPr lang="pt-BR" dirty="0"/>
              <a:t>s. p. a </a:t>
            </a:r>
            <a:r>
              <a:rPr lang="pt-BR" dirty="0" smtClean="0"/>
              <a:t>další</a:t>
            </a:r>
            <a:r>
              <a:rPr lang="cs-CZ" dirty="0"/>
              <a:t>]</a:t>
            </a:r>
            <a:endParaRPr lang="pt-BR" dirty="0"/>
          </a:p>
          <a:p>
            <a:pPr lvl="1"/>
            <a:r>
              <a:rPr lang="pl-PL" dirty="0" smtClean="0"/>
              <a:t>zákon o majektu se na ně vztahuje, pokud zákon o majektu nestanoví v přechodných ustanoveních jinak</a:t>
            </a:r>
          </a:p>
          <a:p>
            <a:pPr marL="457200" lvl="1" indent="0">
              <a:buNone/>
            </a:pPr>
            <a:endParaRPr lang="pl-PL" sz="1300" dirty="0" smtClean="0"/>
          </a:p>
          <a:p>
            <a:r>
              <a:rPr lang="cs-CZ" sz="3100" dirty="0" smtClean="0"/>
              <a:t>§ 17 odst. 2 zákona o státním podniku: </a:t>
            </a:r>
            <a:r>
              <a:rPr lang="cs-CZ" sz="3100" i="1" dirty="0" smtClean="0"/>
              <a:t>„S </a:t>
            </a:r>
            <a:r>
              <a:rPr lang="cs-CZ" sz="3100" i="1" dirty="0"/>
              <a:t>určeným majetkem může podnik nakládat pouze s předchozím schválením zakladatele</a:t>
            </a:r>
            <a:r>
              <a:rPr lang="cs-CZ" sz="3100" i="1" dirty="0" smtClean="0"/>
              <a:t>.“ – </a:t>
            </a:r>
            <a:r>
              <a:rPr lang="cs-CZ" sz="3100" dirty="0" smtClean="0"/>
              <a:t>vztahuje se i na nájem, pacht a výpůjčku</a:t>
            </a:r>
            <a:endParaRPr lang="cs-CZ" sz="31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dirty="0"/>
              <a:t>1. listopadu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462669"/>
            <a:ext cx="6624736" cy="384721"/>
          </a:xfrm>
          <a:prstGeom prst="rect">
            <a:avLst/>
          </a:prstGeom>
          <a:noFill/>
        </p:spPr>
        <p:txBody>
          <a:bodyPr wrap="square" rtlCol="0">
            <a:spAutoFit/>
          </a:bodyPr>
          <a:lstStyle/>
          <a:p>
            <a:r>
              <a:rPr lang="pl-PL" sz="1900" dirty="0"/>
              <a:t>Přenechání pozemků ve vlastnictví státu do užívání jiným osobám</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27</a:t>
            </a:fld>
            <a:endParaRPr lang="cs-CZ"/>
          </a:p>
        </p:txBody>
      </p:sp>
    </p:spTree>
    <p:extLst>
      <p:ext uri="{BB962C8B-B14F-4D97-AF65-F5344CB8AC3E}">
        <p14:creationId xmlns:p14="http://schemas.microsoft.com/office/powerpoint/2010/main" val="30076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6333"/>
            <a:ext cx="8229600" cy="4738368"/>
          </a:xfrm>
        </p:spPr>
        <p:txBody>
          <a:bodyPr>
            <a:normAutofit/>
          </a:bodyPr>
          <a:lstStyle/>
          <a:p>
            <a:pPr marL="0" indent="0" algn="ctr">
              <a:buNone/>
            </a:pPr>
            <a:r>
              <a:rPr lang="cs-CZ" b="1" dirty="0"/>
              <a:t>Přenechání pozemků ve vlastnictví obcí a krajů do užívání jiným osobám</a:t>
            </a:r>
          </a:p>
          <a:p>
            <a:endParaRPr lang="cs-CZ" dirty="0"/>
          </a:p>
          <a:p>
            <a:endParaRPr lang="cs-CZ" dirty="0"/>
          </a:p>
          <a:p>
            <a:endParaRPr lang="cs-CZ" dirty="0"/>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28</a:t>
            </a:fld>
            <a:endParaRPr lang="cs-CZ"/>
          </a:p>
        </p:txBody>
      </p:sp>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3403" y="2380329"/>
            <a:ext cx="6637193" cy="3702751"/>
          </a:xfrm>
          <a:prstGeom prst="rect">
            <a:avLst/>
          </a:prstGeom>
        </p:spPr>
      </p:pic>
    </p:spTree>
    <p:extLst>
      <p:ext uri="{BB962C8B-B14F-4D97-AF65-F5344CB8AC3E}">
        <p14:creationId xmlns:p14="http://schemas.microsoft.com/office/powerpoint/2010/main" val="3670931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9395" y="1251423"/>
            <a:ext cx="8083045" cy="5008508"/>
          </a:xfrm>
        </p:spPr>
        <p:txBody>
          <a:bodyPr>
            <a:normAutofit fontScale="62500" lnSpcReduction="20000"/>
          </a:bodyPr>
          <a:lstStyle/>
          <a:p>
            <a:pPr marL="0" indent="0" algn="ctr">
              <a:buNone/>
            </a:pPr>
            <a:r>
              <a:rPr lang="cs-CZ" b="1" dirty="0"/>
              <a:t>Obce </a:t>
            </a:r>
            <a:r>
              <a:rPr lang="cs-CZ" b="1" dirty="0" smtClean="0"/>
              <a:t>– § 39 zákona o obcích </a:t>
            </a:r>
          </a:p>
          <a:p>
            <a:r>
              <a:rPr lang="cs-CZ" dirty="0" smtClean="0"/>
              <a:t>záměr </a:t>
            </a:r>
            <a:r>
              <a:rPr lang="cs-CZ" dirty="0"/>
              <a:t>obce </a:t>
            </a:r>
            <a:r>
              <a:rPr lang="cs-CZ" dirty="0" smtClean="0"/>
              <a:t>mj. pronajmout</a:t>
            </a:r>
            <a:r>
              <a:rPr lang="cs-CZ" dirty="0"/>
              <a:t>, propachtovat nebo vypůjčit hmotnou nemovitou věc nebo právo stavby anebo je přenechat jako výprosu a záměr obce smluvně zřídit právo stavby k pozemku ve vlastnictví </a:t>
            </a:r>
            <a:r>
              <a:rPr lang="cs-CZ" dirty="0" smtClean="0"/>
              <a:t>obce</a:t>
            </a:r>
          </a:p>
          <a:p>
            <a:r>
              <a:rPr lang="cs-CZ" dirty="0" smtClean="0"/>
              <a:t>obec musí zveřejnit záměr po </a:t>
            </a:r>
            <a:r>
              <a:rPr lang="cs-CZ" dirty="0"/>
              <a:t>dobu nejméně 15 dnů před rozhodnutím </a:t>
            </a:r>
            <a:r>
              <a:rPr lang="cs-CZ" dirty="0" smtClean="0"/>
              <a:t>rady obce </a:t>
            </a:r>
            <a:r>
              <a:rPr lang="cs-CZ" dirty="0"/>
              <a:t>vyvěšením na úřední </a:t>
            </a:r>
            <a:r>
              <a:rPr lang="cs-CZ" dirty="0" smtClean="0"/>
              <a:t>desce obecního </a:t>
            </a:r>
            <a:r>
              <a:rPr lang="cs-CZ" dirty="0"/>
              <a:t>úřadu, aby se k němu mohli zájemci vyjádřit a předložit své </a:t>
            </a:r>
            <a:r>
              <a:rPr lang="cs-CZ" dirty="0" smtClean="0"/>
              <a:t>nabídky; záměr </a:t>
            </a:r>
            <a:r>
              <a:rPr lang="cs-CZ" dirty="0"/>
              <a:t>může obec též zveřejnit způsobem v místě </a:t>
            </a:r>
            <a:r>
              <a:rPr lang="cs-CZ" dirty="0" smtClean="0"/>
              <a:t>obvyklým – pokud </a:t>
            </a:r>
            <a:r>
              <a:rPr lang="cs-CZ" dirty="0"/>
              <a:t>obec záměr nezveřejní, je právní jednání </a:t>
            </a:r>
            <a:r>
              <a:rPr lang="cs-CZ" dirty="0" smtClean="0"/>
              <a:t>neplatné</a:t>
            </a:r>
          </a:p>
          <a:p>
            <a:pPr lvl="1"/>
            <a:r>
              <a:rPr lang="cs-CZ" dirty="0" smtClean="0"/>
              <a:t>neplatí, </a:t>
            </a:r>
            <a:r>
              <a:rPr lang="cs-CZ" dirty="0"/>
              <a:t>jde-li o pronájem bytů nebo hrobových míst anebo o pronájem, pacht nebo výpůjčku majetku obce na dobu kratší než 30 dnů nebo jde-li o pronájem, pacht, výprosu nebo výpůjčku právnické osobě zřízené nebo založené obcí nebo právnické osobě, kterou obec </a:t>
            </a:r>
            <a:r>
              <a:rPr lang="cs-CZ" dirty="0" smtClean="0"/>
              <a:t>ovládá</a:t>
            </a:r>
            <a:endParaRPr lang="cs-CZ" dirty="0"/>
          </a:p>
          <a:p>
            <a:pPr marL="457200" lvl="1" indent="0">
              <a:buNone/>
            </a:pPr>
            <a:endParaRPr lang="cs-CZ" dirty="0" smtClean="0"/>
          </a:p>
          <a:p>
            <a:r>
              <a:rPr lang="cs-CZ" dirty="0" smtClean="0"/>
              <a:t>při </a:t>
            </a:r>
            <a:r>
              <a:rPr lang="cs-CZ" dirty="0"/>
              <a:t>úplatném převodu majetku se cena sjednává zpravidla ve výši, která je v daném místě a čase obvyklá, nejde-li o cenu regulovanou </a:t>
            </a:r>
            <a:r>
              <a:rPr lang="cs-CZ" dirty="0" smtClean="0"/>
              <a:t>státem; odchylka </a:t>
            </a:r>
            <a:r>
              <a:rPr lang="cs-CZ" dirty="0"/>
              <a:t>od ceny obvyklé musí být zdůvodněna, jde-li o cenu nižší než </a:t>
            </a:r>
            <a:r>
              <a:rPr lang="cs-CZ" dirty="0" smtClean="0"/>
              <a:t>obvyklou - není-li </a:t>
            </a:r>
            <a:r>
              <a:rPr lang="cs-CZ" dirty="0"/>
              <a:t>odchylka od ceny obvyklé zdůvodněna, je právní jednání </a:t>
            </a:r>
            <a:r>
              <a:rPr lang="cs-CZ" dirty="0" smtClean="0"/>
              <a:t>neplatné </a:t>
            </a:r>
            <a:endParaRPr lang="cs-CZ" dirty="0"/>
          </a:p>
          <a:p>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dirty="0"/>
              <a:t>1. listopadu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492195"/>
            <a:ext cx="6624736" cy="353943"/>
          </a:xfrm>
          <a:prstGeom prst="rect">
            <a:avLst/>
          </a:prstGeom>
          <a:noFill/>
        </p:spPr>
        <p:txBody>
          <a:bodyPr wrap="square" rtlCol="0">
            <a:spAutoFit/>
          </a:bodyPr>
          <a:lstStyle/>
          <a:p>
            <a:r>
              <a:rPr lang="pl-PL" sz="1700" dirty="0"/>
              <a:t>Přenechání pozemků ve vlastnictví obcí a krajů do užívání jiným osobám</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29</a:t>
            </a:fld>
            <a:endParaRPr lang="cs-CZ"/>
          </a:p>
        </p:txBody>
      </p:sp>
    </p:spTree>
    <p:extLst>
      <p:ext uri="{BB962C8B-B14F-4D97-AF65-F5344CB8AC3E}">
        <p14:creationId xmlns:p14="http://schemas.microsoft.com/office/powerpoint/2010/main" val="86711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6333"/>
            <a:ext cx="8229600" cy="4738368"/>
          </a:xfrm>
        </p:spPr>
        <p:txBody>
          <a:bodyPr>
            <a:normAutofit/>
          </a:bodyPr>
          <a:lstStyle/>
          <a:p>
            <a:pPr marL="0" indent="0" algn="ctr">
              <a:buNone/>
            </a:pPr>
            <a:r>
              <a:rPr lang="cs-CZ" b="1" dirty="0"/>
              <a:t>Užívání pozemků – základní přehled</a:t>
            </a:r>
          </a:p>
          <a:p>
            <a:endParaRPr lang="cs-CZ" dirty="0"/>
          </a:p>
          <a:p>
            <a:endParaRPr lang="cs-CZ" dirty="0"/>
          </a:p>
          <a:p>
            <a:endParaRPr lang="cs-CZ" dirty="0"/>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3</a:t>
            </a:fld>
            <a:endParaRPr lang="cs-CZ"/>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2297343"/>
            <a:ext cx="6683896" cy="3208270"/>
          </a:xfrm>
          <a:prstGeom prst="rect">
            <a:avLst/>
          </a:prstGeom>
        </p:spPr>
      </p:pic>
    </p:spTree>
    <p:extLst>
      <p:ext uri="{BB962C8B-B14F-4D97-AF65-F5344CB8AC3E}">
        <p14:creationId xmlns:p14="http://schemas.microsoft.com/office/powerpoint/2010/main" val="1565082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50457" y="1210695"/>
            <a:ext cx="8443085" cy="5288451"/>
          </a:xfrm>
        </p:spPr>
        <p:txBody>
          <a:bodyPr>
            <a:normAutofit fontScale="55000" lnSpcReduction="20000"/>
          </a:bodyPr>
          <a:lstStyle/>
          <a:p>
            <a:pPr marL="0" indent="0" algn="ctr">
              <a:buNone/>
            </a:pPr>
            <a:r>
              <a:rPr lang="cs-CZ" b="1" dirty="0" smtClean="0"/>
              <a:t>Kraje – § 18 zákona o obcích </a:t>
            </a:r>
          </a:p>
          <a:p>
            <a:r>
              <a:rPr lang="cs-CZ" dirty="0" smtClean="0"/>
              <a:t>záměr </a:t>
            </a:r>
            <a:r>
              <a:rPr lang="cs-CZ" dirty="0"/>
              <a:t>kraje </a:t>
            </a:r>
            <a:r>
              <a:rPr lang="cs-CZ" dirty="0" smtClean="0"/>
              <a:t>mj. pronajmout</a:t>
            </a:r>
            <a:r>
              <a:rPr lang="cs-CZ" dirty="0"/>
              <a:t>, propachtovat nebo vypůjčit hmotnou nemovitou věc nebo právo stavby anebo je přenechat jako výprosu a záměr kraje smluvně zřídit právo stavby k pozemku ve vlastnictví </a:t>
            </a:r>
            <a:r>
              <a:rPr lang="cs-CZ" dirty="0" smtClean="0"/>
              <a:t>kraje</a:t>
            </a:r>
          </a:p>
          <a:p>
            <a:r>
              <a:rPr lang="cs-CZ" dirty="0" smtClean="0"/>
              <a:t>kraj musí zveřejnit záměr po </a:t>
            </a:r>
            <a:r>
              <a:rPr lang="cs-CZ" dirty="0"/>
              <a:t>dobu nejméně 30 dnů před rozhodnutím </a:t>
            </a:r>
            <a:r>
              <a:rPr lang="cs-CZ" dirty="0" smtClean="0"/>
              <a:t>rady kraje </a:t>
            </a:r>
            <a:r>
              <a:rPr lang="cs-CZ" dirty="0"/>
              <a:t>vyvěšením na úřední </a:t>
            </a:r>
            <a:r>
              <a:rPr lang="cs-CZ" dirty="0" smtClean="0"/>
              <a:t>desce, </a:t>
            </a:r>
            <a:r>
              <a:rPr lang="cs-CZ" dirty="0"/>
              <a:t>aby se k němu mohli zájemci vyjádřit a předložit své </a:t>
            </a:r>
            <a:r>
              <a:rPr lang="cs-CZ" dirty="0" smtClean="0"/>
              <a:t>nabídky – pokud </a:t>
            </a:r>
            <a:r>
              <a:rPr lang="cs-CZ" dirty="0"/>
              <a:t>kraj záměr po uvedenou dobu nezveřejní, je právní jednání </a:t>
            </a:r>
            <a:r>
              <a:rPr lang="cs-CZ" dirty="0" smtClean="0"/>
              <a:t>neplatné</a:t>
            </a:r>
          </a:p>
          <a:p>
            <a:pPr lvl="1"/>
            <a:r>
              <a:rPr lang="cs-CZ" dirty="0" smtClean="0"/>
              <a:t>neplatí, jde-li </a:t>
            </a:r>
            <a:r>
              <a:rPr lang="cs-CZ" dirty="0"/>
              <a:t>o pronájem bytů, dále jde-li o pronájem, pacht anebo výpůjčku majetku kraje na dobu kratší než 90 dnů nebo jde-li o pronájem, pacht, výprosu nebo výpůjčku právnické osobě, jejímž zřizovatelem nebo zakladatelem je kraj anebo kterou kraj </a:t>
            </a:r>
            <a:r>
              <a:rPr lang="cs-CZ" dirty="0" smtClean="0"/>
              <a:t>ovládá, </a:t>
            </a:r>
            <a:r>
              <a:rPr lang="cs-CZ" dirty="0"/>
              <a:t>nebo jde-li o pronájem silničního nebo silničního pomocného pozemku v souvislosti se zvláštním užíváním silnic podle zvláštního </a:t>
            </a:r>
            <a:r>
              <a:rPr lang="cs-CZ" dirty="0" smtClean="0"/>
              <a:t>zákona</a:t>
            </a:r>
          </a:p>
          <a:p>
            <a:pPr lvl="1"/>
            <a:r>
              <a:rPr lang="cs-CZ" dirty="0" smtClean="0"/>
              <a:t>neplatí též na výpůjčku</a:t>
            </a:r>
            <a:r>
              <a:rPr lang="cs-CZ" dirty="0"/>
              <a:t>, výprosu, pacht nebo pronájem majetku svěřeného příspěvkovým organizacím zřízeným krajem, nestanoví-li zvláštní předpis nebo zastupitelstvo ve zřizovací listině </a:t>
            </a:r>
            <a:r>
              <a:rPr lang="cs-CZ" dirty="0" smtClean="0"/>
              <a:t>jinak</a:t>
            </a:r>
            <a:endParaRPr lang="cs-CZ" dirty="0"/>
          </a:p>
          <a:p>
            <a:pPr marL="457200" lvl="1" indent="0">
              <a:buNone/>
            </a:pPr>
            <a:endParaRPr lang="cs-CZ" dirty="0" smtClean="0"/>
          </a:p>
          <a:p>
            <a:r>
              <a:rPr lang="cs-CZ" dirty="0" smtClean="0"/>
              <a:t>při </a:t>
            </a:r>
            <a:r>
              <a:rPr lang="cs-CZ" dirty="0"/>
              <a:t>úplatném převodu majetku se cena sjednává zpravidla ve výši, která je v daném místě a čase obvyklá, nejde-li o cenu regulovanou </a:t>
            </a:r>
            <a:r>
              <a:rPr lang="cs-CZ" dirty="0" smtClean="0"/>
              <a:t>státem; odchylka </a:t>
            </a:r>
            <a:r>
              <a:rPr lang="cs-CZ" dirty="0"/>
              <a:t>od ceny obvyklé musí být zdůvodněna, jde-li o cenu nižší než </a:t>
            </a:r>
            <a:r>
              <a:rPr lang="cs-CZ" dirty="0" smtClean="0"/>
              <a:t>obvyklou; není-li </a:t>
            </a:r>
            <a:r>
              <a:rPr lang="cs-CZ" dirty="0"/>
              <a:t>odchylka od ceny obvyklé zdůvodněna, je právní jednání </a:t>
            </a:r>
            <a:r>
              <a:rPr lang="cs-CZ" dirty="0" smtClean="0"/>
              <a:t>neplatné</a:t>
            </a:r>
          </a:p>
          <a:p>
            <a:pPr lvl="1"/>
            <a:r>
              <a:rPr lang="cs-CZ" sz="2700" dirty="0"/>
              <a:t>neplatí </a:t>
            </a:r>
            <a:r>
              <a:rPr lang="cs-CZ" sz="2700" dirty="0" smtClean="0"/>
              <a:t>na </a:t>
            </a:r>
            <a:r>
              <a:rPr lang="cs-CZ" sz="2700" dirty="0"/>
              <a:t>výpůjčku, výprosu, pacht nebo pronájem majetku svěřeného příspěvkovým organizacím zřízeným krajem, nestanoví-li zvláštní předpis nebo zastupitelstvo ve zřizovací listině jinak</a:t>
            </a:r>
          </a:p>
          <a:p>
            <a:pPr lvl="1"/>
            <a:endParaRPr lang="cs-CZ"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dirty="0"/>
              <a:t>1. listopadu 2019</a:t>
            </a:r>
          </a:p>
        </p:txBody>
      </p:sp>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492195"/>
            <a:ext cx="6624736" cy="353943"/>
          </a:xfrm>
          <a:prstGeom prst="rect">
            <a:avLst/>
          </a:prstGeom>
          <a:noFill/>
        </p:spPr>
        <p:txBody>
          <a:bodyPr wrap="square" rtlCol="0">
            <a:spAutoFit/>
          </a:bodyPr>
          <a:lstStyle/>
          <a:p>
            <a:r>
              <a:rPr lang="pl-PL" sz="1700" dirty="0"/>
              <a:t>Přenechání pozemků ve vlastnictví obcí a krajů do užívání jiným osobám</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30</a:t>
            </a:fld>
            <a:endParaRPr lang="cs-CZ"/>
          </a:p>
        </p:txBody>
      </p:sp>
    </p:spTree>
    <p:extLst>
      <p:ext uri="{BB962C8B-B14F-4D97-AF65-F5344CB8AC3E}">
        <p14:creationId xmlns:p14="http://schemas.microsoft.com/office/powerpoint/2010/main" val="25045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600200"/>
            <a:ext cx="8229600" cy="4738368"/>
          </a:xfrm>
        </p:spPr>
        <p:txBody>
          <a:bodyPr>
            <a:normAutofit/>
          </a:bodyPr>
          <a:lstStyle/>
          <a:p>
            <a:endParaRPr lang="cs-CZ" dirty="0"/>
          </a:p>
          <a:p>
            <a:endParaRPr lang="cs-CZ" dirty="0"/>
          </a:p>
          <a:p>
            <a:endParaRPr lang="cs-CZ" dirty="0"/>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53998"/>
          </a:xfrm>
          <a:prstGeom prst="rect">
            <a:avLst/>
          </a:prstGeom>
          <a:noFill/>
        </p:spPr>
        <p:txBody>
          <a:bodyPr wrap="square" rtlCol="0">
            <a:spAutoFit/>
          </a:bodyPr>
          <a:lstStyle/>
          <a:p>
            <a:r>
              <a:rPr lang="cs-CZ" sz="3000" dirty="0"/>
              <a:t>Závěr</a:t>
            </a:r>
          </a:p>
        </p:txBody>
      </p:sp>
      <p:pic>
        <p:nvPicPr>
          <p:cNvPr id="8" name="Picture 2" descr="https://www.redletterchristians.org/wp-content/uploads/2013/10/Not-Having-All-the-Answ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460" y="2811693"/>
            <a:ext cx="5777880" cy="3057462"/>
          </a:xfrm>
          <a:prstGeom prst="rect">
            <a:avLst/>
          </a:prstGeom>
          <a:noFill/>
          <a:extLst>
            <a:ext uri="{909E8E84-426E-40DD-AFC4-6F175D3DCCD1}">
              <a14:hiddenFill xmlns:a14="http://schemas.microsoft.com/office/drawing/2010/main">
                <a:solidFill>
                  <a:srgbClr val="FFFFFF"/>
                </a:solidFill>
              </a14:hiddenFill>
            </a:ext>
          </a:extLst>
        </p:spPr>
      </p:pic>
      <p:sp>
        <p:nvSpPr>
          <p:cNvPr id="11" name="Zástupný symbol pro obsah 2"/>
          <p:cNvSpPr txBox="1">
            <a:spLocks/>
          </p:cNvSpPr>
          <p:nvPr/>
        </p:nvSpPr>
        <p:spPr>
          <a:xfrm>
            <a:off x="609600" y="1752600"/>
            <a:ext cx="8229600" cy="4738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dirty="0">
                <a:hlinkClick r:id="rId5"/>
              </a:rPr>
              <a:t>dominik.zidek@law.muni.cz</a:t>
            </a:r>
            <a:r>
              <a:rPr lang="cs-CZ" dirty="0"/>
              <a:t> </a:t>
            </a:r>
          </a:p>
          <a:p>
            <a:endParaRPr lang="cs-CZ" dirty="0"/>
          </a:p>
          <a:p>
            <a:endParaRPr lang="cs-CZ" dirty="0"/>
          </a:p>
          <a:p>
            <a:endParaRPr lang="cs-CZ" dirty="0"/>
          </a:p>
          <a:p>
            <a:endParaRPr lang="cs-CZ" dirty="0"/>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31</a:t>
            </a:fld>
            <a:endParaRPr lang="cs-CZ"/>
          </a:p>
        </p:txBody>
      </p:sp>
    </p:spTree>
    <p:extLst>
      <p:ext uri="{BB962C8B-B14F-4D97-AF65-F5344CB8AC3E}">
        <p14:creationId xmlns:p14="http://schemas.microsoft.com/office/powerpoint/2010/main" val="4112380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387842"/>
            <a:ext cx="8208912" cy="5012519"/>
          </a:xfrm>
        </p:spPr>
        <p:txBody>
          <a:bodyPr>
            <a:normAutofit fontScale="55000" lnSpcReduction="20000"/>
          </a:bodyPr>
          <a:lstStyle/>
          <a:p>
            <a:r>
              <a:rPr lang="cs-CZ" sz="3600" b="1" dirty="0"/>
              <a:t>Vlastnické právo k pozemku a jeho realizace</a:t>
            </a:r>
          </a:p>
          <a:p>
            <a:pPr lvl="1"/>
            <a:r>
              <a:rPr lang="cs-CZ" sz="2900" dirty="0"/>
              <a:t>oprávnění pozemek užívat a požívat</a:t>
            </a:r>
          </a:p>
          <a:p>
            <a:pPr lvl="1"/>
            <a:r>
              <a:rPr lang="cs-CZ" sz="2900" dirty="0"/>
              <a:t>specifika, je-li vlastníkem pozemku stát, kraj či obec (srov. samostatné přednášky)</a:t>
            </a:r>
          </a:p>
          <a:p>
            <a:r>
              <a:rPr lang="cs-CZ" sz="3600" b="1" dirty="0"/>
              <a:t>Užívání z titulu držby pozemku</a:t>
            </a:r>
          </a:p>
          <a:p>
            <a:r>
              <a:rPr lang="cs-CZ" sz="3600" b="1" dirty="0"/>
              <a:t>Přenechání pozemku do užívání jiným osobám</a:t>
            </a:r>
          </a:p>
          <a:p>
            <a:pPr lvl="1"/>
            <a:r>
              <a:rPr lang="cs-CZ" sz="2900" dirty="0"/>
              <a:t>nájem (dočasné úplatné užívání)</a:t>
            </a:r>
          </a:p>
          <a:p>
            <a:pPr lvl="1"/>
            <a:r>
              <a:rPr lang="cs-CZ" sz="2900" dirty="0"/>
              <a:t>pacht (dočasné úplatné užívání a požívání)</a:t>
            </a:r>
          </a:p>
          <a:p>
            <a:pPr lvl="1"/>
            <a:r>
              <a:rPr lang="cs-CZ" sz="2900" dirty="0"/>
              <a:t>výpůjčka (dočasné bezúplatné užívání)</a:t>
            </a:r>
          </a:p>
          <a:p>
            <a:pPr lvl="1"/>
            <a:r>
              <a:rPr lang="cs-CZ" sz="2900" dirty="0" err="1"/>
              <a:t>výprosa</a:t>
            </a:r>
            <a:r>
              <a:rPr lang="cs-CZ" sz="2900" dirty="0"/>
              <a:t> (bezúplatné užívání bez ujednání doby a účelu)</a:t>
            </a:r>
          </a:p>
          <a:p>
            <a:r>
              <a:rPr lang="cs-CZ" sz="3600" b="1" dirty="0"/>
              <a:t>Užívání pozemku při realizaci práva odpovídajícího věcnému břemeni a služebnosti</a:t>
            </a:r>
          </a:p>
          <a:p>
            <a:r>
              <a:rPr lang="cs-CZ" sz="3600" b="1" dirty="0"/>
              <a:t>Další zákonné možnosti užívání pozemku, ke kterým nemám žádná jiná práva  </a:t>
            </a:r>
          </a:p>
          <a:p>
            <a:pPr lvl="1"/>
            <a:r>
              <a:rPr lang="cs-CZ" sz="2900" dirty="0"/>
              <a:t>přístup do krajiny podle § 63 zákona o ochraně přírody a krajiny</a:t>
            </a:r>
          </a:p>
          <a:p>
            <a:pPr lvl="1"/>
            <a:r>
              <a:rPr lang="cs-CZ" sz="2900" dirty="0"/>
              <a:t>obecné užívání lesa podle § 19 zákona o lesích</a:t>
            </a:r>
          </a:p>
          <a:p>
            <a:pPr lvl="1"/>
            <a:r>
              <a:rPr lang="cs-CZ" sz="2900" dirty="0"/>
              <a:t>obecné užívání pozemních komunikací podle </a:t>
            </a:r>
            <a:r>
              <a:rPr lang="cs-CZ" sz="2900" dirty="0" smtClean="0"/>
              <a:t>zákona </a:t>
            </a:r>
            <a:r>
              <a:rPr lang="cs-CZ" sz="2900" dirty="0"/>
              <a:t>o pozemních komunikacích</a:t>
            </a:r>
          </a:p>
          <a:p>
            <a:pPr lvl="1"/>
            <a:r>
              <a:rPr lang="cs-CZ" sz="2900" dirty="0"/>
              <a:t>užívání pozemků tvořících veřejná prostranství (srov. § 34 zákona o obcích)</a:t>
            </a:r>
          </a:p>
          <a:p>
            <a:pPr lvl="1"/>
            <a:r>
              <a:rPr lang="cs-CZ" sz="2900" dirty="0"/>
              <a:t>další případy oprávnění vstupu na cizí pozemky (např. mimořádné události apod.)</a:t>
            </a:r>
          </a:p>
          <a:p>
            <a:pPr lvl="2"/>
            <a:r>
              <a:rPr lang="cs-CZ" sz="2500" i="1" dirty="0"/>
              <a:t>(v podrobnostech srov. zvláštní část pozemkového práva)</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Užívání pozemků – základní přehled</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4</a:t>
            </a:fld>
            <a:endParaRPr lang="cs-CZ"/>
          </a:p>
        </p:txBody>
      </p:sp>
    </p:spTree>
    <p:extLst>
      <p:ext uri="{BB962C8B-B14F-4D97-AF65-F5344CB8AC3E}">
        <p14:creationId xmlns:p14="http://schemas.microsoft.com/office/powerpoint/2010/main" val="28820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5" end="15"/>
                                            </p:txEl>
                                          </p:spTgt>
                                        </p:tgtEl>
                                        <p:attrNameLst>
                                          <p:attrName>style.visibility</p:attrName>
                                        </p:attrNameLst>
                                      </p:cBhvr>
                                      <p:to>
                                        <p:strVal val="visible"/>
                                      </p:to>
                                    </p:set>
                                    <p:animEffect transition="in" filter="fade">
                                      <p:cBhvr>
                                        <p:cTn id="60" dur="500"/>
                                        <p:tgtEl>
                                          <p:spTgt spid="3">
                                            <p:txEl>
                                              <p:pRg st="15" end="15"/>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animEffect transition="in" filter="fade">
                                      <p:cBhvr>
                                        <p:cTn id="63"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387842"/>
            <a:ext cx="8208912" cy="5012519"/>
          </a:xfrm>
        </p:spPr>
        <p:txBody>
          <a:bodyPr>
            <a:normAutofit fontScale="70000" lnSpcReduction="20000"/>
          </a:bodyPr>
          <a:lstStyle/>
          <a:p>
            <a:pPr marL="0" indent="0" algn="ctr">
              <a:buNone/>
            </a:pPr>
            <a:r>
              <a:rPr lang="cs-CZ" sz="3600" b="1" dirty="0"/>
              <a:t>Prameny nyní účinné právní úpravy</a:t>
            </a:r>
          </a:p>
          <a:p>
            <a:r>
              <a:rPr lang="cs-CZ" dirty="0"/>
              <a:t>občanský zákoník</a:t>
            </a:r>
          </a:p>
          <a:p>
            <a:r>
              <a:rPr lang="cs-CZ" dirty="0"/>
              <a:t>zákon o majetku České republiky a jejím vystupování v právních vztazích</a:t>
            </a:r>
          </a:p>
          <a:p>
            <a:r>
              <a:rPr lang="cs-CZ" dirty="0"/>
              <a:t>zákon o půdě</a:t>
            </a:r>
          </a:p>
          <a:p>
            <a:r>
              <a:rPr lang="cs-CZ" dirty="0"/>
              <a:t>zákon o státním podniku</a:t>
            </a:r>
          </a:p>
          <a:p>
            <a:r>
              <a:rPr lang="cs-CZ" dirty="0"/>
              <a:t>z</a:t>
            </a:r>
            <a:r>
              <a:rPr lang="pt-BR" dirty="0"/>
              <a:t>ákon o </a:t>
            </a:r>
            <a:r>
              <a:rPr lang="cs-CZ" dirty="0"/>
              <a:t>o Státním pozemkovém úřadu</a:t>
            </a:r>
          </a:p>
          <a:p>
            <a:r>
              <a:rPr lang="cs-CZ" dirty="0"/>
              <a:t>zákon o pozemkových úpravách</a:t>
            </a:r>
          </a:p>
          <a:p>
            <a:r>
              <a:rPr lang="cs-CZ" dirty="0"/>
              <a:t>zákon o lesích</a:t>
            </a:r>
          </a:p>
          <a:p>
            <a:r>
              <a:rPr lang="cs-CZ" dirty="0"/>
              <a:t>zákon o ochraně přírody a krajiny</a:t>
            </a:r>
          </a:p>
          <a:p>
            <a:r>
              <a:rPr lang="cs-CZ" dirty="0"/>
              <a:t>zákon o pozemních komunikacích</a:t>
            </a:r>
          </a:p>
          <a:p>
            <a:r>
              <a:rPr lang="cs-CZ" dirty="0"/>
              <a:t>zákon o obcích</a:t>
            </a:r>
          </a:p>
          <a:p>
            <a:r>
              <a:rPr lang="cs-CZ" dirty="0"/>
              <a:t>zákon o krajích</a:t>
            </a:r>
          </a:p>
          <a:p>
            <a:pPr marL="0" indent="0">
              <a:buNone/>
            </a:pPr>
            <a:endParaRPr lang="cs-CZ" dirty="0"/>
          </a:p>
          <a:p>
            <a:r>
              <a:rPr lang="cs-CZ" sz="2500" i="1" dirty="0"/>
              <a:t>a další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Užívání pozemků – základní přehled</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5</a:t>
            </a:fld>
            <a:endParaRPr lang="cs-CZ"/>
          </a:p>
        </p:txBody>
      </p:sp>
    </p:spTree>
    <p:extLst>
      <p:ext uri="{BB962C8B-B14F-4D97-AF65-F5344CB8AC3E}">
        <p14:creationId xmlns:p14="http://schemas.microsoft.com/office/powerpoint/2010/main" val="1053546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6333"/>
            <a:ext cx="8229600" cy="4738368"/>
          </a:xfrm>
        </p:spPr>
        <p:txBody>
          <a:bodyPr>
            <a:normAutofit/>
          </a:bodyPr>
          <a:lstStyle/>
          <a:p>
            <a:pPr marL="0" indent="0" algn="ctr">
              <a:buNone/>
            </a:pPr>
            <a:r>
              <a:rPr lang="cs-CZ" b="1" dirty="0"/>
              <a:t>Něco málo z historie – transformace užívacích vztahů po roce 1989</a:t>
            </a:r>
          </a:p>
          <a:p>
            <a:endParaRPr lang="cs-CZ" dirty="0"/>
          </a:p>
          <a:p>
            <a:endParaRPr lang="cs-CZ" dirty="0"/>
          </a:p>
          <a:p>
            <a:endParaRPr lang="cs-CZ" dirty="0"/>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6</a:t>
            </a:fld>
            <a:endParaRPr lang="cs-CZ"/>
          </a:p>
        </p:txBody>
      </p:sp>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994" y="2645627"/>
            <a:ext cx="4668011" cy="3501008"/>
          </a:xfrm>
          <a:prstGeom prst="rect">
            <a:avLst/>
          </a:prstGeom>
        </p:spPr>
      </p:pic>
    </p:spTree>
    <p:extLst>
      <p:ext uri="{BB962C8B-B14F-4D97-AF65-F5344CB8AC3E}">
        <p14:creationId xmlns:p14="http://schemas.microsoft.com/office/powerpoint/2010/main" val="3515001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387842"/>
            <a:ext cx="8208912" cy="5012519"/>
          </a:xfrm>
        </p:spPr>
        <p:txBody>
          <a:bodyPr>
            <a:normAutofit fontScale="70000" lnSpcReduction="20000"/>
          </a:bodyPr>
          <a:lstStyle/>
          <a:p>
            <a:pPr marL="0" indent="0" algn="ctr">
              <a:buNone/>
            </a:pPr>
            <a:r>
              <a:rPr lang="cs-CZ" b="1" u="sng" dirty="0"/>
              <a:t>Období před rokem 1989</a:t>
            </a:r>
          </a:p>
          <a:p>
            <a:r>
              <a:rPr lang="cs-CZ" dirty="0"/>
              <a:t>Deformace vlastnických vztahů k půdě</a:t>
            </a:r>
          </a:p>
          <a:p>
            <a:r>
              <a:rPr lang="cs-CZ" dirty="0"/>
              <a:t>Existence specifických pozemkově-právních institutů</a:t>
            </a:r>
          </a:p>
          <a:p>
            <a:pPr lvl="1"/>
            <a:r>
              <a:rPr lang="cs-CZ" b="1" dirty="0"/>
              <a:t>pozemky v soukromém vlastnictví </a:t>
            </a:r>
          </a:p>
          <a:p>
            <a:pPr lvl="2"/>
            <a:r>
              <a:rPr lang="cs-CZ" dirty="0"/>
              <a:t>družstevní užívání</a:t>
            </a:r>
          </a:p>
          <a:p>
            <a:pPr lvl="2"/>
            <a:r>
              <a:rPr lang="cs-CZ" dirty="0"/>
              <a:t>užívání k zajištění zemědělské výroby</a:t>
            </a:r>
          </a:p>
          <a:p>
            <a:pPr lvl="2"/>
            <a:r>
              <a:rPr lang="cs-CZ" dirty="0"/>
              <a:t>užívání k zajištění lesní výroby</a:t>
            </a:r>
          </a:p>
          <a:p>
            <a:pPr lvl="2"/>
            <a:r>
              <a:rPr lang="cs-CZ" dirty="0"/>
              <a:t>bezplatné užívání rybníků</a:t>
            </a:r>
          </a:p>
          <a:p>
            <a:pPr lvl="2"/>
            <a:r>
              <a:rPr lang="cs-CZ" dirty="0"/>
              <a:t>náhradní užívání (v souvislosti s tzv. hospodářko-technickými úpravami pozemků)</a:t>
            </a:r>
          </a:p>
          <a:p>
            <a:pPr lvl="1"/>
            <a:r>
              <a:rPr lang="cs-CZ" b="1" dirty="0"/>
              <a:t>p</a:t>
            </a:r>
            <a:r>
              <a:rPr lang="sv-SE" b="1" dirty="0"/>
              <a:t>ozemky v socialistickém společenské</a:t>
            </a:r>
            <a:r>
              <a:rPr lang="cs-CZ" b="1" dirty="0"/>
              <a:t>m</a:t>
            </a:r>
            <a:r>
              <a:rPr lang="sv-SE" b="1" dirty="0"/>
              <a:t> vlastnictví</a:t>
            </a:r>
            <a:endParaRPr lang="cs-CZ" b="1" dirty="0"/>
          </a:p>
          <a:p>
            <a:pPr lvl="2"/>
            <a:r>
              <a:rPr lang="cs-CZ" dirty="0"/>
              <a:t>právo hospodaření (subjektem státní socialistické organizace)</a:t>
            </a:r>
          </a:p>
          <a:p>
            <a:pPr lvl="2"/>
            <a:r>
              <a:rPr lang="cs-CZ" dirty="0"/>
              <a:t>trvalé užívání (subjektem nestátní socialistické organizace)</a:t>
            </a:r>
          </a:p>
          <a:p>
            <a:pPr lvl="3"/>
            <a:r>
              <a:rPr lang="cs-CZ" dirty="0"/>
              <a:t>družstevní (zemědělské, nezemědělské), společenské</a:t>
            </a:r>
          </a:p>
          <a:p>
            <a:pPr lvl="2"/>
            <a:r>
              <a:rPr lang="cs-CZ" dirty="0"/>
              <a:t>osobní užívání pozemků (subjektem fyzické osoby)</a:t>
            </a:r>
          </a:p>
          <a:p>
            <a:pPr marL="914400" lvl="2" indent="0">
              <a:buNone/>
            </a:pPr>
            <a:r>
              <a:rPr lang="cs-CZ" sz="2300" i="1" dirty="0"/>
              <a:t>(možnost </a:t>
            </a:r>
            <a:r>
              <a:rPr lang="cs-CZ" sz="2300" i="1" u="sng" dirty="0"/>
              <a:t>smluvního dočasného užívání </a:t>
            </a:r>
            <a:r>
              <a:rPr lang="cs-CZ" sz="2300" i="1" dirty="0"/>
              <a:t>třetími osobami, problematické u trvalého užívání, kde tuto možnost zákon výslovně neumožňovala, ale aplikační praxe připustila)</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Transformace užívacích vztahů po roce 1989</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7</a:t>
            </a:fld>
            <a:endParaRPr lang="cs-CZ"/>
          </a:p>
        </p:txBody>
      </p:sp>
    </p:spTree>
    <p:extLst>
      <p:ext uri="{BB962C8B-B14F-4D97-AF65-F5344CB8AC3E}">
        <p14:creationId xmlns:p14="http://schemas.microsoft.com/office/powerpoint/2010/main" val="210308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fade">
                                      <p:cBhvr>
                                        <p:cTn id="5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9395" y="1251423"/>
            <a:ext cx="7939029" cy="5288450"/>
          </a:xfrm>
        </p:spPr>
        <p:txBody>
          <a:bodyPr>
            <a:normAutofit fontScale="47500" lnSpcReduction="20000"/>
          </a:bodyPr>
          <a:lstStyle/>
          <a:p>
            <a:pPr marL="0" indent="0" algn="ctr">
              <a:buNone/>
            </a:pPr>
            <a:r>
              <a:rPr lang="cs-CZ" sz="4200" b="1" u="sng" dirty="0"/>
              <a:t>Období po roce 1989</a:t>
            </a:r>
          </a:p>
          <a:p>
            <a:r>
              <a:rPr lang="cs-CZ" sz="3800" i="1" dirty="0"/>
              <a:t>Nutnost vyřešit mj. osud dosavadních užívacích institutů (bylo realizováno postupně, různými předpisy a různým způsobem).</a:t>
            </a:r>
            <a:endParaRPr lang="cs-CZ" sz="3800" dirty="0"/>
          </a:p>
          <a:p>
            <a:pPr marL="0" indent="0">
              <a:buNone/>
            </a:pPr>
            <a:endParaRPr lang="cs-CZ" sz="2100" dirty="0"/>
          </a:p>
          <a:p>
            <a:r>
              <a:rPr lang="cs-CZ" sz="3800" b="1" u="sng" dirty="0"/>
              <a:t>Vznik nájmu ex lege: </a:t>
            </a:r>
            <a:r>
              <a:rPr lang="cs-CZ" sz="3800" dirty="0"/>
              <a:t>podle § 22 odst. 1 ve spoj. s § 22 odst. 2 a násl. zákona č. 229/1991 Sb., o půdě, a to ve vztahu k pozemkům, které </a:t>
            </a:r>
            <a:r>
              <a:rPr lang="cs-CZ" sz="3800" u="sng" dirty="0"/>
              <a:t>spadají do věcné působnosti tohoto zákona</a:t>
            </a:r>
          </a:p>
          <a:p>
            <a:r>
              <a:rPr lang="cs-CZ" sz="3800" b="1" dirty="0"/>
              <a:t>Specifika užívacích vztahů k „členské půdě</a:t>
            </a:r>
            <a:r>
              <a:rPr lang="cs-CZ" sz="3800" dirty="0"/>
              <a:t>“ </a:t>
            </a:r>
            <a:r>
              <a:rPr lang="cs-CZ" sz="3800" b="1" dirty="0"/>
              <a:t>v transformovaných bývalých JZD: </a:t>
            </a:r>
            <a:r>
              <a:rPr lang="cs-CZ" sz="3800" dirty="0"/>
              <a:t>tam družstevní užívání ke dni účinnosti zákona o půdě nezaniklo; družstevní užívání zaniklo podle pravidel v každém jednotlivém transformovaném subjektu individuální stanoveným způsobem (podle pravidel ve stanovách, dle smluv mezi vlastníky-členy a transformovaným zemědělským družstvem) - srov. zákon č. 42/1992 Sb., o úpravě majetkových vztahů a vypořádání majetkových nároků v družstvech</a:t>
            </a:r>
          </a:p>
          <a:p>
            <a:r>
              <a:rPr lang="cs-CZ" sz="3800" dirty="0"/>
              <a:t>Pozemky v socialistickém vlastnictví </a:t>
            </a:r>
            <a:r>
              <a:rPr lang="cs-CZ" sz="3800" u="sng" dirty="0"/>
              <a:t>nespadající do věcné působnosti zákona o půdě:</a:t>
            </a:r>
          </a:p>
          <a:p>
            <a:pPr lvl="1"/>
            <a:r>
              <a:rPr lang="cs-CZ" sz="3200" b="1" dirty="0"/>
              <a:t>hospodaření s národním majetkem</a:t>
            </a:r>
          </a:p>
          <a:p>
            <a:pPr lvl="1"/>
            <a:r>
              <a:rPr lang="cs-CZ" sz="3200" b="1" dirty="0"/>
              <a:t>trvalé užívání</a:t>
            </a:r>
          </a:p>
          <a:p>
            <a:pPr lvl="2"/>
            <a:r>
              <a:rPr lang="cs-CZ" sz="2700" dirty="0"/>
              <a:t>postupná transformace (občanský zákoník 1964 a následně nový občanský zákoník, zákon č. 219/2000 Sb., o majetku ČR a jejím vystupováním v právních vztazích atd.)</a:t>
            </a:r>
          </a:p>
          <a:p>
            <a:pPr lvl="1"/>
            <a:r>
              <a:rPr lang="cs-CZ" sz="3200" b="1" dirty="0"/>
              <a:t>osobní užívání</a:t>
            </a:r>
          </a:p>
          <a:p>
            <a:pPr lvl="2"/>
            <a:r>
              <a:rPr lang="cs-CZ" sz="2700" dirty="0"/>
              <a:t>ex lege transformace na vlastnictví resp. spoluvlastnictví podle § 872 občanského zákoníku 1964</a:t>
            </a:r>
            <a:endParaRPr lang="cs-CZ" sz="2700" u="sng"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Transformace užívacích vztahů po roce 1989</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8</a:t>
            </a:fld>
            <a:endParaRPr lang="cs-CZ"/>
          </a:p>
        </p:txBody>
      </p:sp>
    </p:spTree>
    <p:extLst>
      <p:ext uri="{BB962C8B-B14F-4D97-AF65-F5344CB8AC3E}">
        <p14:creationId xmlns:p14="http://schemas.microsoft.com/office/powerpoint/2010/main" val="252388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6333"/>
            <a:ext cx="8229600" cy="4738368"/>
          </a:xfrm>
        </p:spPr>
        <p:txBody>
          <a:bodyPr>
            <a:normAutofit/>
          </a:bodyPr>
          <a:lstStyle/>
          <a:p>
            <a:pPr marL="0" indent="0" algn="ctr">
              <a:buNone/>
            </a:pPr>
            <a:r>
              <a:rPr lang="cs-CZ" b="1" dirty="0"/>
              <a:t>Nájem pozemku a jeho specifika </a:t>
            </a:r>
          </a:p>
          <a:p>
            <a:endParaRPr lang="cs-CZ" dirty="0"/>
          </a:p>
          <a:p>
            <a:endParaRPr lang="cs-CZ" dirty="0"/>
          </a:p>
          <a:p>
            <a:endParaRPr lang="cs-CZ" dirty="0"/>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1. listopadu 2019</a:t>
            </a:r>
          </a:p>
        </p:txBody>
      </p:sp>
      <p:sp>
        <p:nvSpPr>
          <p:cNvPr id="6" name="Zástupný symbol pro zápatí 5"/>
          <p:cNvSpPr>
            <a:spLocks noGrp="1"/>
          </p:cNvSpPr>
          <p:nvPr>
            <p:ph type="ftr" sz="quarter" idx="11"/>
          </p:nvPr>
        </p:nvSpPr>
        <p:spPr/>
        <p:txBody>
          <a:bodyPr/>
          <a:lstStyle/>
          <a:p>
            <a:r>
              <a:rPr lang="cs-CZ"/>
              <a:t>Dominik Židek</a:t>
            </a:r>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9</a:t>
            </a:fld>
            <a:endParaRPr lang="cs-CZ"/>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142" y="2158843"/>
            <a:ext cx="2485716" cy="3501008"/>
          </a:xfrm>
          <a:prstGeom prst="rect">
            <a:avLst/>
          </a:prstGeom>
        </p:spPr>
      </p:pic>
    </p:spTree>
    <p:extLst>
      <p:ext uri="{BB962C8B-B14F-4D97-AF65-F5344CB8AC3E}">
        <p14:creationId xmlns:p14="http://schemas.microsoft.com/office/powerpoint/2010/main" val="1255194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5829</TotalTime>
  <Words>3428</Words>
  <Application>Microsoft Office PowerPoint</Application>
  <PresentationFormat>Předvádění na obrazovce (4:3)</PresentationFormat>
  <Paragraphs>370</Paragraphs>
  <Slides>31</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31</vt:i4>
      </vt:variant>
    </vt:vector>
  </HeadingPairs>
  <TitlesOfParts>
    <vt:vector size="34" baseType="lpstr">
      <vt:lpstr>Arial</vt:lpstr>
      <vt:lpstr>Calibri</vt:lpstr>
      <vt:lpstr>Motiv systému Office</vt:lpstr>
      <vt:lpstr>Užívací vztahy k pozemkům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dc:title>
  <dc:creator>Dominik Židek</dc:creator>
  <cp:lastModifiedBy>Židek Dominik</cp:lastModifiedBy>
  <cp:revision>102</cp:revision>
  <dcterms:created xsi:type="dcterms:W3CDTF">2014-09-07T21:44:03Z</dcterms:created>
  <dcterms:modified xsi:type="dcterms:W3CDTF">2019-11-01T09:59:03Z</dcterms:modified>
</cp:coreProperties>
</file>