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5" r:id="rId4"/>
    <p:sldId id="264" r:id="rId5"/>
    <p:sldId id="267" r:id="rId6"/>
    <p:sldId id="266" r:id="rId7"/>
    <p:sldId id="268" r:id="rId8"/>
    <p:sldId id="270" r:id="rId9"/>
    <p:sldId id="275" r:id="rId10"/>
    <p:sldId id="272" r:id="rId11"/>
    <p:sldId id="269" r:id="rId12"/>
    <p:sldId id="259" r:id="rId13"/>
    <p:sldId id="260" r:id="rId14"/>
    <p:sldId id="262" r:id="rId15"/>
    <p:sldId id="263" r:id="rId16"/>
    <p:sldId id="271" r:id="rId17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284" autoAdjust="0"/>
  </p:normalViewPr>
  <p:slideViewPr>
    <p:cSldViewPr>
      <p:cViewPr varScale="1">
        <p:scale>
          <a:sx n="103" d="100"/>
          <a:sy n="103" d="100"/>
        </p:scale>
        <p:origin x="18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DA98D-D037-4382-84AF-0E6608E244B4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8E872-46CB-4FDC-B80B-E8B0C46AE83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21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8EAD5-C873-4D1E-8524-F576DF74AC0B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35583-1394-4C89-A2F2-D1FC32C9BD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51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9843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844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6836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48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079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739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067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5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839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865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22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35583-1394-4C89-A2F2-D1FC32C9BD3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43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08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37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64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5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51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60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868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98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02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1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8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0A422-6D23-48AB-B1D0-BD6C28210B9A}" type="datetimeFigureOut">
              <a:rPr lang="cs-CZ" smtClean="0"/>
              <a:pPr/>
              <a:t>04.10.2019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A128-5CF8-4474-92B2-063A019B24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92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52">
              <a:srgbClr val="9EB7E5"/>
            </a:gs>
            <a:gs pos="8000">
              <a:srgbClr val="A2BAE6"/>
            </a:gs>
            <a:gs pos="16656">
              <a:srgbClr val="A7BEE7"/>
            </a:gs>
            <a:gs pos="22910">
              <a:srgbClr val="ACC2E8"/>
            </a:gs>
            <a:gs pos="36250">
              <a:srgbClr val="B7C9EB"/>
            </a:gs>
            <a:gs pos="85827">
              <a:srgbClr val="D8E1F3"/>
            </a:gs>
            <a:gs pos="72100">
              <a:srgbClr val="D0DBF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/>
          <a:lstStyle/>
          <a:p>
            <a:r>
              <a:rPr lang="cs-CZ" b="1" dirty="0" smtClean="0"/>
              <a:t>Sekundární právo v oblasti sociální politiky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2232248"/>
          </a:xfrm>
        </p:spPr>
        <p:txBody>
          <a:bodyPr>
            <a:normAutofit fontScale="55000" lnSpcReduction="20000"/>
          </a:bodyPr>
          <a:lstStyle/>
          <a:p>
            <a:r>
              <a:rPr lang="cs-CZ" sz="5800" dirty="0" smtClean="0">
                <a:solidFill>
                  <a:schemeClr val="tx1"/>
                </a:solidFill>
              </a:rPr>
              <a:t>Bezpečnost a ochrana zdraví při práci</a:t>
            </a:r>
          </a:p>
          <a:p>
            <a:r>
              <a:rPr lang="cs-CZ" sz="5800" dirty="0" smtClean="0">
                <a:solidFill>
                  <a:schemeClr val="tx1"/>
                </a:solidFill>
              </a:rPr>
              <a:t>Pracovní doba a doby odpočinku, právo na placenou dovolenou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4. 10. 2019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4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úprava BOZP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na základě směrnice 89/391/EHS přijaty další směrnice upravující dílčí otázky BOZP</a:t>
            </a:r>
          </a:p>
          <a:p>
            <a:r>
              <a:rPr lang="cs-CZ" sz="2800" dirty="0"/>
              <a:t>t</a:t>
            </a:r>
            <a:r>
              <a:rPr lang="cs-CZ" sz="2800" dirty="0" smtClean="0"/>
              <a:t>ýkající se zejména</a:t>
            </a:r>
          </a:p>
          <a:p>
            <a:pPr lvl="1"/>
            <a:r>
              <a:rPr lang="cs-CZ" sz="2400" dirty="0" smtClean="0"/>
              <a:t>obecných minimálních požadavků na pracovní podmínky na pracovišti (směrnice Rady 89/654/EHS)</a:t>
            </a:r>
          </a:p>
          <a:p>
            <a:pPr lvl="1"/>
            <a:r>
              <a:rPr lang="cs-CZ" sz="2400" dirty="0" smtClean="0"/>
              <a:t>obecných požadavků na pracovní zařízení (směrnice Evropského parlamentu a Rady 2009/104/ES)</a:t>
            </a:r>
          </a:p>
          <a:p>
            <a:pPr lvl="1"/>
            <a:r>
              <a:rPr lang="cs-CZ" sz="2400" dirty="0" smtClean="0"/>
              <a:t>osobních ochranných pomůcek a oděvů (směrnice Rady 89/656/EHS)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chrany BOZP v některých odvětvích činnosti</a:t>
            </a:r>
          </a:p>
          <a:p>
            <a:pPr lvl="2"/>
            <a:r>
              <a:rPr lang="cs-CZ" sz="2000" dirty="0" smtClean="0"/>
              <a:t>stavebnictví </a:t>
            </a:r>
          </a:p>
          <a:p>
            <a:pPr lvl="2"/>
            <a:r>
              <a:rPr lang="cs-CZ" sz="2000" dirty="0" smtClean="0"/>
              <a:t>těžební vrtný průmysl</a:t>
            </a:r>
          </a:p>
          <a:p>
            <a:pPr lvl="2"/>
            <a:r>
              <a:rPr lang="cs-CZ" sz="2000" dirty="0" smtClean="0"/>
              <a:t>povrchový  a hlubinný těžební průmysl</a:t>
            </a:r>
          </a:p>
          <a:p>
            <a:pPr lvl="2"/>
            <a:r>
              <a:rPr lang="cs-CZ" sz="2000" dirty="0" smtClean="0"/>
              <a:t>práce na rybářských plavidlech</a:t>
            </a:r>
          </a:p>
          <a:p>
            <a:pPr lvl="2"/>
            <a:r>
              <a:rPr lang="cs-CZ" sz="2000" dirty="0" smtClean="0"/>
              <a:t>práce v prostředí s nebezpečím výbuchu</a:t>
            </a:r>
          </a:p>
          <a:p>
            <a:pPr lvl="2"/>
            <a:r>
              <a:rPr lang="cs-CZ" sz="2000" dirty="0" smtClean="0"/>
              <a:t>…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715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a doby odpočinku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patří mezi základní pracovní podmínky zaměstnanců</a:t>
            </a:r>
          </a:p>
          <a:p>
            <a:r>
              <a:rPr lang="cs-CZ" dirty="0" smtClean="0"/>
              <a:t>čl. 31 odst. 2 Listiny základnách práv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07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Úprava pracovní doby</a:t>
            </a:r>
            <a:endParaRPr lang="en-GB" altLang="cs-CZ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 smtClean="0"/>
              <a:t>směrnice Evropského parlamentu a Rady 2003/88/ES o některých aspektech úpravy pracovní doby 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nahradila předchozí úpravu obsaženou ve směrnici 1993/104/EHS ze dne 23. 11. 1993 o některých aspektech úpravy pracovní doby</a:t>
            </a:r>
          </a:p>
          <a:p>
            <a:r>
              <a:rPr lang="cs-CZ" altLang="cs-CZ" sz="2400" dirty="0"/>
              <a:t>v</a:t>
            </a:r>
            <a:r>
              <a:rPr lang="cs-CZ" altLang="cs-CZ" sz="2400" dirty="0" smtClean="0"/>
              <a:t>ěcný rozsah působnosti:</a:t>
            </a:r>
          </a:p>
          <a:p>
            <a:pPr lvl="1"/>
            <a:r>
              <a:rPr lang="cs-CZ" altLang="cs-CZ" sz="2400" dirty="0" smtClean="0"/>
              <a:t>Délka týdenní pracovní doby</a:t>
            </a:r>
          </a:p>
          <a:p>
            <a:pPr lvl="1"/>
            <a:r>
              <a:rPr lang="cs-CZ" altLang="cs-CZ" sz="2400" dirty="0" smtClean="0"/>
              <a:t>Týdenní odpočinek</a:t>
            </a:r>
          </a:p>
          <a:p>
            <a:pPr lvl="1"/>
            <a:r>
              <a:rPr lang="cs-CZ" altLang="cs-CZ" sz="2400" dirty="0" smtClean="0"/>
              <a:t>Denní odpočinek</a:t>
            </a:r>
          </a:p>
          <a:p>
            <a:pPr lvl="1"/>
            <a:r>
              <a:rPr lang="cs-CZ" altLang="cs-CZ" sz="2400" dirty="0" smtClean="0"/>
              <a:t>Přestávky</a:t>
            </a:r>
          </a:p>
          <a:p>
            <a:pPr lvl="1"/>
            <a:r>
              <a:rPr lang="cs-CZ" altLang="cs-CZ" sz="2400" dirty="0" smtClean="0"/>
              <a:t>Dovolená </a:t>
            </a:r>
          </a:p>
          <a:p>
            <a:pPr lvl="1"/>
            <a:r>
              <a:rPr lang="cs-CZ" altLang="cs-CZ" sz="2400" dirty="0" smtClean="0"/>
              <a:t>Některé aspekty noční práce</a:t>
            </a:r>
          </a:p>
          <a:p>
            <a:pPr lvl="1"/>
            <a:r>
              <a:rPr lang="cs-CZ" altLang="cs-CZ" sz="2400" dirty="0" smtClean="0"/>
              <a:t>Některé aspekty práce na směny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z</a:t>
            </a:r>
            <a:r>
              <a:rPr lang="cs-CZ" altLang="cs-CZ" sz="2400" dirty="0" smtClean="0"/>
              <a:t>ahrnuje všechna odvětví činností (veřejný i soukromý sektor)</a:t>
            </a: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endParaRPr lang="en-GB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3356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Cíle právní úpravy pracovní doby</a:t>
            </a:r>
            <a:endParaRPr lang="en-GB" alt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</a:t>
            </a:r>
            <a:r>
              <a:rPr lang="cs-CZ" altLang="cs-CZ" dirty="0" smtClean="0"/>
              <a:t>lepšení bezpečnosti práce, pracovní hygieny a ochrany zdraví při práci je cíl, který by neměl být podřízen úvahám ryze ekonomické povahy,</a:t>
            </a:r>
          </a:p>
          <a:p>
            <a:pPr eaLnBrk="1" hangingPunct="1"/>
            <a:r>
              <a:rPr lang="cs-CZ" altLang="cs-CZ" dirty="0" smtClean="0"/>
              <a:t>dostatečná doba odpočinku pro všechny pracovníky</a:t>
            </a:r>
          </a:p>
          <a:p>
            <a:pPr eaLnBrk="1" hangingPunct="1"/>
            <a:r>
              <a:rPr lang="cs-CZ" altLang="cs-CZ" dirty="0"/>
              <a:t>n</a:t>
            </a:r>
            <a:r>
              <a:rPr lang="cs-CZ" altLang="cs-CZ" dirty="0" smtClean="0"/>
              <a:t>utnost omezit délku noční práce, včetně přesčasové práce </a:t>
            </a:r>
          </a:p>
        </p:txBody>
      </p:sp>
    </p:spTree>
    <p:extLst>
      <p:ext uri="{BB962C8B-B14F-4D97-AF65-F5344CB8AC3E}">
        <p14:creationId xmlns:p14="http://schemas.microsoft.com/office/powerpoint/2010/main" val="167193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Základní pojmy </a:t>
            </a:r>
            <a:endParaRPr lang="en-GB" altLang="cs-CZ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000" b="1" dirty="0" smtClean="0"/>
              <a:t>Pracovní doba</a:t>
            </a:r>
            <a:r>
              <a:rPr lang="cs-CZ" altLang="cs-CZ" sz="2000" dirty="0" smtClean="0"/>
              <a:t> </a:t>
            </a:r>
          </a:p>
          <a:p>
            <a:pPr lvl="1">
              <a:defRPr/>
            </a:pPr>
            <a:r>
              <a:rPr lang="cs-CZ" altLang="cs-CZ" sz="1600" dirty="0" smtClean="0"/>
              <a:t>jakákoli doba, během níž pracovník pracuje, je k dispozici zaměstnavateli a vykonává svou činnost nebo povinnosti v souladu s vnitrostátními právními předpisy nebo zvyklostmi,</a:t>
            </a:r>
          </a:p>
          <a:p>
            <a:pPr eaLnBrk="1" hangingPunct="1">
              <a:defRPr/>
            </a:pPr>
            <a:r>
              <a:rPr lang="cs-CZ" altLang="cs-CZ" sz="2000" b="1" dirty="0" smtClean="0"/>
              <a:t>Doba odpočinku</a:t>
            </a:r>
            <a:r>
              <a:rPr lang="cs-CZ" altLang="cs-CZ" sz="2000" dirty="0" smtClean="0"/>
              <a:t> </a:t>
            </a:r>
            <a:endParaRPr lang="cs-CZ" altLang="cs-CZ" sz="2000" dirty="0"/>
          </a:p>
          <a:p>
            <a:pPr lvl="1">
              <a:defRPr/>
            </a:pPr>
            <a:r>
              <a:rPr lang="cs-CZ" altLang="cs-CZ" sz="1600" dirty="0" smtClean="0"/>
              <a:t>každá doba, která není pracovní dobou</a:t>
            </a:r>
          </a:p>
          <a:p>
            <a:pPr eaLnBrk="1" hangingPunct="1">
              <a:defRPr/>
            </a:pPr>
            <a:r>
              <a:rPr lang="cs-CZ" altLang="cs-CZ" sz="2000" b="1" dirty="0" smtClean="0"/>
              <a:t>Noční doba</a:t>
            </a:r>
            <a:r>
              <a:rPr lang="cs-CZ" altLang="cs-CZ" sz="2000" dirty="0" smtClean="0"/>
              <a:t> </a:t>
            </a:r>
            <a:endParaRPr lang="cs-CZ" altLang="cs-CZ" sz="2000" dirty="0"/>
          </a:p>
          <a:p>
            <a:pPr lvl="1">
              <a:defRPr/>
            </a:pPr>
            <a:r>
              <a:rPr lang="cs-CZ" altLang="cs-CZ" sz="1600" dirty="0" smtClean="0"/>
              <a:t>každá doba v délce nejméně sedmi hodin, která ve všech případech musí zahrnovat dobu 0:00 a 5 h,</a:t>
            </a:r>
          </a:p>
          <a:p>
            <a:pPr eaLnBrk="1" hangingPunct="1">
              <a:defRPr/>
            </a:pPr>
            <a:r>
              <a:rPr lang="cs-CZ" altLang="cs-CZ" sz="2000" b="1" dirty="0" smtClean="0"/>
              <a:t>Práce na směny </a:t>
            </a:r>
            <a:endParaRPr lang="cs-CZ" altLang="cs-CZ" sz="2000" b="1" dirty="0"/>
          </a:p>
          <a:p>
            <a:pPr lvl="1">
              <a:defRPr/>
            </a:pPr>
            <a:r>
              <a:rPr lang="cs-CZ" altLang="cs-CZ" sz="1600" dirty="0" smtClean="0"/>
              <a:t>způsob organizace práce ve směnách, při kterém pracovníci jeden druhého střídají na stejných pracovištích podle určitého rozvrhu, včetně střídajících se turnusů (nepřetržitý nebo přerušovaný), nutnost pracovat v různou dobu během určitého období dnů nebo týdnů </a:t>
            </a:r>
          </a:p>
          <a:p>
            <a:pPr marL="533400" indent="-533400" eaLnBrk="1" hangingPunct="1"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7594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Požadavky na pracovní dobu</a:t>
            </a:r>
            <a:endParaRPr lang="en-GB" altLang="cs-CZ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000" b="1" dirty="0" smtClean="0"/>
              <a:t>Maximální stanovená týdenní pracovní doba </a:t>
            </a:r>
            <a:endParaRPr lang="cs-CZ" altLang="cs-CZ" sz="2000" b="1" dirty="0"/>
          </a:p>
          <a:p>
            <a:pPr lvl="1"/>
            <a:r>
              <a:rPr lang="cs-CZ" altLang="cs-CZ" sz="1600" dirty="0" smtClean="0"/>
              <a:t>48 h včetně práce přesčas</a:t>
            </a:r>
          </a:p>
          <a:p>
            <a:pPr eaLnBrk="1" hangingPunct="1"/>
            <a:r>
              <a:rPr lang="cs-CZ" altLang="cs-CZ" sz="2000" b="1" dirty="0" smtClean="0"/>
              <a:t>Denní odpočinek </a:t>
            </a:r>
            <a:endParaRPr lang="cs-CZ" altLang="cs-CZ" sz="2000" b="1" dirty="0"/>
          </a:p>
          <a:p>
            <a:pPr lvl="1"/>
            <a:r>
              <a:rPr lang="cs-CZ" altLang="cs-CZ" sz="1600" dirty="0" smtClean="0"/>
              <a:t>11 po sobě jdoucích hodin během 24 hodin </a:t>
            </a:r>
          </a:p>
          <a:p>
            <a:r>
              <a:rPr lang="cs-CZ" altLang="cs-CZ" sz="2000" b="1" dirty="0"/>
              <a:t>Přestávky v práci  </a:t>
            </a:r>
          </a:p>
          <a:p>
            <a:pPr lvl="1"/>
            <a:r>
              <a:rPr lang="cs-CZ" altLang="cs-CZ" sz="1600" dirty="0"/>
              <a:t>při pracovní době delší než šest hodin nárok na přestávku na odpočinek</a:t>
            </a:r>
          </a:p>
          <a:p>
            <a:pPr lvl="1"/>
            <a:r>
              <a:rPr lang="cs-CZ" sz="1600" dirty="0"/>
              <a:t>Podrobnosti přestávky v práci, včetně délky a podmínek pro její přiznání, stanoví kolektivní smlouvy nebo dohody uzavřené mezi sociálními partnery, nebo nejsou-li takové dohody uzavřeny, vnitrostátní právní předpisy.</a:t>
            </a:r>
            <a:endParaRPr lang="cs-CZ" altLang="cs-CZ" sz="1600" dirty="0"/>
          </a:p>
          <a:p>
            <a:pPr eaLnBrk="1" hangingPunct="1"/>
            <a:r>
              <a:rPr lang="cs-CZ" altLang="cs-CZ" sz="2000" b="1" dirty="0" smtClean="0"/>
              <a:t>Týdenní doba odpočinku </a:t>
            </a:r>
            <a:endParaRPr lang="cs-CZ" altLang="cs-CZ" sz="2000" b="1" dirty="0"/>
          </a:p>
          <a:p>
            <a:pPr lvl="1"/>
            <a:r>
              <a:rPr lang="cs-CZ" altLang="cs-CZ" sz="1600" dirty="0" smtClean="0"/>
              <a:t>za každé období sedmi dnů minimální nepřetržitý odpočinek v délce 24 hodin + jedenáctihodinový denní odpočinek </a:t>
            </a:r>
          </a:p>
          <a:p>
            <a:pPr eaLnBrk="1" hangingPunct="1"/>
            <a:r>
              <a:rPr lang="cs-CZ" altLang="cs-CZ" sz="2000" b="1" dirty="0" smtClean="0"/>
              <a:t>Dovolená za kalendářní rok </a:t>
            </a:r>
            <a:endParaRPr lang="cs-CZ" altLang="cs-CZ" sz="2000" b="1" dirty="0"/>
          </a:p>
          <a:p>
            <a:pPr lvl="1"/>
            <a:r>
              <a:rPr lang="cs-CZ" altLang="cs-CZ" sz="1600" dirty="0" smtClean="0"/>
              <a:t>nejméně čtyři týdny placené dovolené </a:t>
            </a:r>
          </a:p>
          <a:p>
            <a:pPr lvl="1"/>
            <a:r>
              <a:rPr lang="cs-CZ" altLang="cs-CZ" sz="1600" dirty="0" smtClean="0"/>
              <a:t>nemožnost proplacení dovolené kromě případů skončení pracovního poměru</a:t>
            </a:r>
            <a:r>
              <a:rPr lang="en-GB" altLang="cs-CZ" sz="1600" dirty="0" smtClean="0"/>
              <a:t> </a:t>
            </a:r>
          </a:p>
          <a:p>
            <a:pPr eaLnBrk="1" hangingPunct="1"/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61680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52">
              <a:srgbClr val="9EB7E5"/>
            </a:gs>
            <a:gs pos="8000">
              <a:srgbClr val="A2BAE6"/>
            </a:gs>
            <a:gs pos="16656">
              <a:srgbClr val="A7BEE7"/>
            </a:gs>
            <a:gs pos="22910">
              <a:srgbClr val="ACC2E8"/>
            </a:gs>
            <a:gs pos="36250">
              <a:srgbClr val="B7C9EB"/>
            </a:gs>
            <a:gs pos="85827">
              <a:srgbClr val="D8E1F3"/>
            </a:gs>
            <a:gs pos="72100">
              <a:srgbClr val="D0DBF1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6000" b="1" dirty="0" smtClean="0"/>
              <a:t>Děkuji za pozornost!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393534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Bezpečnost a ochrana zdraví při práci („BOZP“)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2400" dirty="0" smtClean="0"/>
              <a:t>Pracovní doba a doby odpočinku, </a:t>
            </a:r>
            <a:r>
              <a:rPr lang="cs-CZ" sz="2400" dirty="0"/>
              <a:t>právo na placenou dovolenou</a:t>
            </a:r>
          </a:p>
          <a:p>
            <a:pPr marL="0" indent="0">
              <a:buNone/>
            </a:pPr>
            <a:r>
              <a:rPr lang="cs-CZ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4464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čl. 31 Listiny základních práv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2400" b="1" dirty="0" smtClean="0"/>
              <a:t>Slušné </a:t>
            </a:r>
            <a:r>
              <a:rPr lang="cs-CZ" sz="2400" b="1" dirty="0"/>
              <a:t>a spravedlivé pracovní podmínky</a:t>
            </a:r>
          </a:p>
          <a:p>
            <a:pPr marL="0" indent="0">
              <a:buNone/>
            </a:pPr>
            <a:r>
              <a:rPr lang="cs-CZ" sz="2400" dirty="0"/>
              <a:t>1.   Každý pracovník má právo na pracovní podmínky respektující jeho zdraví, bezpečnost a důstojnost.</a:t>
            </a:r>
          </a:p>
          <a:p>
            <a:pPr marL="0" indent="0">
              <a:buNone/>
            </a:pPr>
            <a:r>
              <a:rPr lang="cs-CZ" sz="2400" dirty="0"/>
              <a:t>2.   Každý pracovník má právo na stanovení maximální přípustné pracovní doby, na denní a týdenní odpočinek a na každoroční placenou dovolenou.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 algn="ctr">
              <a:buNone/>
            </a:pPr>
            <a:r>
              <a:rPr lang="en-US" sz="2400" b="1" i="1" dirty="0"/>
              <a:t>Fair and just working conditions</a:t>
            </a:r>
            <a:endParaRPr lang="cs-CZ" sz="2400" b="1" i="1" dirty="0" smtClean="0"/>
          </a:p>
          <a:p>
            <a:pPr marL="0" indent="0">
              <a:buNone/>
            </a:pPr>
            <a:r>
              <a:rPr lang="en-US" sz="2400" i="1" dirty="0"/>
              <a:t>1.   Every worker has the right to working conditions which respect his or her health, safety and dignity.</a:t>
            </a:r>
          </a:p>
          <a:p>
            <a:pPr marL="0" indent="0">
              <a:buNone/>
            </a:pPr>
            <a:r>
              <a:rPr lang="en-US" sz="2400" i="1" dirty="0"/>
              <a:t>2.   Every worker has the right to limitation of maximum working hours, to daily and weekly rest periods and to an annual period of paid leave.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56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nejvýznamnějších oblastí regulovaných pracovním právem</a:t>
            </a:r>
          </a:p>
          <a:p>
            <a:r>
              <a:rPr lang="cs-CZ" dirty="0" smtClean="0"/>
              <a:t>podmínky, které neohrožují životy a zdraví zaměstnanců</a:t>
            </a:r>
          </a:p>
          <a:p>
            <a:r>
              <a:rPr lang="cs-CZ" dirty="0" smtClean="0"/>
              <a:t>zahrnuje i pracovní dobu a doby odpočinku</a:t>
            </a:r>
          </a:p>
          <a:p>
            <a:r>
              <a:rPr lang="cs-CZ" dirty="0" smtClean="0"/>
              <a:t>čl. 31 odst. 1 Listiny základních práv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93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množství směrnic </a:t>
            </a:r>
          </a:p>
          <a:p>
            <a:r>
              <a:rPr lang="cs-CZ" dirty="0" smtClean="0"/>
              <a:t>nejrozvinutější oblast sociální politiky EU</a:t>
            </a:r>
          </a:p>
          <a:p>
            <a:r>
              <a:rPr lang="cs-CZ" dirty="0" smtClean="0"/>
              <a:t>zdraví – stav plné fyzické a sociální pohody </a:t>
            </a:r>
          </a:p>
          <a:p>
            <a:pPr lvl="2"/>
            <a:r>
              <a:rPr lang="cs-CZ" dirty="0" smtClean="0"/>
              <a:t>viz rozsudek ESD ze dne 12. 11. 1996 ve věci Velké Británie proti Radě  (C – 84/94)</a:t>
            </a:r>
          </a:p>
          <a:p>
            <a:r>
              <a:rPr lang="cs-CZ" dirty="0" smtClean="0"/>
              <a:t>úprava BOZP zahrnuje různorodou problematiku</a:t>
            </a:r>
          </a:p>
          <a:p>
            <a:r>
              <a:rPr lang="cs-CZ" dirty="0" smtClean="0"/>
              <a:t>předpisy EU mají především preventivní charakter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49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úprava BOZP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Tzv. Rámcová směrnice o bezpečnosti a ochraně zdraví při práci</a:t>
            </a:r>
          </a:p>
          <a:p>
            <a:pPr lvl="1"/>
            <a:r>
              <a:rPr lang="cs-CZ" dirty="0" smtClean="0"/>
              <a:t>směrnice Rady 89/391/EHS ze dne 12. června 1989 o zavádění opatření pro zlepšení bezpečnosti a ochrany zdraví při práci</a:t>
            </a:r>
          </a:p>
          <a:p>
            <a:pPr lvl="1"/>
            <a:r>
              <a:rPr lang="cs-CZ" dirty="0" smtClean="0"/>
              <a:t>navazují </a:t>
            </a:r>
            <a:r>
              <a:rPr lang="cs-CZ" dirty="0"/>
              <a:t>na ni další dílčí směrnice upravující problematiku BOZP zaměstnanců pracujících v určitých pracovních podmínkách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69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 89/391/EHS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zavádí opatření ke zlepšení bezpečnosti a ochrany zdraví zaměstnanců při </a:t>
            </a:r>
            <a:r>
              <a:rPr lang="cs-CZ" dirty="0" smtClean="0"/>
              <a:t>práci </a:t>
            </a:r>
          </a:p>
          <a:p>
            <a:r>
              <a:rPr lang="cs-CZ" dirty="0" smtClean="0"/>
              <a:t>stanoví </a:t>
            </a:r>
            <a:r>
              <a:rPr lang="cs-CZ" dirty="0"/>
              <a:t>povinnosti </a:t>
            </a:r>
            <a:r>
              <a:rPr lang="cs-CZ" i="1" dirty="0" smtClean="0"/>
              <a:t>zaměstnavatelů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i="1" dirty="0" smtClean="0"/>
              <a:t>zaměstnanců</a:t>
            </a:r>
            <a:r>
              <a:rPr lang="cs-CZ" dirty="0" smtClean="0"/>
              <a:t> s </a:t>
            </a:r>
            <a:r>
              <a:rPr lang="cs-CZ" dirty="0"/>
              <a:t>cílem snížit výskyt pracovních úrazů a nemocí z </a:t>
            </a:r>
            <a:r>
              <a:rPr lang="cs-CZ" dirty="0" smtClean="0"/>
              <a:t>povolání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47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 89/391/EHS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Pro účely této směrnice se: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</a:p>
          <a:p>
            <a:pPr marL="0" indent="0" algn="just"/>
            <a:r>
              <a:rPr lang="cs-CZ" dirty="0" smtClean="0"/>
              <a:t> „</a:t>
            </a:r>
            <a:r>
              <a:rPr lang="cs-CZ" b="1" dirty="0" smtClean="0"/>
              <a:t>zaměstnancem</a:t>
            </a:r>
            <a:r>
              <a:rPr lang="cs-CZ" dirty="0" smtClean="0"/>
              <a:t>“ rozumí každá osoba zaměstnaná zaměstnavatelem, včetně učňů a stážistů, s výjimkou osob zaměstnaných v domácnosti;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</a:p>
          <a:p>
            <a:pPr marL="0" indent="0" algn="just"/>
            <a:r>
              <a:rPr lang="cs-CZ" dirty="0" smtClean="0"/>
              <a:t> „</a:t>
            </a:r>
            <a:r>
              <a:rPr lang="cs-CZ" b="1" dirty="0" smtClean="0"/>
              <a:t>zaměstnavatelem</a:t>
            </a:r>
            <a:r>
              <a:rPr lang="cs-CZ" dirty="0" smtClean="0"/>
              <a:t>“ rozumí každá fyzická nebo právnická osoba, která je smluvní stranou pracovní smlouvy se zaměstnancem a odpovídá za podnik nebo závod</a:t>
            </a:r>
          </a:p>
        </p:txBody>
      </p:sp>
    </p:spTree>
    <p:extLst>
      <p:ext uri="{BB962C8B-B14F-4D97-AF65-F5344CB8AC3E}">
        <p14:creationId xmlns:p14="http://schemas.microsoft.com/office/powerpoint/2010/main" val="31136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 89/391/EHS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Článek 2</a:t>
            </a:r>
          </a:p>
          <a:p>
            <a:pPr marL="0" indent="0" algn="ctr">
              <a:buNone/>
            </a:pPr>
            <a:r>
              <a:rPr lang="cs-CZ" b="1" dirty="0" smtClean="0"/>
              <a:t>Oblast působnosti</a:t>
            </a:r>
          </a:p>
          <a:p>
            <a:pPr marL="0" indent="0">
              <a:buNone/>
            </a:pPr>
            <a:r>
              <a:rPr lang="cs-CZ" dirty="0" smtClean="0"/>
              <a:t>1. Tato směrnice se vztahuje na všechny činnosti veřejného i soukromého sektoru (průmysl, zemědělství, obchod, administrativní činnosti, služby, vzdělání, kulturu, zábavu atd.).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Tato směrnice se nevztahuje na činnost určitých veřejných služeb, například ozbrojených sil nebo policie, nebo na určité činnosti civilní ochrany, jejichž zvláštní povaha odporuje této směrnici.</a:t>
            </a:r>
          </a:p>
          <a:p>
            <a:pPr marL="0" indent="0">
              <a:buNone/>
            </a:pPr>
            <a:r>
              <a:rPr lang="cs-CZ" dirty="0"/>
              <a:t>V těchto případech musí být s ohledem na cíle této směrnice zajištěna v co největší míře bezpečnost a ochrana zdraví zaměstnanců.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6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811</Words>
  <Application>Microsoft Office PowerPoint</Application>
  <PresentationFormat>Předvádění na obrazovce (4:3)</PresentationFormat>
  <Paragraphs>119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Sekundární právo v oblasti sociální politiky</vt:lpstr>
      <vt:lpstr>Program přednášky</vt:lpstr>
      <vt:lpstr>čl. 31 Listiny základních práv EU</vt:lpstr>
      <vt:lpstr>BOZP</vt:lpstr>
      <vt:lpstr>BOZP </vt:lpstr>
      <vt:lpstr>Obecná úprava BOZP</vt:lpstr>
      <vt:lpstr>Směrnice 89/391/EHS</vt:lpstr>
      <vt:lpstr>Směrnice 89/391/EHS</vt:lpstr>
      <vt:lpstr>Směrnice 89/391/EHS</vt:lpstr>
      <vt:lpstr>Dílčí úprava BOZP</vt:lpstr>
      <vt:lpstr>Pracovní doba a doby odpočinku</vt:lpstr>
      <vt:lpstr>Úprava pracovní doby</vt:lpstr>
      <vt:lpstr>Cíle právní úpravy pracovní doby</vt:lpstr>
      <vt:lpstr>Základní pojmy </vt:lpstr>
      <vt:lpstr>Požadavky na pracovní dobu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Sekundární právo v oblasti sociální politiky</dc:title>
  <dc:creator>Jana Komendová</dc:creator>
  <cp:lastModifiedBy>Michal Smejkal</cp:lastModifiedBy>
  <cp:revision>77</cp:revision>
  <cp:lastPrinted>2015-11-06T07:22:41Z</cp:lastPrinted>
  <dcterms:created xsi:type="dcterms:W3CDTF">2015-11-03T09:49:55Z</dcterms:created>
  <dcterms:modified xsi:type="dcterms:W3CDTF">2019-10-04T04:50:41Z</dcterms:modified>
</cp:coreProperties>
</file>