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3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57" r:id="rId11"/>
    <p:sldId id="258" r:id="rId12"/>
    <p:sldId id="259" r:id="rId13"/>
    <p:sldId id="260" r:id="rId14"/>
    <p:sldId id="261" r:id="rId15"/>
    <p:sldId id="262" r:id="rId1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F79C1-B3A6-4962-8315-201DB082769F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704E9-6BAC-4E6B-9FCE-A858BBEBB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31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52C47-E12E-4121-BFB0-FAFA0889D5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250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153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35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22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08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72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05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82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49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58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69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123-2C29-4BA3-90B9-DFCB9316D1B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78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23123-2C29-4BA3-90B9-DFCB9316D1B3}" type="datetimeFigureOut">
              <a:rPr lang="cs-CZ" smtClean="0"/>
              <a:t>29.11.2019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A9A10-A74F-4659-8882-9397FE597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53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Koordinace národních systémů sociálního zabezpečení v rámci EU, koordinace rodinných dávek a koordinace dávek v nezaměstnanosti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JUDr. Jana Komendová, Ph.D.</a:t>
            </a:r>
            <a:endParaRPr lang="cs-CZ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10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Koordinace rodinných dávek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Rodinná dávka dle čl. 1 nařízení 883/2004 - všechny věcné nebo peněžité dávky určené k vyrovnání rodinných výdajů.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Vyloučení záloh na výživné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zvláštních dávek při narození dítěte a dávek při osvojení dítěte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Rodinné přídavky pravidelně se opakující peněžité dávky poskytované výlučně s ohledem na počet a případně věk rodinných příslušníků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Rozdíl od dávek v mateřství, jejichž účelem je zajištění péče v těhotenství a po porodu a náhrada příjmu z výdělečné činnosti v důsledku narození dítěte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05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Úprava koordinace rodinných dávek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Primární právo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Smlouva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čl. 3 odst. 3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Jedním z cílů Unie je podpora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spravedlnosti a ochrany, rovnost mužů a žen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Listina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základních práv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Unie čl. 24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práva dítěte 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Děti mají právo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ochranu 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péči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nezbytnou pro jejich zdravý vývoj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Listina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základních práv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čl. 33 odst. 1 ochrana rodiny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právní, hospodářská a sociální ochrana rodiny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003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koordinace rodinných dávek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právo – nařízení Evropského parlamentu a Rady 883/2004/ES o koordinaci národních systémů sociálního zabezpečení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Kapitola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čl. 67 a násl.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Zaměření zejména na případy souběhu nároků na dávky z více členských států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18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Zákaz diskriminace na základě státní příslušnosti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nárok na rodinné dávky v souladu s právními předpisy příslušného členského státu, včetně dávek pro rodinné příslušníky, kteří bydlí v jiném členském státě, jako by bydleli v příslušném členském státě. Důchodce však má nárok na rodinné dávky v souladu s právními předpisy členského státu příslušného pro poskytování jeho důchodu</a:t>
            </a:r>
          </a:p>
        </p:txBody>
      </p:sp>
    </p:spTree>
    <p:extLst>
      <p:ext uri="{BB962C8B-B14F-4D97-AF65-F5344CB8AC3E}">
        <p14:creationId xmlns:p14="http://schemas.microsoft.com/office/powerpoint/2010/main" val="1184928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Pravidla přednosti poskytování dávek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Rodinné dávky poskytované během stejné doby stejným rodinným příslušníkům dle předpisů více členských států</a:t>
            </a:r>
          </a:p>
          <a:p>
            <a:pPr marL="514350" indent="-514350">
              <a:buAutoNum type="alphaLcParenR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dávek poskytovaných více než jedním členským státem z různých důvodů.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nároky přiznané z důvodu zaměstnání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nebo 	samostatně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výdělečné činnosti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nároky přiznané z důvodu pobírání důchodu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nároky přiznané z důvodu místa bydliště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9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Pravidla přednosti poskytování dávek - pokračování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Rodinné dávky poskytované během stejné doby stejným rodinným příslušníkům dávky dle předpisů více členských států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U dávek poskytovaných více než jedním členským státem ze stejných důvodů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Nároky přiznané z důvodu zaměstnání nebo samostatně výdělečné činnosti – místo bydliště dětí, podpůrně, tam kde je to vhodné nejvyšší dávky (rozdělení nákladů na dávky,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Nároky přiznané z důvodu pobírání důchodu – místo bydliště dětí, podpůrně tam kde je to vhodné  nejdelší doba pojištění nebo bydlení podle kolidujících předpisů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Nároky přiznané z důvodu bydliště  - míso bydliště dětí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156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přednášky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Účel koordinace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Volný pohyb osob, volný pohyb pracovní síly v rámci EU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Právní úprava koordinace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Osobní rozsah koordinace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Věcný rozsah koordinace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Základní zásady koordinace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oordinace rodinných dávek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80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895" y="38980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koordinace národních systému sociálního zabezpečení v členských státech EU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Účelem je zajistit nároky vyplývající ze systému sociálního zabezpečení osobám, které využívají právo na volný pohyb osob a právo na volný pohyb pracovní síly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Koordinační pravidla určují, který právní řád se použije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Cílem je zabránit:	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¨	negativnímu konfliktu právních řádů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pozitivnímu konfliktu právních řádů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0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úprava koordinace národních systémů sociálního zabezpečení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Primární právo – čl. 48 Smlouvy o fungování EU – legislativní pravomoc orgánů Unie přijímat akty sekundárního práva k ochraně migrujících pracovníků, OSVČ a osob na nich závislých, pokud jde o doby vzniku nároku na dávky a výplatu dávek na území jiného členského státu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právo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Nařízení Evropského parlamentu a Rady (ES) 883/2004 ze dne 29. dubna 2004 o koordinaci systémů sociálního zabezpečení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Nařízení Evropského parlamentu a Rady (ES)  987/2009 ze dne 16. září 2009, kterým se stanoví prováděcí pravidla k nařízení 883/2004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53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rozsah koordinace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Evropský přeshraniční prvek -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oprávněná osoba podléhá nebo podléhala právním předpisům více než jednoho členského státu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Přímá působnost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příslušníci členských států EU,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příslušníci států EHP (Norsko, Island, Lichtenštejnsko) a Švýcarska,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Osoby bez státní příslušnosti a uprchlíci bydlící na území členských států 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příslušníci třetích zemi, kteří oprávněně pobývají na území některého členského státu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Odvozená působnost</a:t>
            </a:r>
          </a:p>
          <a:p>
            <a:pPr lvl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Rodinní příslušníci osob, které přímo podléhají koordinaci,</a:t>
            </a:r>
          </a:p>
          <a:p>
            <a:pPr lvl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Pozůstalí po osobách, které přímo podléhaly koordinaci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0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Věcný rozsah koordinace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Dávky, na které se koordinační pravidla vztahují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Dávky v nemoci,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Dávky v mateřství a rovnocenné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tcovské dávky,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Dávky v invaliditě,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Dávky ve stáří,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Pozůstalostní dávky,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Dávky při pracovních úrazech a nemocech z povolání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Pohřebné,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Dávky v nezaměstnanosti,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Předdůchodové dávky,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Rodinné dávky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876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vymezení věcného rozsahu koordinace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Koordinační pravidla se nevztahují na:</a:t>
            </a:r>
          </a:p>
          <a:p>
            <a:pPr marL="971550" lvl="1" indent="-514350">
              <a:buAutoNum type="arabicPeriod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a léčebnou pomoc,</a:t>
            </a:r>
          </a:p>
          <a:p>
            <a:pPr marL="971550" lvl="1" indent="-514350">
              <a:buAutoNum type="arabicPeriod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Dávky, u nichž členský stát přijímá odpovědnost za škody např. obětem války a vojenských akcí nebo jejich následků, obětem trestných činů, atentátů nebo teroristických útoků, obětem škod způsobených státními činiteli při výkonu služby, obětem, jež utrpěly znevýhodněním z politických či náboženských důvodů nebo z důvodu svého původu.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78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zásady koordinace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zákazu diskriminace na základě státní příslušnosti – platí, pokud jde o státní příslušnost členských států,</a:t>
            </a:r>
          </a:p>
          <a:p>
            <a:pPr marL="514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 sčítání dob pojištění – jde o doby pojištění dosažené v jednotlivých členských státech,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Zásada aplikace právního řádu jen jednoho členského 	států EU,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Zásada výplaty dávek do ciziny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416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Rovné zacházení a zákaz diskriminace z důvodu státní příslušnosti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Úplatní se jen, pokud jde o státní příslušnost členských států EU, EHP a Švýcarska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zásada, na niž je EU založena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Přímá diskriminace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ustanovení právních předpisů nebo rozhodnutí národních orgánů, které z nároků a práv vylučují osoby na základě státní příslušnosti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Nepřímá diskriminace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rozdílné zacházení založené na zdánlivě neutrálním kritériu, které ve svém důsledku znevýhodní státní příslušníky jiných členských států ve srovnání s vlastními státními příslušníky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1364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906</Words>
  <Application>Microsoft Office PowerPoint</Application>
  <PresentationFormat>Širokoúhlá obrazovka</PresentationFormat>
  <Paragraphs>89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Motiv Office</vt:lpstr>
      <vt:lpstr>Koordinace národních systémů sociálního zabezpečení v rámci EU, koordinace rodinných dávek a koordinace dávek v nezaměstnanosti</vt:lpstr>
      <vt:lpstr>Program přednášky</vt:lpstr>
      <vt:lpstr>Účel koordinace národních systému sociálního zabezpečení v členských státech EU</vt:lpstr>
      <vt:lpstr>Právní úprava koordinace národních systémů sociálního zabezpečení</vt:lpstr>
      <vt:lpstr>Osobní rozsah koordinace</vt:lpstr>
      <vt:lpstr>Věcný rozsah koordinace</vt:lpstr>
      <vt:lpstr>Negativní vymezení věcného rozsahu koordinace</vt:lpstr>
      <vt:lpstr>Základní zásady koordinace</vt:lpstr>
      <vt:lpstr>Rovné zacházení a zákaz diskriminace z důvodu státní příslušnosti</vt:lpstr>
      <vt:lpstr>Koordinace rodinných dávek</vt:lpstr>
      <vt:lpstr>Úprava koordinace rodinných dávek</vt:lpstr>
      <vt:lpstr>Úprava koordinace rodinných dávek</vt:lpstr>
      <vt:lpstr>Zákaz diskriminace na základě státní příslušnosti</vt:lpstr>
      <vt:lpstr>Pravidla přednosti poskytování dávek</vt:lpstr>
      <vt:lpstr>Pravidla přednosti poskytování dávek - pokračování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Koordinace národních systémů sociálního zabezpečení v rámci EU, koordinace rodinných dávek a koordinace dávek v nezaměstnanosti</dc:title>
  <dc:creator>Jana Komendová</dc:creator>
  <cp:lastModifiedBy>Jana Komendová</cp:lastModifiedBy>
  <cp:revision>4</cp:revision>
  <cp:lastPrinted>2019-11-29T14:31:57Z</cp:lastPrinted>
  <dcterms:created xsi:type="dcterms:W3CDTF">2019-11-29T13:51:59Z</dcterms:created>
  <dcterms:modified xsi:type="dcterms:W3CDTF">2019-11-29T14:54:46Z</dcterms:modified>
</cp:coreProperties>
</file>