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320" r:id="rId3"/>
    <p:sldId id="321" r:id="rId4"/>
    <p:sldId id="318" r:id="rId5"/>
    <p:sldId id="319" r:id="rId6"/>
    <p:sldId id="26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Platební bilance a související regulace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platební bilanci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Sleduje platby ze zahraničí a do zahraničí</a:t>
            </a:r>
          </a:p>
          <a:p>
            <a:pPr algn="just">
              <a:defRPr/>
            </a:pPr>
            <a:r>
              <a:rPr lang="cs-CZ" altLang="cs-CZ" sz="3200" dirty="0" smtClean="0"/>
              <a:t>Teritoriální princip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b="1" dirty="0" smtClean="0"/>
              <a:t>Běžný účet </a:t>
            </a:r>
            <a:r>
              <a:rPr lang="cs-CZ" altLang="cs-CZ" sz="3200" dirty="0" smtClean="0"/>
              <a:t>– platby zejm. za dovoz/vývoz zboží a služeb</a:t>
            </a:r>
          </a:p>
          <a:p>
            <a:pPr algn="just">
              <a:defRPr/>
            </a:pPr>
            <a:r>
              <a:rPr lang="cs-CZ" altLang="cs-CZ" sz="3200" b="1" dirty="0" smtClean="0"/>
              <a:t>Finanční (kapitálový) účet</a:t>
            </a:r>
            <a:r>
              <a:rPr lang="cs-CZ" altLang="cs-CZ" sz="3200" dirty="0" smtClean="0"/>
              <a:t> – dovoz/vývoz kapitálu (investice, půjčky, vklady)</a:t>
            </a:r>
          </a:p>
          <a:p>
            <a:pPr algn="just">
              <a:defRPr/>
            </a:pPr>
            <a:r>
              <a:rPr lang="cs-CZ" altLang="cs-CZ" sz="3200" b="1" dirty="0" smtClean="0"/>
              <a:t>Změna devizových rezerv</a:t>
            </a:r>
            <a:r>
              <a:rPr lang="cs-CZ" altLang="cs-CZ" sz="3200" dirty="0" smtClean="0"/>
              <a:t> (</a:t>
            </a:r>
            <a:r>
              <a:rPr lang="cs-CZ" altLang="cs-CZ" sz="3200" dirty="0" err="1" smtClean="0"/>
              <a:t>mezin</a:t>
            </a:r>
            <a:r>
              <a:rPr lang="cs-CZ" altLang="cs-CZ" sz="3200" dirty="0" smtClean="0"/>
              <a:t>. vypořádání)</a:t>
            </a: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Obecně k platební bilanci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Platební bilance je vždy účetně vyrovnaná</a:t>
            </a:r>
          </a:p>
          <a:p>
            <a:pPr algn="just">
              <a:defRPr/>
            </a:pPr>
            <a:r>
              <a:rPr lang="cs-CZ" altLang="cs-CZ" sz="3200" dirty="0" smtClean="0"/>
              <a:t>To neznamená, že je rovnovážná</a:t>
            </a:r>
          </a:p>
          <a:p>
            <a:pPr algn="just">
              <a:defRPr/>
            </a:pPr>
            <a:r>
              <a:rPr lang="cs-CZ" altLang="cs-CZ" sz="3200" dirty="0" smtClean="0"/>
              <a:t>Dlouhodobá nerovnováha vyvažována změnou měnového kurzu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Kurzové režimy: fixní vs. plovoucí (různé varianty)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Měnový kurz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/>
          </a:bodyPr>
          <a:lstStyle/>
          <a:p>
            <a:pPr algn="just">
              <a:defRPr/>
            </a:pPr>
            <a:r>
              <a:rPr lang="cs-CZ" altLang="cs-CZ" sz="3200" dirty="0" smtClean="0"/>
              <a:t>ČNB</a:t>
            </a:r>
          </a:p>
          <a:p>
            <a:pPr algn="just">
              <a:defRPr/>
            </a:pPr>
            <a:r>
              <a:rPr lang="cs-CZ" altLang="cs-CZ" sz="3200" dirty="0" smtClean="0"/>
              <a:t>Čl. 98 Ústavy „péče o cenovou stabilitu“</a:t>
            </a:r>
          </a:p>
          <a:p>
            <a:pPr algn="just">
              <a:defRPr/>
            </a:pPr>
            <a:r>
              <a:rPr lang="cs-CZ" altLang="cs-CZ" sz="3200" dirty="0" smtClean="0"/>
              <a:t>§ 2 zák. o ČNB</a:t>
            </a:r>
          </a:p>
          <a:p>
            <a:pPr algn="just">
              <a:defRPr/>
            </a:pPr>
            <a:r>
              <a:rPr lang="cs-CZ" altLang="cs-CZ" sz="3200" dirty="0" smtClean="0"/>
              <a:t>Provádění měnové politiky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sz="3200" dirty="0" smtClean="0"/>
              <a:t>Kurzový režim „plovoucí“ (</a:t>
            </a:r>
            <a:r>
              <a:rPr lang="cs-CZ" altLang="cs-CZ" sz="3200" dirty="0" err="1" smtClean="0"/>
              <a:t>floating</a:t>
            </a:r>
            <a:r>
              <a:rPr lang="cs-CZ" altLang="cs-CZ" sz="3200" dirty="0" smtClean="0"/>
              <a:t>)</a:t>
            </a: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71273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Podpora rovnováhy platební bilance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3872"/>
            <a:ext cx="10280970" cy="4572000"/>
          </a:xfrm>
        </p:spPr>
        <p:txBody>
          <a:bodyPr anchor="t">
            <a:normAutofit fontScale="77500" lnSpcReduction="20000"/>
          </a:bodyPr>
          <a:lstStyle/>
          <a:p>
            <a:pPr algn="just">
              <a:defRPr/>
            </a:pPr>
            <a:r>
              <a:rPr lang="cs-CZ" altLang="cs-CZ" sz="3200" dirty="0" smtClean="0"/>
              <a:t>Snaha o podporu směřující k rovnováze platební bilance</a:t>
            </a:r>
          </a:p>
          <a:p>
            <a:pPr algn="just">
              <a:defRPr/>
            </a:pPr>
            <a:r>
              <a:rPr lang="cs-CZ" altLang="cs-CZ" sz="3200" dirty="0" smtClean="0"/>
              <a:t>Nařízení (EEC) č. 397/75 a 398/75 z 17. 2. 1975</a:t>
            </a:r>
          </a:p>
          <a:p>
            <a:pPr algn="just">
              <a:defRPr/>
            </a:pPr>
            <a:r>
              <a:rPr lang="cs-CZ" sz="3200" dirty="0" smtClean="0"/>
              <a:t>Nařízení </a:t>
            </a:r>
            <a:r>
              <a:rPr lang="cs-CZ" sz="3200" dirty="0" smtClean="0"/>
              <a:t>rady (EHS) č. 682/81 o upravení úvěrového mechanismu společenství za účelem podpory platební bilance mezi členskými </a:t>
            </a:r>
            <a:r>
              <a:rPr lang="cs-CZ" sz="3200" dirty="0" smtClean="0"/>
              <a:t>státy</a:t>
            </a:r>
          </a:p>
          <a:p>
            <a:pPr algn="just">
              <a:defRPr/>
            </a:pPr>
            <a:r>
              <a:rPr lang="cs-CZ" sz="3200" dirty="0" smtClean="0"/>
              <a:t>Nařízení </a:t>
            </a:r>
            <a:r>
              <a:rPr lang="cs-CZ" sz="3200" dirty="0" smtClean="0"/>
              <a:t>rady (EHS) č. 1969/88 o </a:t>
            </a:r>
            <a:r>
              <a:rPr lang="cs-CZ" sz="3200" dirty="0" smtClean="0"/>
              <a:t>zřízení </a:t>
            </a:r>
            <a:r>
              <a:rPr lang="cs-CZ" sz="3200" dirty="0" smtClean="0"/>
              <a:t>jednotného nástroje poskytování střednědobé finanční asistence členským státům ve vztahu k platební </a:t>
            </a:r>
            <a:r>
              <a:rPr lang="cs-CZ" sz="3200" dirty="0" smtClean="0"/>
              <a:t>bilance</a:t>
            </a:r>
          </a:p>
          <a:p>
            <a:pPr algn="just">
              <a:defRPr/>
            </a:pPr>
            <a:r>
              <a:rPr lang="cs-CZ" sz="3200" dirty="0" smtClean="0"/>
              <a:t>Nařízení </a:t>
            </a:r>
            <a:r>
              <a:rPr lang="cs-CZ" sz="3200" dirty="0" smtClean="0"/>
              <a:t>rady (ES) č. 332/2002, kterým se zavádí systém střednědobé finanční pomoci platebním bilancím členských </a:t>
            </a:r>
            <a:r>
              <a:rPr lang="cs-CZ" sz="3200" dirty="0" smtClean="0"/>
              <a:t>států´(od roku 1999 ne pro členy eurozóny)</a:t>
            </a:r>
          </a:p>
          <a:p>
            <a:pPr algn="just">
              <a:defRPr/>
            </a:pPr>
            <a:r>
              <a:rPr lang="cs-CZ" sz="3200" dirty="0" smtClean="0"/>
              <a:t>Pro státy eurozóny nyní plní „podobnou“ funkci ESM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2800" dirty="0" smtClean="0"/>
          </a:p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60497426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2246</TotalTime>
  <Words>199</Words>
  <Application>Microsoft Office PowerPoint</Application>
  <PresentationFormat>Vlastní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Paralaxa</vt:lpstr>
      <vt:lpstr>Platební bilance a související regulace</vt:lpstr>
      <vt:lpstr>Obecně k platební bilanci</vt:lpstr>
      <vt:lpstr>Obecně k platební bilanci</vt:lpstr>
      <vt:lpstr>Měnový kurz</vt:lpstr>
      <vt:lpstr>Podpora rovnováhy platební bilance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195</cp:revision>
  <cp:lastPrinted>2016-12-01T06:58:45Z</cp:lastPrinted>
  <dcterms:created xsi:type="dcterms:W3CDTF">2016-10-17T17:38:14Z</dcterms:created>
  <dcterms:modified xsi:type="dcterms:W3CDTF">2019-11-15T07:58:33Z</dcterms:modified>
</cp:coreProperties>
</file>