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Analýza účetních výkazů - základy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Bilanční právo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lnSpcReduction="10000"/>
          </a:bodyPr>
          <a:lstStyle/>
          <a:p>
            <a:pPr algn="just">
              <a:defRPr/>
            </a:pPr>
            <a:r>
              <a:rPr lang="cs-CZ" altLang="cs-CZ" sz="3200" dirty="0" smtClean="0"/>
              <a:t>Ukazatel poměru cizího kapitálu a vlastního kapitálu (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 to 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ratio)</a:t>
            </a:r>
          </a:p>
          <a:p>
            <a:pPr algn="just">
              <a:defRPr/>
            </a:pPr>
            <a:r>
              <a:rPr lang="cs-CZ" altLang="cs-CZ" sz="3200" dirty="0" smtClean="0"/>
              <a:t>Ukazuje ochotu managementu navyšovat závazky</a:t>
            </a:r>
          </a:p>
          <a:p>
            <a:pPr algn="just">
              <a:defRPr/>
            </a:pPr>
            <a:r>
              <a:rPr lang="cs-CZ" altLang="cs-CZ" sz="3200" dirty="0" smtClean="0"/>
              <a:t>Ukazuje poměr závazků vůči vlastním zdrojů společnosti</a:t>
            </a:r>
          </a:p>
          <a:p>
            <a:pPr algn="just">
              <a:defRPr/>
            </a:pPr>
            <a:r>
              <a:rPr lang="cs-CZ" altLang="cs-CZ" sz="3200" dirty="0" smtClean="0"/>
              <a:t>Zprostředkovaně ukazuje potenciální příjem vlastníků společnosti (akcionářů/společníků) při likvidaci společnosti</a:t>
            </a:r>
          </a:p>
          <a:p>
            <a:pPr algn="just">
              <a:defRPr/>
            </a:pPr>
            <a:r>
              <a:rPr lang="cs-CZ" altLang="cs-CZ" sz="3200" dirty="0" smtClean="0"/>
              <a:t>Poměr se liší dle sektoru</a:t>
            </a:r>
          </a:p>
          <a:p>
            <a:pPr algn="just">
              <a:defRPr/>
            </a:pPr>
            <a:r>
              <a:rPr lang="cs-CZ" altLang="cs-CZ" sz="3200" dirty="0" smtClean="0"/>
              <a:t>Poměr může ovlivňovat výši rizikové přirážky u půjčky 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Obchodní společnost se zavázala v úvěrových smlouvách, že poměr 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-to-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u ní nepřekročí 1,5</a:t>
            </a:r>
          </a:p>
          <a:p>
            <a:pPr algn="just">
              <a:defRPr/>
            </a:pPr>
            <a:r>
              <a:rPr lang="cs-CZ" altLang="cs-CZ" sz="3200" dirty="0" smtClean="0"/>
              <a:t>V současné době má závazky ve výši 130 mil. Kč, její vlastní kapitál je ve výši 100 mil. Kč</a:t>
            </a:r>
          </a:p>
          <a:p>
            <a:pPr algn="just">
              <a:defRPr/>
            </a:pPr>
            <a:r>
              <a:rPr lang="cs-CZ" altLang="cs-CZ" sz="3200" dirty="0" smtClean="0"/>
              <a:t>Nyní uvažuje, kde získá zdroje na další expanzi – potřebuje nejméně dalších 50 mil. Kč</a:t>
            </a:r>
          </a:p>
          <a:p>
            <a:pPr algn="just">
              <a:defRPr/>
            </a:pPr>
            <a:r>
              <a:rPr lang="cs-CZ" altLang="cs-CZ" sz="3200" dirty="0" smtClean="0"/>
              <a:t>Může se bez dalšího vydat cestou dalšího úvěru?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Vyjadřuje poměr mezi celkovými cizími zdroji a krátkodobými cizími zdroji</a:t>
            </a:r>
          </a:p>
          <a:p>
            <a:pPr algn="just">
              <a:defRPr/>
            </a:pPr>
            <a:r>
              <a:rPr lang="cs-CZ" altLang="cs-CZ" sz="3200" dirty="0" err="1" smtClean="0"/>
              <a:t>Current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r>
              <a:rPr lang="cs-CZ" altLang="cs-CZ" sz="3200" dirty="0" smtClean="0"/>
              <a:t> / </a:t>
            </a:r>
            <a:r>
              <a:rPr lang="cs-CZ" altLang="cs-CZ" sz="3200" dirty="0" err="1" smtClean="0"/>
              <a:t>total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Příliš vysoký (či rostoucí) poměr krátkodobých závazků může být pro společnost rizikový – pokles oběžných aktiv může vést k finančním tlakům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 smtClean="0"/>
              <a:t>Poměr se vyvíjel v posledních letech následovně: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         </a:t>
            </a:r>
            <a:r>
              <a:rPr lang="cs-CZ" altLang="cs-CZ" sz="3200" b="1" dirty="0" smtClean="0"/>
              <a:t>Krátkodobé závazky			dlouhodobé závazky           </a:t>
            </a:r>
          </a:p>
          <a:p>
            <a:pPr algn="just">
              <a:defRPr/>
            </a:pPr>
            <a:r>
              <a:rPr lang="cs-CZ" altLang="cs-CZ" sz="3200" dirty="0" smtClean="0"/>
              <a:t>2015		10 mil. Kč					100 mil. Kč					10%</a:t>
            </a:r>
          </a:p>
          <a:p>
            <a:pPr algn="just">
              <a:defRPr/>
            </a:pPr>
            <a:r>
              <a:rPr lang="cs-CZ" altLang="cs-CZ" sz="3200" dirty="0" smtClean="0"/>
              <a:t>2016		20 mil. Kč					110 mil. Kč					18%</a:t>
            </a:r>
          </a:p>
          <a:p>
            <a:pPr algn="just">
              <a:defRPr/>
            </a:pPr>
            <a:r>
              <a:rPr lang="cs-CZ" altLang="cs-CZ" sz="3200" dirty="0" smtClean="0"/>
              <a:t>2017		50 mil. Kč					120 mil. Kč					42%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Společnost příliš spoléhá na krátkodobí financování; management se např. pokusí vyjednat přeměnu krátkodobého financování na dlouhodobé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 mezi oběžnými aktivy a krátkodobými závazky</a:t>
            </a:r>
          </a:p>
          <a:p>
            <a:pPr algn="just">
              <a:defRPr/>
            </a:pPr>
            <a:r>
              <a:rPr lang="cs-CZ" altLang="cs-CZ" sz="3200" dirty="0" smtClean="0"/>
              <a:t>Vyjadřuje schopnost podniku dostát svým krátkodobým závazkům – má dostatek likvidních aktiv, aby dokázala dostát svým krátkodobým závazkům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Může být zavádějící, pokud velkou část oběžných aktiv tvoří (hůře likvidní) zásoby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512618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Rok 				2015						2016						2018</a:t>
            </a:r>
          </a:p>
          <a:p>
            <a:pPr algn="just">
              <a:defRPr/>
            </a:pPr>
            <a:r>
              <a:rPr lang="cs-CZ" altLang="cs-CZ" sz="3200" b="1" dirty="0" smtClean="0"/>
              <a:t>ob.aktiva</a:t>
            </a:r>
            <a:r>
              <a:rPr lang="cs-CZ" altLang="cs-CZ" sz="3200" dirty="0" smtClean="0"/>
              <a:t>		15 mil.					10 mil.					10 mil.</a:t>
            </a:r>
          </a:p>
          <a:p>
            <a:pPr algn="just">
              <a:defRPr/>
            </a:pPr>
            <a:r>
              <a:rPr lang="cs-CZ" altLang="cs-CZ" sz="3200" b="1" dirty="0" err="1" smtClean="0"/>
              <a:t>krátk</a:t>
            </a:r>
            <a:r>
              <a:rPr lang="cs-CZ" altLang="cs-CZ" sz="3200" b="1" dirty="0" smtClean="0"/>
              <a:t>. </a:t>
            </a:r>
            <a:r>
              <a:rPr lang="cs-CZ" altLang="cs-CZ" sz="3200" b="1" dirty="0" err="1" smtClean="0"/>
              <a:t>záv</a:t>
            </a:r>
            <a:r>
              <a:rPr lang="cs-CZ" altLang="cs-CZ" sz="3200" b="1" dirty="0" smtClean="0"/>
              <a:t>.</a:t>
            </a:r>
            <a:r>
              <a:rPr lang="cs-CZ" altLang="cs-CZ" sz="3200" dirty="0" smtClean="0"/>
              <a:t>		5 mil.						5 mil.						10 mil.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							3:1						2:1						</a:t>
            </a:r>
            <a:r>
              <a:rPr lang="cs-CZ" altLang="cs-CZ" sz="3200" dirty="0" err="1" smtClean="0"/>
              <a:t>1</a:t>
            </a:r>
            <a:r>
              <a:rPr lang="cs-CZ" altLang="cs-CZ" sz="3200" dirty="0" smtClean="0"/>
              <a:t>:1</a:t>
            </a:r>
            <a:endParaRPr lang="cs-CZ" altLang="cs-CZ" sz="2200" dirty="0" smtClean="0"/>
          </a:p>
          <a:p>
            <a:pPr algn="just">
              <a:defRPr/>
            </a:pPr>
            <a:r>
              <a:rPr lang="cs-CZ" altLang="cs-CZ" sz="3200" dirty="0" smtClean="0"/>
              <a:t>Klesajícím poměrem dochází k růstu rizika, že společnost nebude schopna plnit své krátkodobé závazky (např. vyplývající z fakturace za dodané zboží)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– doplňující poměrové ukazatele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2645664"/>
            <a:ext cx="10512618" cy="3416808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b="1" dirty="0" err="1" smtClean="0"/>
              <a:t>Quick</a:t>
            </a:r>
            <a:r>
              <a:rPr lang="cs-CZ" altLang="cs-CZ" sz="3200" b="1" dirty="0" smtClean="0"/>
              <a:t> ratio </a:t>
            </a:r>
            <a:r>
              <a:rPr lang="cs-CZ" altLang="cs-CZ" sz="3200" dirty="0" smtClean="0"/>
              <a:t>– jedná se o podobný poměr s tím rozdílem, že z oběžných aktiv jsou vynechány zásoby</a:t>
            </a:r>
          </a:p>
          <a:p>
            <a:pPr algn="just">
              <a:defRPr/>
            </a:pPr>
            <a:r>
              <a:rPr lang="cs-CZ" altLang="cs-CZ" sz="3200" b="1" dirty="0" smtClean="0"/>
              <a:t>Cash ratio </a:t>
            </a:r>
            <a:r>
              <a:rPr lang="cs-CZ" altLang="cs-CZ" sz="3200" dirty="0" smtClean="0"/>
              <a:t>– jedná se o poměr hotovosti a zůstatků na běžných bankovních účtech (popř. likvidních finančních instrumentů) oproti krátkodobým závazkům)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poměrovým ukazatelům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288536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Poměrových ukazatelů je celá řada (viz např. BRAGG, S. Business </a:t>
            </a:r>
            <a:r>
              <a:rPr lang="cs-CZ" altLang="cs-CZ" sz="3200" dirty="0" err="1" smtClean="0"/>
              <a:t>Ratios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Formulas</a:t>
            </a:r>
            <a:r>
              <a:rPr lang="cs-CZ" altLang="cs-CZ" sz="3200" dirty="0" smtClean="0"/>
              <a:t>, 2002), některé lze vyčíst z účetní závěrky, pro některé je třeba doplňujících informací</a:t>
            </a:r>
          </a:p>
          <a:p>
            <a:pPr algn="just">
              <a:defRPr/>
            </a:pPr>
            <a:r>
              <a:rPr lang="cs-CZ" altLang="cs-CZ" sz="3200" b="1" dirty="0" smtClean="0"/>
              <a:t>Výhody</a:t>
            </a:r>
            <a:r>
              <a:rPr lang="cs-CZ" altLang="cs-CZ" sz="3200" dirty="0" smtClean="0"/>
              <a:t>: poskytují rychlý přehled o základních poměrech ve společnosti</a:t>
            </a:r>
          </a:p>
          <a:p>
            <a:pPr algn="just">
              <a:defRPr/>
            </a:pPr>
            <a:r>
              <a:rPr lang="cs-CZ" altLang="cs-CZ" sz="3200" b="1" dirty="0" smtClean="0"/>
              <a:t>Nevýhody</a:t>
            </a:r>
            <a:r>
              <a:rPr lang="cs-CZ" altLang="cs-CZ" sz="3200" dirty="0" smtClean="0"/>
              <a:t>: mohou být zjednodušující, zkreslující skutečné procesy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2234</TotalTime>
  <Words>415</Words>
  <Application>Microsoft Office PowerPoint</Application>
  <PresentationFormat>Vlastní</PresentationFormat>
  <Paragraphs>67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Paralaxa</vt:lpstr>
      <vt:lpstr>Analýza účetních výkazů - základy</vt:lpstr>
      <vt:lpstr>Ukazatel poměru cizího a vlastního kapitálu</vt:lpstr>
      <vt:lpstr>Ukazatel poměru cizího a vlastního kapitálu - příklad</vt:lpstr>
      <vt:lpstr>Ukazatel poměru krátkodobých a dlouhodobých cizí zdrojů (current liability ratio)</vt:lpstr>
      <vt:lpstr>Ukazatel poměru krátkodobých a dlouhodobých cizí zdrojů (current liability ratio) - příklad</vt:lpstr>
      <vt:lpstr>Ukazatel poměru mezi oběžnými aktivy a krátkodobými závazky (current ratio, working capital)</vt:lpstr>
      <vt:lpstr>Ukazatel poměru mezi oběžnými aktivy a krátkodobými závazky (current ratio, working capital) - příklad</vt:lpstr>
      <vt:lpstr>Ukazatel poměru mezi oběžnými aktivy a krátkodobými závazky (current ratio, working capital) – doplňující poměrové ukazatele</vt:lpstr>
      <vt:lpstr>Obecně k poměrovým ukazatelům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193</cp:revision>
  <cp:lastPrinted>2016-12-01T06:58:45Z</cp:lastPrinted>
  <dcterms:created xsi:type="dcterms:W3CDTF">2016-10-17T17:38:14Z</dcterms:created>
  <dcterms:modified xsi:type="dcterms:W3CDTF">2019-11-14T20:02:35Z</dcterms:modified>
</cp:coreProperties>
</file>