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62EAD-86C6-4A86-B616-76E4D9F38C52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6E0F0-1B3C-4EE1-A4C3-A135D99A8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131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Finanční </a:t>
            </a:r>
            <a:r>
              <a:rPr lang="cs-CZ" b="1" dirty="0"/>
              <a:t>právo v soudní praxi pro bakaláře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7406640" cy="1752600"/>
          </a:xfrm>
        </p:spPr>
        <p:txBody>
          <a:bodyPr/>
          <a:lstStyle/>
          <a:p>
            <a:r>
              <a:rPr lang="cs-CZ" dirty="0" smtClean="0"/>
              <a:t>Úvod do správního soudnictví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12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Odmítnutí návrhu – § 46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překážka litispendence, </a:t>
            </a:r>
            <a:r>
              <a:rPr lang="cs-CZ" dirty="0" err="1" smtClean="0"/>
              <a:t>rei</a:t>
            </a:r>
            <a:r>
              <a:rPr lang="cs-CZ" dirty="0" smtClean="0"/>
              <a:t> </a:t>
            </a:r>
            <a:r>
              <a:rPr lang="cs-CZ" dirty="0" err="1" smtClean="0"/>
              <a:t>iudicatae</a:t>
            </a:r>
            <a:endParaRPr lang="cs-CZ" dirty="0" smtClean="0"/>
          </a:p>
          <a:p>
            <a:r>
              <a:rPr lang="cs-CZ" dirty="0" smtClean="0"/>
              <a:t>nebyly splněny podmínky řízení</a:t>
            </a:r>
          </a:p>
          <a:p>
            <a:r>
              <a:rPr lang="cs-CZ" dirty="0" smtClean="0"/>
              <a:t>předčasný, opožděný návrh</a:t>
            </a:r>
          </a:p>
          <a:p>
            <a:r>
              <a:rPr lang="cs-CZ" dirty="0" smtClean="0"/>
              <a:t>návrh neoprávněnou osobou</a:t>
            </a:r>
          </a:p>
          <a:p>
            <a:r>
              <a:rPr lang="cs-CZ" dirty="0" smtClean="0"/>
              <a:t>nepřípustný návrh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053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Zastavení řízení - § 47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zpětvzetí</a:t>
            </a:r>
          </a:p>
          <a:p>
            <a:r>
              <a:rPr lang="cs-CZ" dirty="0" smtClean="0"/>
              <a:t>uspokojení navrhovatele</a:t>
            </a:r>
          </a:p>
          <a:p>
            <a:r>
              <a:rPr lang="cs-CZ" dirty="0" smtClean="0"/>
              <a:t>jiný důvod (např. nezaplacení soudního poplatku)</a:t>
            </a:r>
          </a:p>
          <a:p>
            <a:pPr marL="82296" indent="0">
              <a:buNone/>
            </a:pPr>
            <a:r>
              <a:rPr lang="cs-CZ" dirty="0" smtClean="0"/>
              <a:t>+ </a:t>
            </a:r>
            <a:r>
              <a:rPr lang="cs-CZ" dirty="0"/>
              <a:t>§ </a:t>
            </a:r>
            <a:r>
              <a:rPr lang="cs-CZ" dirty="0" smtClean="0"/>
              <a:t>48 - přerušení </a:t>
            </a:r>
            <a:r>
              <a:rPr lang="cs-CZ" dirty="0"/>
              <a:t>řízení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980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zásada veřejnosti</a:t>
            </a:r>
          </a:p>
          <a:p>
            <a:r>
              <a:rPr lang="cs-CZ" dirty="0" smtClean="0"/>
              <a:t>neúčast účastníka nebrání projednání a skončení věci</a:t>
            </a:r>
          </a:p>
          <a:p>
            <a:r>
              <a:rPr lang="cs-CZ" dirty="0" smtClean="0"/>
              <a:t>zahajuje a řídí předseda senátu</a:t>
            </a:r>
          </a:p>
          <a:p>
            <a:r>
              <a:rPr lang="cs-CZ" dirty="0" smtClean="0"/>
              <a:t>účastníci jsou vyzýváni k vyjádření ve věci</a:t>
            </a:r>
          </a:p>
          <a:p>
            <a:r>
              <a:rPr lang="cs-CZ" dirty="0" smtClean="0"/>
              <a:t>právo na konečné (závěrečné) návrhy</a:t>
            </a:r>
          </a:p>
          <a:p>
            <a:r>
              <a:rPr lang="cs-CZ" dirty="0" smtClean="0"/>
              <a:t>rozsudek se vyhlašuje veřejně a jménem republiky</a:t>
            </a:r>
          </a:p>
          <a:p>
            <a:r>
              <a:rPr lang="cs-CZ" dirty="0" smtClean="0"/>
              <a:t>odročení</a:t>
            </a:r>
          </a:p>
          <a:p>
            <a:r>
              <a:rPr lang="cs-CZ" dirty="0" smtClean="0"/>
              <a:t>bez jednání – účastníci shodně navrhli nebo souhlasí, nebo další důvody (např.  § 76)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210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věci samé rozsudkem (senát se usnáší nadpoloviční většinou hlasů + právo na odlišné stanovisko), nabývá právní moci doručením účastníkům</a:t>
            </a:r>
          </a:p>
          <a:p>
            <a:r>
              <a:rPr lang="cs-CZ" dirty="0" smtClean="0"/>
              <a:t>usnesením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812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Uspokojení navrhovatele - § 62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spr</a:t>
            </a:r>
            <a:r>
              <a:rPr lang="cs-CZ" dirty="0" smtClean="0"/>
              <a:t>. orgán sdělí záměr</a:t>
            </a:r>
          </a:p>
          <a:p>
            <a:r>
              <a:rPr lang="cs-CZ" dirty="0" smtClean="0"/>
              <a:t>předseda senátu stanoví lhůtu</a:t>
            </a:r>
          </a:p>
          <a:p>
            <a:r>
              <a:rPr lang="cs-CZ" dirty="0" smtClean="0"/>
              <a:t>vyjádření navrhovatele</a:t>
            </a:r>
          </a:p>
          <a:p>
            <a:r>
              <a:rPr lang="cs-CZ" dirty="0" smtClean="0"/>
              <a:t>pokud je uspokojen – zastavení</a:t>
            </a:r>
          </a:p>
          <a:p>
            <a:r>
              <a:rPr lang="cs-CZ" dirty="0" smtClean="0"/>
              <a:t>vliv na právní moc rozhodnutí, opatření,…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45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OSŘ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pro </a:t>
            </a:r>
            <a:r>
              <a:rPr lang="cs-CZ" dirty="0"/>
              <a:t>řízení ve správním </a:t>
            </a:r>
            <a:r>
              <a:rPr lang="cs-CZ" dirty="0" smtClean="0"/>
              <a:t>soudnictví se přiměřeně použijí </a:t>
            </a:r>
            <a:r>
              <a:rPr lang="cs-CZ" dirty="0"/>
              <a:t>ustanovení prvé a třetí části občanského soudního </a:t>
            </a:r>
            <a:r>
              <a:rPr lang="cs-CZ" dirty="0" smtClean="0"/>
              <a:t>řádu</a:t>
            </a:r>
          </a:p>
          <a:p>
            <a:pPr algn="just"/>
            <a:r>
              <a:rPr lang="cs-CZ" dirty="0" smtClean="0"/>
              <a:t>rozsudek </a:t>
            </a:r>
            <a:r>
              <a:rPr lang="cs-CZ" dirty="0"/>
              <a:t>Nejvyššího správního soudu ze dne 13.11.2006, </a:t>
            </a:r>
            <a:r>
              <a:rPr lang="cs-CZ" dirty="0" smtClean="0"/>
              <a:t>č. j</a:t>
            </a:r>
            <a:r>
              <a:rPr lang="cs-CZ" dirty="0"/>
              <a:t>. </a:t>
            </a:r>
            <a:r>
              <a:rPr lang="cs-CZ" dirty="0" smtClean="0"/>
              <a:t>8 </a:t>
            </a:r>
            <a:r>
              <a:rPr lang="cs-CZ" dirty="0"/>
              <a:t>As </a:t>
            </a:r>
            <a:r>
              <a:rPr lang="cs-CZ" dirty="0" smtClean="0"/>
              <a:t>33/2005:  </a:t>
            </a:r>
            <a:r>
              <a:rPr lang="cs-CZ" i="1" dirty="0" smtClean="0"/>
              <a:t>„Přezkum </a:t>
            </a:r>
            <a:r>
              <a:rPr lang="cs-CZ" i="1" dirty="0"/>
              <a:t>správních rozhodnutí správními soudy představuje samostatný typ řízení, oddělený od systému civilního soudnictví, a řídící se vlastním procesním předpisem, kterým je soudní řád správní. Použití občanského soudního řádu na základě § 64 s. ř. s. je třeba považovat za výjimečné a uplatňující se pouze v případech, na které ustanovení soudního řádu správního vůbec nedopadají. Zanikne-li materiální podmínka osoby zúčastněné na řízení uplatňovat svá práva v řízení (dotčení v právech podle § 34 odst. 1 s. ř. s.), aniž by na tuto skutečnost bylo reagováno ze strany soudu nebo samotné osoby zúčastněné na řízení, nezakládá taková skutečnost zmatečnost posléze vydaného soudního rozhodnutí ve věci samé</a:t>
            </a:r>
            <a:r>
              <a:rPr lang="cs-CZ" i="1" dirty="0" smtClean="0"/>
              <a:t>.“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485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žalobě proti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zrušení rozhodnutí x vyslovení nicotnosti</a:t>
            </a:r>
          </a:p>
          <a:p>
            <a:r>
              <a:rPr lang="cs-CZ" dirty="0" smtClean="0"/>
              <a:t>nepřípustnost</a:t>
            </a:r>
          </a:p>
          <a:p>
            <a:pPr marL="596646" indent="-514350">
              <a:buFont typeface="+mj-lt"/>
              <a:buAutoNum type="alphaLcParenR"/>
            </a:pPr>
            <a:r>
              <a:rPr lang="cs-CZ" dirty="0" smtClean="0"/>
              <a:t>nevyčerpal-li </a:t>
            </a:r>
            <a:r>
              <a:rPr lang="cs-CZ" dirty="0"/>
              <a:t>žalobce řádné opravné prostředky v řízení před správním </a:t>
            </a:r>
            <a:r>
              <a:rPr lang="cs-CZ" dirty="0" smtClean="0"/>
              <a:t>orgánem</a:t>
            </a:r>
          </a:p>
          <a:p>
            <a:pPr marL="596646" indent="-514350">
              <a:buFont typeface="+mj-lt"/>
              <a:buAutoNum type="alphaLcParenR"/>
            </a:pPr>
            <a:r>
              <a:rPr lang="cs-CZ" dirty="0" smtClean="0"/>
              <a:t>rozhodnutí </a:t>
            </a:r>
            <a:r>
              <a:rPr lang="cs-CZ" dirty="0"/>
              <a:t>správního orgánu v soukromoprávní věci, vydané v mezích zákonné pravomoci správního </a:t>
            </a:r>
            <a:r>
              <a:rPr lang="cs-CZ" dirty="0" smtClean="0"/>
              <a:t>orgánu,</a:t>
            </a:r>
            <a:endParaRPr lang="cs-CZ" dirty="0"/>
          </a:p>
          <a:p>
            <a:pPr marL="596646" indent="-514350">
              <a:buFont typeface="+mj-lt"/>
              <a:buAutoNum type="alphaLcParenR"/>
            </a:pPr>
            <a:r>
              <a:rPr lang="cs-CZ" dirty="0" smtClean="0"/>
              <a:t>je-li </a:t>
            </a:r>
            <a:r>
              <a:rPr lang="cs-CZ" dirty="0"/>
              <a:t>jediným jejím důvodem tvrzená nicotnost napadeného rozhodnutí, nedomáhal-li se žalobce vyslovení této nicotnosti v řízení před správním orgánem,</a:t>
            </a:r>
          </a:p>
          <a:p>
            <a:pPr marL="596646" indent="-514350">
              <a:buFont typeface="+mj-lt"/>
              <a:buAutoNum type="alphaLcParenR"/>
            </a:pPr>
            <a:r>
              <a:rPr lang="cs-CZ" dirty="0" smtClean="0"/>
              <a:t>směřuje-li </a:t>
            </a:r>
            <a:r>
              <a:rPr lang="cs-CZ" dirty="0"/>
              <a:t>jen proti důvodům rozhodnutí,</a:t>
            </a:r>
          </a:p>
          <a:p>
            <a:pPr marL="596646" indent="-514350">
              <a:buFont typeface="+mj-lt"/>
              <a:buAutoNum type="alphaLcParenR"/>
            </a:pPr>
            <a:r>
              <a:rPr lang="cs-CZ" dirty="0" smtClean="0"/>
              <a:t>domáhá-li </a:t>
            </a:r>
            <a:r>
              <a:rPr lang="cs-CZ" dirty="0"/>
              <a:t>se přezkoumání rozhodnutí, které je z přezkoumání podle tohoto nebo zvláštního zákona </a:t>
            </a:r>
            <a:r>
              <a:rPr lang="cs-CZ" dirty="0" smtClean="0"/>
              <a:t>vyloučeno</a:t>
            </a:r>
            <a:endParaRPr lang="cs-CZ" dirty="0"/>
          </a:p>
          <a:p>
            <a:pPr marL="596646" indent="-514350">
              <a:buFont typeface="+mj-lt"/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71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žaloby - § 71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označení </a:t>
            </a:r>
            <a:r>
              <a:rPr lang="cs-CZ" dirty="0"/>
              <a:t>napadeného rozhodnutí a den jeho doručení nebo jiného oznámení žalobci,</a:t>
            </a:r>
          </a:p>
          <a:p>
            <a:r>
              <a:rPr lang="cs-CZ" dirty="0" smtClean="0"/>
              <a:t>označení </a:t>
            </a:r>
            <a:r>
              <a:rPr lang="cs-CZ" dirty="0"/>
              <a:t>osob na řízení zúčastněných, jsou-li žalobci známy,</a:t>
            </a:r>
          </a:p>
          <a:p>
            <a:r>
              <a:rPr lang="cs-CZ" dirty="0" smtClean="0"/>
              <a:t>označení </a:t>
            </a:r>
            <a:r>
              <a:rPr lang="cs-CZ" dirty="0"/>
              <a:t>výroků rozhodnutí, které žalobce napadá,</a:t>
            </a:r>
          </a:p>
          <a:p>
            <a:r>
              <a:rPr lang="cs-CZ" dirty="0" smtClean="0"/>
              <a:t>žalobní </a:t>
            </a:r>
            <a:r>
              <a:rPr lang="cs-CZ" dirty="0"/>
              <a:t>body, z nichž musí být patrno, z jakých skutkových a právních důvodů považuje žalobce napadené výroky rozhodnutí za nezákonné nebo nicotné,</a:t>
            </a:r>
          </a:p>
          <a:p>
            <a:r>
              <a:rPr lang="cs-CZ" dirty="0" smtClean="0"/>
              <a:t>jaké </a:t>
            </a:r>
            <a:r>
              <a:rPr lang="cs-CZ" dirty="0"/>
              <a:t>důkazy k prokázání svých tvrzení žalobce navrhuje provést,</a:t>
            </a:r>
          </a:p>
          <a:p>
            <a:r>
              <a:rPr lang="cs-CZ" dirty="0" smtClean="0"/>
              <a:t>návrh </a:t>
            </a:r>
            <a:r>
              <a:rPr lang="cs-CZ" dirty="0"/>
              <a:t>výroku rozsudku.</a:t>
            </a:r>
          </a:p>
          <a:p>
            <a:pPr marL="82296" indent="0">
              <a:buNone/>
            </a:pPr>
            <a:r>
              <a:rPr lang="cs-CZ" dirty="0" smtClean="0"/>
              <a:t>+ zásada koncentrace řízení</a:t>
            </a:r>
          </a:p>
          <a:p>
            <a:r>
              <a:rPr lang="cs-CZ" dirty="0" smtClean="0"/>
              <a:t>rozšířit </a:t>
            </a:r>
            <a:r>
              <a:rPr lang="cs-CZ" dirty="0"/>
              <a:t>žalobu na dosud nenapadené výroky rozhodnutí nebo ji rozšířit o další žalobní body může jen ve lhůtě pro podání žaloby.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440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Lhůta pro podání žaloby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2 měsíce ode dne doručení</a:t>
            </a:r>
          </a:p>
          <a:p>
            <a:r>
              <a:rPr lang="cs-CZ" dirty="0" smtClean="0"/>
              <a:t>1 měsíc v případě „kompetenčního omylu“ – </a:t>
            </a:r>
            <a:r>
              <a:rPr lang="cs-CZ" dirty="0" err="1" smtClean="0"/>
              <a:t>osř</a:t>
            </a:r>
            <a:endParaRPr lang="cs-CZ" dirty="0" smtClean="0"/>
          </a:p>
          <a:p>
            <a:pPr marL="82296" indent="0">
              <a:buNone/>
            </a:pPr>
            <a:r>
              <a:rPr lang="cs-CZ" dirty="0"/>
              <a:t>Zmeškání lhůty pro podání žaloby nelze </a:t>
            </a:r>
            <a:r>
              <a:rPr lang="cs-CZ" dirty="0" smtClean="0"/>
              <a:t>prominout !</a:t>
            </a:r>
          </a:p>
          <a:p>
            <a:pPr marL="82296" indent="0" algn="just">
              <a:buNone/>
            </a:pPr>
            <a:r>
              <a:rPr lang="cs-CZ" dirty="0" smtClean="0"/>
              <a:t>rozsudek Nejvyšší správního soudu </a:t>
            </a:r>
            <a:r>
              <a:rPr lang="cs-CZ" dirty="0"/>
              <a:t>č. j. 5 </a:t>
            </a:r>
            <a:r>
              <a:rPr lang="cs-CZ" dirty="0" err="1"/>
              <a:t>Afs</a:t>
            </a:r>
            <a:r>
              <a:rPr lang="cs-CZ" dirty="0"/>
              <a:t> 11/2011-79 ze dne 23. 6. </a:t>
            </a:r>
            <a:r>
              <a:rPr lang="cs-CZ" dirty="0" smtClean="0"/>
              <a:t>2011: </a:t>
            </a:r>
            <a:r>
              <a:rPr lang="cs-CZ" i="1" dirty="0" smtClean="0"/>
              <a:t>„</a:t>
            </a:r>
            <a:r>
              <a:rPr lang="cs-CZ" i="1" dirty="0"/>
              <a:t> Ani změna judikatury, byť by se týkala otázky přípustnosti žaloby proti rozhodnutí správního orgánu, nemůže vést k tomu, že by za včasnou měla být považována žaloba, která byla podána po uplynutí zákonné lhůty (§ 72 odst. 1 a 4 s. ř. s</a:t>
            </a:r>
            <a:r>
              <a:rPr lang="cs-CZ" i="1" dirty="0" smtClean="0"/>
              <a:t>.)“.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7578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Přezkoumání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rozhodující je skutkový a právní stav, </a:t>
            </a:r>
            <a:r>
              <a:rPr lang="cs-CZ" dirty="0"/>
              <a:t>který tu byl v době rozhodování správního </a:t>
            </a:r>
            <a:r>
              <a:rPr lang="cs-CZ" dirty="0" smtClean="0"/>
              <a:t>orgánu (výjimka – správní trestání – pozdější příznivější úprava)</a:t>
            </a:r>
            <a:endParaRPr lang="cs-CZ" dirty="0"/>
          </a:p>
          <a:p>
            <a:r>
              <a:rPr lang="cs-CZ" dirty="0" smtClean="0"/>
              <a:t>zásada dispoziční - soud </a:t>
            </a:r>
            <a:r>
              <a:rPr lang="cs-CZ" dirty="0"/>
              <a:t>přezkoumá v mezích žalobních bodů napadené výroky </a:t>
            </a:r>
            <a:r>
              <a:rPr lang="cs-CZ" dirty="0" smtClean="0"/>
              <a:t>rozhodnutí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59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řád správní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150/2002 </a:t>
            </a:r>
            <a:r>
              <a:rPr lang="cs-CZ" dirty="0"/>
              <a:t>Sb</a:t>
            </a:r>
            <a:r>
              <a:rPr lang="cs-CZ" dirty="0" smtClean="0"/>
              <a:t>., soudní řád správní (dále jen </a:t>
            </a:r>
            <a:r>
              <a:rPr lang="cs-CZ" dirty="0" err="1" smtClean="0"/>
              <a:t>s.ř.s</a:t>
            </a:r>
            <a:r>
              <a:rPr lang="cs-CZ" dirty="0" smtClean="0"/>
              <a:t>.)</a:t>
            </a:r>
          </a:p>
          <a:p>
            <a:r>
              <a:rPr lang="cs-CZ" dirty="0" smtClean="0"/>
              <a:t>ve </a:t>
            </a:r>
            <a:r>
              <a:rPr lang="cs-CZ" dirty="0"/>
              <a:t>správním soudnictví poskytují soudy ochranu veřejným subjektivním právům fyzických i právnických osob způsobem stanoveným tímto zákonem a za podmínek stanovených tímto nebo zvláštním zákonem a rozhodují v dalších věcech, v nichž tak stanoví tento zákon.</a:t>
            </a:r>
          </a:p>
        </p:txBody>
      </p:sp>
    </p:spTree>
    <p:extLst>
      <p:ext uri="{BB962C8B-B14F-4D97-AF65-F5344CB8AC3E}">
        <p14:creationId xmlns:p14="http://schemas.microsoft.com/office/powerpoint/2010/main" val="43740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Výsledek řízení = rozsudek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žaloba je důvodná – soud zruší rozhodnutí</a:t>
            </a:r>
          </a:p>
          <a:p>
            <a:pPr marL="82296" indent="0">
              <a:buNone/>
            </a:pPr>
            <a:r>
              <a:rPr lang="cs-CZ" dirty="0" smtClean="0"/>
              <a:t>+ může zrušit i předcházející rozhodnutí </a:t>
            </a:r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2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Žaloba proti nečinnosti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bezvýsledné vyčerpání</a:t>
            </a:r>
          </a:p>
          <a:p>
            <a:r>
              <a:rPr lang="cs-CZ" dirty="0" smtClean="0"/>
              <a:t>1 rok pro podání</a:t>
            </a:r>
          </a:p>
          <a:p>
            <a:r>
              <a:rPr lang="cs-CZ" dirty="0" smtClean="0"/>
              <a:t>proti </a:t>
            </a:r>
            <a:r>
              <a:rPr lang="cs-CZ" dirty="0" err="1" smtClean="0"/>
              <a:t>spr</a:t>
            </a:r>
            <a:r>
              <a:rPr lang="cs-CZ" dirty="0" smtClean="0"/>
              <a:t>. orgánu, který měl vydat rozhodnutí</a:t>
            </a:r>
          </a:p>
          <a:p>
            <a:r>
              <a:rPr lang="cs-CZ" dirty="0" smtClean="0"/>
              <a:t>skutkový stav ke dni rozhodnutí soudu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59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Zásahová žaloba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nezákonný zásah, pokyn, donucení</a:t>
            </a:r>
          </a:p>
          <a:p>
            <a:r>
              <a:rPr lang="cs-CZ" dirty="0" smtClean="0"/>
              <a:t>lhůta: subjektivní 2 měsíce, objektivní 2 roky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33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Pravomoc soudů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cs-CZ" dirty="0" smtClean="0"/>
              <a:t>Soudy </a:t>
            </a:r>
            <a:r>
              <a:rPr lang="cs-CZ" dirty="0"/>
              <a:t>ve správním soudnictví rozhodují </a:t>
            </a:r>
            <a:r>
              <a:rPr lang="cs-CZ" dirty="0" smtClean="0"/>
              <a:t>o: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žalobách </a:t>
            </a:r>
            <a:r>
              <a:rPr lang="cs-CZ" dirty="0"/>
              <a:t>proti rozhodnutím vydaným v oblasti veřejné správy orgánem moci výkonné, orgánem územního samosprávného celku, jakož i fyzickou nebo právnickou osobou nebo jiným orgánem, pokud jim bylo svěřeno rozhodování o právech a povinnostech fyzických a právnických osob v oblasti veřejné správy</a:t>
            </a:r>
            <a:r>
              <a:rPr lang="cs-CZ" dirty="0" smtClean="0"/>
              <a:t>,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ochraně </a:t>
            </a:r>
            <a:r>
              <a:rPr lang="cs-CZ" dirty="0"/>
              <a:t>proti nečinnosti správního orgánu,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ochraně </a:t>
            </a:r>
            <a:r>
              <a:rPr lang="cs-CZ" dirty="0"/>
              <a:t>před nezákonným zásahem správního orgánu</a:t>
            </a:r>
            <a:r>
              <a:rPr lang="cs-CZ" dirty="0" smtClean="0"/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kompetenčních žalobách.</a:t>
            </a:r>
          </a:p>
          <a:p>
            <a:pPr marL="82296" indent="0">
              <a:buNone/>
            </a:pPr>
            <a:r>
              <a:rPr lang="cs-CZ" dirty="0" smtClean="0"/>
              <a:t>+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ve </a:t>
            </a:r>
            <a:r>
              <a:rPr lang="cs-CZ" dirty="0"/>
              <a:t>věcech volebních a ve věcech místního a krajského referenda,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ve </a:t>
            </a:r>
            <a:r>
              <a:rPr lang="cs-CZ" dirty="0"/>
              <a:t>věcech politických stran a politických hnutí,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o </a:t>
            </a:r>
            <a:r>
              <a:rPr lang="cs-CZ" dirty="0"/>
              <a:t>zrušení opatření obecné povahy nebo jeho částí pro rozpor se zákonem.</a:t>
            </a:r>
          </a:p>
        </p:txBody>
      </p:sp>
    </p:spTree>
    <p:extLst>
      <p:ext uri="{BB962C8B-B14F-4D97-AF65-F5344CB8AC3E}">
        <p14:creationId xmlns:p14="http://schemas.microsoft.com/office/powerpoint/2010/main" val="365584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Příslušnost soudů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§ </a:t>
            </a:r>
            <a:r>
              <a:rPr lang="cs-CZ" b="1" dirty="0" smtClean="0"/>
              <a:t>7/1- Nestanoví-li </a:t>
            </a:r>
            <a:r>
              <a:rPr lang="cs-CZ" b="1" dirty="0"/>
              <a:t>tento nebo zvláštní zákon jinak, je k řízení věcně příslušný krajský soud</a:t>
            </a:r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r>
              <a:rPr lang="cs-CZ" b="1" dirty="0" smtClean="0"/>
              <a:t>Zákon č. 36/1960 </a:t>
            </a:r>
            <a:r>
              <a:rPr lang="cs-CZ" b="1" dirty="0"/>
              <a:t>Sb</a:t>
            </a:r>
            <a:r>
              <a:rPr lang="cs-CZ" b="1" dirty="0" smtClean="0"/>
              <a:t>., o územním členění státu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708921"/>
            <a:ext cx="3645405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29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Podjatost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soudců</a:t>
            </a:r>
          </a:p>
          <a:p>
            <a:r>
              <a:rPr lang="cs-CZ" dirty="0" smtClean="0"/>
              <a:t>„soudních“ osob, tlumočníků, znalců</a:t>
            </a:r>
          </a:p>
          <a:p>
            <a:pPr marL="82296" indent="0">
              <a:buNone/>
            </a:pPr>
            <a:r>
              <a:rPr lang="cs-CZ" dirty="0" smtClean="0"/>
              <a:t>Důvody:</a:t>
            </a:r>
          </a:p>
          <a:p>
            <a:r>
              <a:rPr lang="cs-CZ" dirty="0"/>
              <a:t>poměr k věci, k účastníkům nebo k jejich zástupcům </a:t>
            </a:r>
            <a:endParaRPr lang="cs-CZ" dirty="0" smtClean="0"/>
          </a:p>
          <a:p>
            <a:r>
              <a:rPr lang="cs-CZ" dirty="0" smtClean="0"/>
              <a:t>rozhodování na jiném stupni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349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Krajské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 smtClean="0"/>
              <a:t>Rozhodují ve složení:</a:t>
            </a:r>
          </a:p>
          <a:p>
            <a:r>
              <a:rPr lang="cs-CZ" dirty="0" smtClean="0"/>
              <a:t>specializované senáty (předseda + 2 soudci)</a:t>
            </a:r>
          </a:p>
          <a:p>
            <a:r>
              <a:rPr lang="cs-CZ" dirty="0" smtClean="0"/>
              <a:t>samosoudce ve vybraných věcech dle § 31/2 </a:t>
            </a:r>
            <a:r>
              <a:rPr lang="cs-CZ" dirty="0" err="1" smtClean="0"/>
              <a:t>s.ř.s</a:t>
            </a:r>
            <a:r>
              <a:rPr lang="cs-CZ" dirty="0" smtClean="0"/>
              <a:t>.</a:t>
            </a:r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r>
              <a:rPr lang="cs-CZ" dirty="0" smtClean="0"/>
              <a:t>Řízení je zahájeno dnem dojití soudu!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80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Účastníci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navrhovatel (žalobce)</a:t>
            </a:r>
          </a:p>
          <a:p>
            <a:pPr marL="82296" indent="0">
              <a:buNone/>
            </a:pPr>
            <a:r>
              <a:rPr lang="cs-CZ" dirty="0"/>
              <a:t>x</a:t>
            </a:r>
            <a:endParaRPr lang="cs-CZ" dirty="0" smtClean="0"/>
          </a:p>
          <a:p>
            <a:r>
              <a:rPr lang="cs-CZ" dirty="0" smtClean="0"/>
              <a:t>odpůrce (žalovaný) - správní </a:t>
            </a:r>
            <a:r>
              <a:rPr lang="cs-CZ" dirty="0"/>
              <a:t>orgán, který rozhodl v posledním stupni, nebo správní orgán, na který jeho působnost přešla</a:t>
            </a:r>
            <a:endParaRPr lang="cs-CZ" dirty="0" smtClean="0"/>
          </a:p>
          <a:p>
            <a:r>
              <a:rPr lang="cs-CZ" dirty="0" smtClean="0"/>
              <a:t>způsobilost </a:t>
            </a:r>
            <a:r>
              <a:rPr lang="cs-CZ" dirty="0"/>
              <a:t>být účastníkem řízení má ten, kdo má </a:t>
            </a:r>
            <a:r>
              <a:rPr lang="cs-CZ" b="1" dirty="0"/>
              <a:t>způsobilost mít práva a </a:t>
            </a:r>
            <a:r>
              <a:rPr lang="cs-CZ" b="1" dirty="0" smtClean="0"/>
              <a:t>povinnosti </a:t>
            </a:r>
            <a:r>
              <a:rPr lang="cs-CZ" dirty="0" smtClean="0"/>
              <a:t>(FO + PO), </a:t>
            </a:r>
            <a:r>
              <a:rPr lang="cs-CZ" dirty="0"/>
              <a:t>a </a:t>
            </a:r>
            <a:r>
              <a:rPr lang="cs-CZ" b="1" dirty="0" smtClean="0"/>
              <a:t>správní orgán</a:t>
            </a:r>
            <a:r>
              <a:rPr lang="cs-CZ" dirty="0" smtClean="0"/>
              <a:t>; </a:t>
            </a:r>
            <a:r>
              <a:rPr lang="cs-CZ" dirty="0"/>
              <a:t>jinak i ten, </a:t>
            </a:r>
            <a:r>
              <a:rPr lang="cs-CZ" dirty="0" smtClean="0"/>
              <a:t>komu </a:t>
            </a:r>
            <a:r>
              <a:rPr lang="cs-CZ" dirty="0"/>
              <a:t>ji zákon </a:t>
            </a:r>
            <a:r>
              <a:rPr lang="cs-CZ" b="1" dirty="0" smtClean="0"/>
              <a:t>přiznává</a:t>
            </a:r>
          </a:p>
          <a:p>
            <a:r>
              <a:rPr lang="cs-CZ" dirty="0"/>
              <a:t>za správní orgán jeho vedoucí, popřípadě jiná osoba k tomu oprávněná podle vnitřních předpisů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965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Účastníci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x osoby zúčastněné na řízení</a:t>
            </a:r>
          </a:p>
          <a:p>
            <a:r>
              <a:rPr lang="cs-CZ" dirty="0" smtClean="0"/>
              <a:t>vymezení zastoupení (v téže věci jen 1)</a:t>
            </a:r>
          </a:p>
          <a:p>
            <a:r>
              <a:rPr lang="cs-CZ" dirty="0" smtClean="0"/>
              <a:t>zásada rovnosti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46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Nahlížení do spisu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účastníci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zástupci </a:t>
            </a:r>
          </a:p>
          <a:p>
            <a:r>
              <a:rPr lang="cs-CZ" dirty="0" smtClean="0"/>
              <a:t>osoby </a:t>
            </a:r>
            <a:r>
              <a:rPr lang="cs-CZ" dirty="0"/>
              <a:t>zúčastněné na </a:t>
            </a:r>
            <a:r>
              <a:rPr lang="cs-CZ" dirty="0" smtClean="0"/>
              <a:t>řízení</a:t>
            </a:r>
          </a:p>
          <a:p>
            <a:r>
              <a:rPr lang="cs-CZ" dirty="0"/>
              <a:t>prokáží-li právní zájem nebo vážný důvod a není-li to v rozporu s právy nebo právem chráněnými zájmy některého z účastníků</a:t>
            </a:r>
          </a:p>
        </p:txBody>
      </p:sp>
    </p:spTree>
    <p:extLst>
      <p:ext uri="{BB962C8B-B14F-4D97-AF65-F5344CB8AC3E}">
        <p14:creationId xmlns:p14="http://schemas.microsoft.com/office/powerpoint/2010/main" val="376353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104</TotalTime>
  <Words>1056</Words>
  <Application>Microsoft Office PowerPoint</Application>
  <PresentationFormat>Předvádění na obrazovce (4:3)</PresentationFormat>
  <Paragraphs>118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Slunovrat</vt:lpstr>
      <vt:lpstr>Finanční právo v soudní praxi pro bakaláře</vt:lpstr>
      <vt:lpstr>Soudní řád správní</vt:lpstr>
      <vt:lpstr>Pravomoc soudů</vt:lpstr>
      <vt:lpstr>Příslušnost soudů</vt:lpstr>
      <vt:lpstr>Podjatost</vt:lpstr>
      <vt:lpstr>Krajské soudy</vt:lpstr>
      <vt:lpstr>Účastníci řízení</vt:lpstr>
      <vt:lpstr>Účastníci řízení</vt:lpstr>
      <vt:lpstr>Nahlížení do spisu</vt:lpstr>
      <vt:lpstr>Odmítnutí návrhu – § 46</vt:lpstr>
      <vt:lpstr>Zastavení řízení - § 47</vt:lpstr>
      <vt:lpstr>Jednání</vt:lpstr>
      <vt:lpstr>Rozhodnutí</vt:lpstr>
      <vt:lpstr>Uspokojení navrhovatele - § 62</vt:lpstr>
      <vt:lpstr>Použití OSŘ</vt:lpstr>
      <vt:lpstr>Řízení o žalobě proti rozhodnutí</vt:lpstr>
      <vt:lpstr>Náležitosti žaloby - § 71</vt:lpstr>
      <vt:lpstr>Lhůta pro podání žaloby</vt:lpstr>
      <vt:lpstr>Přezkoumání rozhodnutí</vt:lpstr>
      <vt:lpstr>Výsledek řízení = rozsudek</vt:lpstr>
      <vt:lpstr>Žaloba proti nečinnosti</vt:lpstr>
      <vt:lpstr>Zásahová žaloba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BVD006K Finanční právo v soudní praxi pro bakaláře</dc:title>
  <dc:creator>Moll Petr Mgr. (OFŘ)</dc:creator>
  <cp:lastModifiedBy>Moll Petr Mgr. (OFŘ)</cp:lastModifiedBy>
  <cp:revision>14</cp:revision>
  <dcterms:created xsi:type="dcterms:W3CDTF">2018-11-19T06:13:09Z</dcterms:created>
  <dcterms:modified xsi:type="dcterms:W3CDTF">2018-11-29T14:52:26Z</dcterms:modified>
</cp:coreProperties>
</file>