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7" r:id="rId32"/>
    <p:sldId id="298" r:id="rId33"/>
    <p:sldId id="299" r:id="rId34"/>
    <p:sldId id="300" r:id="rId35"/>
    <p:sldId id="301" r:id="rId36"/>
    <p:sldId id="302" r:id="rId37"/>
    <p:sldId id="303" r:id="rId38"/>
    <p:sldId id="304" r:id="rId39"/>
    <p:sldId id="305"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26880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136503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59774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32268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1A1A6E6-B9E3-41F4-A429-145A6975CD7B}"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92796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1A1A6E6-B9E3-41F4-A429-145A6975CD7B}" type="datetimeFigureOut">
              <a:rPr lang="cs-CZ" smtClean="0"/>
              <a:t>10.12.2019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02444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1A1A6E6-B9E3-41F4-A429-145A6975CD7B}" type="datetimeFigureOut">
              <a:rPr lang="cs-CZ" smtClean="0"/>
              <a:t>10.12.2019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0827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1A1A6E6-B9E3-41F4-A429-145A6975CD7B}" type="datetimeFigureOut">
              <a:rPr lang="cs-CZ" smtClean="0"/>
              <a:t>10.12.2019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5079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1A1A6E6-B9E3-41F4-A429-145A6975CD7B}" type="datetimeFigureOut">
              <a:rPr lang="cs-CZ" smtClean="0"/>
              <a:t>10.12.2019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143505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1A1A6E6-B9E3-41F4-A429-145A6975CD7B}" type="datetimeFigureOut">
              <a:rPr lang="cs-CZ" smtClean="0"/>
              <a:t>10.12.2019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80005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1A1A6E6-B9E3-41F4-A429-145A6975CD7B}" type="datetimeFigureOut">
              <a:rPr lang="cs-CZ" smtClean="0"/>
              <a:t>10.12.2019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875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1A6E6-B9E3-41F4-A429-145A6975CD7B}" type="datetimeFigureOut">
              <a:rPr lang="cs-CZ" smtClean="0"/>
              <a:t>10.12.2019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764C1-D909-444D-8DED-A96F7F9E9FC5}" type="slidenum">
              <a:rPr lang="cs-CZ" smtClean="0"/>
              <a:t>‹#›</a:t>
            </a:fld>
            <a:endParaRPr lang="cs-CZ"/>
          </a:p>
        </p:txBody>
      </p:sp>
    </p:spTree>
    <p:extLst>
      <p:ext uri="{BB962C8B-B14F-4D97-AF65-F5344CB8AC3E}">
        <p14:creationId xmlns:p14="http://schemas.microsoft.com/office/powerpoint/2010/main" val="114714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vpo.cz/wp-content/uploads/2014/01/prispevkove_organizace_v_CR_a_EU.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sfrb.c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fzp.c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novazelenausporam.cz/"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fdi.cz/statut.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mkcr.cz/statni-fondy/statni-fond-kultury-c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ondkinematografie.cz/"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fondkinematografie.cz/zadosti-o-podporu/archiv-uzavrene-vyzvy/vyvoj-ceskeho-kinematografickeho-dila.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hyperlink" Target="http://www.szif.cz/irj/portal/szif/bahnice_kozy" TargetMode="External"/><Relationship Id="rId3" Type="http://schemas.openxmlformats.org/officeDocument/2006/relationships/hyperlink" Target="http://www.szif.cz/irj/portal/szif/prechodne-vnitrostatni-podpory" TargetMode="External"/><Relationship Id="rId7" Type="http://schemas.openxmlformats.org/officeDocument/2006/relationships/hyperlink" Target="http://www.szif.cz/irj/portal/szif/telata" TargetMode="External"/><Relationship Id="rId2" Type="http://schemas.openxmlformats.org/officeDocument/2006/relationships/hyperlink" Target="http://www.szif.cz/irj/portal/szif/saps" TargetMode="External"/><Relationship Id="rId1" Type="http://schemas.openxmlformats.org/officeDocument/2006/relationships/slideLayout" Target="../slideLayouts/slideLayout2.xml"/><Relationship Id="rId6" Type="http://schemas.openxmlformats.org/officeDocument/2006/relationships/hyperlink" Target="http://www.szif.cz/irj/portal/szif/dojnice" TargetMode="External"/><Relationship Id="rId5" Type="http://schemas.openxmlformats.org/officeDocument/2006/relationships/hyperlink" Target="http://www.szif.cz/irj/portal/szif/stp" TargetMode="External"/><Relationship Id="rId10" Type="http://schemas.openxmlformats.org/officeDocument/2006/relationships/hyperlink" Target="http://www.szif.cz/irj/portal/szif/zvlastni-podpora-chmel" TargetMode="External"/><Relationship Id="rId4" Type="http://schemas.openxmlformats.org/officeDocument/2006/relationships/hyperlink" Target="http://www.szif.cz/irj/portal/szif/ssp" TargetMode="External"/><Relationship Id="rId9" Type="http://schemas.openxmlformats.org/officeDocument/2006/relationships/hyperlink" Target="http://www.szif.cz/irj/portal/szif/skrob"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Vybrané entity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5787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 komentáře WK ASPI – extenzivní výklad „správního řízení“ – </a:t>
            </a:r>
            <a:r>
              <a:rPr lang="cs-CZ" dirty="0" err="1" smtClean="0"/>
              <a:t>sř</a:t>
            </a:r>
            <a:r>
              <a:rPr lang="cs-CZ" dirty="0" smtClean="0"/>
              <a:t> </a:t>
            </a:r>
            <a:r>
              <a:rPr lang="cs-CZ" i="1" dirty="0" err="1" smtClean="0"/>
              <a:t>sensu</a:t>
            </a:r>
            <a:r>
              <a:rPr lang="cs-CZ" i="1" dirty="0" smtClean="0"/>
              <a:t> largo</a:t>
            </a:r>
            <a:endParaRPr lang="cs-CZ" dirty="0"/>
          </a:p>
        </p:txBody>
      </p:sp>
      <p:sp>
        <p:nvSpPr>
          <p:cNvPr id="3" name="Zástupný symbol pro obsah 2"/>
          <p:cNvSpPr>
            <a:spLocks noGrp="1"/>
          </p:cNvSpPr>
          <p:nvPr>
            <p:ph idx="1"/>
          </p:nvPr>
        </p:nvSpPr>
        <p:spPr/>
        <p:txBody>
          <a:bodyPr/>
          <a:lstStyle/>
          <a:p>
            <a:r>
              <a:rPr lang="cs-CZ" u="sng" dirty="0" smtClean="0"/>
              <a:t>Rozhodnutí vydaná ve správním řízení jsou všechna ta, která byla vydána správním orgánem při výkonu státní správy</a:t>
            </a:r>
            <a:r>
              <a:rPr lang="cs-CZ" dirty="0" smtClean="0"/>
              <a:t>, a nikoliv tedy samosprávy, nešlo-li o výkon přenesené působnosti. </a:t>
            </a:r>
            <a:r>
              <a:rPr lang="cs-CZ" u="sng" dirty="0" smtClean="0"/>
              <a:t>Postup podle správního řádu není se zřetelem k jeho obecné a podpůrné povaze nezbytnou podmínkou pro to, aby šlo o správní rozhodnutí</a:t>
            </a:r>
            <a:r>
              <a:rPr lang="cs-CZ" dirty="0" smtClean="0"/>
              <a:t>, za taková jsou pokládána </a:t>
            </a:r>
            <a:r>
              <a:rPr lang="cs-CZ" u="sng" dirty="0" smtClean="0"/>
              <a:t>i rozhodnutí podle zvláštního zákona</a:t>
            </a:r>
            <a:r>
              <a:rPr lang="cs-CZ" dirty="0" smtClean="0"/>
              <a:t>, např. podle daňového řádu. Jsou jimi i rozhodnutí vydaná osobami při výkonu státní správy jinými orgány nebo právnickými či fyzickými osobami, pokud vykonávají působnost v oblasti veřejné správy </a:t>
            </a:r>
            <a:endParaRPr lang="cs-CZ" dirty="0"/>
          </a:p>
        </p:txBody>
      </p:sp>
    </p:spTree>
    <p:extLst>
      <p:ext uri="{BB962C8B-B14F-4D97-AF65-F5344CB8AC3E}">
        <p14:creationId xmlns:p14="http://schemas.microsoft.com/office/powerpoint/2010/main" val="1511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Finanční správa jako správa majetku</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MAJETEK </a:t>
            </a:r>
            <a:r>
              <a:rPr lang="cs-CZ" dirty="0" smtClean="0"/>
              <a:t>(§ 495 OZ): „Souhrn všeho, co osobě patří, tvoří její </a:t>
            </a:r>
            <a:r>
              <a:rPr lang="cs-CZ" u="sng" dirty="0" smtClean="0"/>
              <a:t>majetek</a:t>
            </a:r>
            <a:r>
              <a:rPr lang="cs-CZ" dirty="0" smtClean="0"/>
              <a:t>. </a:t>
            </a:r>
            <a:r>
              <a:rPr lang="cs-CZ" b="1" dirty="0" smtClean="0"/>
              <a:t>Jmění </a:t>
            </a:r>
            <a:r>
              <a:rPr lang="cs-CZ" dirty="0" smtClean="0"/>
              <a:t>osoby tvoří souhrn jejího majetku a jejích dluhů.“</a:t>
            </a:r>
          </a:p>
          <a:p>
            <a:r>
              <a:rPr lang="cs-CZ" dirty="0" smtClean="0"/>
              <a:t>Čl. 11 LZPS: </a:t>
            </a:r>
          </a:p>
          <a:p>
            <a:pPr marL="0" indent="0">
              <a:buNone/>
            </a:pPr>
            <a:r>
              <a:rPr lang="cs-CZ" dirty="0"/>
              <a:t>(1) </a:t>
            </a:r>
            <a:r>
              <a:rPr lang="cs-CZ" b="1" dirty="0"/>
              <a:t>Každý má právo vlastnit majetek</a:t>
            </a:r>
            <a:r>
              <a:rPr lang="cs-CZ" dirty="0"/>
              <a:t>. Vlastnické právo všech vlastníků má </a:t>
            </a:r>
            <a:r>
              <a:rPr lang="cs-CZ" b="1" dirty="0"/>
              <a:t>stejný zákonný obsah a ochranu. </a:t>
            </a:r>
            <a:r>
              <a:rPr lang="cs-CZ" dirty="0"/>
              <a:t>Dědění se zaručuje.</a:t>
            </a:r>
          </a:p>
          <a:p>
            <a:pPr marL="0" indent="0">
              <a:buNone/>
            </a:pPr>
            <a:r>
              <a:rPr lang="cs-CZ" dirty="0" smtClean="0"/>
              <a:t>(</a:t>
            </a:r>
            <a:r>
              <a:rPr lang="cs-CZ" dirty="0"/>
              <a:t>2) Zákon stanoví, který majetek nezbytný k zabezpečování potřeb celé společnosti, rozvoje národního hospodářství a veřejného zájmu smí být jen ve vlastnictví státu, obce nebo určených právnických osob; zákon může také stanovit, že určité věci mohou být pouze ve vlastnictví občanů nebo právnických osob se sídlem v České a Slovenské Federativní Republice.</a:t>
            </a:r>
          </a:p>
          <a:p>
            <a:pPr marL="0" indent="0">
              <a:buNone/>
            </a:pPr>
            <a:r>
              <a:rPr lang="cs-CZ" dirty="0"/>
              <a:t> </a:t>
            </a:r>
            <a:r>
              <a:rPr lang="cs-CZ" dirty="0" smtClean="0"/>
              <a:t>(</a:t>
            </a:r>
            <a:r>
              <a:rPr lang="cs-CZ" dirty="0"/>
              <a:t>3) Vlastnictví zavazuje. Nesmí být zneužito na újmu práv druhých anebo v rozporu se zákonem chráněnými obecnými zájmy. Jeho výkon nesmí poškozovat lidské zdraví, přírodu a životní prostředí nad míru stanovenou zákonem.</a:t>
            </a:r>
          </a:p>
          <a:p>
            <a:pPr marL="0" indent="0">
              <a:buNone/>
            </a:pPr>
            <a:r>
              <a:rPr lang="cs-CZ" dirty="0"/>
              <a:t> </a:t>
            </a:r>
            <a:r>
              <a:rPr lang="cs-CZ" dirty="0" smtClean="0"/>
              <a:t>(</a:t>
            </a:r>
            <a:r>
              <a:rPr lang="cs-CZ" dirty="0"/>
              <a:t>4) Vyvlastnění nebo nucené omezení vlastnického práva je možné ve veřejném zájmu, a to na základě zákona a za náhradu.</a:t>
            </a:r>
          </a:p>
          <a:p>
            <a:pPr marL="0" indent="0">
              <a:buNone/>
            </a:pPr>
            <a:r>
              <a:rPr lang="cs-CZ" dirty="0"/>
              <a:t> </a:t>
            </a:r>
            <a:r>
              <a:rPr lang="cs-CZ" dirty="0" smtClean="0"/>
              <a:t>(</a:t>
            </a:r>
            <a:r>
              <a:rPr lang="cs-CZ" dirty="0"/>
              <a:t>5) Daně a poplatky lze ukládat jen na základě zákona</a:t>
            </a:r>
            <a:r>
              <a:rPr lang="cs-CZ" dirty="0" smtClean="0"/>
              <a:t>.</a:t>
            </a:r>
            <a:endParaRPr lang="cs-CZ" dirty="0" smtClean="0">
              <a:solidFill>
                <a:srgbClr val="FF0000"/>
              </a:solidFill>
            </a:endParaRPr>
          </a:p>
          <a:p>
            <a:endParaRPr lang="cs-CZ" dirty="0" smtClean="0"/>
          </a:p>
        </p:txBody>
      </p:sp>
    </p:spTree>
    <p:extLst>
      <p:ext uri="{BB962C8B-B14F-4D97-AF65-F5344CB8AC3E}">
        <p14:creationId xmlns:p14="http://schemas.microsoft.com/office/powerpoint/2010/main" val="309806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Organizační složka státu</a:t>
            </a:r>
            <a:endParaRPr lang="cs-CZ" b="1" dirty="0"/>
          </a:p>
        </p:txBody>
      </p:sp>
      <p:sp>
        <p:nvSpPr>
          <p:cNvPr id="3" name="Zástupný symbol pro obsah 2"/>
          <p:cNvSpPr>
            <a:spLocks noGrp="1"/>
          </p:cNvSpPr>
          <p:nvPr>
            <p:ph idx="1"/>
          </p:nvPr>
        </p:nvSpPr>
        <p:spPr>
          <a:xfrm>
            <a:off x="838200" y="1375954"/>
            <a:ext cx="10515600" cy="5242560"/>
          </a:xfrm>
        </p:spPr>
        <p:txBody>
          <a:bodyPr>
            <a:normAutofit fontScale="62500" lnSpcReduction="20000"/>
          </a:bodyPr>
          <a:lstStyle/>
          <a:p>
            <a:r>
              <a:rPr lang="cs-CZ" dirty="0" smtClean="0"/>
              <a:t>Zákon č. </a:t>
            </a:r>
            <a:r>
              <a:rPr lang="cs-CZ" dirty="0"/>
              <a:t>219/2000 </a:t>
            </a:r>
            <a:r>
              <a:rPr lang="cs-CZ" dirty="0" smtClean="0"/>
              <a:t>Sb</a:t>
            </a:r>
            <a:r>
              <a:rPr lang="cs-CZ" dirty="0"/>
              <a:t>., o majetku České republiky a jejím vystupování v právních </a:t>
            </a:r>
            <a:r>
              <a:rPr lang="cs-CZ" dirty="0" smtClean="0"/>
              <a:t>vztazích, ve znění pozdějších předpisů:</a:t>
            </a:r>
          </a:p>
          <a:p>
            <a:pPr marL="514350" indent="-514350">
              <a:lnSpc>
                <a:spcPct val="120000"/>
              </a:lnSpc>
              <a:buFont typeface="+mj-lt"/>
              <a:buAutoNum type="arabicPeriod"/>
            </a:pPr>
            <a:r>
              <a:rPr lang="cs-CZ" dirty="0" smtClean="0"/>
              <a:t>ministerstva </a:t>
            </a:r>
            <a:r>
              <a:rPr lang="cs-CZ" dirty="0"/>
              <a:t>a jiné správní </a:t>
            </a:r>
            <a:r>
              <a:rPr lang="cs-CZ" dirty="0" smtClean="0"/>
              <a:t>úřady </a:t>
            </a:r>
            <a:r>
              <a:rPr lang="cs-CZ" dirty="0"/>
              <a:t>státu, </a:t>
            </a:r>
            <a:endParaRPr lang="cs-CZ" dirty="0" smtClean="0"/>
          </a:p>
          <a:p>
            <a:pPr marL="514350" indent="-514350">
              <a:lnSpc>
                <a:spcPct val="120000"/>
              </a:lnSpc>
              <a:buFont typeface="+mj-lt"/>
              <a:buAutoNum type="arabicPeriod"/>
            </a:pPr>
            <a:r>
              <a:rPr lang="cs-CZ" dirty="0" smtClean="0"/>
              <a:t>Ústavní </a:t>
            </a:r>
            <a:r>
              <a:rPr lang="cs-CZ" dirty="0"/>
              <a:t>soud</a:t>
            </a:r>
            <a:r>
              <a:rPr lang="cs-CZ" dirty="0" smtClean="0"/>
              <a:t>,</a:t>
            </a:r>
          </a:p>
          <a:p>
            <a:pPr marL="514350" indent="-514350">
              <a:lnSpc>
                <a:spcPct val="120000"/>
              </a:lnSpc>
              <a:buFont typeface="+mj-lt"/>
              <a:buAutoNum type="arabicPeriod"/>
            </a:pPr>
            <a:r>
              <a:rPr lang="cs-CZ" dirty="0" smtClean="0"/>
              <a:t>soudy</a:t>
            </a:r>
            <a:r>
              <a:rPr lang="cs-CZ" dirty="0"/>
              <a:t>, </a:t>
            </a:r>
            <a:endParaRPr lang="cs-CZ" dirty="0" smtClean="0"/>
          </a:p>
          <a:p>
            <a:pPr marL="514350" indent="-514350">
              <a:lnSpc>
                <a:spcPct val="120000"/>
              </a:lnSpc>
              <a:buFont typeface="+mj-lt"/>
              <a:buAutoNum type="arabicPeriod"/>
            </a:pPr>
            <a:r>
              <a:rPr lang="cs-CZ" dirty="0" smtClean="0"/>
              <a:t>státní </a:t>
            </a:r>
            <a:r>
              <a:rPr lang="cs-CZ" dirty="0"/>
              <a:t>zastupitelství, </a:t>
            </a:r>
            <a:endParaRPr lang="cs-CZ" dirty="0" smtClean="0"/>
          </a:p>
          <a:p>
            <a:pPr marL="514350" indent="-514350">
              <a:lnSpc>
                <a:spcPct val="120000"/>
              </a:lnSpc>
              <a:buFont typeface="+mj-lt"/>
              <a:buAutoNum type="arabicPeriod"/>
            </a:pPr>
            <a:r>
              <a:rPr lang="cs-CZ" dirty="0" smtClean="0"/>
              <a:t>Nejvyšší </a:t>
            </a:r>
            <a:r>
              <a:rPr lang="cs-CZ" dirty="0"/>
              <a:t>kontrolní </a:t>
            </a:r>
            <a:r>
              <a:rPr lang="cs-CZ" dirty="0" smtClean="0"/>
              <a:t>úřad,</a:t>
            </a:r>
          </a:p>
          <a:p>
            <a:pPr marL="514350" indent="-514350">
              <a:lnSpc>
                <a:spcPct val="120000"/>
              </a:lnSpc>
              <a:buFont typeface="+mj-lt"/>
              <a:buAutoNum type="arabicPeriod"/>
            </a:pPr>
            <a:r>
              <a:rPr lang="cs-CZ" dirty="0" smtClean="0"/>
              <a:t>Kancelář </a:t>
            </a:r>
            <a:r>
              <a:rPr lang="cs-CZ" dirty="0"/>
              <a:t>prezidenta republiky, </a:t>
            </a:r>
            <a:endParaRPr lang="cs-CZ" dirty="0" smtClean="0"/>
          </a:p>
          <a:p>
            <a:pPr marL="514350" indent="-514350">
              <a:lnSpc>
                <a:spcPct val="120000"/>
              </a:lnSpc>
              <a:buFont typeface="+mj-lt"/>
              <a:buAutoNum type="arabicPeriod"/>
            </a:pPr>
            <a:r>
              <a:rPr lang="cs-CZ" dirty="0" smtClean="0"/>
              <a:t>Úřad </a:t>
            </a:r>
            <a:r>
              <a:rPr lang="cs-CZ" dirty="0"/>
              <a:t>vlády České republiky, </a:t>
            </a:r>
            <a:endParaRPr lang="cs-CZ" dirty="0" smtClean="0"/>
          </a:p>
          <a:p>
            <a:pPr marL="514350" indent="-514350">
              <a:lnSpc>
                <a:spcPct val="120000"/>
              </a:lnSpc>
              <a:buFont typeface="+mj-lt"/>
              <a:buAutoNum type="arabicPeriod"/>
            </a:pPr>
            <a:r>
              <a:rPr lang="cs-CZ" dirty="0" smtClean="0"/>
              <a:t>Kancelář </a:t>
            </a:r>
            <a:r>
              <a:rPr lang="cs-CZ" dirty="0"/>
              <a:t>Veřejného ochránce práv, </a:t>
            </a:r>
            <a:endParaRPr lang="cs-CZ" dirty="0" smtClean="0"/>
          </a:p>
          <a:p>
            <a:pPr marL="514350" indent="-514350">
              <a:lnSpc>
                <a:spcPct val="120000"/>
              </a:lnSpc>
              <a:buFont typeface="+mj-lt"/>
              <a:buAutoNum type="arabicPeriod"/>
            </a:pPr>
            <a:r>
              <a:rPr lang="cs-CZ" dirty="0" smtClean="0"/>
              <a:t>Akademie </a:t>
            </a:r>
            <a:r>
              <a:rPr lang="cs-CZ" dirty="0"/>
              <a:t>věd České republiky, </a:t>
            </a:r>
            <a:endParaRPr lang="cs-CZ" dirty="0" smtClean="0"/>
          </a:p>
          <a:p>
            <a:pPr marL="514350" indent="-514350">
              <a:lnSpc>
                <a:spcPct val="120000"/>
              </a:lnSpc>
              <a:buFont typeface="+mj-lt"/>
              <a:buAutoNum type="arabicPeriod"/>
            </a:pPr>
            <a:r>
              <a:rPr lang="cs-CZ" dirty="0" smtClean="0"/>
              <a:t>Grantová </a:t>
            </a:r>
            <a:r>
              <a:rPr lang="cs-CZ" dirty="0"/>
              <a:t>agentura České republiky </a:t>
            </a:r>
            <a:endParaRPr lang="cs-CZ" dirty="0" smtClean="0"/>
          </a:p>
          <a:p>
            <a:pPr marL="514350" indent="-514350">
              <a:lnSpc>
                <a:spcPct val="120000"/>
              </a:lnSpc>
              <a:buFont typeface="+mj-lt"/>
              <a:buAutoNum type="arabicPeriod"/>
            </a:pPr>
            <a:r>
              <a:rPr lang="cs-CZ" dirty="0" smtClean="0"/>
              <a:t>jiná </a:t>
            </a:r>
            <a:r>
              <a:rPr lang="cs-CZ" dirty="0"/>
              <a:t>zařízení, o kterých to stanoví </a:t>
            </a:r>
            <a:r>
              <a:rPr lang="cs-CZ" dirty="0" smtClean="0"/>
              <a:t>zákon </a:t>
            </a:r>
          </a:p>
          <a:p>
            <a:pPr marL="0" indent="0">
              <a:buNone/>
            </a:pPr>
            <a:r>
              <a:rPr lang="cs-CZ" dirty="0" smtClean="0"/>
              <a:t>POZN.: obdobné </a:t>
            </a:r>
            <a:r>
              <a:rPr lang="cs-CZ" dirty="0"/>
              <a:t>postavení jako organizační složka státu má Kancelář Poslanecké sněmovny a Kancelář Senátu.</a:t>
            </a:r>
          </a:p>
        </p:txBody>
      </p:sp>
    </p:spTree>
    <p:extLst>
      <p:ext uri="{BB962C8B-B14F-4D97-AF65-F5344CB8AC3E}">
        <p14:creationId xmlns:p14="http://schemas.microsoft.com/office/powerpoint/2010/main" val="174839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Charakteristika OSS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t>Není </a:t>
            </a:r>
            <a:r>
              <a:rPr lang="cs-CZ" b="1" dirty="0"/>
              <a:t>právnickou osobou. </a:t>
            </a:r>
            <a:endParaRPr lang="cs-CZ" b="1" dirty="0" smtClean="0"/>
          </a:p>
          <a:p>
            <a:pPr marL="0" indent="0">
              <a:buNone/>
            </a:pPr>
            <a:r>
              <a:rPr lang="cs-CZ" dirty="0" smtClean="0"/>
              <a:t>Tím </a:t>
            </a:r>
            <a:r>
              <a:rPr lang="cs-CZ" dirty="0"/>
              <a:t>není dotčena její působnost nebo výkon předmětu činnosti podle zvláštních právních předpisů a její jednání v těchto případech je jednáním </a:t>
            </a:r>
            <a:r>
              <a:rPr lang="cs-CZ" dirty="0" smtClean="0"/>
              <a:t>státu</a:t>
            </a:r>
          </a:p>
          <a:p>
            <a:r>
              <a:rPr lang="cs-CZ" b="1" dirty="0" smtClean="0"/>
              <a:t>Je účetní jednotkou*</a:t>
            </a:r>
            <a:r>
              <a:rPr lang="cs-CZ" dirty="0" smtClean="0"/>
              <a:t>, </a:t>
            </a:r>
            <a:r>
              <a:rPr lang="cs-CZ" dirty="0"/>
              <a:t>pokud tak stanoví </a:t>
            </a:r>
            <a:r>
              <a:rPr lang="cs-CZ" dirty="0" smtClean="0"/>
              <a:t>zákon.</a:t>
            </a:r>
          </a:p>
          <a:p>
            <a:r>
              <a:rPr lang="cs-CZ" dirty="0" smtClean="0"/>
              <a:t>Ministerstvo může zřídit organizační složku státu se souhlasem MF!</a:t>
            </a:r>
          </a:p>
          <a:p>
            <a:r>
              <a:rPr lang="cs-CZ" dirty="0" smtClean="0"/>
              <a:t>OSS hospodaří s vyčleněným majetkem státu. </a:t>
            </a:r>
          </a:p>
          <a:p>
            <a:r>
              <a:rPr lang="cs-CZ" dirty="0" smtClean="0"/>
              <a:t>Hospodaření s majetkem – Zákon o majetku ČR</a:t>
            </a:r>
          </a:p>
          <a:p>
            <a:r>
              <a:rPr lang="cs-CZ" dirty="0" smtClean="0"/>
              <a:t>Finanční hospodaření – Zákon č. 218/2000 Sb., o rozpočtových </a:t>
            </a:r>
            <a:r>
              <a:rPr lang="cs-CZ" dirty="0"/>
              <a:t>pravidlech a o změně některých souvisejících </a:t>
            </a:r>
            <a:r>
              <a:rPr lang="cs-CZ" dirty="0" smtClean="0"/>
              <a:t>zákonů </a:t>
            </a:r>
            <a:r>
              <a:rPr lang="cs-CZ" b="1" dirty="0" smtClean="0"/>
              <a:t>(</a:t>
            </a:r>
            <a:r>
              <a:rPr lang="cs-CZ" b="1" dirty="0"/>
              <a:t>rozpočtová pravidla)</a:t>
            </a:r>
          </a:p>
          <a:p>
            <a:endParaRPr lang="cs-CZ" dirty="0"/>
          </a:p>
        </p:txBody>
      </p:sp>
    </p:spTree>
    <p:extLst>
      <p:ext uri="{BB962C8B-B14F-4D97-AF65-F5344CB8AC3E}">
        <p14:creationId xmlns:p14="http://schemas.microsoft.com/office/powerpoint/2010/main" val="223738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Účetní jednotka </a:t>
            </a:r>
            <a:endParaRPr lang="cs-CZ" dirty="0"/>
          </a:p>
        </p:txBody>
      </p:sp>
      <p:sp>
        <p:nvSpPr>
          <p:cNvPr id="3" name="Zástupný symbol pro obsah 2"/>
          <p:cNvSpPr>
            <a:spLocks noGrp="1"/>
          </p:cNvSpPr>
          <p:nvPr>
            <p:ph idx="1"/>
          </p:nvPr>
        </p:nvSpPr>
        <p:spPr/>
        <p:txBody>
          <a:bodyPr>
            <a:noAutofit/>
          </a:bodyPr>
          <a:lstStyle/>
          <a:p>
            <a:r>
              <a:rPr lang="cs-CZ" sz="1600" dirty="0" smtClean="0"/>
              <a:t>Entita, která vede účetnictví podle zákona č. 563/1991 Sb., o účetnictví, ve znění pozdějších předpisů</a:t>
            </a:r>
          </a:p>
          <a:p>
            <a:r>
              <a:rPr lang="cs-CZ" sz="1600" b="1" dirty="0" smtClean="0"/>
              <a:t>právnické osoby - tuzemci</a:t>
            </a:r>
            <a:r>
              <a:rPr lang="cs-CZ" sz="1600" dirty="0" smtClean="0"/>
              <a:t>,</a:t>
            </a:r>
            <a:endParaRPr lang="cs-CZ" sz="1600" dirty="0"/>
          </a:p>
          <a:p>
            <a:r>
              <a:rPr lang="cs-CZ" sz="1600" b="1" dirty="0" smtClean="0"/>
              <a:t>zahraniční </a:t>
            </a:r>
            <a:r>
              <a:rPr lang="cs-CZ" sz="1600" b="1" dirty="0"/>
              <a:t>právnické osoby a zahraniční jednotky</a:t>
            </a:r>
            <a:r>
              <a:rPr lang="cs-CZ" sz="1600" dirty="0"/>
              <a:t>, které jsou podle právního řádu, podle kterého jsou založeny nebo zřízeny, účetní jednotkou nebo jsou povinny vést účetnictví, pokud na území České republiky podnikají nebo provozují jinou činnost podle zvláštních právních předpisů</a:t>
            </a:r>
            <a:r>
              <a:rPr lang="cs-CZ" sz="1600" dirty="0" smtClean="0"/>
              <a:t>, </a:t>
            </a:r>
            <a:endParaRPr lang="cs-CZ" sz="1600" dirty="0"/>
          </a:p>
          <a:p>
            <a:r>
              <a:rPr lang="cs-CZ" sz="1600" b="1" dirty="0"/>
              <a:t>o</a:t>
            </a:r>
            <a:r>
              <a:rPr lang="cs-CZ" sz="1600" b="1" dirty="0" smtClean="0"/>
              <a:t>rganizační </a:t>
            </a:r>
            <a:r>
              <a:rPr lang="cs-CZ" sz="1600" b="1" dirty="0"/>
              <a:t>složky státu</a:t>
            </a:r>
            <a:r>
              <a:rPr lang="cs-CZ" sz="1600" dirty="0" smtClean="0"/>
              <a:t>,</a:t>
            </a:r>
            <a:endParaRPr lang="cs-CZ" sz="1600" dirty="0"/>
          </a:p>
          <a:p>
            <a:r>
              <a:rPr lang="cs-CZ" sz="1600" b="1" dirty="0" smtClean="0"/>
              <a:t>fyzické </a:t>
            </a:r>
            <a:r>
              <a:rPr lang="cs-CZ" sz="1600" b="1" dirty="0"/>
              <a:t>osoby</a:t>
            </a:r>
            <a:r>
              <a:rPr lang="cs-CZ" sz="1600" dirty="0"/>
              <a:t>, které jsou jako </a:t>
            </a:r>
            <a:r>
              <a:rPr lang="cs-CZ" sz="1600" dirty="0" smtClean="0"/>
              <a:t>a) </a:t>
            </a:r>
            <a:r>
              <a:rPr lang="cs-CZ" sz="1600" u="sng" dirty="0" smtClean="0"/>
              <a:t>podnikatelé </a:t>
            </a:r>
            <a:r>
              <a:rPr lang="cs-CZ" sz="1600" u="sng" dirty="0"/>
              <a:t>zapsány v obchodním </a:t>
            </a:r>
            <a:r>
              <a:rPr lang="cs-CZ" sz="1600" u="sng" dirty="0" smtClean="0"/>
              <a:t>rejstříku</a:t>
            </a:r>
            <a:r>
              <a:rPr lang="cs-CZ" sz="1600" dirty="0" smtClean="0"/>
              <a:t>;  b) ostatní </a:t>
            </a:r>
            <a:r>
              <a:rPr lang="cs-CZ" sz="1600" dirty="0"/>
              <a:t>fyzické osoby, které jsou podnikateli, pokud jejich </a:t>
            </a:r>
            <a:r>
              <a:rPr lang="cs-CZ" sz="1600" u="sng" dirty="0"/>
              <a:t>obrat </a:t>
            </a:r>
            <a:r>
              <a:rPr lang="cs-CZ" sz="1600" dirty="0"/>
              <a:t>podle zákona o dani z přidané hodnoty, včetně plnění osvobozených od této daně, jež nejsou součástí obratu, v rámci jejich podnikatelské činnosti přesáhl za bezprostředně předcházející kalendářní rok částku </a:t>
            </a:r>
            <a:r>
              <a:rPr lang="cs-CZ" sz="1600" u="sng" dirty="0"/>
              <a:t>25 000 000 Kč</a:t>
            </a:r>
            <a:r>
              <a:rPr lang="cs-CZ" sz="1600" dirty="0"/>
              <a:t>, a to od prvního dne kalendářního </a:t>
            </a:r>
            <a:r>
              <a:rPr lang="cs-CZ" sz="1600" dirty="0" smtClean="0"/>
              <a:t>roku; c) ostatní </a:t>
            </a:r>
            <a:r>
              <a:rPr lang="cs-CZ" sz="1600" dirty="0"/>
              <a:t>fyzické osoby, které vedou účetnictví </a:t>
            </a:r>
            <a:r>
              <a:rPr lang="cs-CZ" sz="1600" u="sng" dirty="0"/>
              <a:t>na základě svého </a:t>
            </a:r>
            <a:r>
              <a:rPr lang="cs-CZ" sz="1600" u="sng" dirty="0" smtClean="0"/>
              <a:t>rozhodnutí</a:t>
            </a:r>
            <a:r>
              <a:rPr lang="cs-CZ" sz="1600" dirty="0" smtClean="0"/>
              <a:t>; d) ostatní </a:t>
            </a:r>
            <a:r>
              <a:rPr lang="cs-CZ" sz="1600" dirty="0"/>
              <a:t>fyzické osoby, které </a:t>
            </a:r>
            <a:r>
              <a:rPr lang="cs-CZ" sz="1600" u="sng" dirty="0"/>
              <a:t>jsou podnikateli a jsou společníky sdruženými </a:t>
            </a:r>
            <a:r>
              <a:rPr lang="cs-CZ" sz="1600" dirty="0"/>
              <a:t>ve společnosti, pokud alespoň jeden ze společníků sdružených v této společnosti je </a:t>
            </a:r>
            <a:r>
              <a:rPr lang="cs-CZ" sz="1600" dirty="0" smtClean="0"/>
              <a:t>účetní jednotkou, d) ostatní </a:t>
            </a:r>
            <a:r>
              <a:rPr lang="cs-CZ" sz="1600" dirty="0"/>
              <a:t>fyzické osoby, kterým povinnost vedení účetnictví ukládá zvláštní právní předpis,</a:t>
            </a:r>
          </a:p>
          <a:p>
            <a:r>
              <a:rPr lang="cs-CZ" sz="1600" b="1" dirty="0" smtClean="0"/>
              <a:t>Fondy: </a:t>
            </a:r>
            <a:r>
              <a:rPr lang="cs-CZ" sz="1600" dirty="0" err="1" smtClean="0"/>
              <a:t>svěřenské</a:t>
            </a:r>
            <a:r>
              <a:rPr lang="cs-CZ" sz="1600" dirty="0" smtClean="0"/>
              <a:t> podle občanského </a:t>
            </a:r>
            <a:r>
              <a:rPr lang="cs-CZ" sz="1600" dirty="0"/>
              <a:t>zákoníku</a:t>
            </a:r>
            <a:r>
              <a:rPr lang="cs-CZ" sz="1600" dirty="0" smtClean="0"/>
              <a:t>, fondy </a:t>
            </a:r>
            <a:r>
              <a:rPr lang="cs-CZ" sz="1600" dirty="0"/>
              <a:t>obhospodařované penzijní společností podle zákona upravujícího doplňkové penzijní spoření</a:t>
            </a:r>
            <a:r>
              <a:rPr lang="cs-CZ" sz="1600" dirty="0" smtClean="0"/>
              <a:t>, investiční </a:t>
            </a:r>
            <a:r>
              <a:rPr lang="cs-CZ" sz="1600" dirty="0"/>
              <a:t>fondy bez právní osobnosti podle zákona upravujícího investiční společnosti a investiční fondy, </a:t>
            </a:r>
            <a:r>
              <a:rPr lang="cs-CZ" sz="1600" dirty="0" smtClean="0"/>
              <a:t>nebo ty</a:t>
            </a:r>
            <a:r>
              <a:rPr lang="cs-CZ" sz="1600" dirty="0"/>
              <a:t>, kterým povinnost sestavení účetní závěrky stanoví zvláštní právní předpis nebo které jsou účetní jednotkou podle zvláštního právního předpisu</a:t>
            </a:r>
            <a:r>
              <a:rPr lang="cs-CZ" sz="1600" dirty="0" smtClean="0"/>
              <a:t>.</a:t>
            </a:r>
            <a:endParaRPr lang="cs-CZ" sz="1600" dirty="0"/>
          </a:p>
        </p:txBody>
      </p:sp>
    </p:spTree>
    <p:extLst>
      <p:ext uri="{BB962C8B-B14F-4D97-AF65-F5344CB8AC3E}">
        <p14:creationId xmlns:p14="http://schemas.microsoft.com/office/powerpoint/2010/main" val="249882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Příspěvková organizace státu</a:t>
            </a:r>
            <a:endParaRPr lang="cs-CZ" dirty="0"/>
          </a:p>
        </p:txBody>
      </p:sp>
      <p:sp>
        <p:nvSpPr>
          <p:cNvPr id="3" name="Zástupný symbol pro obsah 2"/>
          <p:cNvSpPr>
            <a:spLocks noGrp="1"/>
          </p:cNvSpPr>
          <p:nvPr>
            <p:ph idx="1"/>
          </p:nvPr>
        </p:nvSpPr>
        <p:spPr/>
        <p:txBody>
          <a:bodyPr>
            <a:normAutofit fontScale="92500"/>
          </a:bodyPr>
          <a:lstStyle/>
          <a:p>
            <a:r>
              <a:rPr lang="cs-CZ" dirty="0" smtClean="0"/>
              <a:t>Státní </a:t>
            </a:r>
            <a:r>
              <a:rPr lang="cs-CZ" b="1" dirty="0" smtClean="0"/>
              <a:t>právnické osoby</a:t>
            </a:r>
            <a:endParaRPr lang="cs-CZ" b="1" dirty="0"/>
          </a:p>
          <a:p>
            <a:r>
              <a:rPr lang="cs-CZ" dirty="0" smtClean="0"/>
              <a:t>Obecně – veřejný ústav (NOZ)</a:t>
            </a:r>
          </a:p>
          <a:p>
            <a:r>
              <a:rPr lang="cs-CZ" dirty="0" smtClean="0"/>
              <a:t>Úprava SPO roztříštěná:</a:t>
            </a:r>
          </a:p>
          <a:p>
            <a:r>
              <a:rPr lang="cs-CZ" dirty="0"/>
              <a:t>Hospodaření s majetkem – Zákon o majetku </a:t>
            </a:r>
            <a:r>
              <a:rPr lang="cs-CZ" dirty="0" smtClean="0"/>
              <a:t>ČR (§ 54</a:t>
            </a:r>
            <a:endParaRPr lang="cs-CZ" dirty="0"/>
          </a:p>
          <a:p>
            <a:r>
              <a:rPr lang="cs-CZ" dirty="0"/>
              <a:t>Finanční hospodaření – Zákon č. 218/2000 Sb., o rozpočtových pravidlech a o změně některých souvisejících zákonů </a:t>
            </a:r>
            <a:r>
              <a:rPr lang="cs-CZ" b="1" dirty="0"/>
              <a:t>(rozpočtová </a:t>
            </a:r>
            <a:r>
              <a:rPr lang="cs-CZ" b="1" dirty="0" smtClean="0"/>
              <a:t>pravidla)</a:t>
            </a:r>
            <a:endParaRPr lang="cs-CZ" dirty="0"/>
          </a:p>
          <a:p>
            <a:r>
              <a:rPr lang="cs-CZ" dirty="0" smtClean="0"/>
              <a:t>Zvláštní předpisy – některé PO přímo ze zákona</a:t>
            </a:r>
          </a:p>
          <a:p>
            <a:r>
              <a:rPr lang="cs-CZ" dirty="0" smtClean="0"/>
              <a:t>Podpůrně úprava pro OSS</a:t>
            </a:r>
          </a:p>
          <a:p>
            <a:r>
              <a:rPr lang="cs-CZ" dirty="0" smtClean="0"/>
              <a:t>Zřizovatel – organizační složka státu</a:t>
            </a:r>
          </a:p>
          <a:p>
            <a:endParaRPr lang="cs-CZ" b="1" i="1" dirty="0"/>
          </a:p>
          <a:p>
            <a:endParaRPr lang="cs-CZ" dirty="0" smtClean="0"/>
          </a:p>
        </p:txBody>
      </p:sp>
    </p:spTree>
    <p:extLst>
      <p:ext uri="{BB962C8B-B14F-4D97-AF65-F5344CB8AC3E}">
        <p14:creationId xmlns:p14="http://schemas.microsoft.com/office/powerpoint/2010/main" val="90911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Organizace územních samosprávných celků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Zákon č. 250/2000 Sb., o rozpočtových pravidlech územních rozpočtů</a:t>
            </a:r>
            <a:endParaRPr lang="cs-CZ" dirty="0"/>
          </a:p>
          <a:p>
            <a:r>
              <a:rPr lang="cs-CZ" dirty="0" smtClean="0"/>
              <a:t>Druhy:</a:t>
            </a:r>
          </a:p>
          <a:p>
            <a:pPr marL="0" indent="0">
              <a:buNone/>
            </a:pPr>
            <a:r>
              <a:rPr lang="cs-CZ" dirty="0" smtClean="0"/>
              <a:t>1. </a:t>
            </a:r>
            <a:r>
              <a:rPr lang="cs-CZ" b="1" dirty="0" smtClean="0"/>
              <a:t>organizační </a:t>
            </a:r>
            <a:r>
              <a:rPr lang="cs-CZ" b="1" dirty="0"/>
              <a:t>složky</a:t>
            </a:r>
            <a:r>
              <a:rPr lang="cs-CZ" dirty="0"/>
              <a:t> </a:t>
            </a:r>
            <a:r>
              <a:rPr lang="cs-CZ" dirty="0" smtClean="0"/>
              <a:t>- zařízení </a:t>
            </a:r>
            <a:r>
              <a:rPr lang="cs-CZ" dirty="0"/>
              <a:t>bez právní </a:t>
            </a:r>
            <a:r>
              <a:rPr lang="cs-CZ" dirty="0" smtClean="0"/>
              <a:t>subjektivity</a:t>
            </a:r>
            <a:r>
              <a:rPr lang="cs-CZ" dirty="0"/>
              <a:t> </a:t>
            </a:r>
            <a:r>
              <a:rPr lang="cs-CZ" dirty="0" smtClean="0"/>
              <a:t>- RPÚR</a:t>
            </a:r>
            <a:endParaRPr lang="cs-CZ" dirty="0"/>
          </a:p>
          <a:p>
            <a:pPr marL="0" indent="0">
              <a:buNone/>
            </a:pPr>
            <a:r>
              <a:rPr lang="cs-CZ" dirty="0" smtClean="0"/>
              <a:t>2. </a:t>
            </a:r>
            <a:r>
              <a:rPr lang="cs-CZ" b="1" dirty="0" smtClean="0"/>
              <a:t>příspěvkové </a:t>
            </a:r>
            <a:r>
              <a:rPr lang="cs-CZ" b="1" dirty="0"/>
              <a:t>organizace </a:t>
            </a:r>
            <a:r>
              <a:rPr lang="cs-CZ" dirty="0"/>
              <a:t>jako právnické osoby, které zpravidla ve své činnosti nevytvářejí </a:t>
            </a:r>
            <a:r>
              <a:rPr lang="cs-CZ" dirty="0" smtClean="0"/>
              <a:t>zisk - RPÚR</a:t>
            </a:r>
            <a:endParaRPr lang="cs-CZ" dirty="0"/>
          </a:p>
          <a:p>
            <a:pPr marL="0" indent="0">
              <a:buNone/>
            </a:pPr>
            <a:r>
              <a:rPr lang="cs-CZ" dirty="0" smtClean="0"/>
              <a:t>3. </a:t>
            </a:r>
            <a:r>
              <a:rPr lang="cs-CZ" b="1" dirty="0" smtClean="0"/>
              <a:t>obchodní společnosti</a:t>
            </a:r>
            <a:r>
              <a:rPr lang="cs-CZ" dirty="0" smtClean="0"/>
              <a:t>, a </a:t>
            </a:r>
            <a:r>
              <a:rPr lang="cs-CZ" dirty="0"/>
              <a:t>to akciové společnosti a společnosti s ručením </a:t>
            </a:r>
            <a:r>
              <a:rPr lang="cs-CZ" dirty="0" smtClean="0"/>
              <a:t>omezeným - ZOK</a:t>
            </a:r>
            <a:endParaRPr lang="cs-CZ" dirty="0"/>
          </a:p>
          <a:p>
            <a:pPr marL="0" indent="0">
              <a:buNone/>
            </a:pPr>
            <a:r>
              <a:rPr lang="cs-CZ" dirty="0" smtClean="0"/>
              <a:t>4. </a:t>
            </a:r>
            <a:r>
              <a:rPr lang="cs-CZ" b="1" dirty="0" smtClean="0"/>
              <a:t>ústavy</a:t>
            </a:r>
            <a:r>
              <a:rPr lang="cs-CZ" dirty="0" smtClean="0"/>
              <a:t> </a:t>
            </a:r>
            <a:r>
              <a:rPr lang="cs-CZ" dirty="0"/>
              <a:t>podle </a:t>
            </a:r>
            <a:r>
              <a:rPr lang="cs-CZ" dirty="0" smtClean="0"/>
              <a:t>NOZ,</a:t>
            </a:r>
          </a:p>
          <a:p>
            <a:pPr marL="0" indent="0">
              <a:buNone/>
            </a:pPr>
            <a:r>
              <a:rPr lang="cs-CZ" dirty="0" smtClean="0"/>
              <a:t>5. </a:t>
            </a:r>
            <a:r>
              <a:rPr lang="cs-CZ" b="1" dirty="0" smtClean="0"/>
              <a:t>školské </a:t>
            </a:r>
            <a:r>
              <a:rPr lang="cs-CZ" b="1" dirty="0"/>
              <a:t>právnické osoby </a:t>
            </a:r>
            <a:r>
              <a:rPr lang="cs-CZ" dirty="0"/>
              <a:t>podle </a:t>
            </a:r>
            <a:r>
              <a:rPr lang="cs-CZ" dirty="0" smtClean="0"/>
              <a:t>školského zákona – 561/2004 Sb.</a:t>
            </a:r>
            <a:endParaRPr lang="cs-CZ" dirty="0"/>
          </a:p>
          <a:p>
            <a:pPr marL="0" indent="0">
              <a:buNone/>
            </a:pPr>
            <a:r>
              <a:rPr lang="cs-CZ" dirty="0" smtClean="0"/>
              <a:t>6. </a:t>
            </a:r>
            <a:r>
              <a:rPr lang="cs-CZ" b="1" dirty="0" smtClean="0"/>
              <a:t>veřejné </a:t>
            </a:r>
            <a:r>
              <a:rPr lang="cs-CZ" b="1" dirty="0"/>
              <a:t>výzkumné instituce </a:t>
            </a:r>
            <a:r>
              <a:rPr lang="cs-CZ" dirty="0"/>
              <a:t>podle </a:t>
            </a:r>
            <a:r>
              <a:rPr lang="cs-CZ" dirty="0" smtClean="0"/>
              <a:t>zákona č. 341/2005 Sb., o veřejných výzkumných institucích</a:t>
            </a:r>
            <a:endParaRPr lang="cs-CZ" dirty="0"/>
          </a:p>
        </p:txBody>
      </p:sp>
    </p:spTree>
    <p:extLst>
      <p:ext uri="{BB962C8B-B14F-4D97-AF65-F5344CB8AC3E}">
        <p14:creationId xmlns:p14="http://schemas.microsoft.com/office/powerpoint/2010/main" val="130854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Zajímavý pramen k příspěvkovým organizacím</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www.avpo.cz/wp-content/uploads/2014/01/prispevkove_organizace_v_CR_a_EU.pdf</a:t>
            </a:r>
            <a:endParaRPr lang="cs-CZ" dirty="0"/>
          </a:p>
          <a:p>
            <a:pPr marL="0" indent="0">
              <a:buNone/>
            </a:pPr>
            <a:endParaRPr lang="cs-CZ" dirty="0"/>
          </a:p>
        </p:txBody>
      </p:sp>
    </p:spTree>
    <p:extLst>
      <p:ext uri="{BB962C8B-B14F-4D97-AF65-F5344CB8AC3E}">
        <p14:creationId xmlns:p14="http://schemas.microsoft.com/office/powerpoint/2010/main" val="280567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pPr eaLnBrk="1" hangingPunct="1">
              <a:defRPr/>
            </a:pPr>
            <a:r>
              <a:rPr lang="cs-CZ" altLang="cs-CZ" b="1" dirty="0"/>
              <a:t>VEŘEJNÉ FONDY</a:t>
            </a:r>
          </a:p>
        </p:txBody>
      </p:sp>
      <p:sp>
        <p:nvSpPr>
          <p:cNvPr id="39941" name="Rectangle 5"/>
          <p:cNvSpPr>
            <a:spLocks noGrp="1" noChangeArrowheads="1"/>
          </p:cNvSpPr>
          <p:nvPr>
            <p:ph type="subTitle" idx="1"/>
          </p:nvPr>
        </p:nvSpPr>
        <p:spPr/>
        <p:txBody>
          <a:bodyPr/>
          <a:lstStyle/>
          <a:p>
            <a:pPr eaLnBrk="1" hangingPunct="1">
              <a:defRPr/>
            </a:pPr>
            <a:endParaRPr lang="cs-CZ" altLang="cs-CZ"/>
          </a:p>
        </p:txBody>
      </p:sp>
    </p:spTree>
    <p:extLst>
      <p:ext uri="{BB962C8B-B14F-4D97-AF65-F5344CB8AC3E}">
        <p14:creationId xmlns:p14="http://schemas.microsoft.com/office/powerpoint/2010/main" val="290203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cs-CZ" altLang="cs-CZ" dirty="0" smtClean="0"/>
              <a:t>Pojem „veřejný fond“</a:t>
            </a:r>
            <a:endParaRPr lang="cs-CZ" altLang="cs-CZ" dirty="0"/>
          </a:p>
        </p:txBody>
      </p:sp>
      <p:sp>
        <p:nvSpPr>
          <p:cNvPr id="41987" name="Rectangle 3"/>
          <p:cNvSpPr>
            <a:spLocks noGrp="1" noRot="1" noChangeArrowheads="1"/>
          </p:cNvSpPr>
          <p:nvPr>
            <p:ph type="body" idx="1"/>
          </p:nvPr>
        </p:nvSpPr>
        <p:spPr/>
        <p:txBody>
          <a:bodyPr/>
          <a:lstStyle/>
          <a:p>
            <a:pPr eaLnBrk="1" hangingPunct="1">
              <a:buFont typeface="Arial" charset="0"/>
              <a:buChar char="►"/>
              <a:defRPr/>
            </a:pPr>
            <a:r>
              <a:rPr lang="cs-CZ" altLang="cs-CZ" dirty="0"/>
              <a:t>Laštovka (1927): „</a:t>
            </a:r>
            <a:r>
              <a:rPr lang="cs-CZ" altLang="cs-CZ" b="1" dirty="0" smtClean="0"/>
              <a:t>Veřejný fond </a:t>
            </a:r>
            <a:r>
              <a:rPr lang="cs-CZ" altLang="cs-CZ" b="1" dirty="0"/>
              <a:t>je samostatné, účelům veřejné správy věnované jmění</a:t>
            </a:r>
            <a:r>
              <a:rPr lang="cs-CZ" altLang="cs-CZ" dirty="0"/>
              <a:t>“ (</a:t>
            </a:r>
            <a:r>
              <a:rPr lang="cs-CZ" altLang="cs-CZ" dirty="0">
                <a:effectLst/>
              </a:rPr>
              <a:t>Slovník veřejného práva)</a:t>
            </a:r>
          </a:p>
          <a:p>
            <a:pPr eaLnBrk="1" hangingPunct="1">
              <a:buFont typeface="Arial" charset="0"/>
              <a:buChar char="►"/>
              <a:defRPr/>
            </a:pPr>
            <a:r>
              <a:rPr lang="cs-CZ" altLang="cs-CZ" dirty="0">
                <a:effectLst/>
              </a:rPr>
              <a:t>Právní subjektivita</a:t>
            </a:r>
          </a:p>
          <a:p>
            <a:pPr eaLnBrk="1" hangingPunct="1">
              <a:buFont typeface="Arial" charset="0"/>
              <a:buChar char="►"/>
              <a:defRPr/>
            </a:pPr>
            <a:r>
              <a:rPr lang="cs-CZ" altLang="cs-CZ" dirty="0">
                <a:effectLst/>
              </a:rPr>
              <a:t>Konglomerát veřejného majetku</a:t>
            </a:r>
          </a:p>
          <a:p>
            <a:pPr eaLnBrk="1" hangingPunct="1">
              <a:buFont typeface="Arial" charset="0"/>
              <a:buChar char="►"/>
              <a:defRPr/>
            </a:pPr>
            <a:r>
              <a:rPr lang="cs-CZ" altLang="cs-CZ" dirty="0">
                <a:effectLst/>
              </a:rPr>
              <a:t>Účel</a:t>
            </a:r>
          </a:p>
          <a:p>
            <a:pPr eaLnBrk="1" hangingPunct="1">
              <a:buFont typeface="Arial" charset="0"/>
              <a:buNone/>
              <a:defRPr/>
            </a:pPr>
            <a:endParaRPr lang="cs-CZ" altLang="cs-CZ" dirty="0"/>
          </a:p>
        </p:txBody>
      </p:sp>
    </p:spTree>
    <p:extLst>
      <p:ext uri="{BB962C8B-B14F-4D97-AF65-F5344CB8AC3E}">
        <p14:creationId xmlns:p14="http://schemas.microsoft.com/office/powerpoint/2010/main" val="206342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Pojem entita</a:t>
            </a:r>
            <a:endParaRPr lang="cs-CZ" dirty="0"/>
          </a:p>
        </p:txBody>
      </p:sp>
      <p:sp>
        <p:nvSpPr>
          <p:cNvPr id="3" name="Zástupný symbol pro obsah 2"/>
          <p:cNvSpPr>
            <a:spLocks noGrp="1"/>
          </p:cNvSpPr>
          <p:nvPr>
            <p:ph idx="1"/>
          </p:nvPr>
        </p:nvSpPr>
        <p:spPr/>
        <p:txBody>
          <a:bodyPr/>
          <a:lstStyle/>
          <a:p>
            <a:r>
              <a:rPr lang="cs-CZ" dirty="0" smtClean="0"/>
              <a:t>Původně filozofický pojem – cokoli, co vykazuje nějaké znaky předpokladu existence</a:t>
            </a:r>
          </a:p>
          <a:p>
            <a:r>
              <a:rPr lang="cs-CZ" dirty="0" smtClean="0"/>
              <a:t>V právu – z anglosaských zdrojů – „jednotka“ vykazující určité znaky, charakteristické rysy, které ji spojují s jinými entitami, a mající určité znaky a rysy, které ji od jiných entit oddělují.</a:t>
            </a:r>
          </a:p>
          <a:p>
            <a:r>
              <a:rPr lang="cs-CZ" dirty="0" smtClean="0"/>
              <a:t>Subjekt v právu – očekává se jeho přirozená nebo získaná subjektivita</a:t>
            </a:r>
          </a:p>
          <a:p>
            <a:r>
              <a:rPr lang="cs-CZ" dirty="0" smtClean="0"/>
              <a:t>Entita – něco …. Např. daňový subjekt, účetní jednotka, osoba, korporace, organizace, organizační útvar, vládní orgán, úřad, trust, kartel, fond ….</a:t>
            </a:r>
          </a:p>
          <a:p>
            <a:pPr marL="0" indent="0">
              <a:buNone/>
            </a:pPr>
            <a:endParaRPr lang="cs-CZ" dirty="0"/>
          </a:p>
        </p:txBody>
      </p:sp>
    </p:spTree>
    <p:extLst>
      <p:ext uri="{BB962C8B-B14F-4D97-AF65-F5344CB8AC3E}">
        <p14:creationId xmlns:p14="http://schemas.microsoft.com/office/powerpoint/2010/main" val="14745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cs-CZ" altLang="cs-CZ"/>
              <a:t>Charakteristika</a:t>
            </a:r>
          </a:p>
        </p:txBody>
      </p:sp>
      <p:sp>
        <p:nvSpPr>
          <p:cNvPr id="43011" name="Rectangle 3"/>
          <p:cNvSpPr>
            <a:spLocks noGrp="1" noRot="1" noChangeArrowheads="1"/>
          </p:cNvSpPr>
          <p:nvPr>
            <p:ph type="body" idx="1"/>
          </p:nvPr>
        </p:nvSpPr>
        <p:spPr/>
        <p:txBody>
          <a:bodyPr/>
          <a:lstStyle/>
          <a:p>
            <a:pPr eaLnBrk="1" hangingPunct="1">
              <a:buFont typeface="Wingdings" panose="05000000000000000000" pitchFamily="2" charset="2"/>
              <a:buChar char="§"/>
              <a:defRPr/>
            </a:pPr>
            <a:r>
              <a:rPr lang="cs-CZ" altLang="cs-CZ" dirty="0"/>
              <a:t>Součást veřejných financí</a:t>
            </a:r>
          </a:p>
          <a:p>
            <a:pPr eaLnBrk="1" hangingPunct="1">
              <a:buFont typeface="Wingdings" panose="05000000000000000000" pitchFamily="2" charset="2"/>
              <a:buChar char="§"/>
              <a:defRPr/>
            </a:pPr>
            <a:r>
              <a:rPr lang="cs-CZ" altLang="cs-CZ" dirty="0"/>
              <a:t>Součást veřejných rozpočtů</a:t>
            </a:r>
          </a:p>
          <a:p>
            <a:pPr eaLnBrk="1" hangingPunct="1">
              <a:buFont typeface="Wingdings" panose="05000000000000000000" pitchFamily="2" charset="2"/>
              <a:buChar char="§"/>
              <a:defRPr/>
            </a:pPr>
            <a:r>
              <a:rPr lang="cs-CZ" altLang="cs-CZ" dirty="0"/>
              <a:t>Alternativní financování x přímé dotace </a:t>
            </a:r>
            <a:r>
              <a:rPr lang="cs-CZ" altLang="cs-CZ" dirty="0" smtClean="0"/>
              <a:t>z rozpočtu</a:t>
            </a:r>
            <a:endParaRPr lang="cs-CZ" altLang="cs-CZ" dirty="0"/>
          </a:p>
          <a:p>
            <a:pPr eaLnBrk="1" hangingPunct="1">
              <a:buFont typeface="Wingdings" panose="05000000000000000000" pitchFamily="2" charset="2"/>
              <a:buChar char="§"/>
              <a:defRPr/>
            </a:pPr>
            <a:r>
              <a:rPr lang="cs-CZ" altLang="cs-CZ" dirty="0"/>
              <a:t>Přímá kontrola veřejnou mocí – parlament, vláda, ministerstvo</a:t>
            </a:r>
          </a:p>
        </p:txBody>
      </p:sp>
    </p:spTree>
    <p:extLst>
      <p:ext uri="{BB962C8B-B14F-4D97-AF65-F5344CB8AC3E}">
        <p14:creationId xmlns:p14="http://schemas.microsoft.com/office/powerpoint/2010/main" val="184339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cs-CZ" altLang="cs-CZ"/>
              <a:t>Kategorie veřejných fondů </a:t>
            </a:r>
          </a:p>
        </p:txBody>
      </p:sp>
      <p:sp>
        <p:nvSpPr>
          <p:cNvPr id="44035" name="Rectangle 3"/>
          <p:cNvSpPr>
            <a:spLocks noGrp="1" noRot="1" noChangeArrowheads="1"/>
          </p:cNvSpPr>
          <p:nvPr>
            <p:ph type="body" idx="1"/>
          </p:nvPr>
        </p:nvSpPr>
        <p:spPr/>
        <p:txBody>
          <a:bodyPr/>
          <a:lstStyle/>
          <a:p>
            <a:pPr eaLnBrk="1" hangingPunct="1">
              <a:lnSpc>
                <a:spcPct val="90000"/>
              </a:lnSpc>
              <a:buFont typeface="Arial" charset="0"/>
              <a:buChar char="►"/>
              <a:defRPr/>
            </a:pPr>
            <a:r>
              <a:rPr lang="cs-CZ" altLang="cs-CZ" dirty="0"/>
              <a:t>Veřejné fondy </a:t>
            </a:r>
            <a:r>
              <a:rPr lang="cs-CZ" altLang="cs-CZ" i="1" dirty="0" err="1"/>
              <a:t>sensu</a:t>
            </a:r>
            <a:r>
              <a:rPr lang="cs-CZ" altLang="cs-CZ" i="1" dirty="0"/>
              <a:t> largo:</a:t>
            </a:r>
            <a:endParaRPr lang="cs-CZ" altLang="cs-CZ" dirty="0"/>
          </a:p>
          <a:p>
            <a:pPr eaLnBrk="1" hangingPunct="1">
              <a:lnSpc>
                <a:spcPct val="90000"/>
              </a:lnSpc>
              <a:buFont typeface="Arial" charset="0"/>
              <a:buChar char="►"/>
              <a:defRPr/>
            </a:pPr>
            <a:r>
              <a:rPr lang="cs-CZ" altLang="cs-CZ" dirty="0"/>
              <a:t>Státní rozpočet, územní rozpočty, rozpočty komor</a:t>
            </a:r>
          </a:p>
          <a:p>
            <a:pPr eaLnBrk="1" hangingPunct="1">
              <a:lnSpc>
                <a:spcPct val="90000"/>
              </a:lnSpc>
              <a:buFont typeface="Arial" charset="0"/>
              <a:buChar char="►"/>
              <a:defRPr/>
            </a:pPr>
            <a:r>
              <a:rPr lang="cs-CZ" altLang="cs-CZ" dirty="0"/>
              <a:t>Státní fondy</a:t>
            </a:r>
          </a:p>
          <a:p>
            <a:pPr eaLnBrk="1" hangingPunct="1">
              <a:lnSpc>
                <a:spcPct val="90000"/>
              </a:lnSpc>
              <a:buFont typeface="Arial" charset="0"/>
              <a:buChar char="►"/>
              <a:defRPr/>
            </a:pPr>
            <a:r>
              <a:rPr lang="cs-CZ" altLang="cs-CZ" dirty="0"/>
              <a:t>Národní fond</a:t>
            </a:r>
          </a:p>
          <a:p>
            <a:pPr eaLnBrk="1" hangingPunct="1">
              <a:lnSpc>
                <a:spcPct val="90000"/>
              </a:lnSpc>
              <a:buFont typeface="Arial" charset="0"/>
              <a:buChar char="►"/>
              <a:defRPr/>
            </a:pPr>
            <a:r>
              <a:rPr lang="cs-CZ" altLang="cs-CZ" dirty="0"/>
              <a:t>Účelové fondy ÚSC a jiných VP korporací</a:t>
            </a:r>
          </a:p>
          <a:p>
            <a:pPr eaLnBrk="1" hangingPunct="1">
              <a:lnSpc>
                <a:spcPct val="90000"/>
              </a:lnSpc>
              <a:buFont typeface="Arial" charset="0"/>
              <a:buChar char="►"/>
              <a:defRPr/>
            </a:pPr>
            <a:r>
              <a:rPr lang="cs-CZ" altLang="cs-CZ" dirty="0"/>
              <a:t>Netržní fondy (veřejné pojistné fondy)</a:t>
            </a:r>
          </a:p>
          <a:p>
            <a:pPr eaLnBrk="1" hangingPunct="1">
              <a:lnSpc>
                <a:spcPct val="90000"/>
              </a:lnSpc>
              <a:buFont typeface="Arial" charset="0"/>
              <a:buChar char="►"/>
              <a:defRPr/>
            </a:pPr>
            <a:r>
              <a:rPr lang="cs-CZ" altLang="cs-CZ" dirty="0"/>
              <a:t>Zajišťovací fondy</a:t>
            </a:r>
          </a:p>
          <a:p>
            <a:pPr eaLnBrk="1" hangingPunct="1">
              <a:lnSpc>
                <a:spcPct val="90000"/>
              </a:lnSpc>
              <a:buFont typeface="Arial" charset="0"/>
              <a:buChar char="►"/>
              <a:defRPr/>
            </a:pPr>
            <a:endParaRPr lang="cs-CZ" altLang="cs-CZ" dirty="0"/>
          </a:p>
        </p:txBody>
      </p:sp>
    </p:spTree>
    <p:extLst>
      <p:ext uri="{BB962C8B-B14F-4D97-AF65-F5344CB8AC3E}">
        <p14:creationId xmlns:p14="http://schemas.microsoft.com/office/powerpoint/2010/main" val="329475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cs-CZ" altLang="cs-CZ"/>
              <a:t>STÁTNÍ FONDY</a:t>
            </a:r>
          </a:p>
        </p:txBody>
      </p:sp>
      <p:sp>
        <p:nvSpPr>
          <p:cNvPr id="2051" name="Rectangle 3"/>
          <p:cNvSpPr>
            <a:spLocks noGrp="1" noChangeArrowheads="1"/>
          </p:cNvSpPr>
          <p:nvPr>
            <p:ph type="subTitle" idx="1"/>
          </p:nvPr>
        </p:nvSpPr>
        <p:spPr/>
        <p:txBody>
          <a:bodyPr/>
          <a:lstStyle/>
          <a:p>
            <a:pPr eaLnBrk="1" hangingPunct="1">
              <a:defRPr/>
            </a:pPr>
            <a:endParaRPr lang="cs-CZ" altLang="cs-CZ"/>
          </a:p>
        </p:txBody>
      </p:sp>
    </p:spTree>
    <p:extLst>
      <p:ext uri="{BB962C8B-B14F-4D97-AF65-F5344CB8AC3E}">
        <p14:creationId xmlns:p14="http://schemas.microsoft.com/office/powerpoint/2010/main" val="60350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cs-CZ" altLang="cs-CZ"/>
              <a:t>Pojem a charakteristika</a:t>
            </a:r>
          </a:p>
        </p:txBody>
      </p:sp>
      <p:sp>
        <p:nvSpPr>
          <p:cNvPr id="45059" name="Rectangle 3"/>
          <p:cNvSpPr>
            <a:spLocks noGrp="1" noRot="1" noChangeArrowheads="1"/>
          </p:cNvSpPr>
          <p:nvPr>
            <p:ph type="body" idx="1"/>
          </p:nvPr>
        </p:nvSpPr>
        <p:spPr/>
        <p:txBody>
          <a:bodyPr/>
          <a:lstStyle/>
          <a:p>
            <a:pPr eaLnBrk="1" hangingPunct="1">
              <a:buFont typeface="Arial" charset="0"/>
              <a:buChar char="►"/>
              <a:defRPr/>
            </a:pPr>
            <a:r>
              <a:rPr lang="cs-CZ" altLang="cs-CZ" dirty="0"/>
              <a:t>Legální definice: </a:t>
            </a:r>
            <a:r>
              <a:rPr lang="en-US" altLang="cs-CZ" dirty="0" smtClean="0">
                <a:cs typeface="Tahoma" charset="0"/>
              </a:rPr>
              <a:t>Ø</a:t>
            </a:r>
            <a:endParaRPr lang="cs-CZ" altLang="cs-CZ" dirty="0" smtClean="0">
              <a:cs typeface="Tahoma" charset="0"/>
            </a:endParaRPr>
          </a:p>
          <a:p>
            <a:pPr eaLnBrk="1" hangingPunct="1">
              <a:buFont typeface="Arial" charset="0"/>
              <a:buChar char="►"/>
              <a:defRPr/>
            </a:pPr>
            <a:r>
              <a:rPr lang="cs-CZ" altLang="cs-CZ" dirty="0" smtClean="0">
                <a:cs typeface="Tahoma" charset="0"/>
              </a:rPr>
              <a:t>Právnická </a:t>
            </a:r>
            <a:r>
              <a:rPr lang="cs-CZ" altLang="cs-CZ" dirty="0">
                <a:cs typeface="Tahoma" charset="0"/>
              </a:rPr>
              <a:t>osoba zřízená zákonem</a:t>
            </a:r>
          </a:p>
          <a:p>
            <a:pPr eaLnBrk="1" hangingPunct="1">
              <a:buFont typeface="Arial" charset="0"/>
              <a:buChar char="►"/>
              <a:defRPr/>
            </a:pPr>
            <a:r>
              <a:rPr lang="cs-CZ" altLang="cs-CZ" dirty="0">
                <a:cs typeface="Tahoma" charset="0"/>
              </a:rPr>
              <a:t>Účelové veřejné fondy dotací vázané na státní rozpočet</a:t>
            </a:r>
          </a:p>
          <a:p>
            <a:pPr eaLnBrk="1" hangingPunct="1">
              <a:buFont typeface="Arial" charset="0"/>
              <a:buChar char="►"/>
              <a:defRPr/>
            </a:pPr>
            <a:r>
              <a:rPr lang="cs-CZ" altLang="cs-CZ" dirty="0">
                <a:cs typeface="Tahoma" charset="0"/>
              </a:rPr>
              <a:t>Obligatorní název „státní fond“</a:t>
            </a:r>
          </a:p>
          <a:p>
            <a:pPr eaLnBrk="1" hangingPunct="1">
              <a:buFont typeface="Arial" charset="0"/>
              <a:buChar char="►"/>
              <a:defRPr/>
            </a:pPr>
            <a:r>
              <a:rPr lang="cs-CZ" altLang="cs-CZ" dirty="0">
                <a:cs typeface="Tahoma" charset="0"/>
              </a:rPr>
              <a:t>Obecná úprava: ZRP (218/2000 Sb</a:t>
            </a:r>
            <a:r>
              <a:rPr lang="cs-CZ" altLang="cs-CZ" dirty="0" smtClean="0">
                <a:cs typeface="Tahoma" charset="0"/>
              </a:rPr>
              <a:t>.) § 28</a:t>
            </a:r>
            <a:endParaRPr lang="en-US" altLang="cs-CZ" dirty="0">
              <a:cs typeface="Tahoma" charset="0"/>
            </a:endParaRPr>
          </a:p>
        </p:txBody>
      </p:sp>
    </p:spTree>
    <p:extLst>
      <p:ext uri="{BB962C8B-B14F-4D97-AF65-F5344CB8AC3E}">
        <p14:creationId xmlns:p14="http://schemas.microsoft.com/office/powerpoint/2010/main" val="13405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Zákon o státním fondu - konstrukce</a:t>
            </a:r>
            <a:endParaRPr lang="cs-CZ" dirty="0"/>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smtClean="0"/>
              <a:t>Zřízení fondu – název </a:t>
            </a:r>
            <a:r>
              <a:rPr lang="cs-CZ" dirty="0" smtClean="0">
                <a:solidFill>
                  <a:srgbClr val="FF0000"/>
                </a:solidFill>
              </a:rPr>
              <a:t>státního fondu</a:t>
            </a:r>
            <a:endParaRPr lang="cs-CZ" dirty="0"/>
          </a:p>
          <a:p>
            <a:pPr eaLnBrk="1" hangingPunct="1">
              <a:buFont typeface="Arial" charset="0"/>
              <a:buChar char="►"/>
              <a:defRPr/>
            </a:pPr>
            <a:r>
              <a:rPr lang="cs-CZ" dirty="0" smtClean="0"/>
              <a:t>Stanovení orgánu působnosti</a:t>
            </a:r>
          </a:p>
          <a:p>
            <a:pPr eaLnBrk="1" hangingPunct="1">
              <a:buFont typeface="Arial" charset="0"/>
              <a:buChar char="►"/>
              <a:defRPr/>
            </a:pPr>
            <a:r>
              <a:rPr lang="cs-CZ" dirty="0" smtClean="0"/>
              <a:t>Finanční zdroje</a:t>
            </a:r>
          </a:p>
          <a:p>
            <a:pPr eaLnBrk="1" hangingPunct="1">
              <a:buFont typeface="Arial" charset="0"/>
              <a:buChar char="►"/>
              <a:defRPr/>
            </a:pPr>
            <a:r>
              <a:rPr lang="cs-CZ" dirty="0" smtClean="0"/>
              <a:t>Způsob použití </a:t>
            </a:r>
          </a:p>
          <a:p>
            <a:pPr eaLnBrk="1" hangingPunct="1">
              <a:buFont typeface="Arial" charset="0"/>
              <a:buChar char="►"/>
              <a:defRPr/>
            </a:pPr>
            <a:r>
              <a:rPr lang="cs-CZ" dirty="0" smtClean="0"/>
              <a:t>Způsob financování správních výdajů</a:t>
            </a:r>
          </a:p>
          <a:p>
            <a:pPr eaLnBrk="1" hangingPunct="1">
              <a:buFont typeface="Arial" charset="0"/>
              <a:buChar char="►"/>
              <a:defRPr/>
            </a:pPr>
            <a:endParaRPr lang="cs-CZ" dirty="0"/>
          </a:p>
        </p:txBody>
      </p:sp>
    </p:spTree>
    <p:extLst>
      <p:ext uri="{BB962C8B-B14F-4D97-AF65-F5344CB8AC3E}">
        <p14:creationId xmlns:p14="http://schemas.microsoft.com/office/powerpoint/2010/main" val="114538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Správní výdaje</a:t>
            </a:r>
            <a:endParaRPr lang="cs-CZ" dirty="0"/>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smtClean="0"/>
              <a:t>Výdaje spojené s činností zaměstnanců </a:t>
            </a:r>
          </a:p>
          <a:p>
            <a:pPr eaLnBrk="1" hangingPunct="1">
              <a:buFont typeface="Arial" charset="0"/>
              <a:buChar char="►"/>
              <a:defRPr/>
            </a:pPr>
            <a:r>
              <a:rPr lang="cs-CZ" dirty="0" smtClean="0"/>
              <a:t>Úhrady členům orgánů </a:t>
            </a:r>
            <a:r>
              <a:rPr lang="cs-CZ" dirty="0" err="1" smtClean="0"/>
              <a:t>sf</a:t>
            </a:r>
            <a:r>
              <a:rPr lang="cs-CZ" dirty="0" smtClean="0"/>
              <a:t> stanovené zákonem</a:t>
            </a:r>
          </a:p>
          <a:p>
            <a:pPr eaLnBrk="1" hangingPunct="1">
              <a:buFont typeface="Arial" charset="0"/>
              <a:buChar char="►"/>
              <a:defRPr/>
            </a:pPr>
            <a:r>
              <a:rPr lang="cs-CZ" dirty="0" smtClean="0"/>
              <a:t>Správní výdaje financované z dotací ze státního rozpočtu: pravidla hospodaření </a:t>
            </a:r>
            <a:r>
              <a:rPr lang="cs-CZ" dirty="0" err="1" smtClean="0"/>
              <a:t>oss</a:t>
            </a:r>
            <a:endParaRPr lang="cs-CZ" dirty="0" smtClean="0"/>
          </a:p>
          <a:p>
            <a:pPr eaLnBrk="1" hangingPunct="1">
              <a:buFont typeface="Arial" charset="0"/>
              <a:buChar char="►"/>
              <a:defRPr/>
            </a:pPr>
            <a:endParaRPr lang="cs-CZ" dirty="0" smtClean="0"/>
          </a:p>
        </p:txBody>
      </p:sp>
    </p:spTree>
    <p:extLst>
      <p:ext uri="{BB962C8B-B14F-4D97-AF65-F5344CB8AC3E}">
        <p14:creationId xmlns:p14="http://schemas.microsoft.com/office/powerpoint/2010/main" val="56426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cs-CZ" altLang="cs-CZ"/>
              <a:t>Stávající státní fondy</a:t>
            </a:r>
          </a:p>
        </p:txBody>
      </p:sp>
      <p:sp>
        <p:nvSpPr>
          <p:cNvPr id="46083" name="Rectangle 3"/>
          <p:cNvSpPr>
            <a:spLocks noGrp="1" noRot="1" noChangeArrowheads="1"/>
          </p:cNvSpPr>
          <p:nvPr>
            <p:ph type="body" idx="1"/>
          </p:nvPr>
        </p:nvSpPr>
        <p:spPr/>
        <p:txBody>
          <a:bodyPr/>
          <a:lstStyle/>
          <a:p>
            <a:pPr eaLnBrk="1" hangingPunct="1">
              <a:buFont typeface="Arial" charset="0"/>
              <a:buChar char="►"/>
              <a:defRPr/>
            </a:pPr>
            <a:r>
              <a:rPr lang="cs-CZ" altLang="cs-CZ" dirty="0"/>
              <a:t>SF rozvoje bydlení</a:t>
            </a:r>
          </a:p>
          <a:p>
            <a:pPr eaLnBrk="1" hangingPunct="1">
              <a:buFont typeface="Arial" charset="0"/>
              <a:buChar char="►"/>
              <a:defRPr/>
            </a:pPr>
            <a:r>
              <a:rPr lang="cs-CZ" altLang="cs-CZ" dirty="0"/>
              <a:t>SF životního prostředí</a:t>
            </a:r>
          </a:p>
          <a:p>
            <a:pPr eaLnBrk="1" hangingPunct="1">
              <a:buFont typeface="Arial" charset="0"/>
              <a:buChar char="►"/>
              <a:defRPr/>
            </a:pPr>
            <a:r>
              <a:rPr lang="cs-CZ" altLang="cs-CZ" dirty="0"/>
              <a:t>SF kultury</a:t>
            </a:r>
          </a:p>
          <a:p>
            <a:pPr eaLnBrk="1" hangingPunct="1">
              <a:buFont typeface="Arial" charset="0"/>
              <a:buChar char="►"/>
              <a:defRPr/>
            </a:pPr>
            <a:r>
              <a:rPr lang="cs-CZ" altLang="cs-CZ" dirty="0"/>
              <a:t>SF dopravní infrastruktury</a:t>
            </a:r>
          </a:p>
          <a:p>
            <a:pPr eaLnBrk="1" hangingPunct="1">
              <a:buFont typeface="Arial" charset="0"/>
              <a:buChar char="►"/>
              <a:defRPr/>
            </a:pPr>
            <a:r>
              <a:rPr lang="cs-CZ" altLang="cs-CZ" dirty="0"/>
              <a:t>SF </a:t>
            </a:r>
            <a:r>
              <a:rPr lang="cs-CZ" altLang="cs-CZ" dirty="0" smtClean="0"/>
              <a:t>kinematografie</a:t>
            </a:r>
          </a:p>
          <a:p>
            <a:pPr eaLnBrk="1" hangingPunct="1">
              <a:buFont typeface="Arial" charset="0"/>
              <a:buChar char="►"/>
              <a:defRPr/>
            </a:pPr>
            <a:r>
              <a:rPr lang="cs-CZ" altLang="cs-CZ" dirty="0" smtClean="0"/>
              <a:t>Státní </a:t>
            </a:r>
            <a:r>
              <a:rPr lang="cs-CZ" altLang="cs-CZ" dirty="0"/>
              <a:t>zemědělský intervenční fond</a:t>
            </a:r>
          </a:p>
          <a:p>
            <a:pPr eaLnBrk="1" hangingPunct="1">
              <a:buFont typeface="Arial" charset="0"/>
              <a:buChar char="►"/>
              <a:defRPr/>
            </a:pPr>
            <a:endParaRPr lang="cs-CZ" altLang="cs-CZ" dirty="0"/>
          </a:p>
          <a:p>
            <a:pPr eaLnBrk="1" hangingPunct="1">
              <a:buFont typeface="Arial" charset="0"/>
              <a:buChar char="►"/>
              <a:defRPr/>
            </a:pPr>
            <a:endParaRPr lang="cs-CZ" altLang="cs-CZ" dirty="0"/>
          </a:p>
        </p:txBody>
      </p:sp>
    </p:spTree>
    <p:extLst>
      <p:ext uri="{BB962C8B-B14F-4D97-AF65-F5344CB8AC3E}">
        <p14:creationId xmlns:p14="http://schemas.microsoft.com/office/powerpoint/2010/main" val="689224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Historické státní fondy</a:t>
            </a:r>
            <a:endParaRPr lang="cs-CZ" dirty="0"/>
          </a:p>
        </p:txBody>
      </p:sp>
      <p:sp>
        <p:nvSpPr>
          <p:cNvPr id="3" name="Zástupný symbol pro obsah 2"/>
          <p:cNvSpPr>
            <a:spLocks noGrp="1"/>
          </p:cNvSpPr>
          <p:nvPr>
            <p:ph idx="1"/>
          </p:nvPr>
        </p:nvSpPr>
        <p:spPr/>
        <p:txBody>
          <a:bodyPr/>
          <a:lstStyle/>
          <a:p>
            <a:pPr>
              <a:defRPr/>
            </a:pPr>
            <a:r>
              <a:rPr lang="cs-CZ" dirty="0" smtClean="0"/>
              <a:t>Státní fond pro podporu a rozvoj české kinematografie</a:t>
            </a:r>
          </a:p>
          <a:p>
            <a:pPr>
              <a:defRPr/>
            </a:pPr>
            <a:r>
              <a:rPr lang="cs-CZ" dirty="0" smtClean="0"/>
              <a:t>Státní fond pro zúrodnění půdy</a:t>
            </a:r>
          </a:p>
          <a:p>
            <a:pPr>
              <a:defRPr/>
            </a:pPr>
            <a:r>
              <a:rPr lang="cs-CZ" dirty="0" smtClean="0"/>
              <a:t>Státní fond </a:t>
            </a:r>
            <a:r>
              <a:rPr lang="cs-CZ" altLang="cs-CZ" dirty="0" smtClean="0"/>
              <a:t>ochrany ovzduší </a:t>
            </a:r>
          </a:p>
          <a:p>
            <a:pPr>
              <a:defRPr/>
            </a:pPr>
            <a:r>
              <a:rPr lang="cs-CZ" dirty="0" smtClean="0"/>
              <a:t>Státní fond </a:t>
            </a:r>
            <a:r>
              <a:rPr lang="cs-CZ" altLang="cs-CZ" dirty="0" smtClean="0"/>
              <a:t>ochrany vod</a:t>
            </a:r>
          </a:p>
          <a:p>
            <a:pPr>
              <a:defRPr/>
            </a:pPr>
            <a:r>
              <a:rPr lang="cs-CZ" dirty="0" smtClean="0"/>
              <a:t>Státní meliorační fond …</a:t>
            </a:r>
          </a:p>
        </p:txBody>
      </p:sp>
    </p:spTree>
    <p:extLst>
      <p:ext uri="{BB962C8B-B14F-4D97-AF65-F5344CB8AC3E}">
        <p14:creationId xmlns:p14="http://schemas.microsoft.com/office/powerpoint/2010/main" val="139789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Nerealizované fondy</a:t>
            </a:r>
            <a:endParaRPr lang="cs-CZ" dirty="0"/>
          </a:p>
        </p:txBody>
      </p:sp>
      <p:sp>
        <p:nvSpPr>
          <p:cNvPr id="3" name="Zástupný symbol pro obsah 2"/>
          <p:cNvSpPr>
            <a:spLocks noGrp="1"/>
          </p:cNvSpPr>
          <p:nvPr>
            <p:ph idx="1"/>
          </p:nvPr>
        </p:nvSpPr>
        <p:spPr/>
        <p:txBody>
          <a:bodyPr/>
          <a:lstStyle/>
          <a:p>
            <a:pPr>
              <a:defRPr/>
            </a:pPr>
            <a:r>
              <a:rPr lang="cs-CZ" dirty="0" smtClean="0"/>
              <a:t>Státní fond obnovy vodohospodářské infrastruktury (návrh Asociace krajů ČR – 2008)</a:t>
            </a:r>
          </a:p>
          <a:p>
            <a:pPr>
              <a:defRPr/>
            </a:pPr>
            <a:r>
              <a:rPr lang="cs-CZ" dirty="0" smtClean="0"/>
              <a:t>Státní fond rozvoje lesního hospodářství (poslanecký návrh 2002)</a:t>
            </a:r>
            <a:endParaRPr lang="cs-CZ" dirty="0"/>
          </a:p>
        </p:txBody>
      </p:sp>
    </p:spTree>
    <p:extLst>
      <p:ext uri="{BB962C8B-B14F-4D97-AF65-F5344CB8AC3E}">
        <p14:creationId xmlns:p14="http://schemas.microsoft.com/office/powerpoint/2010/main" val="1847490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cs-CZ" altLang="cs-CZ" sz="4000" b="1">
                <a:solidFill>
                  <a:srgbClr val="C6D135"/>
                </a:solidFill>
              </a:rPr>
              <a:t>STÁTNÍ FOND ROZVOJE BYDLENÍ</a:t>
            </a:r>
          </a:p>
        </p:txBody>
      </p:sp>
      <p:pic>
        <p:nvPicPr>
          <p:cNvPr id="14339" name="Picture 5" descr="Chalupa únor 2006 0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2831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Entity finanční správy</a:t>
            </a:r>
            <a:endParaRPr lang="cs-CZ" dirty="0"/>
          </a:p>
        </p:txBody>
      </p:sp>
      <p:sp>
        <p:nvSpPr>
          <p:cNvPr id="4" name="Zástupný symbol pro text 3"/>
          <p:cNvSpPr>
            <a:spLocks noGrp="1"/>
          </p:cNvSpPr>
          <p:nvPr>
            <p:ph type="body" idx="1"/>
          </p:nvPr>
        </p:nvSpPr>
        <p:spPr/>
        <p:txBody>
          <a:bodyPr/>
          <a:lstStyle/>
          <a:p>
            <a:r>
              <a:rPr lang="cs-CZ" dirty="0" smtClean="0"/>
              <a:t>Vykonavatelé finanční správy</a:t>
            </a:r>
            <a:endParaRPr lang="cs-CZ" dirty="0"/>
          </a:p>
        </p:txBody>
      </p:sp>
      <p:sp>
        <p:nvSpPr>
          <p:cNvPr id="5" name="Zástupný symbol pro obsah 4"/>
          <p:cNvSpPr>
            <a:spLocks noGrp="1"/>
          </p:cNvSpPr>
          <p:nvPr>
            <p:ph sz="half" idx="2"/>
          </p:nvPr>
        </p:nvSpPr>
        <p:spPr/>
        <p:txBody>
          <a:bodyPr>
            <a:normAutofit fontScale="92500" lnSpcReduction="20000"/>
          </a:bodyPr>
          <a:lstStyle/>
          <a:p>
            <a:pPr marL="0" indent="0">
              <a:buNone/>
            </a:pPr>
            <a:r>
              <a:rPr lang="cs-CZ" dirty="0" smtClean="0"/>
              <a:t>Např.:</a:t>
            </a:r>
          </a:p>
          <a:p>
            <a:r>
              <a:rPr lang="cs-CZ" dirty="0" smtClean="0"/>
              <a:t>Úřady, správci „daně“ ….</a:t>
            </a:r>
          </a:p>
          <a:p>
            <a:r>
              <a:rPr lang="cs-CZ" dirty="0" smtClean="0"/>
              <a:t>Úřední osoby</a:t>
            </a:r>
          </a:p>
          <a:p>
            <a:r>
              <a:rPr lang="cs-CZ" dirty="0" smtClean="0"/>
              <a:t>Osoby s delegovanou působností ve finanční správě</a:t>
            </a:r>
          </a:p>
          <a:p>
            <a:r>
              <a:rPr lang="cs-CZ" dirty="0" smtClean="0"/>
              <a:t>Správci kapitol</a:t>
            </a:r>
          </a:p>
          <a:p>
            <a:r>
              <a:rPr lang="cs-CZ" dirty="0" smtClean="0"/>
              <a:t>Správci dotací …</a:t>
            </a:r>
          </a:p>
          <a:p>
            <a:pPr marL="0" indent="0">
              <a:buNone/>
            </a:pPr>
            <a:r>
              <a:rPr lang="cs-CZ" b="1" dirty="0" smtClean="0"/>
              <a:t>Tj. </a:t>
            </a:r>
            <a:r>
              <a:rPr lang="cs-CZ" b="1" dirty="0" smtClean="0">
                <a:solidFill>
                  <a:srgbClr val="FF0000"/>
                </a:solidFill>
              </a:rPr>
              <a:t>entity v postavení +- vrchnostenském – entity povinné FS konat</a:t>
            </a:r>
          </a:p>
        </p:txBody>
      </p:sp>
      <p:sp>
        <p:nvSpPr>
          <p:cNvPr id="6" name="Zástupný symbol pro text 5"/>
          <p:cNvSpPr>
            <a:spLocks noGrp="1"/>
          </p:cNvSpPr>
          <p:nvPr>
            <p:ph type="body" sz="quarter" idx="3"/>
          </p:nvPr>
        </p:nvSpPr>
        <p:spPr/>
        <p:txBody>
          <a:bodyPr/>
          <a:lstStyle/>
          <a:p>
            <a:r>
              <a:rPr lang="cs-CZ" dirty="0" smtClean="0"/>
              <a:t>Adresáti finanční správy</a:t>
            </a:r>
            <a:endParaRPr lang="cs-CZ" dirty="0"/>
          </a:p>
        </p:txBody>
      </p:sp>
      <p:sp>
        <p:nvSpPr>
          <p:cNvPr id="7" name="Zástupný symbol pro obsah 6"/>
          <p:cNvSpPr>
            <a:spLocks noGrp="1"/>
          </p:cNvSpPr>
          <p:nvPr>
            <p:ph sz="quarter" idx="4"/>
          </p:nvPr>
        </p:nvSpPr>
        <p:spPr/>
        <p:txBody>
          <a:bodyPr>
            <a:normAutofit fontScale="92500" lnSpcReduction="20000"/>
          </a:bodyPr>
          <a:lstStyle/>
          <a:p>
            <a:pPr marL="0" indent="0">
              <a:buNone/>
            </a:pPr>
            <a:r>
              <a:rPr lang="cs-CZ" dirty="0" smtClean="0"/>
              <a:t>Např.:</a:t>
            </a:r>
          </a:p>
          <a:p>
            <a:r>
              <a:rPr lang="cs-CZ" dirty="0" smtClean="0"/>
              <a:t>Daňové subjekty</a:t>
            </a:r>
            <a:endParaRPr lang="cs-CZ" dirty="0"/>
          </a:p>
          <a:p>
            <a:r>
              <a:rPr lang="cs-CZ" dirty="0" smtClean="0"/>
              <a:t>Jiné osoby zúčastněné na správě daní</a:t>
            </a:r>
          </a:p>
          <a:p>
            <a:r>
              <a:rPr lang="cs-CZ" dirty="0" smtClean="0"/>
              <a:t>Příjemci dotací </a:t>
            </a:r>
          </a:p>
          <a:p>
            <a:r>
              <a:rPr lang="cs-CZ" dirty="0" smtClean="0"/>
              <a:t>Finanční instituce</a:t>
            </a:r>
          </a:p>
          <a:p>
            <a:r>
              <a:rPr lang="cs-CZ" dirty="0" smtClean="0"/>
              <a:t>Směnárníci </a:t>
            </a:r>
          </a:p>
          <a:p>
            <a:r>
              <a:rPr lang="cs-CZ" dirty="0" smtClean="0"/>
              <a:t>Finanční zprostředkovatelé …</a:t>
            </a:r>
          </a:p>
          <a:p>
            <a:pPr marL="0" indent="0">
              <a:buNone/>
            </a:pPr>
            <a:r>
              <a:rPr lang="cs-CZ" b="1" dirty="0" smtClean="0"/>
              <a:t>Tj. </a:t>
            </a:r>
            <a:r>
              <a:rPr lang="cs-CZ" b="1" dirty="0" smtClean="0">
                <a:solidFill>
                  <a:srgbClr val="FF0000"/>
                </a:solidFill>
              </a:rPr>
              <a:t>entity povinné výkon FS strpět</a:t>
            </a:r>
          </a:p>
          <a:p>
            <a:endParaRPr lang="cs-CZ" dirty="0"/>
          </a:p>
        </p:txBody>
      </p:sp>
    </p:spTree>
    <p:extLst>
      <p:ext uri="{BB962C8B-B14F-4D97-AF65-F5344CB8AC3E}">
        <p14:creationId xmlns:p14="http://schemas.microsoft.com/office/powerpoint/2010/main" val="423024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endParaRPr lang="cs-CZ" altLang="cs-CZ"/>
          </a:p>
        </p:txBody>
      </p:sp>
      <p:sp>
        <p:nvSpPr>
          <p:cNvPr id="10243" name="Rectangle 3"/>
          <p:cNvSpPr>
            <a:spLocks noGrp="1" noRot="1" noChangeArrowheads="1"/>
          </p:cNvSpPr>
          <p:nvPr>
            <p:ph type="body" idx="1"/>
          </p:nvPr>
        </p:nvSpPr>
        <p:spPr>
          <a:xfrm>
            <a:off x="1847850" y="1700214"/>
            <a:ext cx="8540750" cy="4498975"/>
          </a:xfrm>
        </p:spPr>
        <p:txBody>
          <a:bodyPr/>
          <a:lstStyle/>
          <a:p>
            <a:pPr eaLnBrk="1" hangingPunct="1">
              <a:buFont typeface="Arial" charset="0"/>
              <a:buChar char="►"/>
              <a:defRPr/>
            </a:pPr>
            <a:r>
              <a:rPr lang="cs-CZ" altLang="cs-CZ" dirty="0"/>
              <a:t>Vznik: 21.6.2000 Sídlo: OLOMOUC</a:t>
            </a:r>
          </a:p>
          <a:p>
            <a:pPr eaLnBrk="1" hangingPunct="1">
              <a:buFont typeface="Arial" charset="0"/>
              <a:buChar char="►"/>
              <a:defRPr/>
            </a:pPr>
            <a:r>
              <a:rPr lang="cs-CZ" altLang="cs-CZ" dirty="0"/>
              <a:t>Úprava: 211/2000 Sb.</a:t>
            </a:r>
          </a:p>
          <a:p>
            <a:pPr algn="just" eaLnBrk="1" hangingPunct="1">
              <a:buFont typeface="Arial" charset="0"/>
              <a:buChar char="►"/>
              <a:defRPr/>
            </a:pPr>
            <a:r>
              <a:rPr lang="cs-CZ" altLang="cs-CZ" dirty="0"/>
              <a:t>Účel: podporovat rozvoj bydlení v ČR v souladu s koncepcí bytové politiky schválenou vládou České republiky a udržitelný rozvoj obcí, měst a regionů v souladu s veřejným zájmem</a:t>
            </a:r>
          </a:p>
          <a:p>
            <a:pPr eaLnBrk="1" hangingPunct="1">
              <a:buFont typeface="Arial" charset="0"/>
              <a:buChar char="►"/>
              <a:defRPr/>
            </a:pPr>
            <a:r>
              <a:rPr lang="cs-CZ" altLang="cs-CZ" dirty="0"/>
              <a:t>Správce: MMR</a:t>
            </a:r>
          </a:p>
          <a:p>
            <a:pPr eaLnBrk="1" hangingPunct="1">
              <a:buFont typeface="Arial" charset="0"/>
              <a:buChar char="►"/>
              <a:defRPr/>
            </a:pPr>
            <a:r>
              <a:rPr lang="cs-CZ" altLang="cs-CZ" dirty="0"/>
              <a:t>Statut: </a:t>
            </a:r>
            <a:r>
              <a:rPr lang="cs-CZ" altLang="cs-CZ" dirty="0">
                <a:hlinkClick r:id="rId2"/>
              </a:rPr>
              <a:t>http://www.sfrb.cz</a:t>
            </a:r>
            <a:r>
              <a:rPr lang="cs-CZ" altLang="cs-CZ" dirty="0"/>
              <a:t> - </a:t>
            </a:r>
            <a:r>
              <a:rPr lang="cs-CZ" dirty="0"/>
              <a:t>upravuje podrobnosti o činnosti Fondu a o jeho vnitřní organizaci. </a:t>
            </a:r>
            <a:endParaRPr lang="cs-CZ" altLang="cs-CZ" dirty="0"/>
          </a:p>
          <a:p>
            <a:pPr eaLnBrk="1" hangingPunct="1">
              <a:buFont typeface="Arial" charset="0"/>
              <a:buNone/>
              <a:defRPr/>
            </a:pPr>
            <a:endParaRPr lang="cs-CZ" altLang="cs-CZ" dirty="0"/>
          </a:p>
        </p:txBody>
      </p:sp>
    </p:spTree>
    <p:extLst>
      <p:ext uri="{BB962C8B-B14F-4D97-AF65-F5344CB8AC3E}">
        <p14:creationId xmlns:p14="http://schemas.microsoft.com/office/powerpoint/2010/main" val="76735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FOND ŽIVOTNÍHO PROSTŘEDÍ</a:t>
            </a:r>
          </a:p>
        </p:txBody>
      </p:sp>
      <p:pic>
        <p:nvPicPr>
          <p:cNvPr id="27651" name="Picture 7" descr="Leknín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26" y="1600201"/>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4797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endParaRPr lang="cs-CZ" altLang="cs-CZ"/>
          </a:p>
        </p:txBody>
      </p:sp>
      <p:sp>
        <p:nvSpPr>
          <p:cNvPr id="34819"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1991 (spojení SF </a:t>
            </a:r>
            <a:r>
              <a:rPr lang="cs-CZ" altLang="cs-CZ" dirty="0" err="1"/>
              <a:t>ochr.ovzduší</a:t>
            </a:r>
            <a:r>
              <a:rPr lang="cs-CZ" altLang="cs-CZ" dirty="0"/>
              <a:t> + SF </a:t>
            </a:r>
            <a:r>
              <a:rPr lang="cs-CZ" altLang="cs-CZ" dirty="0" err="1"/>
              <a:t>ochr</a:t>
            </a:r>
            <a:r>
              <a:rPr lang="cs-CZ" altLang="cs-CZ" dirty="0"/>
              <a:t>. vod)</a:t>
            </a:r>
          </a:p>
          <a:p>
            <a:pPr eaLnBrk="1" hangingPunct="1">
              <a:buFont typeface="Arial" charset="0"/>
              <a:buChar char="►"/>
              <a:defRPr/>
            </a:pPr>
            <a:r>
              <a:rPr lang="cs-CZ" altLang="cs-CZ" dirty="0"/>
              <a:t> Úprava: 388/1991 Sb.</a:t>
            </a:r>
          </a:p>
          <a:p>
            <a:pPr eaLnBrk="1" hangingPunct="1">
              <a:buFont typeface="Arial" charset="0"/>
              <a:buChar char="►"/>
              <a:defRPr/>
            </a:pPr>
            <a:r>
              <a:rPr lang="cs-CZ" altLang="cs-CZ" dirty="0"/>
              <a:t>Správce: MŽP</a:t>
            </a:r>
          </a:p>
          <a:p>
            <a:pPr eaLnBrk="1" hangingPunct="1">
              <a:buFont typeface="Arial" charset="0"/>
              <a:buChar char="►"/>
              <a:defRPr/>
            </a:pPr>
            <a:r>
              <a:rPr lang="cs-CZ" altLang="cs-CZ" dirty="0"/>
              <a:t>Statut: </a:t>
            </a:r>
            <a:r>
              <a:rPr lang="cs-CZ" altLang="cs-CZ" dirty="0">
                <a:hlinkClick r:id="rId2"/>
              </a:rPr>
              <a:t>www.sfzp.cz</a:t>
            </a:r>
            <a:endParaRPr lang="cs-CZ" altLang="cs-CZ" dirty="0"/>
          </a:p>
          <a:p>
            <a:pPr eaLnBrk="1" hangingPunct="1">
              <a:buFont typeface="Arial" charset="0"/>
              <a:buChar char="►"/>
              <a:defRPr/>
            </a:pPr>
            <a:r>
              <a:rPr lang="cs-CZ" altLang="cs-CZ" dirty="0"/>
              <a:t>Sídlo: Praha</a:t>
            </a:r>
          </a:p>
          <a:p>
            <a:pPr eaLnBrk="1" hangingPunct="1">
              <a:buFont typeface="Arial" charset="0"/>
              <a:buChar char="►"/>
              <a:defRPr/>
            </a:pPr>
            <a:endParaRPr lang="cs-CZ" altLang="cs-CZ" dirty="0"/>
          </a:p>
        </p:txBody>
      </p:sp>
    </p:spTree>
    <p:extLst>
      <p:ext uri="{BB962C8B-B14F-4D97-AF65-F5344CB8AC3E}">
        <p14:creationId xmlns:p14="http://schemas.microsoft.com/office/powerpoint/2010/main" val="341718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cs-CZ" altLang="cs-CZ"/>
              <a:t>Hlavní úkoly SFŽP</a:t>
            </a:r>
          </a:p>
        </p:txBody>
      </p:sp>
      <p:sp>
        <p:nvSpPr>
          <p:cNvPr id="38915" name="Rectangle 3"/>
          <p:cNvSpPr>
            <a:spLocks noGrp="1" noRot="1" noChangeArrowheads="1"/>
          </p:cNvSpPr>
          <p:nvPr>
            <p:ph type="body" idx="1"/>
          </p:nvPr>
        </p:nvSpPr>
        <p:spPr/>
        <p:txBody>
          <a:bodyPr>
            <a:normAutofit lnSpcReduction="10000"/>
          </a:bodyPr>
          <a:lstStyle/>
          <a:p>
            <a:pPr eaLnBrk="1" hangingPunct="1">
              <a:buFont typeface="Arial" charset="0"/>
              <a:buChar char="►"/>
              <a:defRPr/>
            </a:pPr>
            <a:r>
              <a:rPr lang="cs-CZ" sz="2400" dirty="0"/>
              <a:t>příjem žádostí o podporu na projekty zlepšující životní prostředí a s tím spojenou konzultační a poradenskou činnost, </a:t>
            </a:r>
          </a:p>
          <a:p>
            <a:pPr eaLnBrk="1" hangingPunct="1">
              <a:buFont typeface="Arial" charset="0"/>
              <a:buChar char="►"/>
              <a:defRPr/>
            </a:pPr>
            <a:r>
              <a:rPr lang="cs-CZ" sz="2400" dirty="0"/>
              <a:t>vyhodnocování žádostí a přípravu návrhů pro jednání Rady Fondu a Rozhodnutí ministra, </a:t>
            </a:r>
          </a:p>
          <a:p>
            <a:pPr eaLnBrk="1" hangingPunct="1">
              <a:buFont typeface="Arial" charset="0"/>
              <a:buChar char="►"/>
              <a:defRPr/>
            </a:pPr>
            <a:r>
              <a:rPr lang="cs-CZ" sz="2400" dirty="0"/>
              <a:t>zajišťování smluvní agendy pro poskytování podpory, agendu smluvního ručení za poskytované půjčky, </a:t>
            </a:r>
          </a:p>
          <a:p>
            <a:pPr eaLnBrk="1" hangingPunct="1">
              <a:buFont typeface="Arial" charset="0"/>
              <a:buChar char="►"/>
              <a:defRPr/>
            </a:pPr>
            <a:r>
              <a:rPr lang="cs-CZ" sz="2400" dirty="0"/>
              <a:t>uvolňování finančních prostředků příjemcům podpory včetně průběžného sledování účelu použití prostředků, </a:t>
            </a:r>
          </a:p>
          <a:p>
            <a:pPr eaLnBrk="1" hangingPunct="1">
              <a:buFont typeface="Arial" charset="0"/>
              <a:buChar char="►"/>
              <a:defRPr/>
            </a:pPr>
            <a:r>
              <a:rPr lang="cs-CZ" sz="2400" dirty="0"/>
              <a:t>závěrečné vyhodnocování využití poskytnutých prostředků a dosažených ekologických efektů a případně stanovení a vymáhání sankcí při nedodržení smluvních podmínek pro poskytnutí podpory nebo porušení rozpočtových pravidel.</a:t>
            </a:r>
          </a:p>
        </p:txBody>
      </p:sp>
    </p:spTree>
    <p:extLst>
      <p:ext uri="{BB962C8B-B14F-4D97-AF65-F5344CB8AC3E}">
        <p14:creationId xmlns:p14="http://schemas.microsoft.com/office/powerpoint/2010/main" val="1953925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Příjmy fondu </a:t>
            </a:r>
            <a:endParaRPr lang="cs-CZ" dirty="0"/>
          </a:p>
        </p:txBody>
      </p:sp>
      <p:sp>
        <p:nvSpPr>
          <p:cNvPr id="3" name="Zástupný symbol pro obsah 2"/>
          <p:cNvSpPr>
            <a:spLocks noGrp="1"/>
          </p:cNvSpPr>
          <p:nvPr>
            <p:ph idx="1"/>
          </p:nvPr>
        </p:nvSpPr>
        <p:spPr/>
        <p:txBody>
          <a:bodyPr>
            <a:normAutofit fontScale="92500" lnSpcReduction="20000"/>
          </a:bodyPr>
          <a:lstStyle/>
          <a:p>
            <a:pPr marL="514350" indent="-514350">
              <a:buFont typeface="+mj-lt"/>
              <a:buAutoNum type="arabicPeriod"/>
            </a:pPr>
            <a:r>
              <a:rPr lang="cs-CZ" dirty="0" smtClean="0">
                <a:solidFill>
                  <a:srgbClr val="FF0000"/>
                </a:solidFill>
              </a:rPr>
              <a:t>Ekologické daně </a:t>
            </a:r>
            <a:r>
              <a:rPr lang="cs-CZ" i="1" dirty="0" err="1" smtClean="0">
                <a:solidFill>
                  <a:srgbClr val="FF0000"/>
                </a:solidFill>
              </a:rPr>
              <a:t>sensu</a:t>
            </a:r>
            <a:r>
              <a:rPr lang="cs-CZ" i="1" dirty="0" smtClean="0">
                <a:solidFill>
                  <a:srgbClr val="FF0000"/>
                </a:solidFill>
              </a:rPr>
              <a:t> largo </a:t>
            </a:r>
            <a:r>
              <a:rPr lang="cs-CZ" i="1" dirty="0" smtClean="0"/>
              <a:t>= </a:t>
            </a:r>
            <a:r>
              <a:rPr lang="cs-CZ" dirty="0" smtClean="0"/>
              <a:t>poplatky, odvody, úhrady – dělené </a:t>
            </a:r>
            <a:r>
              <a:rPr lang="cs-CZ" i="1" dirty="0" smtClean="0"/>
              <a:t>daně (ne energetické daně!)</a:t>
            </a:r>
          </a:p>
          <a:p>
            <a:pPr marL="514350" indent="-514350">
              <a:buFont typeface="+mj-lt"/>
              <a:buAutoNum type="arabicPeriod"/>
              <a:defRPr/>
            </a:pPr>
            <a:r>
              <a:rPr lang="cs-CZ" dirty="0" smtClean="0">
                <a:solidFill>
                  <a:srgbClr val="FF0000"/>
                </a:solidFill>
              </a:rPr>
              <a:t>pokuty</a:t>
            </a:r>
            <a:r>
              <a:rPr lang="cs-CZ" dirty="0" smtClean="0"/>
              <a:t> </a:t>
            </a:r>
            <a:r>
              <a:rPr lang="cs-CZ" dirty="0"/>
              <a:t>uložené orgány správce Fondu a Českou inspekcí životního prostředí za porušení předpisů a opatření k ochraně životního prostředí,</a:t>
            </a:r>
          </a:p>
          <a:p>
            <a:pPr marL="514350" indent="-514350">
              <a:buFont typeface="+mj-lt"/>
              <a:buAutoNum type="arabicPeriod"/>
              <a:defRPr/>
            </a:pPr>
            <a:r>
              <a:rPr lang="cs-CZ" dirty="0">
                <a:solidFill>
                  <a:srgbClr val="FF0000"/>
                </a:solidFill>
              </a:rPr>
              <a:t>peněžní příjmy z postihu </a:t>
            </a:r>
            <a:r>
              <a:rPr lang="cs-CZ" dirty="0"/>
              <a:t>žadatelů za neoprávněné použití nebo zadržení prostředků Fondu,</a:t>
            </a:r>
          </a:p>
          <a:p>
            <a:pPr marL="514350" indent="-514350">
              <a:buFont typeface="+mj-lt"/>
              <a:buAutoNum type="arabicPeriod"/>
              <a:defRPr/>
            </a:pPr>
            <a:r>
              <a:rPr lang="cs-CZ" dirty="0">
                <a:solidFill>
                  <a:srgbClr val="FF0000"/>
                </a:solidFill>
              </a:rPr>
              <a:t>dotace</a:t>
            </a:r>
            <a:r>
              <a:rPr lang="cs-CZ" dirty="0"/>
              <a:t> ze státního rozpočtu,</a:t>
            </a:r>
          </a:p>
          <a:p>
            <a:pPr marL="514350" indent="-514350">
              <a:buFont typeface="+mj-lt"/>
              <a:buAutoNum type="arabicPeriod"/>
              <a:defRPr/>
            </a:pPr>
            <a:r>
              <a:rPr lang="cs-CZ" dirty="0">
                <a:solidFill>
                  <a:srgbClr val="FF0000"/>
                </a:solidFill>
              </a:rPr>
              <a:t>podíly na výnosu daní</a:t>
            </a:r>
            <a:r>
              <a:rPr lang="cs-CZ" dirty="0"/>
              <a:t>,</a:t>
            </a:r>
          </a:p>
          <a:p>
            <a:pPr marL="514350" indent="-514350">
              <a:buFont typeface="+mj-lt"/>
              <a:buAutoNum type="arabicPeriod"/>
              <a:defRPr/>
            </a:pPr>
            <a:r>
              <a:rPr lang="cs-CZ" dirty="0">
                <a:solidFill>
                  <a:srgbClr val="FF0000"/>
                </a:solidFill>
              </a:rPr>
              <a:t>úvěry</a:t>
            </a:r>
            <a:r>
              <a:rPr lang="cs-CZ" dirty="0"/>
              <a:t> od právnických osob,</a:t>
            </a:r>
          </a:p>
          <a:p>
            <a:pPr marL="514350" indent="-514350">
              <a:buFont typeface="+mj-lt"/>
              <a:buAutoNum type="arabicPeriod"/>
              <a:defRPr/>
            </a:pPr>
            <a:r>
              <a:rPr lang="cs-CZ" dirty="0">
                <a:solidFill>
                  <a:srgbClr val="FF0000"/>
                </a:solidFill>
              </a:rPr>
              <a:t>příspěvky</a:t>
            </a:r>
            <a:r>
              <a:rPr lang="cs-CZ" dirty="0"/>
              <a:t> od tuzemských a zahraničních právnických a fyzických </a:t>
            </a:r>
            <a:r>
              <a:rPr lang="cs-CZ" dirty="0" smtClean="0"/>
              <a:t>osob,</a:t>
            </a:r>
          </a:p>
          <a:p>
            <a:pPr marL="514350" indent="-514350">
              <a:buFont typeface="+mj-lt"/>
              <a:buAutoNum type="arabicPeriod"/>
              <a:defRPr/>
            </a:pPr>
            <a:r>
              <a:rPr lang="cs-CZ" dirty="0" smtClean="0">
                <a:solidFill>
                  <a:srgbClr val="FF0000"/>
                </a:solidFill>
              </a:rPr>
              <a:t>další </a:t>
            </a:r>
            <a:r>
              <a:rPr lang="cs-CZ" dirty="0">
                <a:solidFill>
                  <a:srgbClr val="FF0000"/>
                </a:solidFill>
              </a:rPr>
              <a:t>příjmy </a:t>
            </a:r>
            <a:r>
              <a:rPr lang="cs-CZ" dirty="0"/>
              <a:t>stanovené obecně závaznými právními předpisy v jednotlivých úsecích životního prostředí</a:t>
            </a:r>
            <a:r>
              <a:rPr lang="cs-CZ" dirty="0" smtClean="0"/>
              <a:t>.</a:t>
            </a:r>
            <a:endParaRPr lang="cs-CZ" dirty="0"/>
          </a:p>
        </p:txBody>
      </p:sp>
    </p:spTree>
    <p:extLst>
      <p:ext uri="{BB962C8B-B14F-4D97-AF65-F5344CB8AC3E}">
        <p14:creationId xmlns:p14="http://schemas.microsoft.com/office/powerpoint/2010/main" val="154372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cs-CZ" altLang="cs-CZ" dirty="0" smtClean="0"/>
              <a:t>Příklady programů SFŽP</a:t>
            </a:r>
            <a:endParaRPr lang="cs-CZ" altLang="cs-CZ" dirty="0"/>
          </a:p>
        </p:txBody>
      </p:sp>
      <p:sp>
        <p:nvSpPr>
          <p:cNvPr id="48131" name="Rectangle 3"/>
          <p:cNvSpPr>
            <a:spLocks noGrp="1" noRot="1" noChangeArrowheads="1"/>
          </p:cNvSpPr>
          <p:nvPr>
            <p:ph type="body" idx="1"/>
          </p:nvPr>
        </p:nvSpPr>
        <p:spPr/>
        <p:txBody>
          <a:bodyPr>
            <a:normAutofit lnSpcReduction="10000"/>
          </a:bodyPr>
          <a:lstStyle/>
          <a:p>
            <a:pPr eaLnBrk="1" hangingPunct="1">
              <a:lnSpc>
                <a:spcPct val="80000"/>
              </a:lnSpc>
              <a:buFont typeface="Arial" charset="0"/>
              <a:buChar char="►"/>
              <a:defRPr/>
            </a:pPr>
            <a:r>
              <a:rPr lang="cs-CZ" altLang="cs-CZ" sz="2400" dirty="0"/>
              <a:t>Výkupy pozemků ve zvláště chráněných územích, jejich ochranných pásmech a VKP</a:t>
            </a:r>
          </a:p>
          <a:p>
            <a:pPr eaLnBrk="1" hangingPunct="1">
              <a:lnSpc>
                <a:spcPct val="80000"/>
              </a:lnSpc>
              <a:buFont typeface="Arial" charset="0"/>
              <a:buChar char="►"/>
              <a:defRPr/>
            </a:pPr>
            <a:r>
              <a:rPr lang="cs-CZ" altLang="cs-CZ" sz="2400" dirty="0"/>
              <a:t>Program podpory environmentálního vzdělávání, osvěty a poradenství</a:t>
            </a:r>
          </a:p>
          <a:p>
            <a:pPr eaLnBrk="1" hangingPunct="1">
              <a:lnSpc>
                <a:spcPct val="80000"/>
              </a:lnSpc>
              <a:buFont typeface="Arial" charset="0"/>
              <a:buChar char="►"/>
              <a:defRPr/>
            </a:pPr>
            <a:r>
              <a:rPr lang="cs-CZ" altLang="cs-CZ" sz="2400" dirty="0"/>
              <a:t>Program podpory obcí ležících v regionech národních parků</a:t>
            </a:r>
          </a:p>
          <a:p>
            <a:pPr eaLnBrk="1" hangingPunct="1">
              <a:lnSpc>
                <a:spcPct val="80000"/>
              </a:lnSpc>
              <a:buFont typeface="Arial" charset="0"/>
              <a:buChar char="►"/>
              <a:defRPr/>
            </a:pPr>
            <a:r>
              <a:rPr lang="cs-CZ" altLang="cs-CZ" sz="2400" dirty="0"/>
              <a:t>Program na podporu systému pro nakládání s autovraky</a:t>
            </a:r>
          </a:p>
          <a:p>
            <a:pPr eaLnBrk="1" hangingPunct="1">
              <a:lnSpc>
                <a:spcPct val="80000"/>
              </a:lnSpc>
              <a:buFont typeface="Arial" charset="0"/>
              <a:buChar char="►"/>
              <a:defRPr/>
            </a:pPr>
            <a:r>
              <a:rPr lang="cs-CZ" altLang="cs-CZ" sz="2400" dirty="0"/>
              <a:t>Program pro vítěze ocenění Zelená stuha a Zelená stuha ČR – péče o zeleň a životní prostředí</a:t>
            </a:r>
          </a:p>
          <a:p>
            <a:pPr eaLnBrk="1" hangingPunct="1">
              <a:lnSpc>
                <a:spcPct val="80000"/>
              </a:lnSpc>
              <a:buFont typeface="Arial" charset="0"/>
              <a:buChar char="►"/>
              <a:defRPr/>
            </a:pPr>
            <a:r>
              <a:rPr lang="cs-CZ" altLang="cs-CZ" sz="2400" dirty="0"/>
              <a:t>Program podpory ozdravných pobytů pro děti se zhoršenou kvalitou ovzduší</a:t>
            </a:r>
          </a:p>
          <a:p>
            <a:pPr eaLnBrk="1" hangingPunct="1">
              <a:lnSpc>
                <a:spcPct val="80000"/>
              </a:lnSpc>
              <a:buFont typeface="Arial" charset="0"/>
              <a:buChar char="►"/>
              <a:defRPr/>
            </a:pPr>
            <a:r>
              <a:rPr lang="cs-CZ" altLang="cs-CZ" sz="2400" dirty="0"/>
              <a:t>Společný program na výměnu kotlů</a:t>
            </a:r>
          </a:p>
          <a:p>
            <a:pPr eaLnBrk="1" hangingPunct="1">
              <a:lnSpc>
                <a:spcPct val="80000"/>
              </a:lnSpc>
              <a:buFont typeface="Arial" charset="0"/>
              <a:buChar char="►"/>
              <a:defRPr/>
            </a:pPr>
            <a:r>
              <a:rPr lang="cs-CZ" altLang="cs-CZ" sz="2400" dirty="0"/>
              <a:t>Program podpory zeleně do měst a obcí</a:t>
            </a:r>
          </a:p>
          <a:p>
            <a:pPr eaLnBrk="1" hangingPunct="1">
              <a:lnSpc>
                <a:spcPct val="80000"/>
              </a:lnSpc>
              <a:buFont typeface="Arial" charset="0"/>
              <a:buChar char="►"/>
              <a:defRPr/>
            </a:pPr>
            <a:r>
              <a:rPr lang="cs-CZ" altLang="cs-CZ" sz="2400" dirty="0"/>
              <a:t>Program na zavádění </a:t>
            </a:r>
            <a:r>
              <a:rPr lang="cs-CZ" altLang="cs-CZ" sz="2400" dirty="0" err="1"/>
              <a:t>nízkoemisních</a:t>
            </a:r>
            <a:r>
              <a:rPr lang="cs-CZ" altLang="cs-CZ" sz="2400" dirty="0"/>
              <a:t> zón</a:t>
            </a:r>
          </a:p>
          <a:p>
            <a:pPr eaLnBrk="1" hangingPunct="1">
              <a:lnSpc>
                <a:spcPct val="80000"/>
              </a:lnSpc>
              <a:buFont typeface="Arial" charset="0"/>
              <a:buChar char="►"/>
              <a:defRPr/>
            </a:pPr>
            <a:r>
              <a:rPr lang="cs-CZ" altLang="cs-CZ" sz="2400" dirty="0"/>
              <a:t>Ekologické zpracování autovraků</a:t>
            </a:r>
          </a:p>
          <a:p>
            <a:pPr marL="0" indent="0">
              <a:lnSpc>
                <a:spcPct val="80000"/>
              </a:lnSpc>
              <a:buNone/>
              <a:defRPr/>
            </a:pPr>
            <a:endParaRPr lang="cs-CZ" altLang="cs-CZ" sz="2400" dirty="0"/>
          </a:p>
          <a:p>
            <a:pPr eaLnBrk="1" hangingPunct="1">
              <a:lnSpc>
                <a:spcPct val="80000"/>
              </a:lnSpc>
              <a:buFont typeface="Arial" charset="0"/>
              <a:buChar char="►"/>
              <a:defRPr/>
            </a:pPr>
            <a:endParaRPr lang="cs-CZ" altLang="cs-CZ" sz="2400" dirty="0"/>
          </a:p>
          <a:p>
            <a:pPr eaLnBrk="1" hangingPunct="1">
              <a:lnSpc>
                <a:spcPct val="80000"/>
              </a:lnSpc>
              <a:buFont typeface="Arial" charset="0"/>
              <a:buChar char="►"/>
              <a:defRPr/>
            </a:pPr>
            <a:endParaRPr lang="cs-CZ" altLang="cs-CZ" sz="2400" dirty="0"/>
          </a:p>
        </p:txBody>
      </p:sp>
    </p:spTree>
    <p:extLst>
      <p:ext uri="{BB962C8B-B14F-4D97-AF65-F5344CB8AC3E}">
        <p14:creationId xmlns:p14="http://schemas.microsoft.com/office/powerpoint/2010/main" val="4289013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Nová zelená úsporám</a:t>
            </a:r>
            <a:endParaRPr lang="cs-CZ" dirty="0"/>
          </a:p>
        </p:txBody>
      </p:sp>
      <p:sp>
        <p:nvSpPr>
          <p:cNvPr id="3" name="Zástupný symbol pro obsah 2"/>
          <p:cNvSpPr>
            <a:spLocks noGrp="1"/>
          </p:cNvSpPr>
          <p:nvPr>
            <p:ph idx="1"/>
          </p:nvPr>
        </p:nvSpPr>
        <p:spPr/>
        <p:txBody>
          <a:bodyPr/>
          <a:lstStyle/>
          <a:p>
            <a:pPr>
              <a:defRPr/>
            </a:pPr>
            <a:r>
              <a:rPr lang="cs-CZ" dirty="0">
                <a:hlinkClick r:id="rId2"/>
              </a:rPr>
              <a:t>www.novazelenausporam.cz</a:t>
            </a:r>
            <a:endParaRPr lang="cs-CZ" dirty="0"/>
          </a:p>
          <a:p>
            <a:pPr marL="0" indent="0">
              <a:buNone/>
              <a:defRPr/>
            </a:pPr>
            <a:endParaRPr lang="cs-CZ" dirty="0"/>
          </a:p>
          <a:p>
            <a:pPr>
              <a:defRPr/>
            </a:pPr>
            <a:r>
              <a:rPr lang="cs-CZ" dirty="0"/>
              <a:t>program Ministerstva životního prostředí administrovaný Státním fondem životního prostředí ČR zaměřený na úspory energie a obnovitelné zdroje energie v rodinných a bytových </a:t>
            </a:r>
            <a:r>
              <a:rPr lang="cs-CZ" dirty="0" smtClean="0"/>
              <a:t>domech</a:t>
            </a:r>
            <a:endParaRPr lang="cs-CZ" dirty="0"/>
          </a:p>
        </p:txBody>
      </p:sp>
    </p:spTree>
    <p:extLst>
      <p:ext uri="{BB962C8B-B14F-4D97-AF65-F5344CB8AC3E}">
        <p14:creationId xmlns:p14="http://schemas.microsoft.com/office/powerpoint/2010/main" val="169824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FOND DOPRAVNÍ INFRASTRUKTURY</a:t>
            </a:r>
          </a:p>
        </p:txBody>
      </p:sp>
      <p:pic>
        <p:nvPicPr>
          <p:cNvPr id="35843" name="Picture 5" descr="zbytek leden,únor 2006 0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2160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endParaRPr lang="cs-CZ" altLang="cs-CZ"/>
          </a:p>
        </p:txBody>
      </p:sp>
      <p:sp>
        <p:nvSpPr>
          <p:cNvPr id="50179" name="Rectangle 3"/>
          <p:cNvSpPr>
            <a:spLocks noGrp="1" noRot="1" noChangeArrowheads="1"/>
          </p:cNvSpPr>
          <p:nvPr>
            <p:ph type="body" idx="1"/>
          </p:nvPr>
        </p:nvSpPr>
        <p:spPr/>
        <p:txBody>
          <a:bodyPr/>
          <a:lstStyle/>
          <a:p>
            <a:pPr eaLnBrk="1" hangingPunct="1">
              <a:buFont typeface="Arial" charset="0"/>
              <a:buChar char="►"/>
              <a:defRPr/>
            </a:pPr>
            <a:r>
              <a:rPr lang="cs-CZ" altLang="cs-CZ"/>
              <a:t>Vznik: 1.7.2000</a:t>
            </a:r>
          </a:p>
          <a:p>
            <a:pPr eaLnBrk="1" hangingPunct="1">
              <a:buFont typeface="Arial" charset="0"/>
              <a:buChar char="►"/>
              <a:defRPr/>
            </a:pPr>
            <a:r>
              <a:rPr lang="cs-CZ" altLang="cs-CZ"/>
              <a:t>Úprava: 104/2000 Sb.</a:t>
            </a:r>
          </a:p>
          <a:p>
            <a:pPr eaLnBrk="1" hangingPunct="1">
              <a:buFont typeface="Arial" charset="0"/>
              <a:buChar char="►"/>
              <a:defRPr/>
            </a:pPr>
            <a:r>
              <a:rPr lang="cs-CZ" altLang="cs-CZ"/>
              <a:t>Správce: MD</a:t>
            </a:r>
          </a:p>
          <a:p>
            <a:pPr eaLnBrk="1" hangingPunct="1">
              <a:buFont typeface="Arial" charset="0"/>
              <a:buChar char="►"/>
              <a:defRPr/>
            </a:pPr>
            <a:r>
              <a:rPr lang="cs-CZ" altLang="cs-CZ"/>
              <a:t>Statut: </a:t>
            </a:r>
            <a:r>
              <a:rPr lang="cs-CZ" altLang="cs-CZ">
                <a:hlinkClick r:id="rId2"/>
              </a:rPr>
              <a:t>www.sfdi.cz/statut.htm</a:t>
            </a:r>
            <a:endParaRPr lang="cs-CZ" altLang="cs-CZ"/>
          </a:p>
          <a:p>
            <a:pPr eaLnBrk="1" hangingPunct="1">
              <a:buFont typeface="Arial" charset="0"/>
              <a:buChar char="►"/>
              <a:defRPr/>
            </a:pPr>
            <a:r>
              <a:rPr lang="cs-CZ" altLang="cs-CZ"/>
              <a:t>Sídlo: Praha</a:t>
            </a:r>
          </a:p>
          <a:p>
            <a:pPr eaLnBrk="1" hangingPunct="1">
              <a:buFont typeface="Arial" charset="0"/>
              <a:buNone/>
              <a:defRPr/>
            </a:pPr>
            <a:endParaRPr lang="cs-CZ" altLang="cs-CZ"/>
          </a:p>
        </p:txBody>
      </p:sp>
    </p:spTree>
    <p:extLst>
      <p:ext uri="{BB962C8B-B14F-4D97-AF65-F5344CB8AC3E}">
        <p14:creationId xmlns:p14="http://schemas.microsoft.com/office/powerpoint/2010/main" val="1688380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cs-CZ" altLang="cs-CZ"/>
              <a:t>Hlavní úkoly SFDI</a:t>
            </a:r>
          </a:p>
        </p:txBody>
      </p:sp>
      <p:sp>
        <p:nvSpPr>
          <p:cNvPr id="51203" name="Rectangle 3"/>
          <p:cNvSpPr>
            <a:spLocks noGrp="1" noRot="1" noChangeArrowheads="1"/>
          </p:cNvSpPr>
          <p:nvPr>
            <p:ph type="body" idx="1"/>
          </p:nvPr>
        </p:nvSpPr>
        <p:spPr/>
        <p:txBody>
          <a:bodyPr/>
          <a:lstStyle/>
          <a:p>
            <a:pPr eaLnBrk="1" hangingPunct="1">
              <a:buFont typeface="Arial" charset="0"/>
              <a:buChar char="►"/>
              <a:defRPr/>
            </a:pPr>
            <a:r>
              <a:rPr lang="cs-CZ" altLang="cs-CZ"/>
              <a:t>rozvoj, výstavba, údržba a modernizace silnic a dálnic, železničních dopravních cest a vnitrozemských vodních cest.</a:t>
            </a:r>
          </a:p>
          <a:p>
            <a:pPr eaLnBrk="1" hangingPunct="1">
              <a:buFont typeface="Arial" charset="0"/>
              <a:buChar char="►"/>
              <a:defRPr/>
            </a:pPr>
            <a:r>
              <a:rPr lang="cs-CZ" altLang="cs-CZ"/>
              <a:t>financování výstavby a údržby</a:t>
            </a:r>
          </a:p>
          <a:p>
            <a:pPr eaLnBrk="1" hangingPunct="1">
              <a:buFont typeface="Arial" charset="0"/>
              <a:buChar char="►"/>
              <a:defRPr/>
            </a:pPr>
            <a:r>
              <a:rPr lang="cs-CZ" altLang="cs-CZ"/>
              <a:t>Podpora průzkumných a projektových prací, studijní a expertní činnosti zaměřené na dopravní infrastrukturu </a:t>
            </a:r>
          </a:p>
        </p:txBody>
      </p:sp>
    </p:spTree>
    <p:extLst>
      <p:ext uri="{BB962C8B-B14F-4D97-AF65-F5344CB8AC3E}">
        <p14:creationId xmlns:p14="http://schemas.microsoft.com/office/powerpoint/2010/main" val="3476358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smtClean="0"/>
              <a:t>Mix entit</a:t>
            </a:r>
            <a:endParaRPr lang="cs-CZ" b="1" dirty="0"/>
          </a:p>
        </p:txBody>
      </p:sp>
      <p:sp>
        <p:nvSpPr>
          <p:cNvPr id="8" name="Zástupný symbol pro obsah 7"/>
          <p:cNvSpPr>
            <a:spLocks noGrp="1"/>
          </p:cNvSpPr>
          <p:nvPr>
            <p:ph idx="1"/>
          </p:nvPr>
        </p:nvSpPr>
        <p:spPr/>
        <p:txBody>
          <a:bodyPr/>
          <a:lstStyle/>
          <a:p>
            <a:r>
              <a:rPr lang="cs-CZ" dirty="0" smtClean="0"/>
              <a:t>Entita v postavení vykonavatele finanční správy (A)</a:t>
            </a:r>
          </a:p>
          <a:p>
            <a:r>
              <a:rPr lang="cs-CZ" dirty="0" smtClean="0"/>
              <a:t>Entita v postavení adresáta finanční správy (B)</a:t>
            </a:r>
          </a:p>
          <a:p>
            <a:r>
              <a:rPr lang="cs-CZ" dirty="0" smtClean="0">
                <a:solidFill>
                  <a:srgbClr val="FF0000"/>
                </a:solidFill>
              </a:rPr>
              <a:t>Entita </a:t>
            </a:r>
            <a:r>
              <a:rPr lang="cs-CZ" dirty="0" smtClean="0"/>
              <a:t>v postavení </a:t>
            </a:r>
            <a:r>
              <a:rPr lang="cs-CZ" dirty="0" smtClean="0">
                <a:solidFill>
                  <a:srgbClr val="FF0000"/>
                </a:solidFill>
              </a:rPr>
              <a:t>A1 </a:t>
            </a:r>
            <a:r>
              <a:rPr lang="cs-CZ" dirty="0" smtClean="0"/>
              <a:t>vůči B1 a současně v postavení </a:t>
            </a:r>
            <a:r>
              <a:rPr lang="cs-CZ" dirty="0" smtClean="0">
                <a:solidFill>
                  <a:srgbClr val="FF0000"/>
                </a:solidFill>
              </a:rPr>
              <a:t>B2 </a:t>
            </a:r>
            <a:r>
              <a:rPr lang="cs-CZ" dirty="0" smtClean="0"/>
              <a:t>k A2</a:t>
            </a:r>
            <a:endParaRPr lang="cs-CZ" dirty="0"/>
          </a:p>
        </p:txBody>
      </p:sp>
    </p:spTree>
    <p:extLst>
      <p:ext uri="{BB962C8B-B14F-4D97-AF65-F5344CB8AC3E}">
        <p14:creationId xmlns:p14="http://schemas.microsoft.com/office/powerpoint/2010/main" val="1300786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cs-CZ" altLang="cs-CZ"/>
              <a:t>STÁTNÍ FOND KULTURY</a:t>
            </a:r>
          </a:p>
        </p:txBody>
      </p:sp>
      <p:pic>
        <p:nvPicPr>
          <p:cNvPr id="41987" name="Picture 5" descr="kraj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1557339"/>
            <a:ext cx="6985000"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4787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endParaRPr lang="cs-CZ" altLang="cs-CZ"/>
          </a:p>
        </p:txBody>
      </p:sp>
      <p:sp>
        <p:nvSpPr>
          <p:cNvPr id="55299"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1.7.1992</a:t>
            </a:r>
          </a:p>
          <a:p>
            <a:pPr eaLnBrk="1" hangingPunct="1">
              <a:buFont typeface="Arial" charset="0"/>
              <a:buChar char="►"/>
              <a:defRPr/>
            </a:pPr>
            <a:r>
              <a:rPr lang="cs-CZ" altLang="cs-CZ" dirty="0"/>
              <a:t>Úprava: 239/1992 Sb.</a:t>
            </a:r>
          </a:p>
          <a:p>
            <a:pPr eaLnBrk="1" hangingPunct="1">
              <a:buFont typeface="Arial" charset="0"/>
              <a:buChar char="►"/>
              <a:defRPr/>
            </a:pPr>
            <a:r>
              <a:rPr lang="cs-CZ" altLang="cs-CZ" dirty="0"/>
              <a:t>Správce: MK</a:t>
            </a:r>
          </a:p>
          <a:p>
            <a:pPr eaLnBrk="1" hangingPunct="1">
              <a:buFont typeface="Arial" charset="0"/>
              <a:buChar char="►"/>
              <a:defRPr/>
            </a:pPr>
            <a:r>
              <a:rPr lang="cs-CZ" altLang="cs-CZ" dirty="0"/>
              <a:t>Statut: </a:t>
            </a:r>
            <a:r>
              <a:rPr lang="cs-CZ" altLang="cs-CZ" dirty="0" smtClean="0">
                <a:hlinkClick r:id="rId2"/>
              </a:rPr>
              <a:t>http://www.mkcr.cz/statni-fondy/statni-fond-kultury-cr/</a:t>
            </a:r>
            <a:endParaRPr lang="cs-CZ" altLang="cs-CZ" dirty="0" smtClean="0"/>
          </a:p>
          <a:p>
            <a:pPr eaLnBrk="1" hangingPunct="1">
              <a:buFont typeface="Arial" charset="0"/>
              <a:buChar char="►"/>
              <a:defRPr/>
            </a:pPr>
            <a:r>
              <a:rPr lang="cs-CZ" altLang="cs-CZ" dirty="0" smtClean="0"/>
              <a:t> Sídlo</a:t>
            </a:r>
            <a:r>
              <a:rPr lang="cs-CZ" altLang="cs-CZ" dirty="0"/>
              <a:t>: Praha</a:t>
            </a:r>
          </a:p>
          <a:p>
            <a:pPr eaLnBrk="1" hangingPunct="1">
              <a:buFont typeface="Arial" charset="0"/>
              <a:buChar char="►"/>
              <a:defRPr/>
            </a:pPr>
            <a:endParaRPr lang="cs-CZ" altLang="cs-CZ" dirty="0"/>
          </a:p>
        </p:txBody>
      </p:sp>
    </p:spTree>
    <p:extLst>
      <p:ext uri="{BB962C8B-B14F-4D97-AF65-F5344CB8AC3E}">
        <p14:creationId xmlns:p14="http://schemas.microsoft.com/office/powerpoint/2010/main" val="986471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cs-CZ" altLang="cs-CZ"/>
              <a:t>Hlavní účel SFK</a:t>
            </a:r>
          </a:p>
        </p:txBody>
      </p:sp>
      <p:sp>
        <p:nvSpPr>
          <p:cNvPr id="56323" name="Rectangle 3"/>
          <p:cNvSpPr>
            <a:spLocks noGrp="1" noRot="1" noChangeArrowheads="1"/>
          </p:cNvSpPr>
          <p:nvPr>
            <p:ph type="body" idx="1"/>
          </p:nvPr>
        </p:nvSpPr>
        <p:spPr/>
        <p:txBody>
          <a:bodyPr/>
          <a:lstStyle/>
          <a:p>
            <a:pPr eaLnBrk="1" hangingPunct="1">
              <a:buFont typeface="Arial" charset="0"/>
              <a:buChar char="►"/>
              <a:defRPr/>
            </a:pPr>
            <a:r>
              <a:rPr lang="cs-CZ" altLang="cs-CZ"/>
              <a:t>Podpora české kultury</a:t>
            </a:r>
          </a:p>
          <a:p>
            <a:pPr eaLnBrk="1" hangingPunct="1">
              <a:buFont typeface="Arial" charset="0"/>
              <a:buChar char="►"/>
              <a:defRPr/>
            </a:pPr>
            <a:r>
              <a:rPr lang="cs-CZ" altLang="cs-CZ"/>
              <a:t>Ediční počiny v oblasti periodických i neperiodických publikací</a:t>
            </a:r>
          </a:p>
          <a:p>
            <a:pPr eaLnBrk="1" hangingPunct="1">
              <a:buFont typeface="Arial" charset="0"/>
              <a:buChar char="►"/>
              <a:defRPr/>
            </a:pPr>
            <a:r>
              <a:rPr lang="cs-CZ" altLang="cs-CZ"/>
              <a:t>Obnova a udržování kulturních památek a sbírek</a:t>
            </a:r>
          </a:p>
          <a:p>
            <a:pPr eaLnBrk="1" hangingPunct="1">
              <a:buFont typeface="Arial" charset="0"/>
              <a:buChar char="►"/>
              <a:defRPr/>
            </a:pPr>
            <a:r>
              <a:rPr lang="cs-CZ" altLang="cs-CZ"/>
              <a:t>Výstavní a přednášková činnost</a:t>
            </a:r>
          </a:p>
          <a:p>
            <a:pPr eaLnBrk="1" hangingPunct="1">
              <a:buFont typeface="Arial" charset="0"/>
              <a:buChar char="►"/>
              <a:defRPr/>
            </a:pPr>
            <a:r>
              <a:rPr lang="cs-CZ" altLang="cs-CZ"/>
              <a:t>Propagace české kultury v zahraničí</a:t>
            </a:r>
          </a:p>
          <a:p>
            <a:pPr eaLnBrk="1" hangingPunct="1">
              <a:buFont typeface="Arial" charset="0"/>
              <a:buChar char="►"/>
              <a:defRPr/>
            </a:pPr>
            <a:r>
              <a:rPr lang="cs-CZ" altLang="cs-CZ"/>
              <a:t>Etc.</a:t>
            </a:r>
          </a:p>
          <a:p>
            <a:pPr eaLnBrk="1" hangingPunct="1">
              <a:buFont typeface="Arial" charset="0"/>
              <a:buChar char="►"/>
              <a:defRPr/>
            </a:pPr>
            <a:endParaRPr lang="cs-CZ" altLang="cs-CZ"/>
          </a:p>
        </p:txBody>
      </p:sp>
    </p:spTree>
    <p:extLst>
      <p:ext uri="{BB962C8B-B14F-4D97-AF65-F5344CB8AC3E}">
        <p14:creationId xmlns:p14="http://schemas.microsoft.com/office/powerpoint/2010/main" val="592070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cs-CZ" altLang="cs-CZ"/>
              <a:t>Příjmy SFK</a:t>
            </a:r>
          </a:p>
        </p:txBody>
      </p:sp>
      <p:sp>
        <p:nvSpPr>
          <p:cNvPr id="57347" name="Rectangle 3"/>
          <p:cNvSpPr>
            <a:spLocks noGrp="1" noRot="1" noChangeArrowheads="1"/>
          </p:cNvSpPr>
          <p:nvPr>
            <p:ph type="body" idx="1"/>
          </p:nvPr>
        </p:nvSpPr>
        <p:spPr/>
        <p:txBody>
          <a:bodyPr/>
          <a:lstStyle/>
          <a:p>
            <a:pPr eaLnBrk="1" hangingPunct="1">
              <a:buFont typeface="Arial" charset="0"/>
              <a:buChar char="►"/>
              <a:defRPr/>
            </a:pPr>
            <a:r>
              <a:rPr lang="cs-CZ" altLang="cs-CZ"/>
              <a:t>Výnosy z majetkových účastí (mimo film)</a:t>
            </a:r>
          </a:p>
          <a:p>
            <a:pPr eaLnBrk="1" hangingPunct="1">
              <a:buFont typeface="Arial" charset="0"/>
              <a:buChar char="►"/>
              <a:defRPr/>
            </a:pPr>
            <a:r>
              <a:rPr lang="cs-CZ" altLang="cs-CZ"/>
              <a:t>Výnosy z cenných papírů</a:t>
            </a:r>
          </a:p>
          <a:p>
            <a:pPr eaLnBrk="1" hangingPunct="1">
              <a:buFont typeface="Arial" charset="0"/>
              <a:buChar char="►"/>
              <a:defRPr/>
            </a:pPr>
            <a:r>
              <a:rPr lang="cs-CZ" altLang="cs-CZ"/>
              <a:t>Veřejné sbírky</a:t>
            </a:r>
          </a:p>
          <a:p>
            <a:pPr eaLnBrk="1" hangingPunct="1">
              <a:buFont typeface="Arial" charset="0"/>
              <a:buChar char="►"/>
              <a:defRPr/>
            </a:pPr>
            <a:r>
              <a:rPr lang="cs-CZ" altLang="cs-CZ"/>
              <a:t>Loterie</a:t>
            </a:r>
          </a:p>
          <a:p>
            <a:pPr eaLnBrk="1" hangingPunct="1">
              <a:buFont typeface="Arial" charset="0"/>
              <a:buChar char="►"/>
              <a:defRPr/>
            </a:pPr>
            <a:r>
              <a:rPr lang="cs-CZ" altLang="cs-CZ"/>
              <a:t>Výnosy z prodeje pohlednic, plakátů ….</a:t>
            </a:r>
          </a:p>
          <a:p>
            <a:pPr eaLnBrk="1" hangingPunct="1">
              <a:buFont typeface="Arial" charset="0"/>
              <a:buChar char="►"/>
              <a:defRPr/>
            </a:pPr>
            <a:r>
              <a:rPr lang="cs-CZ" altLang="cs-CZ"/>
              <a:t>Dotace ze SR</a:t>
            </a:r>
          </a:p>
        </p:txBody>
      </p:sp>
    </p:spTree>
    <p:extLst>
      <p:ext uri="{BB962C8B-B14F-4D97-AF65-F5344CB8AC3E}">
        <p14:creationId xmlns:p14="http://schemas.microsoft.com/office/powerpoint/2010/main" val="4125245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cs-CZ" altLang="cs-CZ"/>
              <a:t>Programy SFK</a:t>
            </a:r>
          </a:p>
        </p:txBody>
      </p:sp>
      <p:sp>
        <p:nvSpPr>
          <p:cNvPr id="58371" name="Rectangle 3"/>
          <p:cNvSpPr>
            <a:spLocks noGrp="1" noRot="1" noChangeArrowheads="1"/>
          </p:cNvSpPr>
          <p:nvPr>
            <p:ph type="body" idx="1"/>
          </p:nvPr>
        </p:nvSpPr>
        <p:spPr/>
        <p:txBody>
          <a:bodyPr>
            <a:normAutofit lnSpcReduction="10000"/>
          </a:bodyPr>
          <a:lstStyle/>
          <a:p>
            <a:pPr eaLnBrk="1" hangingPunct="1">
              <a:lnSpc>
                <a:spcPct val="80000"/>
              </a:lnSpc>
              <a:buFont typeface="Arial" charset="0"/>
              <a:buChar char="►"/>
              <a:defRPr/>
            </a:pPr>
            <a:r>
              <a:rPr lang="cs-CZ" altLang="cs-CZ" b="1"/>
              <a:t>Církve a náboženské společnosti</a:t>
            </a:r>
          </a:p>
          <a:p>
            <a:pPr eaLnBrk="1" hangingPunct="1">
              <a:lnSpc>
                <a:spcPct val="80000"/>
              </a:lnSpc>
              <a:buFont typeface="Arial" charset="0"/>
              <a:buChar char="►"/>
              <a:defRPr/>
            </a:pPr>
            <a:r>
              <a:rPr lang="cs-CZ" altLang="cs-CZ" b="1"/>
              <a:t>Literatura a knihovny</a:t>
            </a:r>
            <a:r>
              <a:rPr lang="cs-CZ" altLang="cs-CZ"/>
              <a:t> </a:t>
            </a:r>
          </a:p>
          <a:p>
            <a:pPr eaLnBrk="1" hangingPunct="1">
              <a:lnSpc>
                <a:spcPct val="80000"/>
              </a:lnSpc>
              <a:buFont typeface="Arial" charset="0"/>
              <a:buChar char="►"/>
              <a:defRPr/>
            </a:pPr>
            <a:r>
              <a:rPr lang="cs-CZ" altLang="cs-CZ" b="1"/>
              <a:t>Média a audiovize - kinematografie a média</a:t>
            </a:r>
          </a:p>
          <a:p>
            <a:pPr eaLnBrk="1" hangingPunct="1">
              <a:lnSpc>
                <a:spcPct val="80000"/>
              </a:lnSpc>
              <a:buFont typeface="Arial" charset="0"/>
              <a:buChar char="►"/>
              <a:defRPr/>
            </a:pPr>
            <a:r>
              <a:rPr lang="cs-CZ" altLang="cs-CZ" b="1"/>
              <a:t>Média a audiovize - podpora menšin</a:t>
            </a:r>
          </a:p>
          <a:p>
            <a:pPr eaLnBrk="1" hangingPunct="1">
              <a:lnSpc>
                <a:spcPct val="80000"/>
              </a:lnSpc>
              <a:buFont typeface="Arial" charset="0"/>
              <a:buChar char="►"/>
              <a:defRPr/>
            </a:pPr>
            <a:r>
              <a:rPr lang="cs-CZ" altLang="cs-CZ" b="1"/>
              <a:t>Muzea, galerie a ochrana movitého dědictví</a:t>
            </a:r>
          </a:p>
          <a:p>
            <a:pPr eaLnBrk="1" hangingPunct="1">
              <a:lnSpc>
                <a:spcPct val="80000"/>
              </a:lnSpc>
              <a:buFont typeface="Arial" charset="0"/>
              <a:buChar char="►"/>
              <a:defRPr/>
            </a:pPr>
            <a:r>
              <a:rPr lang="cs-CZ" altLang="cs-CZ" b="1"/>
              <a:t>Památky</a:t>
            </a:r>
          </a:p>
          <a:p>
            <a:pPr eaLnBrk="1" hangingPunct="1">
              <a:lnSpc>
                <a:spcPct val="80000"/>
              </a:lnSpc>
              <a:buFont typeface="Arial" charset="0"/>
              <a:buChar char="►"/>
              <a:defRPr/>
            </a:pPr>
            <a:r>
              <a:rPr lang="cs-CZ" altLang="cs-CZ" b="1"/>
              <a:t>Zahraničí</a:t>
            </a:r>
          </a:p>
          <a:p>
            <a:pPr eaLnBrk="1" hangingPunct="1">
              <a:lnSpc>
                <a:spcPct val="80000"/>
              </a:lnSpc>
              <a:buFont typeface="Arial" charset="0"/>
              <a:buChar char="►"/>
              <a:defRPr/>
            </a:pPr>
            <a:r>
              <a:rPr lang="cs-CZ" altLang="cs-CZ" b="1"/>
              <a:t>Profesionální umění</a:t>
            </a:r>
            <a:r>
              <a:rPr lang="cs-CZ" altLang="cs-CZ"/>
              <a:t> </a:t>
            </a:r>
          </a:p>
          <a:p>
            <a:pPr eaLnBrk="1" hangingPunct="1">
              <a:lnSpc>
                <a:spcPct val="80000"/>
              </a:lnSpc>
              <a:buFont typeface="Arial" charset="0"/>
              <a:buChar char="►"/>
              <a:defRPr/>
            </a:pPr>
            <a:r>
              <a:rPr lang="cs-CZ" altLang="cs-CZ" b="1"/>
              <a:t>Regionální a národnostní kultura</a:t>
            </a:r>
            <a:r>
              <a:rPr lang="cs-CZ" altLang="cs-CZ"/>
              <a:t> </a:t>
            </a:r>
            <a:endParaRPr lang="cs-CZ" altLang="cs-CZ" b="1"/>
          </a:p>
          <a:p>
            <a:pPr eaLnBrk="1" hangingPunct="1">
              <a:lnSpc>
                <a:spcPct val="80000"/>
              </a:lnSpc>
              <a:buFont typeface="Arial" charset="0"/>
              <a:buChar char="►"/>
              <a:defRPr/>
            </a:pPr>
            <a:r>
              <a:rPr lang="cs-CZ" altLang="cs-CZ"/>
              <a:t> Podpora příspěvkem dle účelu viz výše </a:t>
            </a:r>
          </a:p>
        </p:txBody>
      </p:sp>
    </p:spTree>
    <p:extLst>
      <p:ext uri="{BB962C8B-B14F-4D97-AF65-F5344CB8AC3E}">
        <p14:creationId xmlns:p14="http://schemas.microsoft.com/office/powerpoint/2010/main" val="2885598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cs-CZ" altLang="cs-CZ" sz="4000" dirty="0"/>
              <a:t>STÁTNÍ FOND KINEMATOGRAFIE</a:t>
            </a:r>
          </a:p>
        </p:txBody>
      </p:sp>
      <p:pic>
        <p:nvPicPr>
          <p:cNvPr id="47107" name="Picture 6" descr="New-York-cast-1-Anthology-Film-Archives-Electronic-Arts-Intermix_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0075" y="1600201"/>
            <a:ext cx="337185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316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cs-CZ" altLang="cs-CZ" sz="4000" dirty="0"/>
              <a:t>STÁTNÍ FOND KINEMATOGRAFIE</a:t>
            </a:r>
          </a:p>
        </p:txBody>
      </p:sp>
      <p:sp>
        <p:nvSpPr>
          <p:cNvPr id="31747"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a:t>
            </a:r>
            <a:r>
              <a:rPr lang="cs-CZ" altLang="cs-CZ" dirty="0" smtClean="0"/>
              <a:t>1.1.2013</a:t>
            </a:r>
            <a:endParaRPr lang="cs-CZ" altLang="cs-CZ" dirty="0"/>
          </a:p>
          <a:p>
            <a:pPr eaLnBrk="1" hangingPunct="1">
              <a:buFont typeface="Arial" charset="0"/>
              <a:buChar char="►"/>
              <a:defRPr/>
            </a:pPr>
            <a:r>
              <a:rPr lang="cs-CZ" altLang="cs-CZ" dirty="0"/>
              <a:t>Úprava: </a:t>
            </a:r>
            <a:r>
              <a:rPr lang="cs-CZ" altLang="cs-CZ" dirty="0" smtClean="0"/>
              <a:t>496/2012 Sb. (zákon o audiovizi)</a:t>
            </a:r>
            <a:endParaRPr lang="cs-CZ" altLang="cs-CZ" dirty="0"/>
          </a:p>
          <a:p>
            <a:pPr eaLnBrk="1" hangingPunct="1">
              <a:buFont typeface="Arial" charset="0"/>
              <a:buChar char="►"/>
              <a:defRPr/>
            </a:pPr>
            <a:r>
              <a:rPr lang="cs-CZ" altLang="cs-CZ" dirty="0"/>
              <a:t>Správce: MK</a:t>
            </a:r>
          </a:p>
          <a:p>
            <a:pPr eaLnBrk="1" hangingPunct="1">
              <a:buFont typeface="Arial" charset="0"/>
              <a:buChar char="►"/>
              <a:defRPr/>
            </a:pPr>
            <a:r>
              <a:rPr lang="cs-CZ" altLang="cs-CZ" dirty="0"/>
              <a:t>Statut: </a:t>
            </a:r>
            <a:r>
              <a:rPr lang="cs-CZ" altLang="cs-CZ" dirty="0" smtClean="0">
                <a:hlinkClick r:id="rId2"/>
              </a:rPr>
              <a:t>http://www.fondkinematografie.cz</a:t>
            </a:r>
            <a:endParaRPr lang="cs-CZ" altLang="cs-CZ" dirty="0" smtClean="0"/>
          </a:p>
          <a:p>
            <a:pPr eaLnBrk="1" hangingPunct="1">
              <a:buFont typeface="Arial" charset="0"/>
              <a:buChar char="►"/>
              <a:defRPr/>
            </a:pPr>
            <a:r>
              <a:rPr lang="cs-CZ" altLang="cs-CZ" dirty="0" smtClean="0"/>
              <a:t> Sídlo: Praha</a:t>
            </a:r>
          </a:p>
          <a:p>
            <a:pPr eaLnBrk="1" hangingPunct="1">
              <a:buFont typeface="Arial" charset="0"/>
              <a:buNone/>
              <a:defRPr/>
            </a:pPr>
            <a:endParaRPr lang="cs-CZ" altLang="cs-CZ" dirty="0"/>
          </a:p>
        </p:txBody>
      </p:sp>
    </p:spTree>
    <p:extLst>
      <p:ext uri="{BB962C8B-B14F-4D97-AF65-F5344CB8AC3E}">
        <p14:creationId xmlns:p14="http://schemas.microsoft.com/office/powerpoint/2010/main" val="1926967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cs-CZ" altLang="cs-CZ" dirty="0"/>
              <a:t>Hlavní účel </a:t>
            </a:r>
            <a:r>
              <a:rPr lang="cs-CZ" altLang="cs-CZ" dirty="0" smtClean="0"/>
              <a:t>SFK</a:t>
            </a:r>
            <a:endParaRPr lang="cs-CZ" altLang="cs-CZ" dirty="0"/>
          </a:p>
        </p:txBody>
      </p:sp>
      <p:sp>
        <p:nvSpPr>
          <p:cNvPr id="59395" name="Rectangle 3"/>
          <p:cNvSpPr>
            <a:spLocks noGrp="1" noRot="1" noChangeArrowheads="1"/>
          </p:cNvSpPr>
          <p:nvPr>
            <p:ph type="body" idx="1"/>
          </p:nvPr>
        </p:nvSpPr>
        <p:spPr/>
        <p:txBody>
          <a:bodyPr/>
          <a:lstStyle/>
          <a:p>
            <a:pPr eaLnBrk="1" hangingPunct="1">
              <a:buFont typeface="Arial" charset="0"/>
              <a:buChar char="►"/>
              <a:defRPr/>
            </a:pPr>
            <a:r>
              <a:rPr lang="cs-CZ" sz="2000" dirty="0"/>
              <a:t>a) vykonává správu audiovizuálních poplatků, poplatku z vysílání reklamy a správních poplatků podle zákona o audiovizi,</a:t>
            </a:r>
            <a:br>
              <a:rPr lang="cs-CZ" sz="2000" dirty="0"/>
            </a:br>
            <a:r>
              <a:rPr lang="cs-CZ" sz="2000" dirty="0"/>
              <a:t>b) vede evidenci v oblasti audiovize,</a:t>
            </a:r>
            <a:br>
              <a:rPr lang="cs-CZ" sz="2000" dirty="0"/>
            </a:br>
            <a:r>
              <a:rPr lang="cs-CZ" sz="2000" dirty="0"/>
              <a:t>c) poskytuje podporu kinematografie,</a:t>
            </a:r>
            <a:br>
              <a:rPr lang="cs-CZ" sz="2000" dirty="0"/>
            </a:br>
            <a:r>
              <a:rPr lang="cs-CZ" sz="2000" dirty="0"/>
              <a:t>d) vykonává majetková autorská práva a majetková práva výkonných umělců, která připadnou státu podle jiného právního předpisu,</a:t>
            </a:r>
            <a:br>
              <a:rPr lang="cs-CZ" sz="2000" dirty="0"/>
            </a:br>
            <a:r>
              <a:rPr lang="cs-CZ" sz="2000" dirty="0"/>
              <a:t>e) vykonává práva výrobce audiovizuálních děl, která na jeho právního předchůdce přešla podle jiného právního předpisu, a práva výrobce zvukově obrazového záznamu, která mu náleží podle jiného právního předpisu,</a:t>
            </a:r>
            <a:br>
              <a:rPr lang="cs-CZ" sz="2000" dirty="0"/>
            </a:br>
            <a:r>
              <a:rPr lang="cs-CZ" sz="2000" dirty="0"/>
              <a:t>f) přiděluje koprodukční statut podle Úmluvy nebo jiné mezinárodní smlouvy o filmové koprodukci,</a:t>
            </a:r>
            <a:br>
              <a:rPr lang="cs-CZ" sz="2000" dirty="0"/>
            </a:br>
            <a:r>
              <a:rPr lang="cs-CZ" sz="2000" dirty="0"/>
              <a:t>g) poskytuje filmové pobídky,</a:t>
            </a:r>
            <a:br>
              <a:rPr lang="cs-CZ" sz="2000" dirty="0"/>
            </a:br>
            <a:r>
              <a:rPr lang="cs-CZ" sz="2000" dirty="0"/>
              <a:t>h) vykonává činnosti stanovené jinými právními předpisy.</a:t>
            </a:r>
            <a:r>
              <a:rPr lang="cs-CZ" dirty="0" smtClean="0"/>
              <a:t/>
            </a:r>
            <a:br>
              <a:rPr lang="cs-CZ" dirty="0" smtClean="0"/>
            </a:br>
            <a:endParaRPr lang="cs-CZ" altLang="cs-CZ" dirty="0"/>
          </a:p>
        </p:txBody>
      </p:sp>
    </p:spTree>
    <p:extLst>
      <p:ext uri="{BB962C8B-B14F-4D97-AF65-F5344CB8AC3E}">
        <p14:creationId xmlns:p14="http://schemas.microsoft.com/office/powerpoint/2010/main" val="4279562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cs-CZ" altLang="cs-CZ" dirty="0"/>
              <a:t>Příjmy </a:t>
            </a:r>
            <a:r>
              <a:rPr lang="cs-CZ" altLang="cs-CZ" dirty="0" smtClean="0"/>
              <a:t>SFK </a:t>
            </a:r>
            <a:endParaRPr lang="cs-CZ" altLang="cs-CZ" dirty="0"/>
          </a:p>
        </p:txBody>
      </p:sp>
      <p:sp>
        <p:nvSpPr>
          <p:cNvPr id="2" name="Zástupný symbol pro obsah 1"/>
          <p:cNvSpPr>
            <a:spLocks noGrp="1"/>
          </p:cNvSpPr>
          <p:nvPr>
            <p:ph sz="half" idx="1"/>
          </p:nvPr>
        </p:nvSpPr>
        <p:spPr>
          <a:xfrm>
            <a:off x="1825626" y="1533832"/>
            <a:ext cx="4194175" cy="5063818"/>
          </a:xfrm>
        </p:spPr>
        <p:txBody>
          <a:bodyPr/>
          <a:lstStyle/>
          <a:p>
            <a:pPr eaLnBrk="1" hangingPunct="1">
              <a:buFont typeface="Arial" charset="0"/>
              <a:buChar char="►"/>
              <a:defRPr/>
            </a:pPr>
            <a:r>
              <a:rPr lang="cs-CZ" sz="1600" dirty="0"/>
              <a:t>poplatek z vysílání reklamy (§ 32 a </a:t>
            </a:r>
            <a:r>
              <a:rPr lang="cs-CZ" sz="1600" dirty="0" err="1"/>
              <a:t>an</a:t>
            </a:r>
            <a:r>
              <a:rPr lang="cs-CZ" sz="1600" dirty="0"/>
              <a:t>. 231/2001 Sb., ZPRTV) </a:t>
            </a:r>
          </a:p>
          <a:p>
            <a:pPr eaLnBrk="1" hangingPunct="1">
              <a:buFont typeface="Arial" charset="0"/>
              <a:buChar char="►"/>
              <a:defRPr/>
            </a:pPr>
            <a:r>
              <a:rPr lang="cs-CZ" sz="1600" dirty="0"/>
              <a:t>audiovizuální poplatky,</a:t>
            </a:r>
          </a:p>
          <a:p>
            <a:pPr eaLnBrk="1" hangingPunct="1">
              <a:buFont typeface="Arial" charset="0"/>
              <a:buChar char="►"/>
              <a:defRPr/>
            </a:pPr>
            <a:r>
              <a:rPr lang="cs-CZ" sz="1600" dirty="0"/>
              <a:t>správní poplatky podle ZA,</a:t>
            </a:r>
          </a:p>
          <a:p>
            <a:pPr eaLnBrk="1" hangingPunct="1">
              <a:buFont typeface="Arial" charset="0"/>
              <a:buChar char="►"/>
              <a:defRPr/>
            </a:pPr>
            <a:r>
              <a:rPr lang="cs-CZ" sz="1600" dirty="0"/>
              <a:t>příjem ze sjednaných podílů Fondu na zisku z podpořených projektů,</a:t>
            </a:r>
          </a:p>
          <a:p>
            <a:pPr eaLnBrk="1" hangingPunct="1">
              <a:buFont typeface="Arial" charset="0"/>
              <a:buChar char="►"/>
              <a:defRPr/>
            </a:pPr>
            <a:r>
              <a:rPr lang="cs-CZ" sz="1600" dirty="0"/>
              <a:t>příjmy z nakládání s majetkem České republiky, se kterým je Fond příslušný hospodařit,</a:t>
            </a:r>
          </a:p>
          <a:p>
            <a:pPr eaLnBrk="1" hangingPunct="1">
              <a:buFont typeface="Arial" charset="0"/>
              <a:buChar char="►"/>
              <a:defRPr/>
            </a:pPr>
            <a:r>
              <a:rPr lang="cs-CZ" sz="1600" dirty="0"/>
              <a:t>úroky z prostředků Fondu uložených v bance,</a:t>
            </a:r>
          </a:p>
          <a:p>
            <a:pPr eaLnBrk="1" hangingPunct="1">
              <a:buFont typeface="Arial" charset="0"/>
              <a:buChar char="►"/>
              <a:defRPr/>
            </a:pPr>
            <a:r>
              <a:rPr lang="cs-CZ" sz="1600" dirty="0"/>
              <a:t>příjmy z majetkových účastí České republiky na podnikání právnických osob ve filmovém průmyslu,</a:t>
            </a:r>
          </a:p>
          <a:p>
            <a:pPr eaLnBrk="1" hangingPunct="1">
              <a:buFont typeface="Arial" charset="0"/>
              <a:buChar char="►"/>
              <a:defRPr/>
            </a:pPr>
            <a:r>
              <a:rPr lang="cs-CZ" sz="1600" dirty="0"/>
              <a:t>příjmy z veřejných sbírek a loterií pořádaných ve prospěch Fondu a podpory kinematografie,</a:t>
            </a:r>
          </a:p>
          <a:p>
            <a:pPr marL="0" indent="0">
              <a:buNone/>
              <a:defRPr/>
            </a:pPr>
            <a:endParaRPr lang="cs-CZ" sz="1600" dirty="0"/>
          </a:p>
        </p:txBody>
      </p:sp>
      <p:sp>
        <p:nvSpPr>
          <p:cNvPr id="3" name="Zástupný symbol pro obsah 2"/>
          <p:cNvSpPr>
            <a:spLocks noGrp="1"/>
          </p:cNvSpPr>
          <p:nvPr>
            <p:ph sz="half" idx="2"/>
          </p:nvPr>
        </p:nvSpPr>
        <p:spPr>
          <a:xfrm>
            <a:off x="6172201" y="1533832"/>
            <a:ext cx="4194175" cy="5063818"/>
          </a:xfrm>
        </p:spPr>
        <p:txBody>
          <a:bodyPr/>
          <a:lstStyle/>
          <a:p>
            <a:pPr eaLnBrk="1" hangingPunct="1">
              <a:buFont typeface="Arial" charset="0"/>
              <a:buChar char="►"/>
              <a:defRPr/>
            </a:pPr>
            <a:r>
              <a:rPr lang="cs-CZ" sz="1600" dirty="0"/>
              <a:t>příjmy z využití kinematografických děl, pokud byla na Fond převedena,</a:t>
            </a:r>
          </a:p>
          <a:p>
            <a:pPr eaLnBrk="1" hangingPunct="1">
              <a:buFont typeface="Arial" charset="0"/>
              <a:buChar char="►"/>
              <a:defRPr/>
            </a:pPr>
            <a:r>
              <a:rPr lang="cs-CZ" sz="1600" dirty="0"/>
              <a:t>příjmy za užití kinematografických děl, u nichž Fond vykonává autorská práva výrobce, která na něj přešla na základě jiného právního předpisu, a u nichž se Fond považuje za výrobce,</a:t>
            </a:r>
            <a:endParaRPr lang="cs-CZ" dirty="0" smtClean="0"/>
          </a:p>
          <a:p>
            <a:pPr eaLnBrk="1" hangingPunct="1">
              <a:buFont typeface="Arial" charset="0"/>
              <a:buChar char="►"/>
              <a:defRPr/>
            </a:pPr>
            <a:r>
              <a:rPr lang="cs-CZ" sz="1600" dirty="0"/>
              <a:t>příjmy z cenných papírů nabytých Fondem od jiných osob,</a:t>
            </a:r>
          </a:p>
          <a:p>
            <a:pPr eaLnBrk="1" hangingPunct="1">
              <a:buFont typeface="Arial" charset="0"/>
              <a:buChar char="►"/>
              <a:defRPr/>
            </a:pPr>
            <a:r>
              <a:rPr lang="cs-CZ" sz="1600" dirty="0"/>
              <a:t>dary, dědictví a odkazy pro Fond,</a:t>
            </a:r>
          </a:p>
          <a:p>
            <a:pPr eaLnBrk="1" hangingPunct="1">
              <a:buFont typeface="Arial" charset="0"/>
              <a:buChar char="►"/>
              <a:defRPr/>
            </a:pPr>
            <a:r>
              <a:rPr lang="cs-CZ" sz="1600" dirty="0"/>
              <a:t>odvody za porušení rozpočtové kázně včetně penále,</a:t>
            </a:r>
          </a:p>
          <a:p>
            <a:pPr eaLnBrk="1" hangingPunct="1">
              <a:buFont typeface="Arial" charset="0"/>
              <a:buChar char="►"/>
              <a:defRPr/>
            </a:pPr>
            <a:r>
              <a:rPr lang="cs-CZ" sz="1600" dirty="0"/>
              <a:t>dotace ze státního rozpočtu,</a:t>
            </a:r>
          </a:p>
          <a:p>
            <a:pPr eaLnBrk="1" hangingPunct="1">
              <a:buFont typeface="Arial" charset="0"/>
              <a:buChar char="►"/>
              <a:defRPr/>
            </a:pPr>
            <a:r>
              <a:rPr lang="cs-CZ" sz="1600" dirty="0"/>
              <a:t>dotace ze státního rozpočtu účelově určená na filmové pobídky a</a:t>
            </a:r>
          </a:p>
          <a:p>
            <a:pPr eaLnBrk="1" hangingPunct="1">
              <a:buFont typeface="Arial" charset="0"/>
              <a:buChar char="►"/>
              <a:defRPr/>
            </a:pPr>
            <a:r>
              <a:rPr lang="cs-CZ" sz="1600" dirty="0"/>
              <a:t>další zdroje stanovené jinými právními předpisy.</a:t>
            </a:r>
          </a:p>
        </p:txBody>
      </p:sp>
    </p:spTree>
    <p:extLst>
      <p:ext uri="{BB962C8B-B14F-4D97-AF65-F5344CB8AC3E}">
        <p14:creationId xmlns:p14="http://schemas.microsoft.com/office/powerpoint/2010/main" val="1820931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eaLnBrk="1" hangingPunct="1">
              <a:defRPr/>
            </a:pPr>
            <a:r>
              <a:rPr lang="cs-CZ" dirty="0" smtClean="0"/>
              <a:t>Audiovizuální poplatky</a:t>
            </a:r>
            <a:endParaRPr lang="cs-CZ" dirty="0"/>
          </a:p>
        </p:txBody>
      </p:sp>
      <p:sp>
        <p:nvSpPr>
          <p:cNvPr id="6" name="Zástupný symbol pro obsah 5"/>
          <p:cNvSpPr>
            <a:spLocks noGrp="1"/>
          </p:cNvSpPr>
          <p:nvPr>
            <p:ph idx="1"/>
          </p:nvPr>
        </p:nvSpPr>
        <p:spPr/>
        <p:txBody>
          <a:bodyPr/>
          <a:lstStyle/>
          <a:p>
            <a:pPr marL="514350" indent="-514350">
              <a:buFont typeface="+mj-lt"/>
              <a:buAutoNum type="arabicPeriod"/>
              <a:defRPr/>
            </a:pPr>
            <a:r>
              <a:rPr lang="cs-CZ" dirty="0" smtClean="0"/>
              <a:t>poplatek z kinematografického představení,</a:t>
            </a:r>
          </a:p>
          <a:p>
            <a:pPr marL="514350" indent="-514350">
              <a:buFont typeface="+mj-lt"/>
              <a:buAutoNum type="arabicPeriod"/>
              <a:defRPr/>
            </a:pPr>
            <a:endParaRPr lang="cs-CZ" dirty="0" smtClean="0"/>
          </a:p>
          <a:p>
            <a:pPr marL="514350" indent="-514350">
              <a:buFont typeface="+mj-lt"/>
              <a:buAutoNum type="arabicPeriod"/>
              <a:defRPr/>
            </a:pPr>
            <a:r>
              <a:rPr lang="cs-CZ" dirty="0" smtClean="0"/>
              <a:t>poplatek z poskytování audiovizuálních mediálních služeb na vyžádání a</a:t>
            </a:r>
          </a:p>
          <a:p>
            <a:pPr marL="514350" indent="-514350">
              <a:buFont typeface="+mj-lt"/>
              <a:buAutoNum type="arabicPeriod"/>
              <a:defRPr/>
            </a:pPr>
            <a:endParaRPr lang="cs-CZ" dirty="0" smtClean="0"/>
          </a:p>
          <a:p>
            <a:pPr marL="514350" indent="-514350">
              <a:buFont typeface="+mj-lt"/>
              <a:buAutoNum type="arabicPeriod"/>
              <a:defRPr/>
            </a:pPr>
            <a:r>
              <a:rPr lang="cs-CZ" dirty="0" smtClean="0"/>
              <a:t>poplatek z převzatého televizního vysílání.</a:t>
            </a:r>
            <a:endParaRPr lang="cs-CZ" dirty="0"/>
          </a:p>
        </p:txBody>
      </p:sp>
    </p:spTree>
    <p:extLst>
      <p:ext uri="{BB962C8B-B14F-4D97-AF65-F5344CB8AC3E}">
        <p14:creationId xmlns:p14="http://schemas.microsoft.com/office/powerpoint/2010/main" val="154088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Partnerství entit</a:t>
            </a:r>
            <a:endParaRPr lang="cs-CZ" dirty="0"/>
          </a:p>
        </p:txBody>
      </p:sp>
      <p:sp>
        <p:nvSpPr>
          <p:cNvPr id="3" name="Zástupný symbol pro obsah 2"/>
          <p:cNvSpPr>
            <a:spLocks noGrp="1"/>
          </p:cNvSpPr>
          <p:nvPr>
            <p:ph idx="1"/>
          </p:nvPr>
        </p:nvSpPr>
        <p:spPr/>
        <p:txBody>
          <a:bodyPr/>
          <a:lstStyle/>
          <a:p>
            <a:r>
              <a:rPr lang="cs-CZ" dirty="0" smtClean="0"/>
              <a:t>Nepravé partnerství – vynutitelné, zásada spolupráce, zásada součinnosti</a:t>
            </a:r>
          </a:p>
          <a:p>
            <a:r>
              <a:rPr lang="cs-CZ" dirty="0" smtClean="0"/>
              <a:t>Pravé partnerství – ze smlouvy</a:t>
            </a:r>
          </a:p>
          <a:p>
            <a:pPr marL="0" indent="0">
              <a:buNone/>
            </a:pPr>
            <a:endParaRPr lang="cs-CZ" dirty="0" smtClean="0"/>
          </a:p>
          <a:p>
            <a:pPr marL="0" indent="0">
              <a:buNone/>
            </a:pPr>
            <a:r>
              <a:rPr lang="cs-CZ" dirty="0" smtClean="0"/>
              <a:t>Pozor na subjektivitu, resp. nositele subjektivity</a:t>
            </a:r>
            <a:endParaRPr lang="cs-CZ" dirty="0"/>
          </a:p>
        </p:txBody>
      </p:sp>
    </p:spTree>
    <p:extLst>
      <p:ext uri="{BB962C8B-B14F-4D97-AF65-F5344CB8AC3E}">
        <p14:creationId xmlns:p14="http://schemas.microsoft.com/office/powerpoint/2010/main" val="1715938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cs-CZ" altLang="cs-CZ" dirty="0"/>
              <a:t>Programy </a:t>
            </a:r>
            <a:r>
              <a:rPr lang="cs-CZ" altLang="cs-CZ" dirty="0" err="1" smtClean="0"/>
              <a:t>SFKin</a:t>
            </a:r>
            <a:endParaRPr lang="cs-CZ" altLang="cs-CZ" dirty="0"/>
          </a:p>
        </p:txBody>
      </p:sp>
      <p:sp>
        <p:nvSpPr>
          <p:cNvPr id="61443" name="Rectangle 3"/>
          <p:cNvSpPr>
            <a:spLocks noGrp="1" noRot="1" noChangeArrowheads="1"/>
          </p:cNvSpPr>
          <p:nvPr>
            <p:ph idx="1"/>
          </p:nvPr>
        </p:nvSpPr>
        <p:spPr/>
        <p:txBody>
          <a:bodyPr/>
          <a:lstStyle/>
          <a:p>
            <a:pPr marL="0" indent="0">
              <a:buNone/>
              <a:defRPr/>
            </a:pPr>
            <a:endParaRPr lang="cs-CZ" sz="2400" dirty="0" smtClean="0">
              <a:solidFill>
                <a:srgbClr val="0070C0"/>
              </a:solidFill>
              <a:hlinkClick r:id="rId2"/>
            </a:endParaRPr>
          </a:p>
          <a:p>
            <a:pPr marL="457200" indent="-457200">
              <a:buFont typeface="Arial" charset="0"/>
              <a:buAutoNum type="arabicPeriod"/>
              <a:defRPr/>
            </a:pPr>
            <a:r>
              <a:rPr lang="cs-CZ" sz="2400" dirty="0" smtClean="0">
                <a:hlinkClick r:id="rId2"/>
              </a:rPr>
              <a:t>vývoj </a:t>
            </a:r>
            <a:r>
              <a:rPr lang="cs-CZ" sz="2400" dirty="0">
                <a:hlinkClick r:id="rId2"/>
              </a:rPr>
              <a:t>českého kinematografického </a:t>
            </a:r>
            <a:r>
              <a:rPr lang="cs-CZ" sz="2400" dirty="0" smtClean="0">
                <a:hlinkClick r:id="rId2"/>
              </a:rPr>
              <a:t>díla</a:t>
            </a:r>
            <a:endParaRPr lang="cs-CZ" sz="2400" dirty="0">
              <a:hlinkClick r:id=""/>
            </a:endParaRPr>
          </a:p>
          <a:p>
            <a:pPr marL="457200" indent="-457200">
              <a:buFont typeface="Arial" charset="0"/>
              <a:buAutoNum type="arabicPeriod"/>
              <a:defRPr/>
            </a:pPr>
            <a:endParaRPr lang="cs-CZ" sz="2400" dirty="0" smtClean="0">
              <a:hlinkClick r:id=""/>
            </a:endParaRPr>
          </a:p>
          <a:p>
            <a:pPr marL="457200" indent="-457200">
              <a:buFont typeface="Arial" charset="0"/>
              <a:buAutoNum type="arabicPeriod"/>
              <a:defRPr/>
            </a:pPr>
            <a:r>
              <a:rPr lang="cs-CZ" sz="2400" dirty="0" smtClean="0">
                <a:hlinkClick r:id=""/>
              </a:rPr>
              <a:t>výroba </a:t>
            </a:r>
            <a:r>
              <a:rPr lang="cs-CZ" sz="2400" dirty="0">
                <a:hlinkClick r:id=""/>
              </a:rPr>
              <a:t>českého kinematografického díla</a:t>
            </a:r>
            <a:endParaRPr lang="cs-CZ" sz="2400" dirty="0"/>
          </a:p>
          <a:p>
            <a:pPr marL="457200" indent="-457200">
              <a:buFont typeface="Arial" charset="0"/>
              <a:buAutoNum type="arabicPeriod"/>
              <a:defRPr/>
            </a:pPr>
            <a:endParaRPr lang="cs-CZ" sz="2400" dirty="0">
              <a:hlinkClick r:id=""/>
            </a:endParaRPr>
          </a:p>
          <a:p>
            <a:pPr marL="457200" indent="-457200">
              <a:buFont typeface="Arial" charset="0"/>
              <a:buAutoNum type="arabicPeriod"/>
              <a:defRPr/>
            </a:pPr>
            <a:r>
              <a:rPr lang="cs-CZ" sz="2400" dirty="0">
                <a:hlinkClick r:id=""/>
              </a:rPr>
              <a:t>propagace českého kinematografického díla</a:t>
            </a:r>
            <a:endParaRPr lang="cs-CZ" sz="2400" dirty="0"/>
          </a:p>
          <a:p>
            <a:pPr marL="457200" indent="-457200">
              <a:buFont typeface="Arial" charset="0"/>
              <a:buAutoNum type="arabicPeriod"/>
              <a:defRPr/>
            </a:pPr>
            <a:endParaRPr lang="cs-CZ" sz="2400" dirty="0"/>
          </a:p>
          <a:p>
            <a:pPr marL="457200" indent="-457200">
              <a:buFont typeface="Arial" charset="0"/>
              <a:buAutoNum type="arabicPeriod"/>
              <a:defRPr/>
            </a:pPr>
            <a:r>
              <a:rPr lang="cs-CZ" sz="2400" u="sng" dirty="0">
                <a:solidFill>
                  <a:srgbClr val="0070C0"/>
                </a:solidFill>
              </a:rPr>
              <a:t>filmové pobídky</a:t>
            </a:r>
          </a:p>
        </p:txBody>
      </p:sp>
    </p:spTree>
    <p:extLst>
      <p:ext uri="{BB962C8B-B14F-4D97-AF65-F5344CB8AC3E}">
        <p14:creationId xmlns:p14="http://schemas.microsoft.com/office/powerpoint/2010/main" val="4220409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ZEMĚDĚLSKÝ INTERVENČNÍ FOND</a:t>
            </a:r>
          </a:p>
        </p:txBody>
      </p:sp>
      <p:pic>
        <p:nvPicPr>
          <p:cNvPr id="53251" name="Picture 5" descr="Chalupa únor 2006 2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0016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endParaRPr lang="cs-CZ" altLang="cs-CZ"/>
          </a:p>
        </p:txBody>
      </p:sp>
      <p:sp>
        <p:nvSpPr>
          <p:cNvPr id="62467" name="Rectangle 3"/>
          <p:cNvSpPr>
            <a:spLocks noGrp="1" noRot="1" noChangeArrowheads="1"/>
          </p:cNvSpPr>
          <p:nvPr>
            <p:ph type="body" idx="1"/>
          </p:nvPr>
        </p:nvSpPr>
        <p:spPr/>
        <p:txBody>
          <a:bodyPr/>
          <a:lstStyle/>
          <a:p>
            <a:pPr eaLnBrk="1" hangingPunct="1">
              <a:buFont typeface="Arial" charset="0"/>
              <a:buChar char="►"/>
              <a:defRPr/>
            </a:pPr>
            <a:r>
              <a:rPr lang="cs-CZ" altLang="cs-CZ"/>
              <a:t>Vznik: 2000</a:t>
            </a:r>
          </a:p>
          <a:p>
            <a:pPr eaLnBrk="1" hangingPunct="1">
              <a:buFont typeface="Arial" charset="0"/>
              <a:buChar char="►"/>
              <a:defRPr/>
            </a:pPr>
            <a:r>
              <a:rPr lang="cs-CZ" altLang="cs-CZ"/>
              <a:t>Úprava: 256/2000 Sb., </a:t>
            </a:r>
          </a:p>
          <a:p>
            <a:pPr eaLnBrk="1" hangingPunct="1">
              <a:buFont typeface="Arial" charset="0"/>
              <a:buChar char="►"/>
              <a:defRPr/>
            </a:pPr>
            <a:r>
              <a:rPr lang="cs-CZ" altLang="cs-CZ"/>
              <a:t>Správce: MZ</a:t>
            </a:r>
          </a:p>
          <a:p>
            <a:pPr eaLnBrk="1" hangingPunct="1">
              <a:buFont typeface="Arial" charset="0"/>
              <a:buChar char="►"/>
              <a:defRPr/>
            </a:pPr>
            <a:r>
              <a:rPr lang="cs-CZ" altLang="cs-CZ"/>
              <a:t>Statut: www.szif.cz</a:t>
            </a:r>
          </a:p>
          <a:p>
            <a:pPr eaLnBrk="1" hangingPunct="1">
              <a:buFont typeface="Arial" charset="0"/>
              <a:buChar char="►"/>
              <a:defRPr/>
            </a:pPr>
            <a:r>
              <a:rPr lang="cs-CZ" altLang="cs-CZ"/>
              <a:t>Sídlo: Praha</a:t>
            </a:r>
          </a:p>
          <a:p>
            <a:pPr eaLnBrk="1" hangingPunct="1">
              <a:buFont typeface="Arial" charset="0"/>
              <a:buChar char="►"/>
              <a:defRPr/>
            </a:pPr>
            <a:r>
              <a:rPr lang="cs-CZ" altLang="cs-CZ"/>
              <a:t>Předchůdce: Státní fond tržní regulace v zemědělství</a:t>
            </a:r>
          </a:p>
          <a:p>
            <a:pPr eaLnBrk="1" hangingPunct="1">
              <a:buFont typeface="Arial" charset="0"/>
              <a:buNone/>
              <a:defRPr/>
            </a:pPr>
            <a:endParaRPr lang="cs-CZ" altLang="cs-CZ"/>
          </a:p>
        </p:txBody>
      </p:sp>
    </p:spTree>
    <p:extLst>
      <p:ext uri="{BB962C8B-B14F-4D97-AF65-F5344CB8AC3E}">
        <p14:creationId xmlns:p14="http://schemas.microsoft.com/office/powerpoint/2010/main" val="41093345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cs-CZ" altLang="cs-CZ"/>
              <a:t>Účel SZIF</a:t>
            </a:r>
          </a:p>
        </p:txBody>
      </p:sp>
      <p:sp>
        <p:nvSpPr>
          <p:cNvPr id="63491" name="Rectangle 3"/>
          <p:cNvSpPr>
            <a:spLocks noGrp="1" noRot="1" noChangeArrowheads="1"/>
          </p:cNvSpPr>
          <p:nvPr>
            <p:ph type="body" idx="1"/>
          </p:nvPr>
        </p:nvSpPr>
        <p:spPr/>
        <p:txBody>
          <a:bodyPr/>
          <a:lstStyle/>
          <a:p>
            <a:pPr eaLnBrk="1" hangingPunct="1">
              <a:lnSpc>
                <a:spcPct val="90000"/>
              </a:lnSpc>
              <a:buFont typeface="Arial" charset="0"/>
              <a:buChar char="►"/>
              <a:defRPr/>
            </a:pPr>
            <a:r>
              <a:rPr lang="cs-CZ" altLang="cs-CZ" dirty="0"/>
              <a:t>akreditovaná platební agentura a zprostředkovatel finanční podpory, kterou Evropská unie v rámci opatření Společné zemědělské politiky poskytuje České republice z Evropského zemědělského orientačního a záručního </a:t>
            </a:r>
            <a:r>
              <a:rPr lang="cs-CZ" altLang="cs-CZ" dirty="0" smtClean="0"/>
              <a:t>fondu </a:t>
            </a:r>
            <a:r>
              <a:rPr lang="cs-CZ" altLang="cs-CZ" b="1" dirty="0" smtClean="0">
                <a:solidFill>
                  <a:srgbClr val="FF0000"/>
                </a:solidFill>
              </a:rPr>
              <a:t>EAGF</a:t>
            </a:r>
            <a:r>
              <a:rPr lang="cs-CZ" altLang="cs-CZ" dirty="0"/>
              <a:t>,</a:t>
            </a:r>
            <a:r>
              <a:rPr lang="cs-CZ" altLang="cs-CZ" dirty="0" smtClean="0"/>
              <a:t> </a:t>
            </a:r>
            <a:r>
              <a:rPr lang="cs-CZ" dirty="0"/>
              <a:t>Evropského zemědělského fondu pro rozvoj venkova</a:t>
            </a:r>
            <a:r>
              <a:rPr lang="cs-CZ" altLang="cs-CZ" dirty="0" smtClean="0"/>
              <a:t> </a:t>
            </a:r>
            <a:r>
              <a:rPr lang="cs-CZ" altLang="cs-CZ" b="1" dirty="0" smtClean="0">
                <a:solidFill>
                  <a:srgbClr val="FF0000"/>
                </a:solidFill>
              </a:rPr>
              <a:t>EAFRD </a:t>
            </a:r>
            <a:r>
              <a:rPr lang="cs-CZ" altLang="cs-CZ" dirty="0" smtClean="0"/>
              <a:t>a Evropského rybářského fondu </a:t>
            </a:r>
            <a:r>
              <a:rPr lang="cs-CZ" altLang="cs-CZ" b="1" dirty="0" smtClean="0">
                <a:solidFill>
                  <a:srgbClr val="FF0000"/>
                </a:solidFill>
              </a:rPr>
              <a:t>EFF. </a:t>
            </a:r>
            <a:r>
              <a:rPr lang="cs-CZ" altLang="cs-CZ" b="1" dirty="0" smtClean="0"/>
              <a:t> </a:t>
            </a:r>
          </a:p>
          <a:p>
            <a:pPr eaLnBrk="1" hangingPunct="1">
              <a:lnSpc>
                <a:spcPct val="90000"/>
              </a:lnSpc>
              <a:buFont typeface="Arial" charset="0"/>
              <a:buChar char="►"/>
              <a:defRPr/>
            </a:pPr>
            <a:endParaRPr lang="cs-CZ" altLang="cs-CZ" dirty="0"/>
          </a:p>
        </p:txBody>
      </p:sp>
    </p:spTree>
    <p:extLst>
      <p:ext uri="{BB962C8B-B14F-4D97-AF65-F5344CB8AC3E}">
        <p14:creationId xmlns:p14="http://schemas.microsoft.com/office/powerpoint/2010/main" val="842701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endParaRPr lang="cs-CZ"/>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smtClean="0"/>
              <a:t>Přímé </a:t>
            </a:r>
            <a:r>
              <a:rPr lang="cs-CZ" dirty="0"/>
              <a:t>platby vyplácené zjednodušeným systémem, tj. na hektar obhospodařované plochy. </a:t>
            </a:r>
            <a:endParaRPr lang="cs-CZ" dirty="0" smtClean="0"/>
          </a:p>
          <a:p>
            <a:pPr eaLnBrk="1" hangingPunct="1">
              <a:buFont typeface="Arial" charset="0"/>
              <a:buChar char="►"/>
              <a:defRPr/>
            </a:pPr>
            <a:r>
              <a:rPr lang="cs-CZ" dirty="0" smtClean="0"/>
              <a:t>Program </a:t>
            </a:r>
            <a:r>
              <a:rPr lang="cs-CZ" dirty="0"/>
              <a:t>rozvoje venkova (PRV</a:t>
            </a:r>
            <a:r>
              <a:rPr lang="cs-CZ" dirty="0" smtClean="0"/>
              <a:t>). </a:t>
            </a:r>
          </a:p>
          <a:p>
            <a:pPr eaLnBrk="1" hangingPunct="1">
              <a:buFont typeface="Arial" charset="0"/>
              <a:buChar char="►"/>
              <a:defRPr/>
            </a:pPr>
            <a:r>
              <a:rPr lang="cs-CZ" dirty="0"/>
              <a:t>T</a:t>
            </a:r>
            <a:r>
              <a:rPr lang="cs-CZ" dirty="0" smtClean="0"/>
              <a:t>ržní </a:t>
            </a:r>
            <a:r>
              <a:rPr lang="cs-CZ" dirty="0"/>
              <a:t>opatření Společné organizace trhu, </a:t>
            </a:r>
            <a:r>
              <a:rPr lang="cs-CZ" dirty="0" smtClean="0"/>
              <a:t>která </a:t>
            </a:r>
            <a:r>
              <a:rPr lang="cs-CZ" dirty="0"/>
              <a:t>řeší výkyvy poptávky a nabídky na trhu a zabezpečují zemědělským podnikatelům větší jistotu a lepší stabilitu v podnikání.</a:t>
            </a:r>
          </a:p>
        </p:txBody>
      </p:sp>
    </p:spTree>
    <p:extLst>
      <p:ext uri="{BB962C8B-B14F-4D97-AF65-F5344CB8AC3E}">
        <p14:creationId xmlns:p14="http://schemas.microsoft.com/office/powerpoint/2010/main" val="1318663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Zdroje fondu</a:t>
            </a:r>
            <a:endParaRPr lang="cs-CZ" dirty="0"/>
          </a:p>
        </p:txBody>
      </p:sp>
      <p:sp>
        <p:nvSpPr>
          <p:cNvPr id="4" name="Zástupný symbol pro obsah 3"/>
          <p:cNvSpPr>
            <a:spLocks noGrp="1"/>
          </p:cNvSpPr>
          <p:nvPr>
            <p:ph sz="half" idx="1"/>
          </p:nvPr>
        </p:nvSpPr>
        <p:spPr/>
        <p:txBody>
          <a:bodyPr/>
          <a:lstStyle/>
          <a:p>
            <a:pPr eaLnBrk="1" hangingPunct="1">
              <a:buFont typeface="Arial" charset="0"/>
              <a:buChar char="►"/>
              <a:defRPr/>
            </a:pPr>
            <a:r>
              <a:rPr lang="cs-CZ" sz="1800" dirty="0"/>
              <a:t>a</a:t>
            </a:r>
            <a:r>
              <a:rPr lang="cs-CZ" sz="1800" dirty="0">
                <a:solidFill>
                  <a:srgbClr val="FF0000"/>
                </a:solidFill>
              </a:rPr>
              <a:t>) dotace ze státního rozpočtu </a:t>
            </a:r>
            <a:r>
              <a:rPr lang="cs-CZ" sz="1800" dirty="0"/>
              <a:t>na předfinancování výdajů, které mají být kryty prostředky z rozpočtu Evropské unie kromě prostředků z Národního fondu</a:t>
            </a:r>
          </a:p>
          <a:p>
            <a:pPr eaLnBrk="1" hangingPunct="1">
              <a:buFont typeface="Arial" charset="0"/>
              <a:buChar char="►"/>
              <a:defRPr/>
            </a:pPr>
            <a:r>
              <a:rPr lang="cs-CZ" sz="1800" dirty="0"/>
              <a:t>b) dotace ze státního rozpočtu, poskytnutá jako ostatní prostředky</a:t>
            </a:r>
          </a:p>
          <a:p>
            <a:pPr eaLnBrk="1" hangingPunct="1">
              <a:buFont typeface="Arial" charset="0"/>
              <a:buChar char="►"/>
              <a:defRPr/>
            </a:pPr>
            <a:r>
              <a:rPr lang="cs-CZ" sz="1800" dirty="0"/>
              <a:t>c) dotace ze státního rozpočtu účelově určená na krytí správních výdajů Fondu,</a:t>
            </a:r>
          </a:p>
          <a:p>
            <a:pPr eaLnBrk="1" hangingPunct="1">
              <a:buFont typeface="Arial" charset="0"/>
              <a:buChar char="►"/>
              <a:defRPr/>
            </a:pPr>
            <a:r>
              <a:rPr lang="cs-CZ" sz="1800" dirty="0"/>
              <a:t>d) </a:t>
            </a:r>
            <a:r>
              <a:rPr lang="cs-CZ" sz="1800" dirty="0">
                <a:solidFill>
                  <a:srgbClr val="FF0000"/>
                </a:solidFill>
              </a:rPr>
              <a:t>příjmy z prodeje</a:t>
            </a:r>
            <a:r>
              <a:rPr lang="cs-CZ" sz="1800" dirty="0"/>
              <a:t> zemědělských výrobků a potravin nakoupených Fondem,</a:t>
            </a:r>
          </a:p>
          <a:p>
            <a:pPr eaLnBrk="1" hangingPunct="1">
              <a:buFont typeface="Arial" charset="0"/>
              <a:buChar char="►"/>
              <a:defRPr/>
            </a:pPr>
            <a:r>
              <a:rPr lang="cs-CZ" sz="1800" dirty="0"/>
              <a:t>e</a:t>
            </a:r>
            <a:r>
              <a:rPr lang="cs-CZ" sz="1800" dirty="0">
                <a:solidFill>
                  <a:srgbClr val="FF0000"/>
                </a:solidFill>
              </a:rPr>
              <a:t>) podpory </a:t>
            </a:r>
            <a:r>
              <a:rPr lang="cs-CZ" sz="1800" dirty="0"/>
              <a:t>poskytnuté EU nebo jiným zahraničním subjektem</a:t>
            </a:r>
            <a:r>
              <a:rPr lang="cs-CZ" sz="1400" dirty="0"/>
              <a:t>,</a:t>
            </a:r>
          </a:p>
          <a:p>
            <a:pPr marL="0" indent="0">
              <a:buNone/>
              <a:defRPr/>
            </a:pPr>
            <a:endParaRPr lang="cs-CZ" sz="1400" dirty="0"/>
          </a:p>
        </p:txBody>
      </p:sp>
      <p:sp>
        <p:nvSpPr>
          <p:cNvPr id="5" name="Zástupný symbol pro obsah 4"/>
          <p:cNvSpPr>
            <a:spLocks noGrp="1"/>
          </p:cNvSpPr>
          <p:nvPr>
            <p:ph sz="half" idx="2"/>
          </p:nvPr>
        </p:nvSpPr>
        <p:spPr/>
        <p:txBody>
          <a:bodyPr/>
          <a:lstStyle/>
          <a:p>
            <a:pPr eaLnBrk="1" hangingPunct="1">
              <a:buFont typeface="Arial" charset="0"/>
              <a:buChar char="►"/>
              <a:defRPr/>
            </a:pPr>
            <a:r>
              <a:rPr lang="cs-CZ" sz="1600" dirty="0"/>
              <a:t>f) </a:t>
            </a:r>
            <a:r>
              <a:rPr lang="cs-CZ" sz="1600" dirty="0">
                <a:solidFill>
                  <a:srgbClr val="FF0000"/>
                </a:solidFill>
              </a:rPr>
              <a:t>úvěry</a:t>
            </a:r>
            <a:r>
              <a:rPr lang="cs-CZ" sz="1600" dirty="0"/>
              <a:t> poskytnuté Fondu, úroky z vkladů Fondu, výnosy z cenných papírů, smluvní pokuty, pokuty, pojistná plnění a jiné příjmy,</a:t>
            </a:r>
          </a:p>
          <a:p>
            <a:pPr eaLnBrk="1" hangingPunct="1">
              <a:buFont typeface="Arial" charset="0"/>
              <a:buChar char="►"/>
              <a:defRPr/>
            </a:pPr>
            <a:r>
              <a:rPr lang="cs-CZ" sz="1600" dirty="0"/>
              <a:t>g) prostředky z </a:t>
            </a:r>
            <a:r>
              <a:rPr lang="cs-CZ" sz="1600" dirty="0">
                <a:solidFill>
                  <a:srgbClr val="FF0000"/>
                </a:solidFill>
              </a:rPr>
              <a:t>Národního fondu,</a:t>
            </a:r>
          </a:p>
          <a:p>
            <a:pPr eaLnBrk="1" hangingPunct="1">
              <a:buFont typeface="Arial" charset="0"/>
              <a:buChar char="►"/>
              <a:defRPr/>
            </a:pPr>
            <a:r>
              <a:rPr lang="cs-CZ" sz="1600" dirty="0"/>
              <a:t>h) prostředky poskytnuté Ministerstvem financí,</a:t>
            </a:r>
          </a:p>
          <a:p>
            <a:pPr eaLnBrk="1" hangingPunct="1">
              <a:buFont typeface="Arial" charset="0"/>
              <a:buChar char="►"/>
              <a:defRPr/>
            </a:pPr>
            <a:r>
              <a:rPr lang="cs-CZ" sz="1600" dirty="0"/>
              <a:t>i) náklady spojené s výběrem pravomocným rozhodnutím uložených </a:t>
            </a:r>
            <a:r>
              <a:rPr lang="cs-CZ" sz="1600" dirty="0">
                <a:solidFill>
                  <a:srgbClr val="FF0000"/>
                </a:solidFill>
              </a:rPr>
              <a:t>finančních dávek z výroby cukru </a:t>
            </a:r>
            <a:r>
              <a:rPr lang="cs-CZ" sz="1600" dirty="0"/>
              <a:t>podle § 11h odst. 5 ZSZIF a náklady spojené s vymáháním finančních prostředků poskytnutých Fondem, které mají být Fondu vráceny, ve výši stanovené zvláštním právním předpisem,</a:t>
            </a:r>
          </a:p>
          <a:p>
            <a:pPr eaLnBrk="1" hangingPunct="1">
              <a:buFont typeface="Arial" charset="0"/>
              <a:buChar char="►"/>
              <a:defRPr/>
            </a:pPr>
            <a:r>
              <a:rPr lang="cs-CZ" sz="1600" dirty="0"/>
              <a:t> j) </a:t>
            </a:r>
            <a:r>
              <a:rPr lang="cs-CZ" sz="1600" dirty="0">
                <a:solidFill>
                  <a:srgbClr val="FF0000"/>
                </a:solidFill>
              </a:rPr>
              <a:t>vrácené</a:t>
            </a:r>
            <a:r>
              <a:rPr lang="cs-CZ" sz="1600" dirty="0"/>
              <a:t> dotace a penále</a:t>
            </a:r>
            <a:r>
              <a:rPr lang="cs-CZ" sz="1400" dirty="0"/>
              <a:t>.</a:t>
            </a:r>
          </a:p>
          <a:p>
            <a:pPr eaLnBrk="1" hangingPunct="1">
              <a:buFont typeface="Arial" charset="0"/>
              <a:buChar char="►"/>
              <a:defRPr/>
            </a:pPr>
            <a:endParaRPr lang="cs-CZ" dirty="0"/>
          </a:p>
        </p:txBody>
      </p:sp>
    </p:spTree>
    <p:extLst>
      <p:ext uri="{BB962C8B-B14F-4D97-AF65-F5344CB8AC3E}">
        <p14:creationId xmlns:p14="http://schemas.microsoft.com/office/powerpoint/2010/main" val="2685005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eaLnBrk="1" hangingPunct="1">
              <a:defRPr/>
            </a:pPr>
            <a:r>
              <a:rPr lang="cs-CZ" dirty="0" smtClean="0"/>
              <a:t>Přímé platby</a:t>
            </a:r>
            <a:endParaRPr lang="cs-CZ" dirty="0"/>
          </a:p>
        </p:txBody>
      </p:sp>
      <p:sp>
        <p:nvSpPr>
          <p:cNvPr id="6" name="Zástupný symbol pro obsah 5"/>
          <p:cNvSpPr>
            <a:spLocks noGrp="1"/>
          </p:cNvSpPr>
          <p:nvPr>
            <p:ph idx="1"/>
          </p:nvPr>
        </p:nvSpPr>
        <p:spPr/>
        <p:txBody>
          <a:bodyPr/>
          <a:lstStyle/>
          <a:p>
            <a:pPr eaLnBrk="1" hangingPunct="1">
              <a:buFont typeface="Arial" charset="0"/>
              <a:buChar char="►"/>
              <a:defRPr/>
            </a:pPr>
            <a:r>
              <a:rPr lang="cs-CZ" sz="2400" dirty="0">
                <a:hlinkClick r:id="rId2"/>
              </a:rPr>
              <a:t>Jednotná platba na plochu (SAPS)</a:t>
            </a:r>
            <a:endParaRPr lang="cs-CZ" sz="2400" dirty="0"/>
          </a:p>
          <a:p>
            <a:pPr eaLnBrk="1" hangingPunct="1">
              <a:buFont typeface="Arial" charset="0"/>
              <a:buChar char="►"/>
              <a:defRPr/>
            </a:pPr>
            <a:r>
              <a:rPr lang="cs-CZ" sz="2400" dirty="0">
                <a:hlinkClick r:id="rId3"/>
              </a:rPr>
              <a:t>Přechodné vnitrostátní podpory (PVP)</a:t>
            </a:r>
            <a:endParaRPr lang="cs-CZ" sz="2400" dirty="0"/>
          </a:p>
          <a:p>
            <a:pPr eaLnBrk="1" hangingPunct="1">
              <a:buFont typeface="Arial" charset="0"/>
              <a:buChar char="►"/>
              <a:defRPr/>
            </a:pPr>
            <a:r>
              <a:rPr lang="cs-CZ" sz="2400" dirty="0">
                <a:hlinkClick r:id="rId4"/>
              </a:rPr>
              <a:t>Oddělená platba na cukr (SSP)</a:t>
            </a:r>
            <a:endParaRPr lang="cs-CZ" sz="2400" dirty="0"/>
          </a:p>
          <a:p>
            <a:pPr eaLnBrk="1" hangingPunct="1">
              <a:buFont typeface="Arial" charset="0"/>
              <a:buChar char="►"/>
              <a:defRPr/>
            </a:pPr>
            <a:r>
              <a:rPr lang="cs-CZ" sz="2400" dirty="0">
                <a:hlinkClick r:id="rId5"/>
              </a:rPr>
              <a:t>Oddělená platba na rajčata (STP)</a:t>
            </a:r>
            <a:endParaRPr lang="cs-CZ" sz="2400" dirty="0"/>
          </a:p>
          <a:p>
            <a:pPr eaLnBrk="1" hangingPunct="1">
              <a:buFont typeface="Arial" charset="0"/>
              <a:buChar char="►"/>
              <a:defRPr/>
            </a:pPr>
            <a:r>
              <a:rPr lang="cs-CZ" sz="2400" dirty="0">
                <a:hlinkClick r:id="rId6"/>
              </a:rPr>
              <a:t>Zvláštní podpora na krávy chované v systému s tržní produkcí mléka (Dojnice)</a:t>
            </a:r>
            <a:endParaRPr lang="cs-CZ" sz="2400" dirty="0"/>
          </a:p>
          <a:p>
            <a:pPr eaLnBrk="1" hangingPunct="1">
              <a:buFont typeface="Arial" charset="0"/>
              <a:buChar char="►"/>
              <a:defRPr/>
            </a:pPr>
            <a:r>
              <a:rPr lang="cs-CZ" sz="2400" dirty="0">
                <a:hlinkClick r:id="rId7"/>
              </a:rPr>
              <a:t>Zvláštní podpora na tele masného typu</a:t>
            </a:r>
            <a:endParaRPr lang="cs-CZ" sz="2400" dirty="0"/>
          </a:p>
          <a:p>
            <a:pPr eaLnBrk="1" hangingPunct="1">
              <a:buFont typeface="Arial" charset="0"/>
              <a:buChar char="►"/>
              <a:defRPr/>
            </a:pPr>
            <a:r>
              <a:rPr lang="cs-CZ" sz="2400" dirty="0">
                <a:hlinkClick r:id="rId8"/>
              </a:rPr>
              <a:t>Zvláštní podpora na bahnice, popř. kozy, pasené na travních porostech</a:t>
            </a:r>
            <a:endParaRPr lang="cs-CZ" sz="2400" dirty="0"/>
          </a:p>
          <a:p>
            <a:pPr eaLnBrk="1" hangingPunct="1">
              <a:buFont typeface="Arial" charset="0"/>
              <a:buChar char="►"/>
              <a:defRPr/>
            </a:pPr>
            <a:r>
              <a:rPr lang="cs-CZ" sz="2400" dirty="0">
                <a:hlinkClick r:id="rId9"/>
              </a:rPr>
              <a:t>Zvláštní podpora na brambory pro výrobu škrobu</a:t>
            </a:r>
            <a:endParaRPr lang="cs-CZ" sz="2400" dirty="0"/>
          </a:p>
          <a:p>
            <a:pPr eaLnBrk="1" hangingPunct="1">
              <a:buFont typeface="Arial" charset="0"/>
              <a:buChar char="►"/>
              <a:defRPr/>
            </a:pPr>
            <a:r>
              <a:rPr lang="cs-CZ" sz="2400" dirty="0">
                <a:hlinkClick r:id="rId10"/>
              </a:rPr>
              <a:t>Zvláštní podpora na chmel</a:t>
            </a:r>
            <a:endParaRPr lang="cs-CZ" sz="2400" dirty="0"/>
          </a:p>
          <a:p>
            <a:pPr marL="0" indent="0">
              <a:buNone/>
              <a:defRPr/>
            </a:pPr>
            <a:endParaRPr lang="cs-CZ" dirty="0"/>
          </a:p>
        </p:txBody>
      </p:sp>
    </p:spTree>
    <p:extLst>
      <p:ext uri="{BB962C8B-B14F-4D97-AF65-F5344CB8AC3E}">
        <p14:creationId xmlns:p14="http://schemas.microsoft.com/office/powerpoint/2010/main" val="2352604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cs-CZ" altLang="cs-CZ"/>
              <a:t>Programy</a:t>
            </a:r>
          </a:p>
        </p:txBody>
      </p:sp>
      <p:sp>
        <p:nvSpPr>
          <p:cNvPr id="65539" name="Rectangle 3"/>
          <p:cNvSpPr>
            <a:spLocks noGrp="1" noRot="1" noChangeArrowheads="1"/>
          </p:cNvSpPr>
          <p:nvPr>
            <p:ph type="body" idx="1"/>
          </p:nvPr>
        </p:nvSpPr>
        <p:spPr/>
        <p:txBody>
          <a:bodyPr/>
          <a:lstStyle/>
          <a:p>
            <a:pPr eaLnBrk="1" hangingPunct="1">
              <a:buFont typeface="Arial" charset="0"/>
              <a:buChar char="►"/>
              <a:defRPr/>
            </a:pPr>
            <a:r>
              <a:rPr lang="cs-CZ" altLang="cs-CZ" dirty="0"/>
              <a:t>Program rozvoje </a:t>
            </a:r>
            <a:r>
              <a:rPr lang="cs-CZ" altLang="cs-CZ" dirty="0" smtClean="0"/>
              <a:t>venkova 2014-2020</a:t>
            </a:r>
            <a:endParaRPr lang="cs-CZ" altLang="cs-CZ" dirty="0"/>
          </a:p>
          <a:p>
            <a:pPr eaLnBrk="1" hangingPunct="1">
              <a:buFont typeface="Arial" charset="0"/>
              <a:buChar char="►"/>
              <a:defRPr/>
            </a:pPr>
            <a:r>
              <a:rPr lang="cs-CZ" altLang="cs-CZ" dirty="0"/>
              <a:t>Operační program </a:t>
            </a:r>
            <a:r>
              <a:rPr lang="cs-CZ" altLang="cs-CZ" dirty="0" smtClean="0"/>
              <a:t>Rybářství 2014-2020</a:t>
            </a:r>
            <a:endParaRPr lang="cs-CZ" altLang="cs-CZ" dirty="0"/>
          </a:p>
        </p:txBody>
      </p:sp>
    </p:spTree>
    <p:extLst>
      <p:ext uri="{BB962C8B-B14F-4D97-AF65-F5344CB8AC3E}">
        <p14:creationId xmlns:p14="http://schemas.microsoft.com/office/powerpoint/2010/main" val="4161749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Mozkocvična</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7358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Interpretujte:</a:t>
            </a:r>
            <a:endParaRPr lang="cs-CZ" dirty="0"/>
          </a:p>
        </p:txBody>
      </p:sp>
      <p:sp>
        <p:nvSpPr>
          <p:cNvPr id="3" name="Zástupný symbol pro obsah 2"/>
          <p:cNvSpPr>
            <a:spLocks noGrp="1"/>
          </p:cNvSpPr>
          <p:nvPr>
            <p:ph idx="1"/>
          </p:nvPr>
        </p:nvSpPr>
        <p:spPr/>
        <p:txBody>
          <a:bodyPr/>
          <a:lstStyle/>
          <a:p>
            <a:r>
              <a:rPr lang="cs-CZ" dirty="0" smtClean="0"/>
              <a:t>§ 10 odst. 3 DŘ:</a:t>
            </a:r>
          </a:p>
          <a:p>
            <a:pPr marL="0" indent="0">
              <a:buNone/>
            </a:pPr>
            <a:r>
              <a:rPr lang="cs-CZ" sz="4400" dirty="0" smtClean="0"/>
              <a:t>„Správce daně má způsobilost být účastníkem občanského soudního řízení ve věcech souvisejících se správou daní a v tomto rozsahu má i procesní způsobilost.“</a:t>
            </a:r>
          </a:p>
          <a:p>
            <a:pPr marL="0" indent="0">
              <a:buNone/>
            </a:pPr>
            <a:endParaRPr lang="cs-CZ" sz="4400" dirty="0" smtClean="0"/>
          </a:p>
        </p:txBody>
      </p:sp>
    </p:spTree>
    <p:extLst>
      <p:ext uri="{BB962C8B-B14F-4D97-AF65-F5344CB8AC3E}">
        <p14:creationId xmlns:p14="http://schemas.microsoft.com/office/powerpoint/2010/main" val="13922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 19 OSŘ (zákon č. 99/1963 Sb., v platném znění)</a:t>
            </a:r>
          </a:p>
          <a:p>
            <a:pPr marL="0" indent="0">
              <a:buNone/>
            </a:pPr>
            <a:r>
              <a:rPr lang="cs-CZ" dirty="0" smtClean="0"/>
              <a:t>„Způsobilost být účastníkem řízení má ten, kdo má </a:t>
            </a:r>
            <a:r>
              <a:rPr lang="cs-CZ" u="sng" dirty="0" smtClean="0"/>
              <a:t>právní osobnost</a:t>
            </a:r>
            <a:r>
              <a:rPr lang="cs-CZ" dirty="0" smtClean="0"/>
              <a:t>; jinak jen </a:t>
            </a:r>
            <a:r>
              <a:rPr lang="cs-CZ" u="sng" dirty="0" smtClean="0"/>
              <a:t>ten</a:t>
            </a:r>
            <a:r>
              <a:rPr lang="cs-CZ" dirty="0" smtClean="0"/>
              <a:t>, </a:t>
            </a:r>
            <a:r>
              <a:rPr lang="cs-CZ" u="sng" dirty="0" smtClean="0"/>
              <a:t>komu ji zákon přiznává</a:t>
            </a:r>
            <a:r>
              <a:rPr lang="cs-CZ" dirty="0" smtClean="0"/>
              <a:t>.“</a:t>
            </a:r>
            <a:endParaRPr lang="cs-CZ" dirty="0"/>
          </a:p>
          <a:p>
            <a:r>
              <a:rPr lang="cs-CZ" dirty="0" smtClean="0"/>
              <a:t>§ 20 OSŘ</a:t>
            </a:r>
          </a:p>
          <a:p>
            <a:pPr marL="0" indent="0">
              <a:buNone/>
            </a:pPr>
            <a:r>
              <a:rPr lang="cs-CZ" dirty="0" smtClean="0"/>
              <a:t>(1) Každý může před soudem jako účastník samostatně právně jednat (procesní způsobilost) v tom rozsahu, v jakém je svéprávný.</a:t>
            </a:r>
          </a:p>
          <a:p>
            <a:pPr marL="0" indent="0">
              <a:buNone/>
            </a:pPr>
            <a:r>
              <a:rPr lang="cs-CZ" dirty="0" smtClean="0"/>
              <a:t>(2) Přiznává-li zvláštní právní předpis namísto státu někomu jinému způsobilost samostatně jednat před soudem ve věci týkající se majetku státu, jedná tato osoba jako účastník.</a:t>
            </a:r>
            <a:endParaRPr lang="cs-CZ" dirty="0"/>
          </a:p>
        </p:txBody>
      </p:sp>
    </p:spTree>
    <p:extLst>
      <p:ext uri="{BB962C8B-B14F-4D97-AF65-F5344CB8AC3E}">
        <p14:creationId xmlns:p14="http://schemas.microsoft.com/office/powerpoint/2010/main" val="386155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Interpretujte:</a:t>
            </a:r>
            <a:endParaRPr lang="cs-CZ" dirty="0"/>
          </a:p>
        </p:txBody>
      </p:sp>
      <p:sp>
        <p:nvSpPr>
          <p:cNvPr id="3" name="Zástupný symbol pro obsah 2"/>
          <p:cNvSpPr>
            <a:spLocks noGrp="1"/>
          </p:cNvSpPr>
          <p:nvPr>
            <p:ph idx="1"/>
          </p:nvPr>
        </p:nvSpPr>
        <p:spPr>
          <a:xfrm>
            <a:off x="838200" y="1436914"/>
            <a:ext cx="10515600" cy="5059680"/>
          </a:xfrm>
        </p:spPr>
        <p:txBody>
          <a:bodyPr/>
          <a:lstStyle/>
          <a:p>
            <a:pPr marL="0" indent="0">
              <a:buNone/>
            </a:pPr>
            <a:r>
              <a:rPr lang="cs-CZ" dirty="0" smtClean="0"/>
              <a:t>§ 5 Zákona č. 82/1998 Sb., </a:t>
            </a:r>
            <a:r>
              <a:rPr lang="cs-CZ" u="sng" dirty="0" smtClean="0"/>
              <a:t>o odpovědnosti za škodu způsobenou při výkonu veřejné moci rozhodnutím nebo nesprávným úředním postupem</a:t>
            </a:r>
            <a:r>
              <a:rPr lang="cs-CZ" dirty="0" smtClean="0"/>
              <a:t> a o změně zákona České národní rady č. 358/1992 Sb., o notářích a jejich činnosti (notářský řád), v platném znění:</a:t>
            </a:r>
          </a:p>
          <a:p>
            <a:pPr marL="0" indent="0">
              <a:buNone/>
            </a:pPr>
            <a:r>
              <a:rPr lang="cs-CZ" dirty="0" smtClean="0"/>
              <a:t>„</a:t>
            </a:r>
            <a:r>
              <a:rPr lang="cs-CZ" sz="3200" dirty="0" smtClean="0"/>
              <a:t>Stát odpovídá za podmínek stanovených tímto zákonem za škodu, která byla způsobena</a:t>
            </a:r>
          </a:p>
          <a:p>
            <a:pPr marL="0" indent="0">
              <a:buNone/>
            </a:pPr>
            <a:r>
              <a:rPr lang="cs-CZ" sz="3200" dirty="0" smtClean="0"/>
              <a:t>a) rozhodnutím, jež bylo vydáno v občanském soudním řízení, </a:t>
            </a:r>
            <a:r>
              <a:rPr lang="cs-CZ" sz="3200" u="sng" dirty="0" smtClean="0"/>
              <a:t>ve správním řízení</a:t>
            </a:r>
            <a:r>
              <a:rPr lang="cs-CZ" sz="3200" dirty="0" smtClean="0"/>
              <a:t>, v řízení podle soudního řádu správního nebo v řízení trestním,</a:t>
            </a:r>
          </a:p>
          <a:p>
            <a:pPr marL="0" indent="0">
              <a:buNone/>
            </a:pPr>
            <a:r>
              <a:rPr lang="cs-CZ" sz="3200" dirty="0" smtClean="0"/>
              <a:t>b) nesprávným úředním postupem.“</a:t>
            </a:r>
            <a:endParaRPr lang="cs-CZ" sz="3200" dirty="0"/>
          </a:p>
        </p:txBody>
      </p:sp>
    </p:spTree>
    <p:extLst>
      <p:ext uri="{BB962C8B-B14F-4D97-AF65-F5344CB8AC3E}">
        <p14:creationId xmlns:p14="http://schemas.microsoft.com/office/powerpoint/2010/main" val="129915483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2819</Words>
  <Application>Microsoft Office PowerPoint</Application>
  <PresentationFormat>Širokoúhlá obrazovka</PresentationFormat>
  <Paragraphs>319</Paragraphs>
  <Slides>57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57</vt:i4>
      </vt:variant>
    </vt:vector>
  </HeadingPairs>
  <TitlesOfParts>
    <vt:vector size="63" baseType="lpstr">
      <vt:lpstr>Arial</vt:lpstr>
      <vt:lpstr>Calibri</vt:lpstr>
      <vt:lpstr>Calibri Light</vt:lpstr>
      <vt:lpstr>Tahoma</vt:lpstr>
      <vt:lpstr>Wingdings</vt:lpstr>
      <vt:lpstr>Motiv Office</vt:lpstr>
      <vt:lpstr>Vybrané entity</vt:lpstr>
      <vt:lpstr>Pojem entita</vt:lpstr>
      <vt:lpstr>Entity finanční správy</vt:lpstr>
      <vt:lpstr>Mix entit</vt:lpstr>
      <vt:lpstr>Partnerství entit</vt:lpstr>
      <vt:lpstr>Mozkocvična</vt:lpstr>
      <vt:lpstr>Interpretujte:</vt:lpstr>
      <vt:lpstr>Prezentace aplikace PowerPoint</vt:lpstr>
      <vt:lpstr>Interpretujte:</vt:lpstr>
      <vt:lpstr>Z komentáře WK ASPI – extenzivní výklad „správního řízení“ – sř sensu largo</vt:lpstr>
      <vt:lpstr>Finanční správa jako správa majetku</vt:lpstr>
      <vt:lpstr>Organizační složka státu</vt:lpstr>
      <vt:lpstr>Charakteristika OSS</vt:lpstr>
      <vt:lpstr>*) Účetní jednotka </vt:lpstr>
      <vt:lpstr>Příspěvková organizace státu</vt:lpstr>
      <vt:lpstr>Organizace územních samosprávných celků</vt:lpstr>
      <vt:lpstr>Zajímavý pramen k příspěvkovým organizacím</vt:lpstr>
      <vt:lpstr>VEŘEJNÉ FONDY</vt:lpstr>
      <vt:lpstr>Pojem „veřejný fond“</vt:lpstr>
      <vt:lpstr>Charakteristika</vt:lpstr>
      <vt:lpstr>Kategorie veřejných fondů </vt:lpstr>
      <vt:lpstr>STÁTNÍ FONDY</vt:lpstr>
      <vt:lpstr>Pojem a charakteristika</vt:lpstr>
      <vt:lpstr>Zákon o státním fondu - konstrukce</vt:lpstr>
      <vt:lpstr>Správní výdaje</vt:lpstr>
      <vt:lpstr>Stávající státní fondy</vt:lpstr>
      <vt:lpstr>Historické státní fondy</vt:lpstr>
      <vt:lpstr>Nerealizované fondy</vt:lpstr>
      <vt:lpstr>STÁTNÍ FOND ROZVOJE BYDLENÍ</vt:lpstr>
      <vt:lpstr>Prezentace aplikace PowerPoint</vt:lpstr>
      <vt:lpstr>STÁTNÍ FOND ŽIVOTNÍHO PROSTŘEDÍ</vt:lpstr>
      <vt:lpstr>Prezentace aplikace PowerPoint</vt:lpstr>
      <vt:lpstr>Hlavní úkoly SFŽP</vt:lpstr>
      <vt:lpstr>Příjmy fondu </vt:lpstr>
      <vt:lpstr>Příklady programů SFŽP</vt:lpstr>
      <vt:lpstr>Nová zelená úsporám</vt:lpstr>
      <vt:lpstr>STÁTNÍ FOND DOPRAVNÍ INFRASTRUKTURY</vt:lpstr>
      <vt:lpstr>Prezentace aplikace PowerPoint</vt:lpstr>
      <vt:lpstr>Hlavní úkoly SFDI</vt:lpstr>
      <vt:lpstr>STÁTNÍ FOND KULTURY</vt:lpstr>
      <vt:lpstr>Prezentace aplikace PowerPoint</vt:lpstr>
      <vt:lpstr>Hlavní účel SFK</vt:lpstr>
      <vt:lpstr>Příjmy SFK</vt:lpstr>
      <vt:lpstr>Programy SFK</vt:lpstr>
      <vt:lpstr>STÁTNÍ FOND KINEMATOGRAFIE</vt:lpstr>
      <vt:lpstr>STÁTNÍ FOND KINEMATOGRAFIE</vt:lpstr>
      <vt:lpstr>Hlavní účel SFK</vt:lpstr>
      <vt:lpstr>Příjmy SFK </vt:lpstr>
      <vt:lpstr>Audiovizuální poplatky</vt:lpstr>
      <vt:lpstr>Programy SFKin</vt:lpstr>
      <vt:lpstr>STÁTNÍ ZEMĚDĚLSKÝ INTERVENČNÍ FOND</vt:lpstr>
      <vt:lpstr>Prezentace aplikace PowerPoint</vt:lpstr>
      <vt:lpstr>Účel SZIF</vt:lpstr>
      <vt:lpstr>Prezentace aplikace PowerPoint</vt:lpstr>
      <vt:lpstr>Zdroje fondu</vt:lpstr>
      <vt:lpstr>Přímé platby</vt:lpstr>
      <vt:lpstr>Programy</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Entity rozpočtového práva</dc:title>
  <dc:creator>Hewlett-Packard Company</dc:creator>
  <cp:lastModifiedBy>Hewlett-Packard Company</cp:lastModifiedBy>
  <cp:revision>26</cp:revision>
  <dcterms:created xsi:type="dcterms:W3CDTF">2017-12-04T09:46:48Z</dcterms:created>
  <dcterms:modified xsi:type="dcterms:W3CDTF">2019-12-10T14:13:50Z</dcterms:modified>
</cp:coreProperties>
</file>