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9" r:id="rId3"/>
    <p:sldMasterId id="2147483694" r:id="rId4"/>
    <p:sldMasterId id="2147483709" r:id="rId5"/>
    <p:sldMasterId id="2147483722" r:id="rId6"/>
  </p:sldMasterIdLst>
  <p:notesMasterIdLst>
    <p:notesMasterId r:id="rId45"/>
  </p:notesMasterIdLst>
  <p:handoutMasterIdLst>
    <p:handoutMasterId r:id="rId46"/>
  </p:handoutMasterIdLst>
  <p:sldIdLst>
    <p:sldId id="309" r:id="rId7"/>
    <p:sldId id="318" r:id="rId8"/>
    <p:sldId id="304" r:id="rId9"/>
    <p:sldId id="313" r:id="rId10"/>
    <p:sldId id="312" r:id="rId11"/>
    <p:sldId id="315" r:id="rId12"/>
    <p:sldId id="328" r:id="rId13"/>
    <p:sldId id="330" r:id="rId14"/>
    <p:sldId id="336" r:id="rId15"/>
    <p:sldId id="338" r:id="rId16"/>
    <p:sldId id="348" r:id="rId17"/>
    <p:sldId id="350" r:id="rId18"/>
    <p:sldId id="349" r:id="rId19"/>
    <p:sldId id="353" r:id="rId20"/>
    <p:sldId id="347" r:id="rId21"/>
    <p:sldId id="400" r:id="rId22"/>
    <p:sldId id="401" r:id="rId23"/>
    <p:sldId id="402" r:id="rId24"/>
    <p:sldId id="352" r:id="rId25"/>
    <p:sldId id="351" r:id="rId26"/>
    <p:sldId id="357" r:id="rId27"/>
    <p:sldId id="359" r:id="rId28"/>
    <p:sldId id="360" r:id="rId29"/>
    <p:sldId id="361" r:id="rId30"/>
    <p:sldId id="362" r:id="rId31"/>
    <p:sldId id="365" r:id="rId32"/>
    <p:sldId id="366" r:id="rId33"/>
    <p:sldId id="367" r:id="rId34"/>
    <p:sldId id="370" r:id="rId35"/>
    <p:sldId id="371" r:id="rId36"/>
    <p:sldId id="372" r:id="rId37"/>
    <p:sldId id="373" r:id="rId38"/>
    <p:sldId id="390" r:id="rId39"/>
    <p:sldId id="392" r:id="rId40"/>
    <p:sldId id="393" r:id="rId41"/>
    <p:sldId id="470" r:id="rId42"/>
    <p:sldId id="471" r:id="rId43"/>
    <p:sldId id="310" r:id="rId4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747" autoAdjust="0"/>
  </p:normalViewPr>
  <p:slideViewPr>
    <p:cSldViewPr>
      <p:cViewPr varScale="1">
        <p:scale>
          <a:sx n="65" d="100"/>
          <a:sy n="65" d="100"/>
        </p:scale>
        <p:origin x="5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C3CCBC3-8A9A-45A6-B71F-0AE720C072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93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D631D75-EA03-487E-B96E-6CB81A8A35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97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38528C-BFF7-47A3-8877-24BADD294E9B}" type="slidenum">
              <a:rPr lang="cs-CZ"/>
              <a:pPr/>
              <a:t>3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159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E02E3-E14C-4167-A4F0-58607FBD6ADD}" type="slidenum">
              <a:rPr lang="cs-CZ"/>
              <a:pPr/>
              <a:t>38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59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98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014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1715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5997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5908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3567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6170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3722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943108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872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486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22959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21481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7089634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92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2578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9246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2405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8198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4522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93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195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636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731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5874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164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9895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676C-7218-4672-BA94-1909DC1BA4F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0088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847B20C4-3516-4BDF-A26F-23D7480B0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49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315C8-8C3B-4675-8501-0B16657AE67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29826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82B5B-ECC3-49D4-A917-4AC0797AE81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518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0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D1B34-E387-401A-AF0B-93C8C45A54A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8896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7705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34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86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6734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8036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0B85D5-DB62-49FD-B429-FAA0698E0B4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468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80861-C98D-45D9-B912-5F02865ADE0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1824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C53AC-957F-4E70-99CE-3A28F12B72EA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539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68EE6-B205-46AF-B2F7-3FAD7A759979}" type="slidenum">
              <a:rPr lang="cs-CZ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140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7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043AB-DBE7-48E5-BE76-CFE2E471DCA7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69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DF5A9B-D163-4882-A053-A7582F7C50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9356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28019-E39B-473D-95A2-783A72F6776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178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D4E23-70EA-4D95-9D6B-B70F38F0A7C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8350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421CC-6F2E-4DB6-B5DB-6CF8CABC10BC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60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5DAC6-3E29-4C10-A9D1-98BFFDCA3CC0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7657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10045-FAD3-4924-B93E-6319D32B60D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3418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8ACF9-5B53-4AA9-B4BB-97883A417D9F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665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2318B-9C25-44A5-BFC8-95F3FF41C2A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8932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216CC-1720-4356-A4C2-E7192C2213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5172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E06DD-3627-41F5-9B53-5DF0A3994B12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3411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8B42E-0A14-4B1D-8208-EC2D348DF7ED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70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520615-86D0-4AC3-AD36-669609EABED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179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4158386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021493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6828219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0911801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41776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7652874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209763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549666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551425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8830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18CE9F-0A32-4AE1-8EF2-F6CECCDC1AB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27358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567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975299-8469-437F-86A1-9639FC4DD08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7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5151C3-5D61-4D15-B895-506097676E5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0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5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14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000000"/>
              </a:solidFill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43765FD4-C3B7-418A-87B7-15E7B0063A13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7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C49151F5-59C0-4C63-8C45-C91FD77637C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algn="r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 smtClean="0">
                <a:solidFill>
                  <a:srgbClr val="68676C"/>
                </a:solidFill>
                <a:latin typeface="Trebuchet MS" pitchFamily="34" charset="0"/>
                <a:cs typeface="Arial" charset="0"/>
              </a:rPr>
              <a:t>www.law.muni.cz</a:t>
            </a:r>
          </a:p>
        </p:txBody>
      </p:sp>
      <p:pic>
        <p:nvPicPr>
          <p:cNvPr id="2056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2058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997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07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3077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cs-CZ" smtClean="0">
              <a:solidFill>
                <a:srgbClr val="000000"/>
              </a:solidFill>
            </a:endParaRPr>
          </a:p>
        </p:txBody>
      </p:sp>
      <p:pic>
        <p:nvPicPr>
          <p:cNvPr id="3078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75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mian@czudek.cz" TargetMode="Externa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cr.cz/cps/rde/xchg/mfcr/xsl/orgstru_59631.html" TargetMode="External"/><Relationship Id="rId2" Type="http://schemas.openxmlformats.org/officeDocument/2006/relationships/hyperlink" Target="http://www.mfcr.cz/cps/rde/xchg/mfcr/xsl/orgstru_5960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ps/rde/xchg/mfcr/xsl/orgstru_59605.html" TargetMode="External"/><Relationship Id="rId5" Type="http://schemas.openxmlformats.org/officeDocument/2006/relationships/hyperlink" Target="http://www.mfcr.cz/cps/rde/xchg/mfcr/xsl/orgstru_59611.html" TargetMode="External"/><Relationship Id="rId4" Type="http://schemas.openxmlformats.org/officeDocument/2006/relationships/hyperlink" Target="http://www.mfcr.cz/cps/rde/xchg/mfcr/xsl/orgstru_59621.html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cds.mfcr.cz/cps/rde/xchg/cds/xsl/index.html?year=0" TargetMode="External"/><Relationship Id="rId3" Type="http://schemas.openxmlformats.org/officeDocument/2006/relationships/hyperlink" Target="http://www.mfcr.cz/cps/rde/xchg/mfcr/xsl/orgstru_75044.html" TargetMode="External"/><Relationship Id="rId7" Type="http://schemas.openxmlformats.org/officeDocument/2006/relationships/hyperlink" Target="http://www.mfcr.cz/cps/rde/xchg/mfcr/xsl/orgstru_75555.html" TargetMode="External"/><Relationship Id="rId2" Type="http://schemas.openxmlformats.org/officeDocument/2006/relationships/hyperlink" Target="http://www.mfcr.cz/cps/rde/xchg/mfcr/xsl/orgstru_75039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fcr.cz/cps/rde/xchg/mfcr/xsl/orgstru_75043.html" TargetMode="External"/><Relationship Id="rId5" Type="http://schemas.openxmlformats.org/officeDocument/2006/relationships/hyperlink" Target="http://www.mfcr.cz/cps/rde/xchg/mfcr/xsl/orgstru_75042.html" TargetMode="External"/><Relationship Id="rId4" Type="http://schemas.openxmlformats.org/officeDocument/2006/relationships/hyperlink" Target="http://www.mfcr.cz/cps/rde/xchg/mfcr/xsl/orgstru_75040.html" TargetMode="External"/><Relationship Id="rId9" Type="http://schemas.openxmlformats.org/officeDocument/2006/relationships/hyperlink" Target="http://www.celnisprava.cz/cz/Stranky/default.asp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11760" y="3141663"/>
            <a:ext cx="6262340" cy="3311525"/>
          </a:xfrm>
        </p:spPr>
        <p:txBody>
          <a:bodyPr/>
          <a:lstStyle/>
          <a:p>
            <a:pPr algn="r"/>
            <a:r>
              <a:rPr lang="cs-CZ" dirty="0" smtClean="0"/>
              <a:t>Finanční správa v ČR </a:t>
            </a:r>
            <a:br>
              <a:rPr lang="cs-CZ" dirty="0" smtClean="0"/>
            </a:br>
            <a:r>
              <a:rPr lang="cs-CZ" sz="3000" dirty="0" smtClean="0"/>
              <a:t>v organizačním pojetí</a:t>
            </a:r>
            <a:br>
              <a:rPr lang="cs-CZ" sz="3000" dirty="0" smtClean="0"/>
            </a:br>
            <a:r>
              <a:rPr lang="cs-CZ" sz="1500" dirty="0" smtClean="0"/>
              <a:t>(se zaměřením na </a:t>
            </a:r>
            <a:r>
              <a:rPr lang="cs-CZ" sz="1500" dirty="0" smtClean="0"/>
              <a:t>správu </a:t>
            </a:r>
            <a:r>
              <a:rPr lang="cs-CZ" sz="1500" dirty="0" smtClean="0"/>
              <a:t>v rezortu MF a Finanční správu ČR)</a:t>
            </a:r>
            <a:r>
              <a:rPr lang="cs-CZ" sz="1500" dirty="0"/>
              <a:t/>
            </a:r>
            <a:br>
              <a:rPr lang="cs-CZ" sz="1500" dirty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 smtClean="0"/>
              <a:t/>
            </a:r>
            <a:br>
              <a:rPr lang="cs-CZ" sz="1500" dirty="0" smtClean="0"/>
            </a:br>
            <a:r>
              <a:rPr lang="cs-CZ" sz="1500" dirty="0"/>
              <a:t/>
            </a:r>
            <a:br>
              <a:rPr lang="cs-CZ" sz="1500" dirty="0"/>
            </a:br>
            <a:r>
              <a:rPr lang="cs-CZ" sz="3000" i="1" dirty="0" smtClean="0"/>
              <a:t>Damian Czudek</a:t>
            </a:r>
            <a:br>
              <a:rPr lang="cs-CZ" sz="3000" i="1" dirty="0" smtClean="0"/>
            </a:b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  <a:hlinkClick r:id="rId2"/>
              </a:rPr>
              <a:t>damian@czudek.cz</a:t>
            </a:r>
            <a:r>
              <a:rPr lang="en-US" sz="1800" kern="0" dirty="0" smtClean="0">
                <a:latin typeface="Calibri" pitchFamily="34" charset="0"/>
                <a:ea typeface="+mj-ea"/>
                <a:cs typeface="Calibri" pitchFamily="34" charset="0"/>
              </a:rPr>
              <a:t>, </a:t>
            </a:r>
            <a:endParaRPr lang="cs-CZ" sz="3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94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financí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Ústřední orgán státní správy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Okruh činností vymezen zákonem č.2/1969 Sb., o zřízení ministerstev a jiných ústředních orgánů státní správy, ve znění pozdějších předpisů (§4)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státních příjmů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Úsek finančního trhu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cs-CZ" dirty="0" smtClean="0"/>
              <a:t>Ostatní úseky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4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Ministerstva financí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824536"/>
          </a:xfrm>
        </p:spPr>
        <p:txBody>
          <a:bodyPr/>
          <a:lstStyle/>
          <a:p>
            <a:r>
              <a:rPr lang="cs-CZ" sz="2200" b="1" dirty="0" smtClean="0">
                <a:solidFill>
                  <a:srgbClr val="0070C0"/>
                </a:solidFill>
                <a:hlinkClick r:id="rId2" tooltip="Ministr financí Ing. Miroslav Kalousek"/>
              </a:rPr>
              <a:t>Ministr financí</a:t>
            </a:r>
            <a:endParaRPr lang="cs-CZ" sz="2200" b="1" dirty="0" smtClean="0">
              <a:solidFill>
                <a:srgbClr val="0070C0"/>
              </a:solidFill>
            </a:endParaRPr>
          </a:p>
          <a:p>
            <a:pPr lvl="1"/>
            <a:r>
              <a:rPr lang="cs-CZ" b="1" dirty="0" smtClean="0">
                <a:solidFill>
                  <a:srgbClr val="0070C0"/>
                </a:solidFill>
                <a:hlinkClick r:id="rId3" tooltip="odbor 10 - Kabinet ministra"/>
              </a:rPr>
              <a:t>odbor 10 - Kabinet ministra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 smtClean="0">
                <a:solidFill>
                  <a:srgbClr val="0070C0"/>
                </a:solidFill>
                <a:hlinkClick r:id="rId4" tooltip="odbor 29 - Legislativní "/>
              </a:rPr>
              <a:t>odbor </a:t>
            </a:r>
            <a:r>
              <a:rPr lang="cs-CZ" b="1" dirty="0">
                <a:solidFill>
                  <a:srgbClr val="0070C0"/>
                </a:solidFill>
                <a:hlinkClick r:id="rId4" tooltip="odbor 29 - Legislativní "/>
              </a:rPr>
              <a:t>29 - Legislativní </a:t>
            </a:r>
            <a:endParaRPr lang="cs-CZ" b="1" dirty="0">
              <a:solidFill>
                <a:srgbClr val="0070C0"/>
              </a:solidFill>
            </a:endParaRPr>
          </a:p>
          <a:p>
            <a:pPr lvl="1"/>
            <a:r>
              <a:rPr lang="cs-CZ" b="1" dirty="0">
                <a:solidFill>
                  <a:srgbClr val="0070C0"/>
                </a:solidFill>
                <a:hlinkClick r:id="rId5" tooltip="odbor 30 - Personální"/>
              </a:rPr>
              <a:t>odbor 30 - Personální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b="1" dirty="0">
                <a:solidFill>
                  <a:srgbClr val="0070C0"/>
                </a:solidFill>
                <a:hlinkClick r:id="rId6" tooltip="odbor  56  - Interní audit a inspekce"/>
              </a:rPr>
              <a:t>odbor 56 - Interní audit a inspekce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</a:p>
          <a:p>
            <a:r>
              <a:rPr lang="cs-CZ" sz="2200" dirty="0" smtClean="0"/>
              <a:t>sekce 02 - Finanční trh </a:t>
            </a:r>
            <a:endParaRPr lang="cs-CZ" sz="1200" dirty="0"/>
          </a:p>
          <a:p>
            <a:r>
              <a:rPr lang="cs-CZ" sz="2200" dirty="0" smtClean="0"/>
              <a:t>sekce 03 - Hospodaření s majetkem státu a informatiky                    </a:t>
            </a:r>
            <a:endParaRPr lang="cs-CZ" sz="1200" dirty="0"/>
          </a:p>
          <a:p>
            <a:r>
              <a:rPr lang="pt-BR" sz="2200" dirty="0" smtClean="0"/>
              <a:t>sekce 04 </a:t>
            </a:r>
            <a:r>
              <a:rPr lang="cs-CZ" sz="2200" dirty="0" smtClean="0"/>
              <a:t>-</a:t>
            </a:r>
            <a:r>
              <a:rPr lang="pt-BR" sz="2200" dirty="0" smtClean="0"/>
              <a:t> </a:t>
            </a:r>
            <a:r>
              <a:rPr lang="cs-CZ" sz="2200" dirty="0" smtClean="0"/>
              <a:t>Finanční</a:t>
            </a:r>
            <a:r>
              <a:rPr lang="pt-BR" sz="2200" dirty="0" smtClean="0"/>
              <a:t>, auditní a provozní</a:t>
            </a:r>
            <a:r>
              <a:rPr lang="cs-CZ" sz="2200" dirty="0" smtClean="0"/>
              <a:t> </a:t>
            </a:r>
            <a:endParaRPr lang="cs-CZ" sz="1200" dirty="0"/>
          </a:p>
          <a:p>
            <a:r>
              <a:rPr lang="cs-CZ" sz="2200" dirty="0" smtClean="0"/>
              <a:t>sekce 05 - Daně a cla - </a:t>
            </a:r>
            <a:r>
              <a:rPr lang="cs-CZ" sz="2200" dirty="0" smtClean="0">
                <a:solidFill>
                  <a:srgbClr val="0070C0"/>
                </a:solidFill>
              </a:rPr>
              <a:t>viz dále</a:t>
            </a:r>
          </a:p>
          <a:p>
            <a:r>
              <a:rPr lang="cs-CZ" sz="2200" dirty="0" smtClean="0"/>
              <a:t>sekce 06 - Veřejné rozpočty</a:t>
            </a:r>
          </a:p>
          <a:p>
            <a:r>
              <a:rPr lang="cs-CZ" sz="2200" dirty="0" smtClean="0"/>
              <a:t>sekce 07- Mezinárodní vztahy a finanční politika</a:t>
            </a:r>
            <a:endParaRPr lang="cs-CZ" sz="1400" dirty="0" smtClean="0"/>
          </a:p>
          <a:p>
            <a:pPr lvl="1"/>
            <a:r>
              <a:rPr lang="cs-CZ" sz="1400" dirty="0" smtClean="0"/>
              <a:t>Blíže viz http://www.mfcr.cz/cps/rde/xchg/mfcr/xsl/orgstru.html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69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MF ČR, sekce 05 - Daně a cla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b="1" dirty="0">
                <a:hlinkClick r:id="rId2" tooltip="odbor 18 - Nepřímé daně"/>
              </a:rPr>
              <a:t>odbor 18 - Nepřímé daně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3" tooltip="odbor 25 – Strategie daňové politiky a správy"/>
              </a:rPr>
              <a:t>odbor 25 – Strategie daňové politiky a správy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4" tooltip="odbor 26 - Majetkové daně, daň silniční a oceňování"/>
              </a:rPr>
              <a:t>odbor 26 - Majetkové daně, daň silniční a oceňování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5" tooltip="odbor 28 - Účetnictví a audit"/>
              </a:rPr>
              <a:t>odbor 28 - Účetnictví a audit</a:t>
            </a:r>
            <a:r>
              <a:rPr lang="cs-CZ" sz="1800" b="1" dirty="0"/>
              <a:t> </a:t>
            </a:r>
          </a:p>
          <a:p>
            <a:pPr>
              <a:defRPr/>
            </a:pPr>
            <a:r>
              <a:rPr lang="cs-CZ" sz="1800" b="1" dirty="0">
                <a:hlinkClick r:id="rId6" tooltip="odbor 32 - Daňová legislativa"/>
              </a:rPr>
              <a:t>odbor 32 - Daňová legislativa</a:t>
            </a:r>
            <a:r>
              <a:rPr lang="cs-CZ" sz="1800" b="1" dirty="0"/>
              <a:t> </a:t>
            </a:r>
          </a:p>
          <a:p>
            <a:pPr>
              <a:defRPr/>
            </a:pPr>
            <a:endParaRPr lang="cs-CZ" sz="1800" b="1" dirty="0">
              <a:hlinkClick r:id="rId7" tooltip="odbor 39 - Správní činnosti"/>
            </a:endParaRPr>
          </a:p>
          <a:p>
            <a:pPr>
              <a:defRPr/>
            </a:pPr>
            <a:r>
              <a:rPr lang="cs-CZ" sz="1800" b="1" dirty="0">
                <a:hlinkClick r:id="rId7" tooltip="odbor 39 - Správní činnosti"/>
              </a:rPr>
              <a:t>odbor 39 - Správní činnosti</a:t>
            </a:r>
            <a:r>
              <a:rPr lang="cs-CZ" sz="1800" b="1" dirty="0"/>
              <a:t> </a:t>
            </a:r>
          </a:p>
          <a:p>
            <a:pPr marL="0" indent="0">
              <a:buNone/>
              <a:defRPr/>
            </a:pPr>
            <a:r>
              <a:rPr lang="cs-CZ" sz="1800" b="1" dirty="0"/>
              <a:t>  </a:t>
            </a:r>
          </a:p>
          <a:p>
            <a:pPr lvl="1">
              <a:defRPr/>
            </a:pPr>
            <a:r>
              <a:rPr lang="cs-CZ" sz="1600" b="1" dirty="0">
                <a:hlinkClick r:id="rId8"/>
              </a:rPr>
              <a:t>Resortní organizace - Generální finanční ředitelství</a:t>
            </a:r>
            <a:r>
              <a:rPr lang="cs-CZ" sz="1600" b="1" dirty="0"/>
              <a:t> </a:t>
            </a:r>
            <a:r>
              <a:rPr lang="cs-CZ" sz="1600" b="1" dirty="0">
                <a:solidFill>
                  <a:srgbClr val="00B0F0"/>
                </a:solidFill>
              </a:rPr>
              <a:t>(viz dále)</a:t>
            </a:r>
          </a:p>
          <a:p>
            <a:pPr lvl="3">
              <a:buNone/>
              <a:defRPr/>
            </a:pPr>
            <a:r>
              <a:rPr lang="cs-CZ" sz="1600" dirty="0"/>
              <a:t> </a:t>
            </a:r>
          </a:p>
          <a:p>
            <a:pPr lvl="1">
              <a:defRPr/>
            </a:pPr>
            <a:r>
              <a:rPr lang="cs-CZ" sz="1600" b="1" dirty="0">
                <a:hlinkClick r:id="rId9"/>
              </a:rPr>
              <a:t>Resortní organizace - Generální ředitelství cel</a:t>
            </a:r>
            <a:r>
              <a:rPr lang="cs-CZ" sz="1600" b="1" dirty="0"/>
              <a:t> </a:t>
            </a:r>
            <a:r>
              <a:rPr lang="cs-CZ" sz="1600" b="1" dirty="0">
                <a:solidFill>
                  <a:srgbClr val="00B0F0"/>
                </a:solidFill>
              </a:rPr>
              <a:t>(viz </a:t>
            </a:r>
            <a:r>
              <a:rPr lang="cs-CZ" sz="1600" b="1" dirty="0" smtClean="0">
                <a:solidFill>
                  <a:srgbClr val="00B0F0"/>
                </a:solidFill>
              </a:rPr>
              <a:t>dále)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71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Vykonavatelé daňové správy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14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2376" cy="1152"/>
          </a:xfrm>
        </p:grpSpPr>
        <p:cxnSp>
          <p:nvCxnSpPr>
            <p:cNvPr id="401412" name="_s401412"/>
            <p:cNvCxnSpPr>
              <a:cxnSpLocks noChangeShapeType="1"/>
              <a:stCxn id="12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3" name="_s401413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4" name="_s401414"/>
            <p:cNvCxnSpPr>
              <a:cxnSpLocks noChangeShapeType="1"/>
              <a:stCxn id="10" idx="0"/>
              <a:endCxn id="8" idx="2"/>
            </p:cNvCxnSpPr>
            <p:nvPr/>
          </p:nvCxnSpPr>
          <p:spPr bwMode="auto">
            <a:xfrm rot="5400000" flipH="1">
              <a:off x="1983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1415" name="_s401415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479" y="1096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1416"/>
            <p:cNvSpPr>
              <a:spLocks noChangeArrowheads="1"/>
            </p:cNvSpPr>
            <p:nvPr/>
          </p:nvSpPr>
          <p:spPr bwMode="auto">
            <a:xfrm>
              <a:off x="1371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Správce daně</a:t>
              </a:r>
            </a:p>
          </p:txBody>
        </p:sp>
        <p:sp>
          <p:nvSpPr>
            <p:cNvPr id="9" name="_s401417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Primární</a:t>
              </a:r>
            </a:p>
          </p:txBody>
        </p:sp>
        <p:sp>
          <p:nvSpPr>
            <p:cNvPr id="10" name="_s401418"/>
            <p:cNvSpPr>
              <a:spLocks noChangeArrowheads="1"/>
            </p:cNvSpPr>
            <p:nvPr/>
          </p:nvSpPr>
          <p:spPr bwMode="auto">
            <a:xfrm>
              <a:off x="1875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Sekundární</a:t>
              </a:r>
            </a:p>
          </p:txBody>
        </p:sp>
        <p:sp>
          <p:nvSpPr>
            <p:cNvPr id="11" name="_s401419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  <p:sp>
          <p:nvSpPr>
            <p:cNvPr id="12" name="_s401420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Celní správa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České republiky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357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Daňová správa </a:t>
            </a:r>
            <a:br>
              <a:rPr lang="cs-CZ" dirty="0" smtClean="0"/>
            </a:br>
            <a:r>
              <a:rPr lang="cs-CZ" sz="2500" dirty="0" smtClean="0"/>
              <a:t>(finanční správa </a:t>
            </a:r>
            <a:r>
              <a:rPr lang="cs-CZ" sz="2500" i="1" dirty="0" smtClean="0"/>
              <a:t>dle zákona o finanční správě)</a:t>
            </a:r>
            <a:r>
              <a:rPr lang="cs-CZ" sz="2500" dirty="0" smtClean="0"/>
              <a:t>  </a:t>
            </a:r>
            <a:br>
              <a:rPr lang="cs-CZ" sz="2500" dirty="0" smtClean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7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2400" cy="503237"/>
          </a:xfrm>
        </p:spPr>
        <p:txBody>
          <a:bodyPr/>
          <a:lstStyle/>
          <a:p>
            <a:r>
              <a:rPr lang="pl-PL" dirty="0" smtClean="0"/>
              <a:t>Z</a:t>
            </a:r>
            <a:r>
              <a:rPr lang="cs-CZ" dirty="0" err="1" smtClean="0"/>
              <a:t>ákladní</a:t>
            </a:r>
            <a:r>
              <a:rPr lang="cs-CZ" dirty="0" smtClean="0"/>
              <a:t> pilíře nové právní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628800"/>
            <a:ext cx="7772400" cy="4502125"/>
          </a:xfrm>
        </p:spPr>
        <p:txBody>
          <a:bodyPr/>
          <a:lstStyle/>
          <a:p>
            <a:r>
              <a:rPr lang="cs-CZ" i="1" dirty="0"/>
              <a:t>Nahrazení současného zákona o ÚFO novým zákonem reflektujícím aktuální legislativní standardy, včetně eliminace možných rizik vyplývajících z legislativního procesu komplexní novely zákona o ÚFO provedené zákonem č. 199/2010 </a:t>
            </a:r>
            <a:r>
              <a:rPr lang="cs-CZ" i="1" dirty="0" smtClean="0"/>
              <a:t>Sb.</a:t>
            </a:r>
          </a:p>
          <a:p>
            <a:r>
              <a:rPr lang="cs-CZ" i="1" dirty="0" smtClean="0"/>
              <a:t>Vytvoření </a:t>
            </a:r>
            <a:r>
              <a:rPr lang="cs-CZ" i="1" dirty="0"/>
              <a:t>Finanční správy České republiky jako jednotné centrálně řízené soustavy orgánů podřízené MF v čele s ředitelstvím s celostátní působností – tato soustava nahradí současnou soustavu </a:t>
            </a:r>
            <a:r>
              <a:rPr lang="cs-CZ" i="1" dirty="0" smtClean="0"/>
              <a:t>ÚFO.</a:t>
            </a:r>
          </a:p>
          <a:p>
            <a:r>
              <a:rPr lang="cs-CZ" i="1" dirty="0" smtClean="0"/>
              <a:t>Zachování </a:t>
            </a:r>
            <a:r>
              <a:rPr lang="cs-CZ" i="1" dirty="0"/>
              <a:t>GFŘ a jeho 14 územních pracovišť umístěných v sídlech finančních úřadů (viz dále).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444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sz="2000" i="1" dirty="0"/>
              <a:t>Zachování koncepce jediné účetní jednotky pro celou integrovanou soustavu daňové správy (GFŘ</a:t>
            </a:r>
            <a:r>
              <a:rPr lang="cs-CZ" sz="2000" i="1" dirty="0" smtClean="0"/>
              <a:t>).</a:t>
            </a:r>
          </a:p>
          <a:p>
            <a:r>
              <a:rPr lang="cs-CZ" sz="2000" i="1" dirty="0" smtClean="0"/>
              <a:t>Reorganizace </a:t>
            </a:r>
            <a:r>
              <a:rPr lang="cs-CZ" sz="2000" i="1" dirty="0"/>
              <a:t>orgánů daňové správy na regionální a lokální úrovni v podobě transformace současných 8 FŘ a 199 FÚ na Odvolací finanční ředitelství a 14 finančních úřadů (FÚ) se sídly totožnými se sídly současných samosprávných krajů a</a:t>
            </a:r>
            <a:br>
              <a:rPr lang="cs-CZ" sz="2000" i="1" dirty="0"/>
            </a:br>
            <a:r>
              <a:rPr lang="cs-CZ" sz="2000" i="1" dirty="0"/>
              <a:t>na jejich 199 územních pracovišť. Tímto krokem </a:t>
            </a:r>
            <a:r>
              <a:rPr lang="cs-CZ" sz="2000" i="1" dirty="0" smtClean="0"/>
              <a:t>došlo </a:t>
            </a:r>
            <a:r>
              <a:rPr lang="cs-CZ" sz="2000" i="1" dirty="0"/>
              <a:t>k vytvoření třístupňové soustavy orgánů pro výkon správy </a:t>
            </a:r>
            <a:r>
              <a:rPr lang="cs-CZ" sz="2000" i="1" dirty="0" smtClean="0"/>
              <a:t>daní.</a:t>
            </a:r>
          </a:p>
          <a:p>
            <a:r>
              <a:rPr lang="cs-CZ" sz="2000" i="1" dirty="0" smtClean="0"/>
              <a:t>Zavedení </a:t>
            </a:r>
            <a:r>
              <a:rPr lang="cs-CZ" sz="2000" i="1" dirty="0"/>
              <a:t>principu výkonu práva daňového subjektu nahlížet do spisu tam, kde je spis </a:t>
            </a:r>
            <a:r>
              <a:rPr lang="cs-CZ" sz="2000" i="1" dirty="0" smtClean="0"/>
              <a:t>umístěn.</a:t>
            </a:r>
          </a:p>
          <a:p>
            <a:r>
              <a:rPr lang="cs-CZ" sz="2000" i="1" dirty="0" smtClean="0"/>
              <a:t>Vytvoření </a:t>
            </a:r>
            <a:r>
              <a:rPr lang="cs-CZ" sz="2000" i="1" dirty="0"/>
              <a:t>Specializovaného finančního úřadu pro velké a specifické daňové subjekty na obdobném principu jako aktuálně upravený, avšak dosud nerealizovaný SFÚ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300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124744"/>
            <a:ext cx="7772400" cy="5006181"/>
          </a:xfrm>
        </p:spPr>
        <p:txBody>
          <a:bodyPr/>
          <a:lstStyle/>
          <a:p>
            <a:r>
              <a:rPr lang="cs-CZ" i="1" dirty="0"/>
              <a:t>Ponechání souhrnné věcné působnosti současných ÚFO beze změny též v rámci Finanční správy ČR, úzká návaznost na ta řešení současného zákona o ÚFO, která se osvědčila a odpovídají současným legislativním požadavkům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Účinnost </a:t>
            </a:r>
            <a:r>
              <a:rPr lang="cs-CZ" i="1" dirty="0"/>
              <a:t>dnem 1. ledna </a:t>
            </a:r>
            <a:r>
              <a:rPr lang="cs-CZ" i="1" dirty="0" smtClean="0"/>
              <a:t>2013.</a:t>
            </a:r>
          </a:p>
          <a:p>
            <a:r>
              <a:rPr lang="cs-CZ" i="1" dirty="0" smtClean="0"/>
              <a:t>Institucionální </a:t>
            </a:r>
            <a:r>
              <a:rPr lang="cs-CZ" i="1" dirty="0"/>
              <a:t>kompatibilita s Projektem JIM, kdy navržená soustava Finanční správy ČR bude schopna k 1. lednu 2014 převzít správu pojistného na veřejnoprávní pojištění (tento případný krok bude řešen pozdějšími samostatnými legislativními materiály).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911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orgány </a:t>
            </a:r>
            <a:r>
              <a:rPr lang="cs-CZ" dirty="0" smtClean="0">
                <a:solidFill>
                  <a:srgbClr val="FF0000"/>
                </a:solidFill>
              </a:rPr>
              <a:t>do 31.12.2012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cs-CZ" b="1" u="sng" dirty="0"/>
              <a:t>Ústřední orgán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Ministerstvo financí</a:t>
            </a:r>
          </a:p>
          <a:p>
            <a:pPr lvl="1"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  <a:buNone/>
            </a:pPr>
            <a:r>
              <a:rPr lang="cs-CZ" b="1" u="sng" dirty="0" smtClean="0"/>
              <a:t>Územní </a:t>
            </a:r>
            <a:r>
              <a:rPr lang="cs-CZ" b="1" u="sng" dirty="0"/>
              <a:t>finanční orgány (ÚFO)</a:t>
            </a:r>
          </a:p>
          <a:p>
            <a:pPr lvl="2">
              <a:lnSpc>
                <a:spcPct val="90000"/>
              </a:lnSpc>
            </a:pPr>
            <a:r>
              <a:rPr lang="en-US" sz="2400" dirty="0" err="1" smtClean="0"/>
              <a:t>Gener</a:t>
            </a:r>
            <a:r>
              <a:rPr lang="cs-CZ" sz="2400" dirty="0" err="1" smtClean="0"/>
              <a:t>ální</a:t>
            </a:r>
            <a:r>
              <a:rPr lang="cs-CZ" sz="2400" dirty="0" smtClean="0"/>
              <a:t> finanční ředitelství (1, Praha)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ředitelství (8) </a:t>
            </a:r>
          </a:p>
          <a:p>
            <a:pPr lvl="2">
              <a:lnSpc>
                <a:spcPct val="90000"/>
              </a:lnSpc>
            </a:pPr>
            <a:endParaRPr lang="cs-CZ" sz="2400" dirty="0" smtClean="0"/>
          </a:p>
          <a:p>
            <a:pPr lvl="2">
              <a:lnSpc>
                <a:spcPct val="90000"/>
              </a:lnSpc>
            </a:pPr>
            <a:r>
              <a:rPr lang="cs-CZ" sz="2400" dirty="0" smtClean="0"/>
              <a:t>Finanční úřady (199) a SFÚ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6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finanční správy a její charakteristika…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40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 ČR </a:t>
            </a:r>
            <a:r>
              <a:rPr lang="cs-CZ" dirty="0" smtClean="0">
                <a:solidFill>
                  <a:srgbClr val="FF0000"/>
                </a:solidFill>
              </a:rPr>
              <a:t>od 1.1.2013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456/2011 Sb. (ZFS)</a:t>
            </a:r>
          </a:p>
          <a:p>
            <a:r>
              <a:rPr lang="cs-CZ" dirty="0" smtClean="0"/>
              <a:t>Charakteristika:</a:t>
            </a:r>
          </a:p>
          <a:p>
            <a:r>
              <a:rPr lang="cs-CZ" dirty="0" smtClean="0"/>
              <a:t>FSČR nahrazuje ÚFO</a:t>
            </a:r>
          </a:p>
          <a:p>
            <a:r>
              <a:rPr lang="cs-CZ" dirty="0" smtClean="0"/>
              <a:t>FSČR = soustava správních orgánů pro výkon správy daní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53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21</a:t>
            </a:fld>
            <a:endParaRPr lang="cs-CZ"/>
          </a:p>
        </p:txBody>
      </p:sp>
      <p:grpSp>
        <p:nvGrpSpPr>
          <p:cNvPr id="7" name="Zástupný symbol pro obsah 5"/>
          <p:cNvGrpSpPr>
            <a:grpSpLocks/>
          </p:cNvGrpSpPr>
          <p:nvPr/>
        </p:nvGrpSpPr>
        <p:grpSpPr bwMode="auto">
          <a:xfrm>
            <a:off x="900113" y="1773238"/>
            <a:ext cx="7772400" cy="4357687"/>
            <a:chOff x="363" y="988"/>
            <a:chExt cx="1872" cy="1152"/>
          </a:xfrm>
        </p:grpSpPr>
        <p:cxnSp>
          <p:nvCxnSpPr>
            <p:cNvPr id="402436" name="_s402436"/>
            <p:cNvCxnSpPr>
              <a:cxnSpLocks noChangeShapeType="1"/>
              <a:stCxn id="11" idx="0"/>
              <a:endCxn id="9" idx="2"/>
            </p:cNvCxnSpPr>
            <p:nvPr/>
          </p:nvCxnSpPr>
          <p:spPr bwMode="auto">
            <a:xfrm rot="5400000" flipH="1">
              <a:off x="1479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7" name="_s402437"/>
            <p:cNvCxnSpPr>
              <a:cxnSpLocks noChangeShapeType="1"/>
              <a:stCxn id="10" idx="0"/>
              <a:endCxn id="9" idx="2"/>
            </p:cNvCxnSpPr>
            <p:nvPr/>
          </p:nvCxnSpPr>
          <p:spPr bwMode="auto">
            <a:xfrm rot="16200000">
              <a:off x="975" y="1528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2438" name="_s402438"/>
            <p:cNvCxnSpPr>
              <a:cxnSpLocks noChangeShapeType="1"/>
              <a:stCxn id="9" idx="0"/>
              <a:endCxn id="8" idx="2"/>
            </p:cNvCxnSpPr>
            <p:nvPr/>
          </p:nvCxnSpPr>
          <p:spPr bwMode="auto">
            <a:xfrm rot="16200000">
              <a:off x="1228" y="1347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_s402439"/>
            <p:cNvSpPr>
              <a:spLocks noChangeArrowheads="1"/>
            </p:cNvSpPr>
            <p:nvPr/>
          </p:nvSpPr>
          <p:spPr bwMode="auto">
            <a:xfrm>
              <a:off x="867" y="988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Generální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  </a:t>
              </a:r>
            </a:p>
          </p:txBody>
        </p:sp>
        <p:sp>
          <p:nvSpPr>
            <p:cNvPr id="9" name="_s402440"/>
            <p:cNvSpPr>
              <a:spLocks noChangeArrowheads="1"/>
            </p:cNvSpPr>
            <p:nvPr/>
          </p:nvSpPr>
          <p:spPr bwMode="auto">
            <a:xfrm>
              <a:off x="867" y="1420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Odvolací finanční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ředitelství</a:t>
              </a:r>
            </a:p>
          </p:txBody>
        </p:sp>
        <p:sp>
          <p:nvSpPr>
            <p:cNvPr id="10" name="_s402441"/>
            <p:cNvSpPr>
              <a:spLocks noChangeArrowheads="1"/>
            </p:cNvSpPr>
            <p:nvPr/>
          </p:nvSpPr>
          <p:spPr bwMode="auto">
            <a:xfrm>
              <a:off x="363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Finanční úřad pro …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(14) </a:t>
              </a:r>
            </a:p>
          </p:txBody>
        </p:sp>
        <p:sp>
          <p:nvSpPr>
            <p:cNvPr id="11" name="_s402442"/>
            <p:cNvSpPr>
              <a:spLocks noChangeArrowheads="1"/>
            </p:cNvSpPr>
            <p:nvPr/>
          </p:nvSpPr>
          <p:spPr bwMode="auto">
            <a:xfrm>
              <a:off x="1371" y="1852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Specializovaný FÚ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(1 pro ČR)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487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rozpočtové a bilanční postavení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Bilanční subjektivita – GFŘ je účetní jednotkou</a:t>
            </a:r>
          </a:p>
          <a:p>
            <a:r>
              <a:rPr lang="cs-CZ" smtClean="0"/>
              <a:t>Rozpočtová forma – organizační složka státu</a:t>
            </a:r>
          </a:p>
          <a:p>
            <a:r>
              <a:rPr lang="cs-CZ" smtClean="0"/>
              <a:t>Kapitola: MF</a:t>
            </a:r>
          </a:p>
          <a:p>
            <a:endParaRPr lang="cs-CZ" smtClean="0"/>
          </a:p>
          <a:p>
            <a:pPr eaLnBrk="1" hangingPunct="1"/>
            <a:r>
              <a:rPr lang="cs-CZ" sz="3200" smtClean="0"/>
              <a:t>sídlo Praha 1, Lazarská 7</a:t>
            </a:r>
          </a:p>
          <a:p>
            <a:pPr eaLnBrk="1" hangingPunct="1"/>
            <a:r>
              <a:rPr lang="cs-CZ" sz="3200" smtClean="0"/>
              <a:t>IČ 72080043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84625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- působnost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Správní delikty</a:t>
            </a:r>
          </a:p>
          <a:p>
            <a:r>
              <a:rPr lang="cs-CZ" smtClean="0"/>
              <a:t>Centrální evidence a registry nezbytné pro FSČR</a:t>
            </a:r>
          </a:p>
          <a:p>
            <a:r>
              <a:rPr lang="cs-CZ" smtClean="0"/>
              <a:t>Podíl na přípravě návrhů NP(S)A</a:t>
            </a:r>
          </a:p>
          <a:p>
            <a:r>
              <a:rPr lang="cs-CZ" smtClean="0"/>
              <a:t>Analytické a koncepční úkoly</a:t>
            </a:r>
          </a:p>
          <a:p>
            <a:r>
              <a:rPr lang="cs-CZ" smtClean="0"/>
              <a:t>Mezinárodní agenda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1558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působnost z pověření MF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Působnost ústředního kontaktního orgánu:</a:t>
            </a:r>
          </a:p>
          <a:p>
            <a:r>
              <a:rPr lang="cs-CZ" smtClean="0"/>
              <a:t>pro mezinárodní administrativní spolupráci </a:t>
            </a:r>
          </a:p>
          <a:p>
            <a:r>
              <a:rPr lang="cs-CZ" smtClean="0"/>
              <a:t>Při vymáhání některých finančních pohledávek</a:t>
            </a:r>
          </a:p>
          <a:p>
            <a:r>
              <a:rPr lang="cs-CZ" smtClean="0"/>
              <a:t>Mezinárodní pomoc při správě daní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427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GFŘ – audit a dozor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800" dirty="0" smtClean="0"/>
              <a:t>Z pověření MF – </a:t>
            </a:r>
            <a:r>
              <a:rPr lang="cs-CZ" sz="2800" b="1" dirty="0" smtClean="0"/>
              <a:t>přezkoumání hospodaření</a:t>
            </a:r>
          </a:p>
          <a:p>
            <a:r>
              <a:rPr lang="cs-CZ" sz="2800" dirty="0" smtClean="0"/>
              <a:t>krajů</a:t>
            </a:r>
          </a:p>
          <a:p>
            <a:r>
              <a:rPr lang="cs-CZ" sz="2800" dirty="0" err="1" smtClean="0"/>
              <a:t>Hl.m.Praha</a:t>
            </a:r>
            <a:endParaRPr lang="cs-CZ" sz="2800" dirty="0" smtClean="0"/>
          </a:p>
          <a:p>
            <a:r>
              <a:rPr lang="cs-CZ" sz="2800" dirty="0" smtClean="0"/>
              <a:t>Regionální rada regionů soudržnosti</a:t>
            </a:r>
          </a:p>
          <a:p>
            <a:r>
              <a:rPr lang="cs-CZ" sz="2800" b="1" dirty="0" smtClean="0"/>
              <a:t>Dozor nad přezkoumáváním</a:t>
            </a:r>
            <a:r>
              <a:rPr lang="cs-CZ" sz="2800" dirty="0" smtClean="0"/>
              <a:t> hospodaření:</a:t>
            </a:r>
          </a:p>
          <a:p>
            <a:r>
              <a:rPr lang="cs-CZ" sz="2800" dirty="0" smtClean="0"/>
              <a:t>Obce</a:t>
            </a:r>
          </a:p>
          <a:p>
            <a:r>
              <a:rPr lang="cs-CZ" sz="2800" dirty="0" smtClean="0"/>
              <a:t>Dobrovolné svazky obcí a DSMČ </a:t>
            </a:r>
            <a:r>
              <a:rPr lang="cs-CZ" sz="2800" dirty="0" err="1" smtClean="0"/>
              <a:t>hl.m.Prahy</a:t>
            </a: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40591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Odvolací finanční ředitelství - působnost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Správní delikty</a:t>
            </a:r>
          </a:p>
          <a:p>
            <a:pPr>
              <a:defRPr/>
            </a:pPr>
            <a:r>
              <a:rPr lang="cs-CZ" dirty="0" smtClean="0"/>
              <a:t>Evidence a registry</a:t>
            </a:r>
          </a:p>
          <a:p>
            <a:pPr>
              <a:defRPr/>
            </a:pPr>
            <a:r>
              <a:rPr lang="cs-CZ" dirty="0" smtClean="0"/>
              <a:t>II. </a:t>
            </a:r>
            <a:r>
              <a:rPr lang="cs-CZ" dirty="0"/>
              <a:t>i</a:t>
            </a:r>
            <a:r>
              <a:rPr lang="cs-CZ" dirty="0" smtClean="0"/>
              <a:t>nstance k FÚ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„</a:t>
            </a:r>
            <a:r>
              <a:rPr lang="cs-CZ" sz="1400" dirty="0" smtClean="0"/>
              <a:t>Nově vzniklé </a:t>
            </a:r>
            <a:r>
              <a:rPr lang="cs-CZ" sz="1400" b="1" dirty="0" smtClean="0"/>
              <a:t>Odvolací finanční ředitelství</a:t>
            </a:r>
            <a:r>
              <a:rPr lang="cs-CZ" sz="1400" dirty="0" smtClean="0"/>
              <a:t> se sídlem v Brně bude jako čistě odvolací orgán vykonávat svou působnost pro celé území České republiky. Vznikem jediného odvolacího orgánu je plně završena snaha o jednotnost v postupech odvolacího řízení.“ </a:t>
            </a:r>
            <a:r>
              <a:rPr lang="cs-CZ" sz="1100" dirty="0" smtClean="0"/>
              <a:t>z tiskové zprávy MF ČR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Kontakt: Masarykova 31, 60200 BRNO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</p:txBody>
      </p:sp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1844675"/>
            <a:ext cx="23812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049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Finanční úřady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Obecné finanční úřady - 14</a:t>
            </a:r>
          </a:p>
          <a:p>
            <a:endParaRPr lang="cs-CZ" smtClean="0"/>
          </a:p>
          <a:p>
            <a:r>
              <a:rPr lang="cs-CZ" smtClean="0"/>
              <a:t>Specializovaný finanční úřad</a:t>
            </a:r>
          </a:p>
        </p:txBody>
      </p:sp>
    </p:spTree>
    <p:extLst>
      <p:ext uri="{BB962C8B-B14F-4D97-AF65-F5344CB8AC3E}">
        <p14:creationId xmlns:p14="http://schemas.microsoft.com/office/powerpoint/2010/main" val="79077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Obecná věcná působnost 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/>
              <a:t>Správa daní</a:t>
            </a:r>
          </a:p>
          <a:p>
            <a:r>
              <a:rPr lang="cs-CZ" sz="2800" smtClean="0"/>
              <a:t>Správní delikty</a:t>
            </a:r>
          </a:p>
          <a:p>
            <a:r>
              <a:rPr lang="cs-CZ" sz="2800" smtClean="0"/>
              <a:t>Převod výnosů daní</a:t>
            </a:r>
          </a:p>
          <a:p>
            <a:r>
              <a:rPr lang="cs-CZ" sz="2800" smtClean="0"/>
              <a:t>Správa splátek MZ (1991-1995)</a:t>
            </a:r>
          </a:p>
          <a:p>
            <a:r>
              <a:rPr lang="cs-CZ" sz="2800" smtClean="0"/>
              <a:t>Dozor nad loteriemi a jinými podobnými hrami</a:t>
            </a:r>
          </a:p>
          <a:p>
            <a:r>
              <a:rPr lang="cs-CZ" sz="2800" smtClean="0"/>
              <a:t>Inkasní správa v rámci FSČR</a:t>
            </a:r>
          </a:p>
          <a:p>
            <a:r>
              <a:rPr lang="cs-CZ" sz="2800" smtClean="0"/>
              <a:t>Registry a evidence</a:t>
            </a:r>
          </a:p>
          <a:p>
            <a:r>
              <a:rPr lang="cs-CZ" sz="2800" smtClean="0"/>
              <a:t>Ad. ze zákona</a:t>
            </a:r>
          </a:p>
        </p:txBody>
      </p:sp>
    </p:spTree>
    <p:extLst>
      <p:ext uri="{BB962C8B-B14F-4D97-AF65-F5344CB8AC3E}">
        <p14:creationId xmlns:p14="http://schemas.microsoft.com/office/powerpoint/2010/main" val="28058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+ Specializovaný finanční úřad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dirty="0" smtClean="0"/>
              <a:t>Pro celou ČR (existence od 1.1.2012)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 smtClean="0"/>
              <a:t>Kontakt: Praha 7, Nábřeží kpt. Jaroše 1000/7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b="1" dirty="0" smtClean="0"/>
              <a:t>Pro „vybrané subjekty“:</a:t>
            </a:r>
          </a:p>
          <a:p>
            <a:pPr>
              <a:defRPr/>
            </a:pPr>
            <a:r>
              <a:rPr lang="cs-CZ" dirty="0" smtClean="0"/>
              <a:t>PO - podnikatel s obratem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 </a:t>
            </a:r>
            <a:r>
              <a:rPr lang="cs-CZ" dirty="0" smtClean="0"/>
              <a:t>           vyšším než 2 mld. Kč</a:t>
            </a:r>
          </a:p>
          <a:p>
            <a:pPr>
              <a:defRPr/>
            </a:pPr>
            <a:r>
              <a:rPr lang="cs-CZ" dirty="0" smtClean="0"/>
              <a:t>Bankovní sektor</a:t>
            </a:r>
          </a:p>
          <a:p>
            <a:pPr>
              <a:defRPr/>
            </a:pPr>
            <a:r>
              <a:rPr lang="cs-CZ" dirty="0" smtClean="0"/>
              <a:t>Pojistný sektor</a:t>
            </a:r>
          </a:p>
          <a:p>
            <a:pPr>
              <a:defRPr/>
            </a:pPr>
            <a:r>
              <a:rPr lang="cs-CZ" dirty="0" smtClean="0"/>
              <a:t>Člen skupiny podle zákona o DPH </a:t>
            </a:r>
          </a:p>
        </p:txBody>
      </p:sp>
    </p:spTree>
    <p:extLst>
      <p:ext uri="{BB962C8B-B14F-4D97-AF65-F5344CB8AC3E}">
        <p14:creationId xmlns:p14="http://schemas.microsoft.com/office/powerpoint/2010/main" val="13293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6C4F57-E7AF-4C36-80DC-0D5A81F68B86}" type="slidenum">
              <a:rPr lang="cs-CZ"/>
              <a:pPr/>
              <a:t>3</a:t>
            </a:fld>
            <a:endParaRPr 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Pojem finanční správy</a:t>
            </a:r>
            <a:endParaRPr lang="cs-CZ" b="1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Finanční správa</a:t>
            </a:r>
            <a:r>
              <a:rPr lang="cs-CZ" b="1" dirty="0"/>
              <a:t> = 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specifický úsek veřejné správy jehož posláním je péče o materiální základ poskytování veřejných statků a dozor (dohled) nad finančními </a:t>
            </a:r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činnostmi</a:t>
            </a:r>
          </a:p>
          <a:p>
            <a:r>
              <a:rPr lang="cs-CZ" sz="2000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(na rozdíl od pojmu veřejná správa veřejných financí, zahrnuje finanční správa i správu veřejného majetku a dále také veřejnoprávní působení na ekonomický systém, včetně nakládání se strategickými statky)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Posláním finanční správy je péče o materiální prostředky v širším smyslu, které vyžaduje veřejný sektor</a:t>
            </a:r>
            <a:endParaRPr 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Negativní výčet působnosti</a:t>
            </a:r>
            <a:br>
              <a:rPr lang="cs-CZ" smtClean="0"/>
            </a:br>
            <a:r>
              <a:rPr lang="cs-CZ" smtClean="0"/>
              <a:t>SFÚ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r>
              <a:rPr lang="cs-CZ" dirty="0" err="1" smtClean="0"/>
              <a:t>DzN</a:t>
            </a:r>
            <a:endParaRPr lang="cs-CZ" dirty="0" smtClean="0"/>
          </a:p>
          <a:p>
            <a:r>
              <a:rPr lang="cs-CZ" dirty="0" smtClean="0"/>
              <a:t>Transferové daně</a:t>
            </a:r>
          </a:p>
        </p:txBody>
      </p:sp>
    </p:spTree>
    <p:extLst>
      <p:ext uri="{BB962C8B-B14F-4D97-AF65-F5344CB8AC3E}">
        <p14:creationId xmlns:p14="http://schemas.microsoft.com/office/powerpoint/2010/main" val="211596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Územní pracoviště FÚ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Zřizují se a ruší vyhláškou MF č. 48/2012 Sb.</a:t>
            </a:r>
          </a:p>
          <a:p>
            <a:endParaRPr lang="cs-CZ" smtClean="0"/>
          </a:p>
          <a:p>
            <a:r>
              <a:rPr lang="cs-CZ" smtClean="0"/>
              <a:t>Stávající FÚ (dle ex-ÚFO) = územní pracoviště FÚ pro daný kraj</a:t>
            </a:r>
          </a:p>
        </p:txBody>
      </p:sp>
    </p:spTree>
    <p:extLst>
      <p:ext uri="{BB962C8B-B14F-4D97-AF65-F5344CB8AC3E}">
        <p14:creationId xmlns:p14="http://schemas.microsoft.com/office/powerpoint/2010/main" val="44939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Bilanční, majetkové a pracovněprávní postavení </a:t>
            </a:r>
            <a:r>
              <a:rPr lang="cs-CZ" dirty="0" err="1" smtClean="0"/>
              <a:t>ofs</a:t>
            </a:r>
            <a:endParaRPr lang="cs-CZ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FÚ, SFÚ, OFŘ mají postavení organizačních jednotek GFŘ</a:t>
            </a:r>
          </a:p>
          <a:p>
            <a:pPr>
              <a:defRPr/>
            </a:pPr>
            <a:r>
              <a:rPr lang="cs-CZ" dirty="0" smtClean="0"/>
              <a:t>Nejsou: účetní jednotkou, nejsou správci majetku, nejsou zaměstnavatelem</a:t>
            </a:r>
          </a:p>
          <a:p>
            <a:pPr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77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ad celní správa </a:t>
            </a:r>
            <a:br>
              <a:rPr lang="cs-CZ" sz="3200" smtClean="0"/>
            </a:br>
            <a:r>
              <a:rPr lang="cs-CZ" sz="3200" smtClean="0"/>
              <a:t>ve funkčním pojetí:</a:t>
            </a:r>
            <a:br>
              <a:rPr lang="cs-CZ" sz="3200" smtClean="0"/>
            </a:br>
            <a:r>
              <a:rPr lang="cs-CZ" sz="3600" smtClean="0"/>
              <a:t>problematika dělené správy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005263"/>
            <a:ext cx="6400800" cy="1752600"/>
          </a:xfrm>
        </p:spPr>
        <p:txBody>
          <a:bodyPr/>
          <a:lstStyle/>
          <a:p>
            <a:pPr algn="l" eaLnBrk="1" hangingPunct="1"/>
            <a:r>
              <a:rPr lang="cs-CZ" smtClean="0"/>
              <a:t> </a:t>
            </a:r>
          </a:p>
          <a:p>
            <a:pPr algn="ctr" eaLnBrk="1" hangingPunct="1"/>
            <a:endParaRPr lang="cs-CZ" smtClean="0"/>
          </a:p>
          <a:p>
            <a:pPr algn="ctr" eaLnBrk="1" hangingPunct="1"/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8374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CÚ a dělená správa - § 8 odst. 2 písm. a</a:t>
            </a:r>
          </a:p>
          <a:p>
            <a:pPr marL="34925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(dříve 5 odst. 4 písm. m) starého zákona o CS ČR):</a:t>
            </a:r>
          </a:p>
          <a:p>
            <a:pPr marL="349250" lvl="1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accent2"/>
                </a:solidFill>
              </a:rPr>
              <a:t>Celní úřad</a:t>
            </a:r>
            <a:r>
              <a:rPr lang="cs-CZ" dirty="0" smtClean="0"/>
              <a:t> je</a:t>
            </a:r>
          </a:p>
          <a:p>
            <a:pPr marL="639762" lvl="2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obecným správcem daně podle správního řádu a vykonává správu placení peněžitých plnění v rámci dělené správy, která jsou příjmem státního rozpočtu, státních fondů nebo rozpočtů územních samosprávných celků</a:t>
            </a:r>
          </a:p>
        </p:txBody>
      </p:sp>
    </p:spTree>
    <p:extLst>
      <p:ext uri="{BB962C8B-B14F-4D97-AF65-F5344CB8AC3E}">
        <p14:creationId xmlns:p14="http://schemas.microsoft.com/office/powerpoint/2010/main" val="62566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z pohledu DŘ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§ 2/3 Daní se pro účely tohoto zákona rozumí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…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c) peněžité plnění v rámci dělené správy.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b="1" smtClean="0">
                <a:solidFill>
                  <a:schemeClr val="accent2"/>
                </a:solidFill>
              </a:rPr>
              <a:t>Co je to dělená správa?</a:t>
            </a:r>
          </a:p>
        </p:txBody>
      </p:sp>
    </p:spTree>
    <p:extLst>
      <p:ext uri="{BB962C8B-B14F-4D97-AF65-F5344CB8AC3E}">
        <p14:creationId xmlns:p14="http://schemas.microsoft.com/office/powerpoint/2010/main" val="40186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Dělená </a:t>
            </a:r>
            <a:r>
              <a:rPr lang="cs-CZ" altLang="cs-CZ" b="1" dirty="0" smtClean="0"/>
              <a:t>správa</a:t>
            </a:r>
            <a:endParaRPr lang="cs-CZ" altLang="cs-CZ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9325" y="1981200"/>
            <a:ext cx="3759200" cy="4114800"/>
          </a:xfrm>
        </p:spPr>
        <p:txBody>
          <a:bodyPr/>
          <a:lstStyle/>
          <a:p>
            <a:r>
              <a:rPr lang="cs-CZ" altLang="cs-CZ"/>
              <a:t>§§ 161-162 Daňového řádu</a:t>
            </a:r>
          </a:p>
          <a:p>
            <a:r>
              <a:rPr lang="cs-CZ" altLang="cs-CZ"/>
              <a:t>Procesně dělená správa</a:t>
            </a:r>
          </a:p>
          <a:p>
            <a:r>
              <a:rPr lang="cs-CZ" altLang="cs-CZ"/>
              <a:t>Institucionálně dělená správa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51400" y="1981200"/>
            <a:ext cx="3759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altLang="cs-CZ"/>
              <a:t>Nalézací řízení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Inkasní správa</a:t>
            </a:r>
          </a:p>
          <a:p>
            <a:pPr algn="ctr">
              <a:buFont typeface="Wingdings" pitchFamily="2" charset="2"/>
              <a:buNone/>
            </a:pPr>
            <a:endParaRPr lang="cs-CZ" altLang="cs-CZ"/>
          </a:p>
          <a:p>
            <a:pPr algn="ctr">
              <a:buFont typeface="Wingdings" pitchFamily="2" charset="2"/>
              <a:buNone/>
            </a:pPr>
            <a:r>
              <a:rPr lang="cs-CZ" altLang="cs-CZ"/>
              <a:t>Vymáhání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6659563" y="20605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659563" y="3068638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3255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Dělená správa - §§ 161-162 DŘ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1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  <a:r>
              <a:rPr lang="cs-CZ" sz="1900" b="1" dirty="0" smtClean="0">
                <a:solidFill>
                  <a:schemeClr val="accent2"/>
                </a:solidFill>
              </a:rPr>
              <a:t>K dělené správě dochází, je-li rozhodnutím orgánu veřejné moci, který není správcem daně, vydaným při výkonu veřejné moci uložena platební povinnost k peněžitému plnění určenému do veřejného rozpočtu a postupuje-li se při jeho placení podle tohoto zákona</a:t>
            </a:r>
            <a:r>
              <a:rPr lang="cs-CZ" sz="1900" dirty="0" smtClean="0"/>
              <a:t> </a:t>
            </a:r>
            <a:r>
              <a:rPr lang="cs-CZ" sz="1900" b="1" dirty="0" smtClean="0">
                <a:solidFill>
                  <a:schemeClr val="accent2"/>
                </a:solidFill>
              </a:rPr>
              <a:t>nebo podle jeho jednotlivých ustanovení.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b="1" dirty="0" smtClean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To platí i tehdy, pokud vznikla platební povinnost k peněžitému plnění určenému do veřejného rozpočtu přímo ze zákona bez vydání rozhodnutí.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700" dirty="0" smtClean="0"/>
              <a:t>Orgán veřejné moci věcně příslušný ke správě placení peněžitého plnění je v tomto rozsahu správcem daně. Osoba povinná k placení tohoto peněžitého plnění má stejná práva a povinnosti jako daňový subjekt při placení daní.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  <a:r>
              <a:rPr lang="cs-CZ" sz="1900" b="1" dirty="0" smtClean="0">
                <a:solidFill>
                  <a:schemeClr val="hlink"/>
                </a:solidFill>
              </a:rPr>
              <a:t>K dělené správě rovněž dochází, jestliže</a:t>
            </a:r>
            <a:r>
              <a:rPr lang="cs-CZ" sz="1900" dirty="0" smtClean="0"/>
              <a:t> zákon stanoví, že </a:t>
            </a:r>
            <a:r>
              <a:rPr lang="cs-CZ" sz="1900" b="1" dirty="0" smtClean="0">
                <a:solidFill>
                  <a:schemeClr val="hlink"/>
                </a:solidFill>
              </a:rPr>
              <a:t>ke správě placení peněžitého plnění je příslušný jiný správní orgán než orgán veřejné moci, který platební povinnost k peněžitému plnění uložil.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9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4188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EFC2188-2E50-4154-8BAC-9C09B77E07B5}" type="slidenum">
              <a:rPr lang="cs-CZ"/>
              <a:pPr/>
              <a:t>38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5100" y="3717032"/>
            <a:ext cx="5969000" cy="2520256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správa </a:t>
            </a:r>
            <a:r>
              <a:rPr lang="cs-CZ" b="1" i="1" dirty="0" err="1" smtClean="0"/>
              <a:t>sensu</a:t>
            </a:r>
            <a:r>
              <a:rPr lang="cs-CZ" b="1" i="1" dirty="0" smtClean="0"/>
              <a:t> largo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Finanční správu lze chápat v širším a užším smyslu: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veškerá činnost, která metodami a formami VS působí na materiální základ veřejného sektoru včetně dopadů na soukromý sektor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75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správa </a:t>
            </a:r>
            <a:r>
              <a:rPr lang="cs-CZ" b="1" i="1" dirty="0" err="1" smtClean="0"/>
              <a:t>sensu</a:t>
            </a:r>
            <a:r>
              <a:rPr lang="cs-CZ" b="1" i="1" dirty="0" smtClean="0"/>
              <a:t> </a:t>
            </a:r>
            <a:r>
              <a:rPr lang="cs-CZ" b="1" i="1" dirty="0" err="1" smtClean="0"/>
              <a:t>stricto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užším slova smyslu se finanční správa omezuje na činnost dekoncentrovaných orgánů, do jejichž působnosti patří realizace výkonné moci při nakládání s veřejnými peněžními prostředky</a:t>
            </a:r>
          </a:p>
          <a:p>
            <a:r>
              <a:rPr lang="cs-CZ" dirty="0" smtClean="0"/>
              <a:t>jedná se de facto pouze o správu veřejných financí</a:t>
            </a:r>
          </a:p>
          <a:p>
            <a:r>
              <a:rPr lang="cs-CZ" dirty="0" smtClean="0"/>
              <a:t>Tj. i správa daní – daň ve smyslu zkratky dle DŘ – daně, cla, poplatky, pokuty, atd..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94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Finanční správa </a:t>
            </a:r>
            <a:r>
              <a:rPr lang="cs-CZ" b="1" i="1" dirty="0" err="1" smtClean="0"/>
              <a:t>sensu</a:t>
            </a:r>
            <a:r>
              <a:rPr lang="cs-CZ" b="1" i="1" dirty="0" smtClean="0"/>
              <a:t> </a:t>
            </a:r>
            <a:r>
              <a:rPr lang="cs-CZ" b="1" i="1" dirty="0" err="1" smtClean="0"/>
              <a:t>stricticimo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 1.1.2013 (zákon o finanční správě ČR)</a:t>
            </a:r>
          </a:p>
          <a:p>
            <a:r>
              <a:rPr lang="cs-CZ" dirty="0" smtClean="0"/>
              <a:t>Finanční správa České republiky</a:t>
            </a:r>
          </a:p>
          <a:p>
            <a:r>
              <a:rPr lang="cs-CZ" dirty="0" smtClean="0"/>
              <a:t>Nástupce územních finančních orgánů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…. vzhledem k provázanosti materiálního základu veřejného sektoru a veřejných financí je vhodné pojímat finanční správu v </a:t>
            </a:r>
            <a:r>
              <a:rPr lang="cs-CZ" dirty="0" smtClean="0">
                <a:solidFill>
                  <a:srgbClr val="FF0000"/>
                </a:solidFill>
              </a:rPr>
              <a:t>širším</a:t>
            </a:r>
            <a:r>
              <a:rPr lang="cs-CZ" dirty="0" smtClean="0"/>
              <a:t> smyslu.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6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Prostředí realizace finanční správy</a:t>
            </a:r>
          </a:p>
        </p:txBody>
      </p:sp>
      <p:grpSp>
        <p:nvGrpSpPr>
          <p:cNvPr id="2" name="Organization Chart 7"/>
          <p:cNvGrpSpPr>
            <a:grpSpLocks/>
          </p:cNvGrpSpPr>
          <p:nvPr/>
        </p:nvGrpSpPr>
        <p:grpSpPr bwMode="auto">
          <a:xfrm>
            <a:off x="425450" y="1684338"/>
            <a:ext cx="4032250" cy="4392612"/>
            <a:chOff x="268" y="1061"/>
            <a:chExt cx="1872" cy="720"/>
          </a:xfrm>
        </p:grpSpPr>
        <p:cxnSp>
          <p:nvCxnSpPr>
            <p:cNvPr id="397316" name="_s397316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1384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17" name="_s397317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880" y="1169"/>
              <a:ext cx="144" cy="504"/>
            </a:xfrm>
            <a:prstGeom prst="bentConnector3">
              <a:avLst>
                <a:gd name="adj1" fmla="val 13019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97318"/>
            <p:cNvSpPr>
              <a:spLocks noChangeArrowheads="1"/>
            </p:cNvSpPr>
            <p:nvPr/>
          </p:nvSpPr>
          <p:spPr bwMode="auto">
            <a:xfrm>
              <a:off x="772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4" name="_s397319"/>
            <p:cNvSpPr>
              <a:spLocks noChangeArrowheads="1"/>
            </p:cNvSpPr>
            <p:nvPr/>
          </p:nvSpPr>
          <p:spPr bwMode="auto">
            <a:xfrm>
              <a:off x="268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PRIMÁRNÍ</a:t>
              </a:r>
            </a:p>
          </p:txBody>
        </p:sp>
        <p:sp>
          <p:nvSpPr>
            <p:cNvPr id="5" name="_s397320"/>
            <p:cNvSpPr>
              <a:spLocks noChangeArrowheads="1"/>
            </p:cNvSpPr>
            <p:nvPr/>
          </p:nvSpPr>
          <p:spPr bwMode="auto">
            <a:xfrm>
              <a:off x="1276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SEKUNDÁRNÍ</a:t>
              </a:r>
            </a:p>
          </p:txBody>
        </p:sp>
      </p:grpSp>
      <p:grpSp>
        <p:nvGrpSpPr>
          <p:cNvPr id="6" name="Organization Chart 16"/>
          <p:cNvGrpSpPr>
            <a:grpSpLocks/>
          </p:cNvGrpSpPr>
          <p:nvPr/>
        </p:nvGrpSpPr>
        <p:grpSpPr bwMode="auto">
          <a:xfrm>
            <a:off x="4616450" y="1684338"/>
            <a:ext cx="4032250" cy="4392612"/>
            <a:chOff x="2908" y="1061"/>
            <a:chExt cx="1440" cy="1584"/>
          </a:xfrm>
        </p:grpSpPr>
        <p:cxnSp>
          <p:nvCxnSpPr>
            <p:cNvPr id="397323" name="_s39732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340" y="1349"/>
              <a:ext cx="144" cy="115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4" name="_s397324"/>
            <p:cNvCxnSpPr>
              <a:cxnSpLocks noChangeShapeType="1"/>
              <a:stCxn id="9" idx="1"/>
              <a:endCxn id="7" idx="2"/>
            </p:cNvCxnSpPr>
            <p:nvPr/>
          </p:nvCxnSpPr>
          <p:spPr bwMode="auto">
            <a:xfrm rot="10800000">
              <a:off x="3340" y="1349"/>
              <a:ext cx="144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7325" name="_s397325"/>
            <p:cNvCxnSpPr>
              <a:cxnSpLocks noChangeShapeType="1"/>
              <a:stCxn id="8" idx="1"/>
              <a:endCxn id="7" idx="2"/>
            </p:cNvCxnSpPr>
            <p:nvPr/>
          </p:nvCxnSpPr>
          <p:spPr bwMode="auto">
            <a:xfrm rot="10800000">
              <a:off x="3340" y="1349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397326"/>
            <p:cNvSpPr>
              <a:spLocks noChangeArrowheads="1"/>
            </p:cNvSpPr>
            <p:nvPr/>
          </p:nvSpPr>
          <p:spPr bwMode="auto">
            <a:xfrm>
              <a:off x="2908" y="1061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Finanční správa</a:t>
              </a:r>
            </a:p>
          </p:txBody>
        </p:sp>
        <p:sp>
          <p:nvSpPr>
            <p:cNvPr id="8" name="_s397327"/>
            <p:cNvSpPr>
              <a:spLocks noChangeArrowheads="1"/>
            </p:cNvSpPr>
            <p:nvPr/>
          </p:nvSpPr>
          <p:spPr bwMode="auto">
            <a:xfrm>
              <a:off x="3484" y="1493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Ministerská (vládní</a:t>
              </a:r>
              <a:r>
                <a:rPr kumimoji="0" lang="cs-CZ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)</a:t>
              </a:r>
            </a:p>
          </p:txBody>
        </p:sp>
        <p:sp>
          <p:nvSpPr>
            <p:cNvPr id="9" name="_s397328"/>
            <p:cNvSpPr>
              <a:spLocks noChangeArrowheads="1"/>
            </p:cNvSpPr>
            <p:nvPr/>
          </p:nvSpPr>
          <p:spPr bwMode="auto">
            <a:xfrm>
              <a:off x="3484" y="1925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Centrální banka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 postavením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5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 správního úřadu </a:t>
              </a:r>
            </a:p>
          </p:txBody>
        </p:sp>
        <p:sp>
          <p:nvSpPr>
            <p:cNvPr id="10" name="_s397329"/>
            <p:cNvSpPr>
              <a:spLocks noChangeArrowheads="1"/>
            </p:cNvSpPr>
            <p:nvPr/>
          </p:nvSpPr>
          <p:spPr bwMode="auto">
            <a:xfrm>
              <a:off x="3484" y="2357"/>
              <a:ext cx="864" cy="288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jiná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542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Podřazení segmentů finanční správy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Primární FS: speciální </a:t>
            </a:r>
            <a:r>
              <a:rPr lang="cs-CZ" dirty="0" err="1" smtClean="0"/>
              <a:t>dekoncentráty</a:t>
            </a:r>
            <a:r>
              <a:rPr lang="cs-CZ" dirty="0" smtClean="0"/>
              <a:t> – FSČR, CSČR, ČNB</a:t>
            </a:r>
          </a:p>
          <a:p>
            <a:pPr eaLnBrk="1" hangingPunct="1"/>
            <a:r>
              <a:rPr lang="cs-CZ" dirty="0" smtClean="0"/>
              <a:t>Sekundární FS: svěřený výkon finanční správy v návaznosti na primární předmět správy, resp. Primární účel existence instituce, nerespektuje se dělba moci.</a:t>
            </a:r>
          </a:p>
          <a:p>
            <a:pPr eaLnBrk="1" hangingPunct="1"/>
            <a:r>
              <a:rPr lang="cs-CZ" dirty="0" smtClean="0"/>
              <a:t>Př.: výkon finanční správy soudy – správa veřejných financí, správa majetku …</a:t>
            </a:r>
          </a:p>
        </p:txBody>
      </p:sp>
    </p:spTree>
    <p:extLst>
      <p:ext uri="{BB962C8B-B14F-4D97-AF65-F5344CB8AC3E}">
        <p14:creationId xmlns:p14="http://schemas.microsoft.com/office/powerpoint/2010/main" val="40935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772816"/>
            <a:ext cx="7772400" cy="4357687"/>
          </a:xfrm>
        </p:spPr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ákon č.2/1969 Sb., o zřízení ministerstev a jiných ústředních orgánů státní správy, ve znění pozdějších předpisů</a:t>
            </a:r>
          </a:p>
          <a:p>
            <a:r>
              <a:rPr lang="cs-CZ" dirty="0" smtClean="0"/>
              <a:t>Zákon č. 456/2011 Sb., o Finanční správě České republiky, ve znění pozdějších předpisů</a:t>
            </a:r>
          </a:p>
          <a:p>
            <a:r>
              <a:rPr lang="cs-CZ" dirty="0" smtClean="0"/>
              <a:t>Zákon č. 17/2012 Sb., o Celní správě České republiky, ve znění pozdějších předpisů,</a:t>
            </a:r>
          </a:p>
          <a:p>
            <a:r>
              <a:rPr lang="cs-CZ" sz="1800" dirty="0" smtClean="0"/>
              <a:t>Další podzákonné předpisy, např. vyhláška o územních pracovištích finančních úřadů, která se nenacházejí v jejich sídlech, vyhláška o vzorech služebních průkazů…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315C8-8C3B-4675-8501-0B16657AE67A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rezentace ENG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589</TotalTime>
  <Words>1362</Words>
  <Application>Microsoft Office PowerPoint</Application>
  <PresentationFormat>Předvádění na obrazovce (4:3)</PresentationFormat>
  <Paragraphs>260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6</vt:i4>
      </vt:variant>
      <vt:variant>
        <vt:lpstr>Nadpisy snímků</vt:lpstr>
      </vt:variant>
      <vt:variant>
        <vt:i4>38</vt:i4>
      </vt:variant>
    </vt:vector>
  </HeadingPairs>
  <TitlesOfParts>
    <vt:vector size="48" baseType="lpstr">
      <vt:lpstr>Arial</vt:lpstr>
      <vt:lpstr>Calibri</vt:lpstr>
      <vt:lpstr>Trebuchet MS</vt:lpstr>
      <vt:lpstr>Wingdings</vt:lpstr>
      <vt:lpstr>3558</vt:lpstr>
      <vt:lpstr>BÉŽOVÁ TITL</vt:lpstr>
      <vt:lpstr>1_3558</vt:lpstr>
      <vt:lpstr>2_3558</vt:lpstr>
      <vt:lpstr>prezentace ENG</vt:lpstr>
      <vt:lpstr>1_BÉŽOVÁ TITL</vt:lpstr>
      <vt:lpstr>Finanční správa v ČR  v organizačním pojetí (se zaměřením na správu v rezortu MF a Finanční správu ČR)    Damian Czudek damian@czudek.cz, </vt:lpstr>
      <vt:lpstr>Pojem finanční správy a její charakteristika…</vt:lpstr>
      <vt:lpstr>Pojem finanční správy</vt:lpstr>
      <vt:lpstr>Finanční správa sensu largo</vt:lpstr>
      <vt:lpstr>Finanční správa sensu stricto</vt:lpstr>
      <vt:lpstr>Finanční správa sensu stricticimo</vt:lpstr>
      <vt:lpstr>Prostředí realizace finanční správy</vt:lpstr>
      <vt:lpstr>Podřazení segmentů finanční správy</vt:lpstr>
      <vt:lpstr>Prezentace aplikace PowerPoint</vt:lpstr>
      <vt:lpstr>Ministerstvo financí</vt:lpstr>
      <vt:lpstr>Ministerstvo financí</vt:lpstr>
      <vt:lpstr>Organizace Ministerstva financí ČR</vt:lpstr>
      <vt:lpstr>MF ČR, sekce 05 - Daně a cla </vt:lpstr>
      <vt:lpstr>Vykonavatelé daňové správy</vt:lpstr>
      <vt:lpstr>Daňová správa  (finanční správa dle zákona o finanční správě)   </vt:lpstr>
      <vt:lpstr>Základní pilíře nové právní úpravy</vt:lpstr>
      <vt:lpstr>Prezentace aplikace PowerPoint</vt:lpstr>
      <vt:lpstr>Prezentace aplikace PowerPoint</vt:lpstr>
      <vt:lpstr>Finanční orgány do 31.12.2012</vt:lpstr>
      <vt:lpstr>Finanční správa ČR od 1.1.2013</vt:lpstr>
      <vt:lpstr>Soustava</vt:lpstr>
      <vt:lpstr>GFŘ – rozpočtové a bilanční postavení</vt:lpstr>
      <vt:lpstr>GFŘ - působnost</vt:lpstr>
      <vt:lpstr>GFŘ – působnost z pověření MF</vt:lpstr>
      <vt:lpstr>GFŘ – audit a dozor</vt:lpstr>
      <vt:lpstr>Odvolací finanční ředitelství - působnost</vt:lpstr>
      <vt:lpstr>Finanční úřady</vt:lpstr>
      <vt:lpstr>Obecná věcná působnost I</vt:lpstr>
      <vt:lpstr>+ Specializovaný finanční úřad </vt:lpstr>
      <vt:lpstr>Negativní výčet působnosti SFÚ</vt:lpstr>
      <vt:lpstr>Územní pracoviště FÚ</vt:lpstr>
      <vt:lpstr>Bilanční, majetkové a pracovněprávní postavení ofs</vt:lpstr>
      <vt:lpstr>ad celní správa  ve funkčním pojetí: problematika dělené správy</vt:lpstr>
      <vt:lpstr> </vt:lpstr>
      <vt:lpstr>Dělená správa z pohledu DŘ</vt:lpstr>
      <vt:lpstr>Dělená správa</vt:lpstr>
      <vt:lpstr>Dělená správa - §§ 161-162 DŘ</vt:lpstr>
      <vt:lpstr>Děkuji za pozornost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x</dc:creator>
  <cp:lastModifiedBy>Pedagog</cp:lastModifiedBy>
  <cp:revision>79</cp:revision>
  <dcterms:created xsi:type="dcterms:W3CDTF">2013-05-01T20:22:39Z</dcterms:created>
  <dcterms:modified xsi:type="dcterms:W3CDTF">2019-11-25T17:43:13Z</dcterms:modified>
</cp:coreProperties>
</file>