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301" r:id="rId4"/>
    <p:sldId id="257" r:id="rId5"/>
    <p:sldId id="279" r:id="rId6"/>
    <p:sldId id="281" r:id="rId7"/>
    <p:sldId id="282" r:id="rId8"/>
    <p:sldId id="283" r:id="rId9"/>
    <p:sldId id="284" r:id="rId10"/>
    <p:sldId id="285" r:id="rId11"/>
    <p:sldId id="286" r:id="rId12"/>
    <p:sldId id="287" r:id="rId13"/>
    <p:sldId id="288" r:id="rId14"/>
    <p:sldId id="289" r:id="rId15"/>
    <p:sldId id="290" r:id="rId16"/>
    <p:sldId id="297" r:id="rId17"/>
    <p:sldId id="291" r:id="rId18"/>
    <p:sldId id="292" r:id="rId19"/>
    <p:sldId id="293" r:id="rId20"/>
    <p:sldId id="294" r:id="rId21"/>
    <p:sldId id="296" r:id="rId22"/>
    <p:sldId id="277" r:id="rId23"/>
    <p:sldId id="278" r:id="rId24"/>
    <p:sldId id="258" r:id="rId25"/>
    <p:sldId id="259" r:id="rId26"/>
    <p:sldId id="260" r:id="rId27"/>
    <p:sldId id="261" r:id="rId28"/>
    <p:sldId id="262" r:id="rId29"/>
    <p:sldId id="263" r:id="rId30"/>
    <p:sldId id="264" r:id="rId31"/>
    <p:sldId id="265" r:id="rId32"/>
    <p:sldId id="266" r:id="rId33"/>
    <p:sldId id="267" r:id="rId34"/>
    <p:sldId id="268" r:id="rId35"/>
    <p:sldId id="269" r:id="rId36"/>
    <p:sldId id="270" r:id="rId37"/>
    <p:sldId id="272" r:id="rId38"/>
    <p:sldId id="273" r:id="rId39"/>
    <p:sldId id="274" r:id="rId40"/>
    <p:sldId id="275" r:id="rId41"/>
    <p:sldId id="276" r:id="rId42"/>
    <p:sldId id="299" r:id="rId43"/>
    <p:sldId id="300" r:id="rId4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57A50AEE-084E-4C30-95B7-CBC274C52884}" type="datetimeFigureOut">
              <a:rPr lang="cs-CZ" smtClean="0"/>
              <a:t>29.10.2019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947945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7A50AEE-084E-4C30-95B7-CBC274C52884}" type="datetimeFigureOut">
              <a:rPr lang="cs-CZ" smtClean="0"/>
              <a:t>29.10.2019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4152238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7A50AEE-084E-4C30-95B7-CBC274C52884}" type="datetimeFigureOut">
              <a:rPr lang="cs-CZ" smtClean="0"/>
              <a:t>29.10.2019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3795695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Nadpis, obsah a text">
    <p:spTree>
      <p:nvGrpSpPr>
        <p:cNvPr id="1" name=""/>
        <p:cNvGrpSpPr/>
        <p:nvPr/>
      </p:nvGrpSpPr>
      <p:grpSpPr>
        <a:xfrm>
          <a:off x="0" y="0"/>
          <a:ext cx="0" cy="0"/>
          <a:chOff x="0" y="0"/>
          <a:chExt cx="0" cy="0"/>
        </a:xfrm>
      </p:grpSpPr>
      <p:sp>
        <p:nvSpPr>
          <p:cNvPr id="2" name="Nadpis 1"/>
          <p:cNvSpPr>
            <a:spLocks noGrp="1"/>
          </p:cNvSpPr>
          <p:nvPr>
            <p:ph type="title"/>
          </p:nvPr>
        </p:nvSpPr>
        <p:spPr>
          <a:xfrm>
            <a:off x="609600" y="122238"/>
            <a:ext cx="10058400" cy="1295400"/>
          </a:xfrm>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09600" y="1719263"/>
            <a:ext cx="5384800" cy="441166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197600" y="1719263"/>
            <a:ext cx="5384800" cy="441166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a:xfrm>
            <a:off x="609600" y="6248400"/>
            <a:ext cx="2844800" cy="457200"/>
          </a:xfrm>
        </p:spPr>
        <p:txBody>
          <a:bodyPr/>
          <a:lstStyle>
            <a:lvl1pPr>
              <a:defRPr/>
            </a:lvl1pPr>
          </a:lstStyle>
          <a:p>
            <a:endParaRPr lang="cs-CZ" altLang="en-US"/>
          </a:p>
        </p:txBody>
      </p:sp>
      <p:sp>
        <p:nvSpPr>
          <p:cNvPr id="6" name="Zástupný symbol pro zápatí 5"/>
          <p:cNvSpPr>
            <a:spLocks noGrp="1"/>
          </p:cNvSpPr>
          <p:nvPr>
            <p:ph type="ftr" sz="quarter" idx="11"/>
          </p:nvPr>
        </p:nvSpPr>
        <p:spPr>
          <a:xfrm>
            <a:off x="4165600" y="6248400"/>
            <a:ext cx="3860800" cy="457200"/>
          </a:xfrm>
        </p:spPr>
        <p:txBody>
          <a:bodyPr/>
          <a:lstStyle>
            <a:lvl1pPr>
              <a:defRPr/>
            </a:lvl1pPr>
          </a:lstStyle>
          <a:p>
            <a:endParaRPr lang="cs-CZ" altLang="en-US"/>
          </a:p>
        </p:txBody>
      </p:sp>
      <p:sp>
        <p:nvSpPr>
          <p:cNvPr id="7" name="Zástupný symbol pro číslo snímku 6"/>
          <p:cNvSpPr>
            <a:spLocks noGrp="1"/>
          </p:cNvSpPr>
          <p:nvPr>
            <p:ph type="sldNum" sz="quarter" idx="12"/>
          </p:nvPr>
        </p:nvSpPr>
        <p:spPr>
          <a:xfrm>
            <a:off x="8737600" y="6248400"/>
            <a:ext cx="2844800" cy="457200"/>
          </a:xfrm>
        </p:spPr>
        <p:txBody>
          <a:bodyPr/>
          <a:lstStyle>
            <a:lvl1pPr>
              <a:defRPr/>
            </a:lvl1pPr>
          </a:lstStyle>
          <a:p>
            <a:fld id="{12D90DB3-B593-49B9-9789-466286DD01B9}" type="slidenum">
              <a:rPr lang="cs-CZ" altLang="en-US"/>
              <a:pPr/>
              <a:t>‹#›</a:t>
            </a:fld>
            <a:endParaRPr lang="cs-CZ" altLang="en-US"/>
          </a:p>
        </p:txBody>
      </p:sp>
    </p:spTree>
    <p:extLst>
      <p:ext uri="{BB962C8B-B14F-4D97-AF65-F5344CB8AC3E}">
        <p14:creationId xmlns:p14="http://schemas.microsoft.com/office/powerpoint/2010/main" val="1092097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7A50AEE-084E-4C30-95B7-CBC274C52884}" type="datetimeFigureOut">
              <a:rPr lang="cs-CZ" smtClean="0"/>
              <a:t>29.10.2019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4007255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57A50AEE-084E-4C30-95B7-CBC274C52884}" type="datetimeFigureOut">
              <a:rPr lang="cs-CZ" smtClean="0"/>
              <a:t>29.10.2019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36045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7A50AEE-084E-4C30-95B7-CBC274C52884}" type="datetimeFigureOut">
              <a:rPr lang="cs-CZ" smtClean="0"/>
              <a:t>29.10.2019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1938730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7A50AEE-084E-4C30-95B7-CBC274C52884}" type="datetimeFigureOut">
              <a:rPr lang="cs-CZ" smtClean="0"/>
              <a:t>29.10.2019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2858780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57A50AEE-084E-4C30-95B7-CBC274C52884}" type="datetimeFigureOut">
              <a:rPr lang="cs-CZ" smtClean="0"/>
              <a:t>29.10.2019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1079352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7A50AEE-084E-4C30-95B7-CBC274C52884}" type="datetimeFigureOut">
              <a:rPr lang="cs-CZ" smtClean="0"/>
              <a:t>29.10.2019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3309150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57A50AEE-084E-4C30-95B7-CBC274C52884}" type="datetimeFigureOut">
              <a:rPr lang="cs-CZ" smtClean="0"/>
              <a:t>29.10.2019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3049922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57A50AEE-084E-4C30-95B7-CBC274C52884}" type="datetimeFigureOut">
              <a:rPr lang="cs-CZ" smtClean="0"/>
              <a:t>29.10.2019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3829022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A50AEE-084E-4C30-95B7-CBC274C52884}" type="datetimeFigureOut">
              <a:rPr lang="cs-CZ" smtClean="0"/>
              <a:t>29.10.2019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201E55-DB2C-4DB4-A9B3-A3F5E3D0ECD4}" type="slidenum">
              <a:rPr lang="cs-CZ" smtClean="0"/>
              <a:t>‹#›</a:t>
            </a:fld>
            <a:endParaRPr lang="cs-CZ"/>
          </a:p>
        </p:txBody>
      </p:sp>
    </p:spTree>
    <p:extLst>
      <p:ext uri="{BB962C8B-B14F-4D97-AF65-F5344CB8AC3E}">
        <p14:creationId xmlns:p14="http://schemas.microsoft.com/office/powerpoint/2010/main" val="3845461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eur-lex.europa.eu/LexUriServ/LexUriServ.do?uri=OJ:C:2007:303:0001:0016:C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ochrance.cz/stiznosti-na-urady/principy-dobre-spravy/"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solidFill>
                  <a:srgbClr val="FF0000"/>
                </a:solidFill>
              </a:rPr>
              <a:t>4. Zásady </a:t>
            </a:r>
            <a:r>
              <a:rPr lang="cs-CZ" b="1" dirty="0" smtClean="0">
                <a:solidFill>
                  <a:srgbClr val="FF0000"/>
                </a:solidFill>
              </a:rPr>
              <a:t>činnosti finanční správy</a:t>
            </a:r>
            <a:endParaRPr lang="cs-CZ" b="1" dirty="0">
              <a:solidFill>
                <a:srgbClr val="FF0000"/>
              </a:solidFill>
            </a:endParaRPr>
          </a:p>
        </p:txBody>
      </p:sp>
      <p:sp>
        <p:nvSpPr>
          <p:cNvPr id="3" name="Podnadpis 2"/>
          <p:cNvSpPr>
            <a:spLocks noGrp="1"/>
          </p:cNvSpPr>
          <p:nvPr>
            <p:ph type="subTitle" idx="1"/>
          </p:nvPr>
        </p:nvSpPr>
        <p:spPr/>
        <p:txBody>
          <a:bodyPr/>
          <a:lstStyle/>
          <a:p>
            <a:endParaRPr lang="cs-CZ" dirty="0" smtClean="0"/>
          </a:p>
          <a:p>
            <a:r>
              <a:rPr lang="cs-CZ" dirty="0" smtClean="0"/>
              <a:t>Petr </a:t>
            </a:r>
            <a:r>
              <a:rPr lang="cs-CZ" dirty="0" err="1" smtClean="0"/>
              <a:t>Mrkývka</a:t>
            </a:r>
            <a:endParaRPr lang="cs-CZ" dirty="0" smtClean="0"/>
          </a:p>
          <a:p>
            <a:r>
              <a:rPr lang="cs-CZ" dirty="0" smtClean="0"/>
              <a:t>2018</a:t>
            </a:r>
            <a:endParaRPr lang="cs-CZ" dirty="0"/>
          </a:p>
        </p:txBody>
      </p:sp>
    </p:spTree>
    <p:extLst>
      <p:ext uri="{BB962C8B-B14F-4D97-AF65-F5344CB8AC3E}">
        <p14:creationId xmlns:p14="http://schemas.microsoft.com/office/powerpoint/2010/main" val="3973416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cs-CZ" altLang="cs-CZ"/>
              <a:t>Listina 2007</a:t>
            </a:r>
          </a:p>
        </p:txBody>
      </p:sp>
      <p:sp>
        <p:nvSpPr>
          <p:cNvPr id="13315" name="Rectangle 3"/>
          <p:cNvSpPr>
            <a:spLocks noGrp="1" noChangeArrowheads="1"/>
          </p:cNvSpPr>
          <p:nvPr>
            <p:ph type="body" idx="1"/>
          </p:nvPr>
        </p:nvSpPr>
        <p:spPr/>
        <p:txBody>
          <a:bodyPr/>
          <a:lstStyle/>
          <a:p>
            <a:pPr>
              <a:lnSpc>
                <a:spcPct val="80000"/>
              </a:lnSpc>
            </a:pPr>
            <a:r>
              <a:rPr lang="cs-CZ" altLang="cs-CZ" sz="1700"/>
              <a:t>(2007/C 303/01)</a:t>
            </a:r>
          </a:p>
          <a:p>
            <a:pPr>
              <a:lnSpc>
                <a:spcPct val="80000"/>
              </a:lnSpc>
            </a:pPr>
            <a:r>
              <a:rPr lang="cs-CZ" altLang="cs-CZ" sz="1700" b="1"/>
              <a:t>Právo na </a:t>
            </a:r>
            <a:r>
              <a:rPr lang="cs-CZ" altLang="cs-CZ" sz="1700" b="1">
                <a:solidFill>
                  <a:srgbClr val="990000"/>
                </a:solidFill>
              </a:rPr>
              <a:t>řádnou</a:t>
            </a:r>
            <a:r>
              <a:rPr lang="cs-CZ" altLang="cs-CZ" sz="1700" b="1"/>
              <a:t> správu</a:t>
            </a:r>
            <a:endParaRPr lang="cs-CZ" altLang="cs-CZ" sz="1700"/>
          </a:p>
          <a:p>
            <a:pPr>
              <a:lnSpc>
                <a:spcPct val="80000"/>
              </a:lnSpc>
            </a:pPr>
            <a:r>
              <a:rPr lang="cs-CZ" altLang="cs-CZ" sz="1700"/>
              <a:t>1.   Každý má právo na to, aby jeho záležitosti byly orgány, institucemi a jinými subjekty Unie řešeny nestranně,</a:t>
            </a:r>
            <a:r>
              <a:rPr lang="cs-CZ" altLang="cs-CZ" sz="1700">
                <a:solidFill>
                  <a:srgbClr val="990000"/>
                </a:solidFill>
              </a:rPr>
              <a:t> spravedlivě</a:t>
            </a:r>
            <a:r>
              <a:rPr lang="cs-CZ" altLang="cs-CZ" sz="1700"/>
              <a:t> a v přiměřené lhůtě.</a:t>
            </a:r>
          </a:p>
          <a:p>
            <a:pPr>
              <a:lnSpc>
                <a:spcPct val="80000"/>
              </a:lnSpc>
            </a:pPr>
            <a:r>
              <a:rPr lang="cs-CZ" altLang="cs-CZ" sz="1700"/>
              <a:t>2.   Toto právo zahrnuje především:</a:t>
            </a:r>
          </a:p>
          <a:p>
            <a:pPr>
              <a:lnSpc>
                <a:spcPct val="80000"/>
              </a:lnSpc>
            </a:pPr>
            <a:r>
              <a:rPr lang="cs-CZ" altLang="cs-CZ" sz="1700"/>
              <a:t> a) právo každého být vyslechnut před přijetím jemu určeného individuálního opatření, které by se jej mohlo nepříznivě dotknout;</a:t>
            </a:r>
          </a:p>
          <a:p>
            <a:pPr>
              <a:lnSpc>
                <a:spcPct val="80000"/>
              </a:lnSpc>
            </a:pPr>
            <a:r>
              <a:rPr lang="cs-CZ" altLang="cs-CZ" sz="1700"/>
              <a:t> b) právo každého na přístup ke spisu, který se jej týká, při respektování oprávněných zájmů důvěrnosti a profesního a obchodního tajemství; </a:t>
            </a:r>
          </a:p>
          <a:p>
            <a:pPr>
              <a:lnSpc>
                <a:spcPct val="80000"/>
              </a:lnSpc>
            </a:pPr>
            <a:r>
              <a:rPr lang="cs-CZ" altLang="cs-CZ" sz="1700"/>
              <a:t>c) povinnost správních orgánů odůvodňovat svá rozhodnutí.</a:t>
            </a:r>
          </a:p>
          <a:p>
            <a:pPr>
              <a:lnSpc>
                <a:spcPct val="80000"/>
              </a:lnSpc>
            </a:pPr>
            <a:r>
              <a:rPr lang="cs-CZ" altLang="cs-CZ" sz="1700"/>
              <a:t>3.   Každý má právo na to, aby mu Unie v souladu s obecnými zásadami společnými právním řádům členských států nahradila škodu způsobenou jejími orgány nebo jejími zaměstnanci při výkonu jejich funkce.</a:t>
            </a:r>
          </a:p>
          <a:p>
            <a:pPr>
              <a:lnSpc>
                <a:spcPct val="80000"/>
              </a:lnSpc>
            </a:pPr>
            <a:r>
              <a:rPr lang="cs-CZ" altLang="cs-CZ" sz="1700"/>
              <a:t>4.   Každý se může písemně obracet na orgány Unie v jednom z jazyků Smluv a musí obdržet odpověď ve stejném jazyce.</a:t>
            </a:r>
          </a:p>
        </p:txBody>
      </p:sp>
    </p:spTree>
    <p:extLst>
      <p:ext uri="{BB962C8B-B14F-4D97-AF65-F5344CB8AC3E}">
        <p14:creationId xmlns:p14="http://schemas.microsoft.com/office/powerpoint/2010/main" val="1935060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altLang="cs-CZ"/>
              <a:t>Text Listiny</a:t>
            </a:r>
          </a:p>
        </p:txBody>
      </p:sp>
      <p:sp>
        <p:nvSpPr>
          <p:cNvPr id="20483" name="Rectangle 3"/>
          <p:cNvSpPr>
            <a:spLocks noGrp="1" noChangeArrowheads="1"/>
          </p:cNvSpPr>
          <p:nvPr>
            <p:ph type="body" idx="1"/>
          </p:nvPr>
        </p:nvSpPr>
        <p:spPr/>
        <p:txBody>
          <a:bodyPr/>
          <a:lstStyle/>
          <a:p>
            <a:r>
              <a:rPr lang="cs-CZ" altLang="cs-CZ" b="1">
                <a:hlinkClick r:id="rId2"/>
              </a:rPr>
              <a:t>http://eur-lex.europa.eu/LexUriServ/LexUriServ.do?uri=OJ:C:2007:303:0001:0016:CS:PDF</a:t>
            </a:r>
            <a:endParaRPr lang="cs-CZ" altLang="cs-CZ" b="1"/>
          </a:p>
          <a:p>
            <a:pPr>
              <a:buFont typeface="Wingdings" panose="05000000000000000000" pitchFamily="2" charset="2"/>
              <a:buNone/>
            </a:pPr>
            <a:endParaRPr lang="cs-CZ" altLang="cs-CZ"/>
          </a:p>
        </p:txBody>
      </p:sp>
    </p:spTree>
    <p:extLst>
      <p:ext uri="{BB962C8B-B14F-4D97-AF65-F5344CB8AC3E}">
        <p14:creationId xmlns:p14="http://schemas.microsoft.com/office/powerpoint/2010/main" val="949989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cs-CZ" altLang="cs-CZ"/>
              <a:t>Právo na dobrou správu</a:t>
            </a:r>
          </a:p>
        </p:txBody>
      </p:sp>
      <p:sp>
        <p:nvSpPr>
          <p:cNvPr id="12291" name="Rectangle 3"/>
          <p:cNvSpPr>
            <a:spLocks noGrp="1" noChangeArrowheads="1"/>
          </p:cNvSpPr>
          <p:nvPr>
            <p:ph type="body" idx="1"/>
          </p:nvPr>
        </p:nvSpPr>
        <p:spPr/>
        <p:txBody>
          <a:bodyPr/>
          <a:lstStyle/>
          <a:p>
            <a:r>
              <a:rPr lang="cs-CZ" altLang="cs-CZ"/>
              <a:t>v katalogu občanských práv LZPEU</a:t>
            </a:r>
          </a:p>
          <a:p>
            <a:r>
              <a:rPr lang="cs-CZ" altLang="cs-CZ"/>
              <a:t>„lidské právo“ - …Každá osoba ….</a:t>
            </a:r>
          </a:p>
          <a:p>
            <a:r>
              <a:rPr lang="cs-CZ" altLang="cs-CZ"/>
              <a:t>vztahuje se na orgány EU</a:t>
            </a:r>
          </a:p>
          <a:p>
            <a:endParaRPr lang="cs-CZ" altLang="cs-CZ"/>
          </a:p>
          <a:p>
            <a:endParaRPr lang="cs-CZ" altLang="cs-CZ"/>
          </a:p>
          <a:p>
            <a:endParaRPr lang="cs-CZ" altLang="cs-CZ"/>
          </a:p>
        </p:txBody>
      </p:sp>
    </p:spTree>
    <p:extLst>
      <p:ext uri="{BB962C8B-B14F-4D97-AF65-F5344CB8AC3E}">
        <p14:creationId xmlns:p14="http://schemas.microsoft.com/office/powerpoint/2010/main" val="195348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altLang="cs-CZ"/>
              <a:t>Jacob Söderman</a:t>
            </a:r>
          </a:p>
        </p:txBody>
      </p:sp>
      <p:sp>
        <p:nvSpPr>
          <p:cNvPr id="8197" name="Rectangle 5"/>
          <p:cNvSpPr>
            <a:spLocks noGrp="1" noChangeArrowheads="1"/>
          </p:cNvSpPr>
          <p:nvPr>
            <p:ph type="body" sz="half" idx="2"/>
          </p:nvPr>
        </p:nvSpPr>
        <p:spPr>
          <a:xfrm>
            <a:off x="6170614" y="1719263"/>
            <a:ext cx="4040187" cy="4411662"/>
          </a:xfrm>
        </p:spPr>
        <p:txBody>
          <a:bodyPr/>
          <a:lstStyle/>
          <a:p>
            <a:r>
              <a:rPr lang="cs-CZ" altLang="cs-CZ" sz="2600"/>
              <a:t>člen švédské sociální demokracie ve Finsku</a:t>
            </a:r>
          </a:p>
          <a:p>
            <a:r>
              <a:rPr lang="cs-CZ" altLang="cs-CZ" sz="2600"/>
              <a:t>evropský ombudsman (1995-2003)</a:t>
            </a:r>
          </a:p>
          <a:p>
            <a:r>
              <a:rPr lang="cs-CZ" altLang="cs-CZ" sz="2600"/>
              <a:t>návrh  Kodexu dobré správy (2001)</a:t>
            </a:r>
          </a:p>
        </p:txBody>
      </p:sp>
      <p:pic>
        <p:nvPicPr>
          <p:cNvPr id="8198" name="Picture 6" descr="Jacke%20Soderman%20hemsida"/>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2505076" y="1719263"/>
            <a:ext cx="2987675" cy="44116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078591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cs-CZ" altLang="cs-CZ"/>
              <a:t>Kodex dobré správy</a:t>
            </a:r>
          </a:p>
        </p:txBody>
      </p:sp>
      <p:sp>
        <p:nvSpPr>
          <p:cNvPr id="14339" name="Rectangle 3"/>
          <p:cNvSpPr>
            <a:spLocks noGrp="1" noChangeArrowheads="1"/>
          </p:cNvSpPr>
          <p:nvPr>
            <p:ph type="body" idx="1"/>
          </p:nvPr>
        </p:nvSpPr>
        <p:spPr/>
        <p:txBody>
          <a:bodyPr/>
          <a:lstStyle/>
          <a:p>
            <a:r>
              <a:rPr lang="cs-CZ" altLang="cs-CZ"/>
              <a:t>Morální kodex veřejné správy EU</a:t>
            </a:r>
          </a:p>
          <a:p>
            <a:r>
              <a:rPr lang="cs-CZ" altLang="cs-CZ"/>
              <a:t>Inspirace pro vnitrostátní kodexy veřejné právy</a:t>
            </a:r>
          </a:p>
        </p:txBody>
      </p:sp>
    </p:spTree>
    <p:extLst>
      <p:ext uri="{BB962C8B-B14F-4D97-AF65-F5344CB8AC3E}">
        <p14:creationId xmlns:p14="http://schemas.microsoft.com/office/powerpoint/2010/main" val="83828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altLang="cs-CZ"/>
              <a:t>Principy dobré správy VOP</a:t>
            </a:r>
          </a:p>
        </p:txBody>
      </p:sp>
      <p:sp>
        <p:nvSpPr>
          <p:cNvPr id="15363" name="Rectangle 3"/>
          <p:cNvSpPr>
            <a:spLocks noGrp="1" noChangeArrowheads="1"/>
          </p:cNvSpPr>
          <p:nvPr>
            <p:ph type="body" idx="1"/>
          </p:nvPr>
        </p:nvSpPr>
        <p:spPr/>
        <p:txBody>
          <a:bodyPr>
            <a:normAutofit lnSpcReduction="10000"/>
          </a:bodyPr>
          <a:lstStyle/>
          <a:p>
            <a:pPr marL="609600" indent="-609600">
              <a:lnSpc>
                <a:spcPct val="80000"/>
              </a:lnSpc>
              <a:buFontTx/>
              <a:buAutoNum type="arabicPeriod"/>
            </a:pPr>
            <a:r>
              <a:rPr lang="cs-CZ" altLang="cs-CZ" sz="2600"/>
              <a:t>Dodržování právního řádu.</a:t>
            </a:r>
          </a:p>
          <a:p>
            <a:pPr marL="609600" indent="-609600">
              <a:lnSpc>
                <a:spcPct val="80000"/>
              </a:lnSpc>
              <a:buFontTx/>
              <a:buAutoNum type="arabicPeriod"/>
            </a:pPr>
            <a:r>
              <a:rPr lang="cs-CZ" altLang="cs-CZ" sz="2600"/>
              <a:t>Nestrannost</a:t>
            </a:r>
          </a:p>
          <a:p>
            <a:pPr marL="609600" indent="-609600">
              <a:lnSpc>
                <a:spcPct val="80000"/>
              </a:lnSpc>
              <a:buFontTx/>
              <a:buAutoNum type="arabicPeriod"/>
            </a:pPr>
            <a:r>
              <a:rPr lang="cs-CZ" altLang="cs-CZ" sz="2600"/>
              <a:t>Včasnost</a:t>
            </a:r>
          </a:p>
          <a:p>
            <a:pPr marL="609600" indent="-609600">
              <a:lnSpc>
                <a:spcPct val="80000"/>
              </a:lnSpc>
              <a:buFontTx/>
              <a:buAutoNum type="arabicPeriod"/>
            </a:pPr>
            <a:r>
              <a:rPr lang="cs-CZ" altLang="cs-CZ" sz="2600"/>
              <a:t>Předvídatelnost</a:t>
            </a:r>
          </a:p>
          <a:p>
            <a:pPr marL="609600" indent="-609600">
              <a:lnSpc>
                <a:spcPct val="80000"/>
              </a:lnSpc>
              <a:buFontTx/>
              <a:buAutoNum type="arabicPeriod"/>
            </a:pPr>
            <a:r>
              <a:rPr lang="cs-CZ" altLang="cs-CZ" sz="2600"/>
              <a:t>Přesvědčivost</a:t>
            </a:r>
          </a:p>
          <a:p>
            <a:pPr marL="609600" indent="-609600">
              <a:lnSpc>
                <a:spcPct val="80000"/>
              </a:lnSpc>
              <a:buFontTx/>
              <a:buAutoNum type="arabicPeriod"/>
            </a:pPr>
            <a:r>
              <a:rPr lang="cs-CZ" altLang="cs-CZ" sz="2600"/>
              <a:t>Přiměřenost</a:t>
            </a:r>
          </a:p>
          <a:p>
            <a:pPr marL="609600" indent="-609600">
              <a:lnSpc>
                <a:spcPct val="80000"/>
              </a:lnSpc>
              <a:buFontTx/>
              <a:buAutoNum type="arabicPeriod"/>
            </a:pPr>
            <a:r>
              <a:rPr lang="cs-CZ" altLang="cs-CZ" sz="2600"/>
              <a:t>Součinnost</a:t>
            </a:r>
          </a:p>
          <a:p>
            <a:pPr marL="609600" indent="-609600">
              <a:lnSpc>
                <a:spcPct val="80000"/>
              </a:lnSpc>
              <a:buFontTx/>
              <a:buAutoNum type="arabicPeriod"/>
            </a:pPr>
            <a:r>
              <a:rPr lang="cs-CZ" altLang="cs-CZ" sz="2600"/>
              <a:t>Odpovědnost</a:t>
            </a:r>
          </a:p>
          <a:p>
            <a:pPr marL="609600" indent="-609600">
              <a:lnSpc>
                <a:spcPct val="80000"/>
              </a:lnSpc>
              <a:buFontTx/>
              <a:buAutoNum type="arabicPeriod"/>
            </a:pPr>
            <a:r>
              <a:rPr lang="cs-CZ" altLang="cs-CZ" sz="2600"/>
              <a:t>Otevřenost</a:t>
            </a:r>
          </a:p>
          <a:p>
            <a:pPr marL="609600" indent="-609600">
              <a:lnSpc>
                <a:spcPct val="80000"/>
              </a:lnSpc>
              <a:buFontTx/>
              <a:buAutoNum type="arabicPeriod"/>
            </a:pPr>
            <a:r>
              <a:rPr lang="cs-CZ" altLang="cs-CZ" sz="2600"/>
              <a:t>Vstřícnost</a:t>
            </a:r>
          </a:p>
        </p:txBody>
      </p:sp>
    </p:spTree>
    <p:extLst>
      <p:ext uri="{BB962C8B-B14F-4D97-AF65-F5344CB8AC3E}">
        <p14:creationId xmlns:p14="http://schemas.microsoft.com/office/powerpoint/2010/main" val="31712782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Stránky VOP</a:t>
            </a:r>
            <a:endParaRPr lang="cs-CZ" dirty="0"/>
          </a:p>
        </p:txBody>
      </p:sp>
      <p:sp>
        <p:nvSpPr>
          <p:cNvPr id="3" name="Zástupný symbol pro obsah 2"/>
          <p:cNvSpPr>
            <a:spLocks noGrp="1"/>
          </p:cNvSpPr>
          <p:nvPr>
            <p:ph idx="1"/>
          </p:nvPr>
        </p:nvSpPr>
        <p:spPr/>
        <p:txBody>
          <a:bodyPr/>
          <a:lstStyle/>
          <a:p>
            <a:endParaRPr lang="cs-CZ" dirty="0" smtClean="0"/>
          </a:p>
          <a:p>
            <a:endParaRPr lang="cs-CZ" dirty="0"/>
          </a:p>
          <a:p>
            <a:endParaRPr lang="cs-CZ" dirty="0" smtClean="0"/>
          </a:p>
          <a:p>
            <a:r>
              <a:rPr lang="cs-CZ" dirty="0">
                <a:hlinkClick r:id="rId2"/>
              </a:rPr>
              <a:t>https://www.ochrance.cz/stiznosti-na-urady/principy-dobre-spravy</a:t>
            </a:r>
            <a:r>
              <a:rPr lang="cs-CZ" dirty="0" smtClean="0">
                <a:hlinkClick r:id="rId2"/>
              </a:rPr>
              <a:t>/</a:t>
            </a:r>
            <a:endParaRPr lang="cs-CZ" dirty="0" smtClean="0"/>
          </a:p>
          <a:p>
            <a:endParaRPr lang="cs-CZ" dirty="0"/>
          </a:p>
        </p:txBody>
      </p:sp>
    </p:spTree>
    <p:extLst>
      <p:ext uri="{BB962C8B-B14F-4D97-AF65-F5344CB8AC3E}">
        <p14:creationId xmlns:p14="http://schemas.microsoft.com/office/powerpoint/2010/main" val="461405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cs-CZ" altLang="cs-CZ"/>
              <a:t>Princip „dobré správy“ ve SŘ</a:t>
            </a:r>
          </a:p>
        </p:txBody>
      </p:sp>
      <p:sp>
        <p:nvSpPr>
          <p:cNvPr id="16387" name="Rectangle 3"/>
          <p:cNvSpPr>
            <a:spLocks noGrp="1" noChangeArrowheads="1"/>
          </p:cNvSpPr>
          <p:nvPr>
            <p:ph type="body" idx="1"/>
          </p:nvPr>
        </p:nvSpPr>
        <p:spPr/>
        <p:txBody>
          <a:bodyPr/>
          <a:lstStyle/>
          <a:p>
            <a:r>
              <a:rPr lang="cs-CZ" altLang="cs-CZ"/>
              <a:t>§ 8 odst. 2</a:t>
            </a:r>
          </a:p>
          <a:p>
            <a:r>
              <a:rPr lang="cs-CZ" altLang="cs-CZ"/>
              <a:t>…správní orgány spolupracují v zájmu dobré správy…</a:t>
            </a:r>
          </a:p>
          <a:p>
            <a:r>
              <a:rPr lang="cs-CZ" altLang="cs-CZ"/>
              <a:t>nepochopení tohoto principu zákonodárcem</a:t>
            </a:r>
          </a:p>
        </p:txBody>
      </p:sp>
    </p:spTree>
    <p:extLst>
      <p:ext uri="{BB962C8B-B14F-4D97-AF65-F5344CB8AC3E}">
        <p14:creationId xmlns:p14="http://schemas.microsoft.com/office/powerpoint/2010/main" val="3715254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altLang="cs-CZ"/>
              <a:t>Kolize</a:t>
            </a:r>
          </a:p>
        </p:txBody>
      </p:sp>
      <p:sp>
        <p:nvSpPr>
          <p:cNvPr id="17411" name="Rectangle 3"/>
          <p:cNvSpPr>
            <a:spLocks noGrp="1" noChangeArrowheads="1"/>
          </p:cNvSpPr>
          <p:nvPr>
            <p:ph type="body" idx="1"/>
          </p:nvPr>
        </p:nvSpPr>
        <p:spPr/>
        <p:txBody>
          <a:bodyPr/>
          <a:lstStyle/>
          <a:p>
            <a:r>
              <a:rPr lang="cs-CZ" altLang="cs-CZ"/>
              <a:t>Dobrá správa</a:t>
            </a:r>
          </a:p>
          <a:p>
            <a:r>
              <a:rPr lang="cs-CZ" altLang="cs-CZ"/>
              <a:t>X</a:t>
            </a:r>
          </a:p>
          <a:p>
            <a:r>
              <a:rPr lang="cs-CZ" altLang="cs-CZ"/>
              <a:t>Veřejný zájem</a:t>
            </a:r>
          </a:p>
        </p:txBody>
      </p:sp>
    </p:spTree>
    <p:extLst>
      <p:ext uri="{BB962C8B-B14F-4D97-AF65-F5344CB8AC3E}">
        <p14:creationId xmlns:p14="http://schemas.microsoft.com/office/powerpoint/2010/main" val="37546318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cs-CZ" altLang="cs-CZ"/>
              <a:t>Dobré vládnutí</a:t>
            </a:r>
          </a:p>
        </p:txBody>
      </p:sp>
      <p:sp>
        <p:nvSpPr>
          <p:cNvPr id="18435" name="Rectangle 3"/>
          <p:cNvSpPr>
            <a:spLocks noGrp="1" noChangeArrowheads="1"/>
          </p:cNvSpPr>
          <p:nvPr>
            <p:ph type="body" idx="1"/>
          </p:nvPr>
        </p:nvSpPr>
        <p:spPr/>
        <p:txBody>
          <a:bodyPr/>
          <a:lstStyle/>
          <a:p>
            <a:r>
              <a:rPr lang="cs-CZ" altLang="cs-CZ"/>
              <a:t>Vyšší stupeň</a:t>
            </a:r>
          </a:p>
          <a:p>
            <a:r>
              <a:rPr lang="cs-CZ" altLang="cs-CZ"/>
              <a:t>Dobrá správa složka dobrého vládnutí</a:t>
            </a:r>
          </a:p>
          <a:p>
            <a:r>
              <a:rPr lang="cs-CZ" altLang="cs-CZ"/>
              <a:t>Ekonomicky: vyšší efektivita</a:t>
            </a:r>
          </a:p>
          <a:p>
            <a:r>
              <a:rPr lang="cs-CZ" altLang="cs-CZ"/>
              <a:t>Politicky a právně: těsnější vazby politických a správních institucemi na občany</a:t>
            </a:r>
          </a:p>
          <a:p>
            <a:r>
              <a:rPr lang="cs-CZ" altLang="cs-CZ"/>
              <a:t>Dobrá správa               dobré vládnutí</a:t>
            </a:r>
          </a:p>
        </p:txBody>
      </p:sp>
      <p:sp>
        <p:nvSpPr>
          <p:cNvPr id="18436" name="Line 4"/>
          <p:cNvSpPr>
            <a:spLocks noChangeShapeType="1"/>
          </p:cNvSpPr>
          <p:nvPr/>
        </p:nvSpPr>
        <p:spPr bwMode="auto">
          <a:xfrm>
            <a:off x="4943475" y="5229225"/>
            <a:ext cx="15128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extLst>
      <p:ext uri="{BB962C8B-B14F-4D97-AF65-F5344CB8AC3E}">
        <p14:creationId xmlns:p14="http://schemas.microsoft.com/office/powerpoint/2010/main" val="1439369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cs-CZ" altLang="cs-CZ"/>
              <a:t>Prameny</a:t>
            </a:r>
          </a:p>
        </p:txBody>
      </p:sp>
      <p:sp>
        <p:nvSpPr>
          <p:cNvPr id="4099" name="Rectangle 3"/>
          <p:cNvSpPr>
            <a:spLocks noGrp="1" noChangeArrowheads="1"/>
          </p:cNvSpPr>
          <p:nvPr>
            <p:ph type="body" idx="1"/>
          </p:nvPr>
        </p:nvSpPr>
        <p:spPr/>
        <p:txBody>
          <a:bodyPr/>
          <a:lstStyle/>
          <a:p>
            <a:pPr>
              <a:lnSpc>
                <a:spcPct val="80000"/>
              </a:lnSpc>
            </a:pPr>
            <a:r>
              <a:rPr lang="cs-CZ" altLang="cs-CZ" sz="1900" dirty="0" err="1"/>
              <a:t>Jackiewicz</a:t>
            </a:r>
            <a:r>
              <a:rPr lang="cs-CZ" altLang="cs-CZ" sz="1900" dirty="0"/>
              <a:t>, A. I.: </a:t>
            </a:r>
            <a:r>
              <a:rPr lang="cs-CZ" altLang="cs-CZ" sz="1900" dirty="0" err="1"/>
              <a:t>Prawo</a:t>
            </a:r>
            <a:r>
              <a:rPr lang="cs-CZ" altLang="cs-CZ" sz="1900" dirty="0"/>
              <a:t> do </a:t>
            </a:r>
            <a:r>
              <a:rPr lang="cs-CZ" altLang="cs-CZ" sz="1900" dirty="0" err="1"/>
              <a:t>dobrej</a:t>
            </a:r>
            <a:r>
              <a:rPr lang="cs-CZ" altLang="cs-CZ" sz="1900" dirty="0"/>
              <a:t> </a:t>
            </a:r>
            <a:r>
              <a:rPr lang="cs-CZ" altLang="cs-CZ" sz="1900" dirty="0" err="1"/>
              <a:t>administracji</a:t>
            </a:r>
            <a:r>
              <a:rPr lang="cs-CZ" altLang="cs-CZ" sz="1900" dirty="0"/>
              <a:t> jako standard </a:t>
            </a:r>
            <a:r>
              <a:rPr lang="cs-CZ" altLang="cs-CZ" sz="1900" dirty="0" err="1"/>
              <a:t>europejski</a:t>
            </a:r>
            <a:r>
              <a:rPr lang="cs-CZ" altLang="cs-CZ" sz="1900" dirty="0"/>
              <a:t>. Adam </a:t>
            </a:r>
            <a:r>
              <a:rPr lang="cs-CZ" altLang="cs-CZ" sz="1900" dirty="0" err="1"/>
              <a:t>Marszałek</a:t>
            </a:r>
            <a:r>
              <a:rPr lang="cs-CZ" altLang="cs-CZ" sz="1900" dirty="0"/>
              <a:t>. </a:t>
            </a:r>
            <a:r>
              <a:rPr lang="cs-CZ" altLang="cs-CZ" sz="1900" dirty="0" err="1"/>
              <a:t>Toruń</a:t>
            </a:r>
            <a:r>
              <a:rPr lang="cs-CZ" altLang="cs-CZ" sz="1900" dirty="0"/>
              <a:t> 2008</a:t>
            </a:r>
          </a:p>
          <a:p>
            <a:pPr>
              <a:lnSpc>
                <a:spcPct val="80000"/>
              </a:lnSpc>
            </a:pPr>
            <a:r>
              <a:rPr lang="pl-PL" altLang="cs-CZ" sz="1900" dirty="0"/>
              <a:t>Bogucka, I., Pietrzykowski, T.: Etyka w administracji publicznej. LexisNexis. Warszawa 2009</a:t>
            </a:r>
          </a:p>
          <a:p>
            <a:pPr>
              <a:lnSpc>
                <a:spcPct val="80000"/>
              </a:lnSpc>
            </a:pPr>
            <a:r>
              <a:rPr lang="pl-PL" altLang="cs-CZ" sz="1900" dirty="0"/>
              <a:t>Gilowska, Z., Izdebski, H., Raczkowski, K. (eds.): Efektywna administracja skarbowa. Ministerstwo Finansów. Warszawa 2007</a:t>
            </a:r>
          </a:p>
          <a:p>
            <a:pPr>
              <a:lnSpc>
                <a:spcPct val="80000"/>
              </a:lnSpc>
            </a:pPr>
            <a:r>
              <a:rPr lang="pl-PL" altLang="cs-CZ" sz="1900" dirty="0"/>
              <a:t>Gilowska, Z., Tadeuszewicz, R., Tchórzewski, J. (eds.): Nowoczesna administracja skarbowa. Ministerstwo Finansów. Warszawa 2007</a:t>
            </a:r>
          </a:p>
          <a:p>
            <a:pPr>
              <a:lnSpc>
                <a:spcPct val="80000"/>
              </a:lnSpc>
            </a:pPr>
            <a:r>
              <a:rPr lang="pl-PL" altLang="cs-CZ" sz="1900" dirty="0"/>
              <a:t>Gilowska, Z., Pogonowski, P., Sobczyk, I. (eds.): Przyjazna administracja skarbowa. Ministerstwo Finansów. Warszawa 2007</a:t>
            </a:r>
          </a:p>
          <a:p>
            <a:pPr>
              <a:lnSpc>
                <a:spcPct val="80000"/>
              </a:lnSpc>
            </a:pPr>
            <a:r>
              <a:rPr lang="pl-PL" altLang="cs-CZ" sz="1900" dirty="0"/>
              <a:t>Hrabcov</a:t>
            </a:r>
            <a:r>
              <a:rPr lang="cs-CZ" altLang="cs-CZ" sz="1900" dirty="0"/>
              <a:t>á, D. (</a:t>
            </a:r>
            <a:r>
              <a:rPr lang="cs-CZ" altLang="cs-CZ" sz="1900" dirty="0" err="1"/>
              <a:t>ed</a:t>
            </a:r>
            <a:r>
              <a:rPr lang="cs-CZ" altLang="cs-CZ" sz="1900" dirty="0"/>
              <a:t>.): Principy dobré správy. Kancelář veřejného ochránce práv a Masarykova univerzita. Brno </a:t>
            </a:r>
            <a:r>
              <a:rPr lang="cs-CZ" altLang="cs-CZ" sz="1900" dirty="0" smtClean="0"/>
              <a:t>2006</a:t>
            </a:r>
          </a:p>
          <a:p>
            <a:pPr>
              <a:lnSpc>
                <a:spcPct val="80000"/>
              </a:lnSpc>
            </a:pPr>
            <a:r>
              <a:rPr lang="cs-CZ" altLang="cs-CZ" sz="1900" dirty="0" smtClean="0"/>
              <a:t>Skulová, S. a kol.: Správní právo procesní. Čeněk. Plzeň 2008</a:t>
            </a:r>
          </a:p>
          <a:p>
            <a:pPr>
              <a:lnSpc>
                <a:spcPct val="80000"/>
              </a:lnSpc>
            </a:pPr>
            <a:r>
              <a:rPr lang="cs-CZ" altLang="cs-CZ" sz="1900" dirty="0" err="1" smtClean="0"/>
              <a:t>Mrkývka</a:t>
            </a:r>
            <a:r>
              <a:rPr lang="cs-CZ" altLang="cs-CZ" sz="1900" dirty="0" smtClean="0"/>
              <a:t>, P.: Propedeutika finančního práva I – Obecná část. MUNI. </a:t>
            </a:r>
            <a:r>
              <a:rPr lang="cs-CZ" altLang="cs-CZ" sz="1900" smtClean="0"/>
              <a:t>Brno 2014</a:t>
            </a:r>
            <a:endParaRPr lang="cs-CZ" altLang="cs-CZ" sz="1900" dirty="0"/>
          </a:p>
        </p:txBody>
      </p:sp>
    </p:spTree>
    <p:extLst>
      <p:ext uri="{BB962C8B-B14F-4D97-AF65-F5344CB8AC3E}">
        <p14:creationId xmlns:p14="http://schemas.microsoft.com/office/powerpoint/2010/main" val="14371248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cs-CZ" altLang="cs-CZ"/>
              <a:t>Dobrá finanční správa</a:t>
            </a:r>
          </a:p>
        </p:txBody>
      </p:sp>
      <p:sp>
        <p:nvSpPr>
          <p:cNvPr id="19459" name="Rectangle 3"/>
          <p:cNvSpPr>
            <a:spLocks noGrp="1" noChangeArrowheads="1"/>
          </p:cNvSpPr>
          <p:nvPr>
            <p:ph type="body" idx="1"/>
          </p:nvPr>
        </p:nvSpPr>
        <p:spPr/>
        <p:txBody>
          <a:bodyPr/>
          <a:lstStyle/>
          <a:p>
            <a:r>
              <a:rPr lang="cs-CZ" altLang="cs-CZ"/>
              <a:t>Dobrá správa veřejných financí, peněžního systému a dohledu nad finančním trhem</a:t>
            </a:r>
          </a:p>
          <a:p>
            <a:r>
              <a:rPr lang="cs-CZ" altLang="cs-CZ"/>
              <a:t>Efektivní</a:t>
            </a:r>
          </a:p>
          <a:p>
            <a:r>
              <a:rPr lang="cs-CZ" altLang="cs-CZ"/>
              <a:t>Přátelská</a:t>
            </a:r>
          </a:p>
          <a:p>
            <a:r>
              <a:rPr lang="cs-CZ" altLang="cs-CZ"/>
              <a:t>Moderní</a:t>
            </a:r>
          </a:p>
          <a:p>
            <a:r>
              <a:rPr lang="cs-CZ" altLang="cs-CZ"/>
              <a:t>Etické kodexy daňové správy</a:t>
            </a:r>
          </a:p>
        </p:txBody>
      </p:sp>
    </p:spTree>
    <p:extLst>
      <p:ext uri="{BB962C8B-B14F-4D97-AF65-F5344CB8AC3E}">
        <p14:creationId xmlns:p14="http://schemas.microsoft.com/office/powerpoint/2010/main" val="21877047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solidFill>
                  <a:srgbClr val="FF0000"/>
                </a:solidFill>
              </a:rPr>
              <a:t>Komparace zásad SŘ a DŘ</a:t>
            </a:r>
            <a:endParaRPr lang="cs-CZ" b="1" dirty="0">
              <a:solidFill>
                <a:srgbClr val="FF0000"/>
              </a:solidFill>
            </a:endParaRP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19645275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Vztah správního řádu a daňového řádu</a:t>
            </a:r>
            <a:endParaRPr lang="cs-CZ" dirty="0"/>
          </a:p>
        </p:txBody>
      </p:sp>
      <p:sp>
        <p:nvSpPr>
          <p:cNvPr id="6" name="Zástupný symbol pro text 5"/>
          <p:cNvSpPr>
            <a:spLocks noGrp="1"/>
          </p:cNvSpPr>
          <p:nvPr>
            <p:ph type="body" idx="1"/>
          </p:nvPr>
        </p:nvSpPr>
        <p:spPr/>
        <p:txBody>
          <a:bodyPr/>
          <a:lstStyle/>
          <a:p>
            <a:r>
              <a:rPr lang="cs-CZ" dirty="0" smtClean="0"/>
              <a:t>SŘ § 1</a:t>
            </a:r>
            <a:endParaRPr lang="cs-CZ" dirty="0"/>
          </a:p>
        </p:txBody>
      </p:sp>
      <p:sp>
        <p:nvSpPr>
          <p:cNvPr id="7" name="Zástupný symbol pro obsah 6"/>
          <p:cNvSpPr>
            <a:spLocks noGrp="1"/>
          </p:cNvSpPr>
          <p:nvPr>
            <p:ph sz="half" idx="2"/>
          </p:nvPr>
        </p:nvSpPr>
        <p:spPr/>
        <p:txBody>
          <a:bodyPr>
            <a:normAutofit fontScale="77500" lnSpcReduction="20000"/>
          </a:bodyPr>
          <a:lstStyle/>
          <a:p>
            <a:r>
              <a:rPr lang="cs-CZ" dirty="0" smtClean="0"/>
              <a:t>SŘ upravuje postup orgánů moci výkonné, orgánů územních samosprávných celků a jiných orgánů, právnických a fyzických osob, pokud vykonávají působnost v oblasti veřejné správy (dále jen "správní orgán").</a:t>
            </a:r>
          </a:p>
          <a:p>
            <a:r>
              <a:rPr lang="cs-CZ" dirty="0" smtClean="0"/>
              <a:t>SŘ nebo jeho jednotlivá ustanovení se použijí, nestanoví-li zvláštní zákon jiný postup.</a:t>
            </a:r>
          </a:p>
          <a:p>
            <a:r>
              <a:rPr lang="cs-CZ" dirty="0" smtClean="0"/>
              <a:t> SŘ se nevztahuje na právní jednání prováděná správními orgány a na vztahy mezi orgány téhož územního samosprávného celku při výkonu samostatné působnosti.</a:t>
            </a:r>
            <a:endParaRPr lang="cs-CZ" dirty="0"/>
          </a:p>
        </p:txBody>
      </p:sp>
      <p:sp>
        <p:nvSpPr>
          <p:cNvPr id="8" name="Zástupný symbol pro text 7"/>
          <p:cNvSpPr>
            <a:spLocks noGrp="1"/>
          </p:cNvSpPr>
          <p:nvPr>
            <p:ph type="body" sz="quarter" idx="3"/>
          </p:nvPr>
        </p:nvSpPr>
        <p:spPr/>
        <p:txBody>
          <a:bodyPr/>
          <a:lstStyle/>
          <a:p>
            <a:r>
              <a:rPr lang="cs-CZ" dirty="0" smtClean="0"/>
              <a:t>DŘ § 262</a:t>
            </a:r>
            <a:endParaRPr lang="cs-CZ" dirty="0"/>
          </a:p>
        </p:txBody>
      </p:sp>
      <p:sp>
        <p:nvSpPr>
          <p:cNvPr id="9" name="Zástupný symbol pro obsah 8"/>
          <p:cNvSpPr>
            <a:spLocks noGrp="1"/>
          </p:cNvSpPr>
          <p:nvPr>
            <p:ph sz="quarter" idx="4"/>
          </p:nvPr>
        </p:nvSpPr>
        <p:spPr/>
        <p:txBody>
          <a:bodyPr/>
          <a:lstStyle/>
          <a:p>
            <a:r>
              <a:rPr lang="cs-CZ" dirty="0" smtClean="0"/>
              <a:t>Při správě daní se správní řád nepoužije.</a:t>
            </a:r>
          </a:p>
          <a:p>
            <a:r>
              <a:rPr lang="cs-CZ" dirty="0" smtClean="0"/>
              <a:t>Pozn.: Správa daně je postup, jehož cílem je správné zjištění a stanovení daní a zabezpečení jejich úhrady. (§ 1/2 DŘ)</a:t>
            </a:r>
            <a:endParaRPr lang="cs-CZ" dirty="0"/>
          </a:p>
        </p:txBody>
      </p:sp>
    </p:spTree>
    <p:extLst>
      <p:ext uri="{BB962C8B-B14F-4D97-AF65-F5344CB8AC3E}">
        <p14:creationId xmlns:p14="http://schemas.microsoft.com/office/powerpoint/2010/main" val="4633199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p:cNvSpPr>
            <a:spLocks noGrp="1"/>
          </p:cNvSpPr>
          <p:nvPr>
            <p:ph type="title"/>
          </p:nvPr>
        </p:nvSpPr>
        <p:spPr/>
        <p:txBody>
          <a:bodyPr/>
          <a:lstStyle/>
          <a:p>
            <a:pPr algn="ctr"/>
            <a:r>
              <a:rPr lang="cs-CZ" b="1" dirty="0" smtClean="0">
                <a:solidFill>
                  <a:srgbClr val="FF0000"/>
                </a:solidFill>
              </a:rPr>
              <a:t>§ 177 odst. 1 správního řádu </a:t>
            </a:r>
            <a:endParaRPr lang="cs-CZ" b="1" dirty="0">
              <a:solidFill>
                <a:srgbClr val="FF0000"/>
              </a:solidFill>
            </a:endParaRPr>
          </a:p>
        </p:txBody>
      </p:sp>
      <p:sp>
        <p:nvSpPr>
          <p:cNvPr id="9" name="Zástupný symbol pro obsah 8"/>
          <p:cNvSpPr>
            <a:spLocks noGrp="1"/>
          </p:cNvSpPr>
          <p:nvPr>
            <p:ph idx="1"/>
          </p:nvPr>
        </p:nvSpPr>
        <p:spPr/>
        <p:txBody>
          <a:bodyPr>
            <a:normAutofit/>
          </a:bodyPr>
          <a:lstStyle/>
          <a:p>
            <a:r>
              <a:rPr lang="cs-CZ" sz="4400" dirty="0" smtClean="0"/>
              <a:t>Základní zásady činnosti správních orgánů uvedené v § 2 až 8 se použijí při výkonu veřejné správy i v případech, kdy zvláštní zákon stanoví, že se správní řád nepoužije, ale sám úpravu odpovídající těmto zásadám neobsahuje.</a:t>
            </a:r>
            <a:endParaRPr lang="cs-CZ" sz="4400" dirty="0"/>
          </a:p>
        </p:txBody>
      </p:sp>
    </p:spTree>
    <p:extLst>
      <p:ext uri="{BB962C8B-B14F-4D97-AF65-F5344CB8AC3E}">
        <p14:creationId xmlns:p14="http://schemas.microsoft.com/office/powerpoint/2010/main" val="14640199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Zásada legality </a:t>
            </a:r>
            <a:endParaRPr lang="cs-CZ" dirty="0"/>
          </a:p>
        </p:txBody>
      </p:sp>
      <p:sp>
        <p:nvSpPr>
          <p:cNvPr id="5" name="Zástupný symbol pro text 4"/>
          <p:cNvSpPr>
            <a:spLocks noGrp="1"/>
          </p:cNvSpPr>
          <p:nvPr>
            <p:ph type="body" idx="1"/>
          </p:nvPr>
        </p:nvSpPr>
        <p:spPr/>
        <p:txBody>
          <a:bodyPr/>
          <a:lstStyle/>
          <a:p>
            <a:r>
              <a:rPr lang="cs-CZ" dirty="0" smtClean="0"/>
              <a:t>SŘ § 2/1</a:t>
            </a:r>
            <a:endParaRPr lang="cs-CZ" dirty="0"/>
          </a:p>
        </p:txBody>
      </p:sp>
      <p:sp>
        <p:nvSpPr>
          <p:cNvPr id="6" name="Zástupný symbol pro obsah 5"/>
          <p:cNvSpPr>
            <a:spLocks noGrp="1"/>
          </p:cNvSpPr>
          <p:nvPr>
            <p:ph sz="half" idx="2"/>
          </p:nvPr>
        </p:nvSpPr>
        <p:spPr/>
        <p:txBody>
          <a:bodyPr>
            <a:normAutofit lnSpcReduction="10000"/>
          </a:bodyPr>
          <a:lstStyle/>
          <a:p>
            <a:r>
              <a:rPr lang="cs-CZ" dirty="0" smtClean="0"/>
              <a:t>Správní orgán postupuje v souladu se zákony a ostatními právními předpisy, jakož i mezinárodními smlouvami, které jsou součástí právního řádu (dále jen "právní předpisy"). Kde se v tomto zákoně mluví o zákoně, rozumí se tím též mezinárodní smlouva, která je součástí právního řádu.</a:t>
            </a:r>
            <a:endParaRPr lang="cs-CZ" dirty="0"/>
          </a:p>
        </p:txBody>
      </p:sp>
      <p:sp>
        <p:nvSpPr>
          <p:cNvPr id="7" name="Zástupný symbol pro text 6"/>
          <p:cNvSpPr>
            <a:spLocks noGrp="1"/>
          </p:cNvSpPr>
          <p:nvPr>
            <p:ph type="body" sz="quarter" idx="3"/>
          </p:nvPr>
        </p:nvSpPr>
        <p:spPr/>
        <p:txBody>
          <a:bodyPr/>
          <a:lstStyle/>
          <a:p>
            <a:r>
              <a:rPr lang="cs-CZ" dirty="0" smtClean="0"/>
              <a:t>DŘ § 5/1</a:t>
            </a:r>
            <a:endParaRPr lang="cs-CZ" dirty="0"/>
          </a:p>
        </p:txBody>
      </p:sp>
      <p:sp>
        <p:nvSpPr>
          <p:cNvPr id="8" name="Zástupný symbol pro obsah 7"/>
          <p:cNvSpPr>
            <a:spLocks noGrp="1"/>
          </p:cNvSpPr>
          <p:nvPr>
            <p:ph sz="quarter" idx="4"/>
          </p:nvPr>
        </p:nvSpPr>
        <p:spPr/>
        <p:txBody>
          <a:bodyPr/>
          <a:lstStyle/>
          <a:p>
            <a:r>
              <a:rPr lang="cs-CZ" dirty="0" smtClean="0"/>
              <a:t>Správce daně postupuje při správě daní v souladu se zákony a jinými právními předpisy (dále jen „právní předpis“). Zákonem se pro účely tohoto zákona rozumí též mezinárodní smlouva, která je součástí právního řádu.</a:t>
            </a:r>
            <a:endParaRPr lang="cs-CZ" dirty="0"/>
          </a:p>
        </p:txBody>
      </p:sp>
    </p:spTree>
    <p:extLst>
      <p:ext uri="{BB962C8B-B14F-4D97-AF65-F5344CB8AC3E}">
        <p14:creationId xmlns:p14="http://schemas.microsoft.com/office/powerpoint/2010/main" val="11148529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legitimity</a:t>
            </a:r>
            <a:endParaRPr lang="cs-CZ" dirty="0"/>
          </a:p>
        </p:txBody>
      </p:sp>
      <p:sp>
        <p:nvSpPr>
          <p:cNvPr id="3" name="Zástupný symbol pro text 2"/>
          <p:cNvSpPr>
            <a:spLocks noGrp="1"/>
          </p:cNvSpPr>
          <p:nvPr>
            <p:ph type="body" idx="1"/>
          </p:nvPr>
        </p:nvSpPr>
        <p:spPr/>
        <p:txBody>
          <a:bodyPr/>
          <a:lstStyle/>
          <a:p>
            <a:r>
              <a:rPr lang="cs-CZ" dirty="0" smtClean="0"/>
              <a:t>SŘ § 2/2</a:t>
            </a:r>
            <a:endParaRPr lang="cs-CZ" dirty="0"/>
          </a:p>
        </p:txBody>
      </p:sp>
      <p:sp>
        <p:nvSpPr>
          <p:cNvPr id="4" name="Zástupný symbol pro obsah 3"/>
          <p:cNvSpPr>
            <a:spLocks noGrp="1"/>
          </p:cNvSpPr>
          <p:nvPr>
            <p:ph sz="half" idx="2"/>
          </p:nvPr>
        </p:nvSpPr>
        <p:spPr/>
        <p:txBody>
          <a:bodyPr/>
          <a:lstStyle/>
          <a:p>
            <a:r>
              <a:rPr lang="cs-CZ" dirty="0" smtClean="0"/>
              <a:t>Správní orgán uplatňuje svou pravomoc pouze k těm účelům, k nimž mu byla zákonem nebo na základě zákona svěřena, a v rozsahu, v jakém mu byla svěřena.</a:t>
            </a:r>
          </a:p>
          <a:p>
            <a:r>
              <a:rPr lang="cs-CZ" dirty="0" smtClean="0"/>
              <a:t>= </a:t>
            </a:r>
            <a:r>
              <a:rPr lang="cs-CZ" dirty="0" smtClean="0">
                <a:solidFill>
                  <a:srgbClr val="FF0000"/>
                </a:solidFill>
              </a:rPr>
              <a:t>zákaz zneužití správního uvážení</a:t>
            </a:r>
            <a:endParaRPr lang="cs-CZ" dirty="0">
              <a:solidFill>
                <a:srgbClr val="FF0000"/>
              </a:solidFill>
            </a:endParaRPr>
          </a:p>
        </p:txBody>
      </p:sp>
      <p:sp>
        <p:nvSpPr>
          <p:cNvPr id="5" name="Zástupný symbol pro text 4"/>
          <p:cNvSpPr>
            <a:spLocks noGrp="1"/>
          </p:cNvSpPr>
          <p:nvPr>
            <p:ph type="body" sz="quarter" idx="3"/>
          </p:nvPr>
        </p:nvSpPr>
        <p:spPr/>
        <p:txBody>
          <a:bodyPr/>
          <a:lstStyle/>
          <a:p>
            <a:r>
              <a:rPr lang="cs-CZ" dirty="0" smtClean="0"/>
              <a:t>DŘ § 5/2</a:t>
            </a:r>
            <a:endParaRPr lang="cs-CZ" dirty="0"/>
          </a:p>
        </p:txBody>
      </p:sp>
      <p:sp>
        <p:nvSpPr>
          <p:cNvPr id="6" name="Zástupný symbol pro obsah 5"/>
          <p:cNvSpPr>
            <a:spLocks noGrp="1"/>
          </p:cNvSpPr>
          <p:nvPr>
            <p:ph sz="quarter" idx="4"/>
          </p:nvPr>
        </p:nvSpPr>
        <p:spPr/>
        <p:txBody>
          <a:bodyPr/>
          <a:lstStyle/>
          <a:p>
            <a:r>
              <a:rPr lang="cs-CZ" dirty="0" smtClean="0"/>
              <a:t>Správce daně uplatňuje svou pravomoc pouze k těm účelům, k nimž mu byla zákonem nebo na základě zákona svěřena, a v rozsahu, v jakém mu byla svěřena.</a:t>
            </a:r>
            <a:endParaRPr lang="cs-CZ" dirty="0"/>
          </a:p>
        </p:txBody>
      </p:sp>
    </p:spTree>
    <p:extLst>
      <p:ext uri="{BB962C8B-B14F-4D97-AF65-F5344CB8AC3E}">
        <p14:creationId xmlns:p14="http://schemas.microsoft.com/office/powerpoint/2010/main" val="26070445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Zásada proporcionality (přiměřenosti) – zásada ochrany dobré víry a oprávněných zájmů</a:t>
            </a:r>
            <a:endParaRPr lang="cs-CZ" dirty="0"/>
          </a:p>
        </p:txBody>
      </p:sp>
      <p:sp>
        <p:nvSpPr>
          <p:cNvPr id="3" name="Zástupný symbol pro text 2"/>
          <p:cNvSpPr>
            <a:spLocks noGrp="1"/>
          </p:cNvSpPr>
          <p:nvPr>
            <p:ph type="body" idx="1"/>
          </p:nvPr>
        </p:nvSpPr>
        <p:spPr/>
        <p:txBody>
          <a:bodyPr/>
          <a:lstStyle/>
          <a:p>
            <a:r>
              <a:rPr lang="cs-CZ" dirty="0" smtClean="0"/>
              <a:t>SŘ § 2/3</a:t>
            </a:r>
            <a:endParaRPr lang="cs-CZ" dirty="0"/>
          </a:p>
        </p:txBody>
      </p:sp>
      <p:sp>
        <p:nvSpPr>
          <p:cNvPr id="4" name="Zástupný symbol pro obsah 3"/>
          <p:cNvSpPr>
            <a:spLocks noGrp="1"/>
          </p:cNvSpPr>
          <p:nvPr>
            <p:ph sz="half" idx="2"/>
          </p:nvPr>
        </p:nvSpPr>
        <p:spPr/>
        <p:txBody>
          <a:bodyPr/>
          <a:lstStyle/>
          <a:p>
            <a:r>
              <a:rPr lang="cs-CZ" dirty="0" smtClean="0"/>
              <a:t>Správní orgán šetří práva nabytá v dobré víře, jakož i oprávněné zájmy osob, jichž se činnost správního orgánu v jednotlivém případě dotýká (dále jen "dotčené osoby"), a může zasahovat do těchto práv jen za podmínek stanovených zákonem a v nezbytném rozsahu.</a:t>
            </a:r>
            <a:endParaRPr lang="cs-CZ" dirty="0"/>
          </a:p>
        </p:txBody>
      </p:sp>
      <p:sp>
        <p:nvSpPr>
          <p:cNvPr id="5" name="Zástupný symbol pro text 4"/>
          <p:cNvSpPr>
            <a:spLocks noGrp="1"/>
          </p:cNvSpPr>
          <p:nvPr>
            <p:ph type="body" sz="quarter" idx="3"/>
          </p:nvPr>
        </p:nvSpPr>
        <p:spPr/>
        <p:txBody>
          <a:bodyPr/>
          <a:lstStyle/>
          <a:p>
            <a:r>
              <a:rPr lang="cs-CZ" dirty="0" smtClean="0"/>
              <a:t>DŘ § 5/3</a:t>
            </a:r>
            <a:endParaRPr lang="cs-CZ" dirty="0"/>
          </a:p>
        </p:txBody>
      </p:sp>
      <p:sp>
        <p:nvSpPr>
          <p:cNvPr id="6" name="Zástupný symbol pro obsah 5"/>
          <p:cNvSpPr>
            <a:spLocks noGrp="1"/>
          </p:cNvSpPr>
          <p:nvPr>
            <p:ph sz="quarter" idx="4"/>
          </p:nvPr>
        </p:nvSpPr>
        <p:spPr/>
        <p:txBody>
          <a:bodyPr>
            <a:normAutofit fontScale="92500"/>
          </a:bodyPr>
          <a:lstStyle/>
          <a:p>
            <a:r>
              <a:rPr lang="cs-CZ" dirty="0" smtClean="0"/>
              <a:t> Správce daně šetří práva a právem chráněné zájmy daňových subjektů a třetích osob (dále jen „osoba zúčastněná na správě daní“) v souladu s právními předpisy a </a:t>
            </a:r>
            <a:r>
              <a:rPr lang="cs-CZ" u="sng" dirty="0" smtClean="0"/>
              <a:t>používá při vyžadování plnění jejich povinností jen takové prostředky, které je nejméně zatěžují a ještě umožňují dosáhnout cíle správy daní.</a:t>
            </a:r>
            <a:endParaRPr lang="cs-CZ" u="sng" dirty="0"/>
          </a:p>
        </p:txBody>
      </p:sp>
    </p:spTree>
    <p:extLst>
      <p:ext uri="{BB962C8B-B14F-4D97-AF65-F5344CB8AC3E}">
        <p14:creationId xmlns:p14="http://schemas.microsoft.com/office/powerpoint/2010/main" val="11517863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Zásada legitimního očekávání</a:t>
            </a:r>
            <a:endParaRPr lang="cs-CZ" dirty="0"/>
          </a:p>
        </p:txBody>
      </p:sp>
      <p:sp>
        <p:nvSpPr>
          <p:cNvPr id="3" name="Zástupný symbol pro text 2"/>
          <p:cNvSpPr>
            <a:spLocks noGrp="1"/>
          </p:cNvSpPr>
          <p:nvPr>
            <p:ph type="body" idx="1"/>
          </p:nvPr>
        </p:nvSpPr>
        <p:spPr/>
        <p:txBody>
          <a:bodyPr/>
          <a:lstStyle/>
          <a:p>
            <a:r>
              <a:rPr lang="cs-CZ" dirty="0" smtClean="0"/>
              <a:t>SŘ § 2/4</a:t>
            </a:r>
            <a:endParaRPr lang="cs-CZ" dirty="0"/>
          </a:p>
        </p:txBody>
      </p:sp>
      <p:sp>
        <p:nvSpPr>
          <p:cNvPr id="4" name="Zástupný symbol pro obsah 3"/>
          <p:cNvSpPr>
            <a:spLocks noGrp="1"/>
          </p:cNvSpPr>
          <p:nvPr>
            <p:ph sz="half" idx="2"/>
          </p:nvPr>
        </p:nvSpPr>
        <p:spPr/>
        <p:txBody>
          <a:bodyPr/>
          <a:lstStyle/>
          <a:p>
            <a:r>
              <a:rPr lang="cs-CZ" dirty="0" smtClean="0"/>
              <a:t>Správní orgán dbá, aby přijaté řešení bylo v souladu s veřejným zájmem a aby odpovídalo okolnostem daného případu, jakož i na to, aby při rozhodování skutkově shodných nebo podobných případů nevznikaly nedůvodné rozdíly.</a:t>
            </a:r>
            <a:endParaRPr lang="cs-CZ" dirty="0"/>
          </a:p>
        </p:txBody>
      </p:sp>
      <p:sp>
        <p:nvSpPr>
          <p:cNvPr id="5" name="Zástupný symbol pro text 4"/>
          <p:cNvSpPr>
            <a:spLocks noGrp="1"/>
          </p:cNvSpPr>
          <p:nvPr>
            <p:ph type="body" sz="quarter" idx="3"/>
          </p:nvPr>
        </p:nvSpPr>
        <p:spPr/>
        <p:txBody>
          <a:bodyPr/>
          <a:lstStyle/>
          <a:p>
            <a:r>
              <a:rPr lang="cs-CZ" dirty="0" smtClean="0"/>
              <a:t>DŘ § 8/2</a:t>
            </a:r>
            <a:endParaRPr lang="cs-CZ" dirty="0"/>
          </a:p>
        </p:txBody>
      </p:sp>
      <p:sp>
        <p:nvSpPr>
          <p:cNvPr id="6" name="Zástupný symbol pro obsah 5"/>
          <p:cNvSpPr>
            <a:spLocks noGrp="1"/>
          </p:cNvSpPr>
          <p:nvPr>
            <p:ph sz="quarter" idx="4"/>
          </p:nvPr>
        </p:nvSpPr>
        <p:spPr/>
        <p:txBody>
          <a:bodyPr/>
          <a:lstStyle/>
          <a:p>
            <a:r>
              <a:rPr lang="cs-CZ" dirty="0" smtClean="0"/>
              <a:t>Správce daně dbá na to, aby při rozhodování skutkově shodných nebo podobných případů nevznikaly nedůvodné rozdíly.</a:t>
            </a:r>
            <a:endParaRPr lang="cs-CZ" dirty="0"/>
          </a:p>
        </p:txBody>
      </p:sp>
    </p:spTree>
    <p:extLst>
      <p:ext uri="{BB962C8B-B14F-4D97-AF65-F5344CB8AC3E}">
        <p14:creationId xmlns:p14="http://schemas.microsoft.com/office/powerpoint/2010/main" val="33324055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materiální pravdy</a:t>
            </a:r>
            <a:endParaRPr lang="cs-CZ" dirty="0"/>
          </a:p>
        </p:txBody>
      </p:sp>
      <p:sp>
        <p:nvSpPr>
          <p:cNvPr id="3" name="Zástupný symbol pro text 2"/>
          <p:cNvSpPr>
            <a:spLocks noGrp="1"/>
          </p:cNvSpPr>
          <p:nvPr>
            <p:ph type="body" idx="1"/>
          </p:nvPr>
        </p:nvSpPr>
        <p:spPr/>
        <p:txBody>
          <a:bodyPr/>
          <a:lstStyle/>
          <a:p>
            <a:r>
              <a:rPr lang="cs-CZ" dirty="0" smtClean="0"/>
              <a:t>SŘ § 3</a:t>
            </a:r>
            <a:endParaRPr lang="cs-CZ" dirty="0"/>
          </a:p>
        </p:txBody>
      </p:sp>
      <p:sp>
        <p:nvSpPr>
          <p:cNvPr id="4" name="Zástupný symbol pro obsah 3"/>
          <p:cNvSpPr>
            <a:spLocks noGrp="1"/>
          </p:cNvSpPr>
          <p:nvPr>
            <p:ph sz="half" idx="2"/>
          </p:nvPr>
        </p:nvSpPr>
        <p:spPr/>
        <p:txBody>
          <a:bodyPr/>
          <a:lstStyle/>
          <a:p>
            <a:r>
              <a:rPr lang="cs-CZ" dirty="0" smtClean="0"/>
              <a:t>Nevyplývá-li ze zákona něco jiného, postupuje správní orgán tak, aby byl zjištěn stav věci, o němž nejsou důvodné pochybnosti, a to v rozsahu, který je nezbytný pro soulad jeho úkonu s požadavky uvedenými v § 2.</a:t>
            </a:r>
            <a:endParaRPr lang="cs-CZ" dirty="0"/>
          </a:p>
        </p:txBody>
      </p:sp>
      <p:sp>
        <p:nvSpPr>
          <p:cNvPr id="5" name="Zástupný symbol pro text 4"/>
          <p:cNvSpPr>
            <a:spLocks noGrp="1"/>
          </p:cNvSpPr>
          <p:nvPr>
            <p:ph type="body" sz="quarter" idx="3"/>
          </p:nvPr>
        </p:nvSpPr>
        <p:spPr/>
        <p:txBody>
          <a:bodyPr/>
          <a:lstStyle/>
          <a:p>
            <a:r>
              <a:rPr lang="cs-CZ" dirty="0" smtClean="0"/>
              <a:t>DŘ § 8/1, § 8/3</a:t>
            </a:r>
            <a:endParaRPr lang="cs-CZ" dirty="0"/>
          </a:p>
        </p:txBody>
      </p:sp>
      <p:sp>
        <p:nvSpPr>
          <p:cNvPr id="6" name="Zástupný symbol pro obsah 5"/>
          <p:cNvSpPr>
            <a:spLocks noGrp="1"/>
          </p:cNvSpPr>
          <p:nvPr>
            <p:ph sz="quarter" idx="4"/>
          </p:nvPr>
        </p:nvSpPr>
        <p:spPr/>
        <p:txBody>
          <a:bodyPr>
            <a:normAutofit fontScale="92500" lnSpcReduction="20000"/>
          </a:bodyPr>
          <a:lstStyle/>
          <a:p>
            <a:r>
              <a:rPr lang="cs-CZ" dirty="0" smtClean="0"/>
              <a:t>Správce daně při dokazování hodnotí důkazy podle své úvahy. Správce daně posuzuje každý důkaz jednotlivě a všechny důkazy v jejich vzájemné souvislosti; přitom přihlíží ke všemu, co při správě daní vyšlo najevo.</a:t>
            </a:r>
          </a:p>
          <a:p>
            <a:r>
              <a:rPr lang="cs-CZ" dirty="0" smtClean="0"/>
              <a:t>Správce daně vychází ze skutečného obsahu právního jednání nebo jiné skutečnosti rozhodné pro správu daní.</a:t>
            </a:r>
            <a:endParaRPr lang="cs-CZ" dirty="0"/>
          </a:p>
        </p:txBody>
      </p:sp>
    </p:spTree>
    <p:extLst>
      <p:ext uri="{BB962C8B-B14F-4D97-AF65-F5344CB8AC3E}">
        <p14:creationId xmlns:p14="http://schemas.microsoft.com/office/powerpoint/2010/main" val="37202416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a:t>
            </a:r>
            <a:r>
              <a:rPr lang="cs-CZ" i="1" dirty="0" err="1" smtClean="0"/>
              <a:t>service</a:t>
            </a:r>
            <a:r>
              <a:rPr lang="cs-CZ" i="1" dirty="0" smtClean="0"/>
              <a:t> </a:t>
            </a:r>
            <a:r>
              <a:rPr lang="cs-CZ" i="1" dirty="0" err="1" smtClean="0"/>
              <a:t>publique</a:t>
            </a:r>
            <a:endParaRPr lang="cs-CZ" dirty="0"/>
          </a:p>
        </p:txBody>
      </p:sp>
      <p:sp>
        <p:nvSpPr>
          <p:cNvPr id="3" name="Zástupný symbol pro text 2"/>
          <p:cNvSpPr>
            <a:spLocks noGrp="1"/>
          </p:cNvSpPr>
          <p:nvPr>
            <p:ph type="body" idx="1"/>
          </p:nvPr>
        </p:nvSpPr>
        <p:spPr/>
        <p:txBody>
          <a:bodyPr/>
          <a:lstStyle/>
          <a:p>
            <a:r>
              <a:rPr lang="cs-CZ" dirty="0" smtClean="0"/>
              <a:t>SŘ § 4/1</a:t>
            </a:r>
            <a:endParaRPr lang="cs-CZ" dirty="0"/>
          </a:p>
        </p:txBody>
      </p:sp>
      <p:sp>
        <p:nvSpPr>
          <p:cNvPr id="4" name="Zástupný symbol pro obsah 3"/>
          <p:cNvSpPr>
            <a:spLocks noGrp="1"/>
          </p:cNvSpPr>
          <p:nvPr>
            <p:ph sz="half" idx="2"/>
          </p:nvPr>
        </p:nvSpPr>
        <p:spPr/>
        <p:txBody>
          <a:bodyPr/>
          <a:lstStyle/>
          <a:p>
            <a:r>
              <a:rPr lang="cs-CZ" dirty="0" smtClean="0"/>
              <a:t>Veřejná správa je službou veřejnosti. Každý, kdo plní úkoly vyplývající z působnosti správního orgánu, má povinnost se k dotčeným osobám chovat zdvořile a podle možností jim vycházet vstříc.</a:t>
            </a:r>
            <a:endParaRPr lang="cs-CZ" dirty="0"/>
          </a:p>
        </p:txBody>
      </p:sp>
      <p:sp>
        <p:nvSpPr>
          <p:cNvPr id="5" name="Zástupný symbol pro text 4"/>
          <p:cNvSpPr>
            <a:spLocks noGrp="1"/>
          </p:cNvSpPr>
          <p:nvPr>
            <p:ph type="body" sz="quarter" idx="3"/>
          </p:nvPr>
        </p:nvSpPr>
        <p:spPr/>
        <p:txBody>
          <a:bodyPr/>
          <a:lstStyle/>
          <a:p>
            <a:r>
              <a:rPr lang="cs-CZ" dirty="0" smtClean="0"/>
              <a:t>DŘ § 6/4</a:t>
            </a:r>
            <a:endParaRPr lang="cs-CZ" dirty="0"/>
          </a:p>
        </p:txBody>
      </p:sp>
      <p:sp>
        <p:nvSpPr>
          <p:cNvPr id="6" name="Zástupný symbol pro obsah 5"/>
          <p:cNvSpPr>
            <a:spLocks noGrp="1"/>
          </p:cNvSpPr>
          <p:nvPr>
            <p:ph sz="quarter" idx="4"/>
          </p:nvPr>
        </p:nvSpPr>
        <p:spPr/>
        <p:txBody>
          <a:bodyPr/>
          <a:lstStyle/>
          <a:p>
            <a:r>
              <a:rPr lang="cs-CZ" dirty="0" smtClean="0"/>
              <a:t>Správce daně podle možností vychází osobám zúčastněným na správě daní vstříc. Úřední osoby jsou povinny vyvarovat se při správě daní nezdvořilostí.</a:t>
            </a:r>
            <a:endParaRPr lang="cs-CZ" dirty="0"/>
          </a:p>
        </p:txBody>
      </p:sp>
    </p:spTree>
    <p:extLst>
      <p:ext uri="{BB962C8B-B14F-4D97-AF65-F5344CB8AC3E}">
        <p14:creationId xmlns:p14="http://schemas.microsoft.com/office/powerpoint/2010/main" val="4113114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cs-CZ" b="1" dirty="0" smtClean="0"/>
              <a:t>Potřeby finanční správy</a:t>
            </a:r>
          </a:p>
        </p:txBody>
      </p:sp>
      <p:sp>
        <p:nvSpPr>
          <p:cNvPr id="20483" name="Rectangle 3"/>
          <p:cNvSpPr>
            <a:spLocks noGrp="1" noChangeArrowheads="1"/>
          </p:cNvSpPr>
          <p:nvPr>
            <p:ph type="body" idx="1"/>
          </p:nvPr>
        </p:nvSpPr>
        <p:spPr/>
        <p:txBody>
          <a:bodyPr/>
          <a:lstStyle/>
          <a:p>
            <a:pPr eaLnBrk="1" hangingPunct="1"/>
            <a:r>
              <a:rPr lang="cs-CZ" smtClean="0"/>
              <a:t>Jednotné zásady fungování finanční správy, zejména v případě správy veřejných financí</a:t>
            </a:r>
          </a:p>
          <a:p>
            <a:pPr eaLnBrk="1" hangingPunct="1"/>
            <a:r>
              <a:rPr lang="cs-CZ" smtClean="0"/>
              <a:t>Splnění požadavků dobré správy</a:t>
            </a:r>
          </a:p>
          <a:p>
            <a:pPr eaLnBrk="1" hangingPunct="1"/>
            <a:r>
              <a:rPr lang="cs-CZ" smtClean="0"/>
              <a:t>Efektivnost</a:t>
            </a:r>
          </a:p>
          <a:p>
            <a:pPr eaLnBrk="1" hangingPunct="1"/>
            <a:r>
              <a:rPr lang="cs-CZ" smtClean="0"/>
              <a:t>Hospodárnost</a:t>
            </a:r>
          </a:p>
          <a:p>
            <a:pPr eaLnBrk="1" hangingPunct="1"/>
            <a:r>
              <a:rPr lang="cs-CZ" smtClean="0"/>
              <a:t>Stabilita</a:t>
            </a:r>
          </a:p>
        </p:txBody>
      </p:sp>
    </p:spTree>
    <p:extLst>
      <p:ext uri="{BB962C8B-B14F-4D97-AF65-F5344CB8AC3E}">
        <p14:creationId xmlns:p14="http://schemas.microsoft.com/office/powerpoint/2010/main" val="11297467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edukační</a:t>
            </a:r>
            <a:endParaRPr lang="cs-CZ" dirty="0"/>
          </a:p>
        </p:txBody>
      </p:sp>
      <p:sp>
        <p:nvSpPr>
          <p:cNvPr id="3" name="Zástupný symbol pro text 2"/>
          <p:cNvSpPr>
            <a:spLocks noGrp="1"/>
          </p:cNvSpPr>
          <p:nvPr>
            <p:ph type="body" idx="1"/>
          </p:nvPr>
        </p:nvSpPr>
        <p:spPr/>
        <p:txBody>
          <a:bodyPr/>
          <a:lstStyle/>
          <a:p>
            <a:r>
              <a:rPr lang="cs-CZ" dirty="0" smtClean="0"/>
              <a:t>SŘ § 4/2</a:t>
            </a:r>
            <a:endParaRPr lang="cs-CZ" dirty="0"/>
          </a:p>
        </p:txBody>
      </p:sp>
      <p:sp>
        <p:nvSpPr>
          <p:cNvPr id="4" name="Zástupný symbol pro obsah 3"/>
          <p:cNvSpPr>
            <a:spLocks noGrp="1"/>
          </p:cNvSpPr>
          <p:nvPr>
            <p:ph sz="half" idx="2"/>
          </p:nvPr>
        </p:nvSpPr>
        <p:spPr/>
        <p:txBody>
          <a:bodyPr/>
          <a:lstStyle/>
          <a:p>
            <a:r>
              <a:rPr lang="cs-CZ" dirty="0" smtClean="0"/>
              <a:t>Správní orgán v souvislosti se svým úkonem poskytne dotčené osobě přiměřené poučení o jejích právech a povinnostech, je-li to vzhledem k povaze úkonu a osobním poměrům dotčené osoby potřebné.</a:t>
            </a:r>
            <a:endParaRPr lang="cs-CZ" dirty="0"/>
          </a:p>
        </p:txBody>
      </p:sp>
      <p:sp>
        <p:nvSpPr>
          <p:cNvPr id="5" name="Zástupný symbol pro text 4"/>
          <p:cNvSpPr>
            <a:spLocks noGrp="1"/>
          </p:cNvSpPr>
          <p:nvPr>
            <p:ph type="body" sz="quarter" idx="3"/>
          </p:nvPr>
        </p:nvSpPr>
        <p:spPr/>
        <p:txBody>
          <a:bodyPr/>
          <a:lstStyle/>
          <a:p>
            <a:r>
              <a:rPr lang="cs-CZ" dirty="0" smtClean="0"/>
              <a:t>DŘ § 6/3</a:t>
            </a:r>
            <a:endParaRPr lang="cs-CZ" dirty="0"/>
          </a:p>
        </p:txBody>
      </p:sp>
      <p:sp>
        <p:nvSpPr>
          <p:cNvPr id="6" name="Zástupný symbol pro obsah 5"/>
          <p:cNvSpPr>
            <a:spLocks noGrp="1"/>
          </p:cNvSpPr>
          <p:nvPr>
            <p:ph sz="quarter" idx="4"/>
          </p:nvPr>
        </p:nvSpPr>
        <p:spPr/>
        <p:txBody>
          <a:bodyPr/>
          <a:lstStyle/>
          <a:p>
            <a:r>
              <a:rPr lang="cs-CZ" dirty="0" smtClean="0"/>
              <a:t>Správce daně umožní osobám zúčastněným na správě daní uplatňovat jejich práva a v souvislosti se svým úkonem jim poskytne přiměřené poučení o jejich právech a povinnostech, je-li to vzhledem k povaze úkonu potřebné nebo stanoví-li tak zákon.</a:t>
            </a:r>
            <a:endParaRPr lang="cs-CZ" dirty="0"/>
          </a:p>
        </p:txBody>
      </p:sp>
    </p:spTree>
    <p:extLst>
      <p:ext uri="{BB962C8B-B14F-4D97-AF65-F5344CB8AC3E}">
        <p14:creationId xmlns:p14="http://schemas.microsoft.com/office/powerpoint/2010/main" val="2408614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kvalifikované procesní informace</a:t>
            </a:r>
            <a:endParaRPr lang="cs-CZ" dirty="0"/>
          </a:p>
        </p:txBody>
      </p:sp>
      <p:sp>
        <p:nvSpPr>
          <p:cNvPr id="3" name="Zástupný symbol pro text 2"/>
          <p:cNvSpPr>
            <a:spLocks noGrp="1"/>
          </p:cNvSpPr>
          <p:nvPr>
            <p:ph type="body" idx="1"/>
          </p:nvPr>
        </p:nvSpPr>
        <p:spPr/>
        <p:txBody>
          <a:bodyPr/>
          <a:lstStyle/>
          <a:p>
            <a:r>
              <a:rPr lang="cs-CZ" dirty="0" smtClean="0"/>
              <a:t>SŘ § 4/3</a:t>
            </a:r>
            <a:endParaRPr lang="cs-CZ" dirty="0"/>
          </a:p>
        </p:txBody>
      </p:sp>
      <p:sp>
        <p:nvSpPr>
          <p:cNvPr id="4" name="Zástupný symbol pro obsah 3"/>
          <p:cNvSpPr>
            <a:spLocks noGrp="1"/>
          </p:cNvSpPr>
          <p:nvPr>
            <p:ph sz="half" idx="2"/>
          </p:nvPr>
        </p:nvSpPr>
        <p:spPr/>
        <p:txBody>
          <a:bodyPr/>
          <a:lstStyle/>
          <a:p>
            <a:r>
              <a:rPr lang="cs-CZ" dirty="0" smtClean="0"/>
              <a:t>Správní orgán s dostatečným předstihem uvědomí dotčené osoby o úkonu, který učiní, je-li to potřebné k hájení jejich práv a neohrozí-li to účel úkonu.</a:t>
            </a:r>
            <a:endParaRPr lang="cs-CZ" dirty="0"/>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24540661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vstřícnosti k právům a oprávněným zájmů dotčených osob</a:t>
            </a:r>
            <a:endParaRPr lang="cs-CZ" dirty="0"/>
          </a:p>
        </p:txBody>
      </p:sp>
      <p:sp>
        <p:nvSpPr>
          <p:cNvPr id="3" name="Zástupný symbol pro text 2"/>
          <p:cNvSpPr>
            <a:spLocks noGrp="1"/>
          </p:cNvSpPr>
          <p:nvPr>
            <p:ph type="body" idx="1"/>
          </p:nvPr>
        </p:nvSpPr>
        <p:spPr/>
        <p:txBody>
          <a:bodyPr/>
          <a:lstStyle/>
          <a:p>
            <a:r>
              <a:rPr lang="cs-CZ" dirty="0" smtClean="0"/>
              <a:t>SŘ § 4/4</a:t>
            </a:r>
            <a:endParaRPr lang="cs-CZ" dirty="0"/>
          </a:p>
        </p:txBody>
      </p:sp>
      <p:sp>
        <p:nvSpPr>
          <p:cNvPr id="4" name="Zástupný symbol pro obsah 3"/>
          <p:cNvSpPr>
            <a:spLocks noGrp="1"/>
          </p:cNvSpPr>
          <p:nvPr>
            <p:ph sz="half" idx="2"/>
          </p:nvPr>
        </p:nvSpPr>
        <p:spPr/>
        <p:txBody>
          <a:bodyPr/>
          <a:lstStyle/>
          <a:p>
            <a:r>
              <a:rPr lang="cs-CZ" dirty="0" smtClean="0"/>
              <a:t>Správní orgán umožní dotčeným osobám uplatňovat jejich práva a oprávněné zájmy.</a:t>
            </a:r>
            <a:endParaRPr lang="cs-CZ" dirty="0"/>
          </a:p>
        </p:txBody>
      </p:sp>
      <p:sp>
        <p:nvSpPr>
          <p:cNvPr id="5" name="Zástupný symbol pro text 4"/>
          <p:cNvSpPr>
            <a:spLocks noGrp="1"/>
          </p:cNvSpPr>
          <p:nvPr>
            <p:ph type="body" sz="quarter" idx="3"/>
          </p:nvPr>
        </p:nvSpPr>
        <p:spPr/>
        <p:txBody>
          <a:bodyPr/>
          <a:lstStyle/>
          <a:p>
            <a:r>
              <a:rPr lang="cs-CZ" dirty="0" smtClean="0"/>
              <a:t>DŘ § 6/3</a:t>
            </a:r>
            <a:endParaRPr lang="cs-CZ" dirty="0"/>
          </a:p>
        </p:txBody>
      </p:sp>
      <p:sp>
        <p:nvSpPr>
          <p:cNvPr id="6" name="Zástupný symbol pro obsah 5"/>
          <p:cNvSpPr>
            <a:spLocks noGrp="1"/>
          </p:cNvSpPr>
          <p:nvPr>
            <p:ph sz="quarter" idx="4"/>
          </p:nvPr>
        </p:nvSpPr>
        <p:spPr/>
        <p:txBody>
          <a:bodyPr/>
          <a:lstStyle/>
          <a:p>
            <a:r>
              <a:rPr lang="cs-CZ" dirty="0" smtClean="0"/>
              <a:t>Správce daně umožní osobám zúčastněným na správě daní uplatňovat jejich práva a </a:t>
            </a:r>
            <a:r>
              <a:rPr lang="cs-CZ" u="sng" dirty="0" smtClean="0"/>
              <a:t>v souvislosti se svým úkonem jim poskytne přiměřené poučení o jejich právech a povinnostech, je-li to vzhledem k povaze úkonu potřebné nebo stanoví-li tak zákon.</a:t>
            </a:r>
            <a:endParaRPr lang="cs-CZ" u="sng" dirty="0"/>
          </a:p>
        </p:txBody>
      </p:sp>
    </p:spTree>
    <p:extLst>
      <p:ext uri="{BB962C8B-B14F-4D97-AF65-F5344CB8AC3E}">
        <p14:creationId xmlns:p14="http://schemas.microsoft.com/office/powerpoint/2010/main" val="7306335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subsidiarity </a:t>
            </a:r>
            <a:endParaRPr lang="cs-CZ" dirty="0"/>
          </a:p>
        </p:txBody>
      </p:sp>
      <p:sp>
        <p:nvSpPr>
          <p:cNvPr id="3" name="Zástupný symbol pro text 2"/>
          <p:cNvSpPr>
            <a:spLocks noGrp="1"/>
          </p:cNvSpPr>
          <p:nvPr>
            <p:ph type="body" idx="1"/>
          </p:nvPr>
        </p:nvSpPr>
        <p:spPr/>
        <p:txBody>
          <a:bodyPr/>
          <a:lstStyle/>
          <a:p>
            <a:r>
              <a:rPr lang="cs-CZ" dirty="0" smtClean="0"/>
              <a:t>SŘ § 5</a:t>
            </a:r>
            <a:endParaRPr lang="cs-CZ" dirty="0"/>
          </a:p>
        </p:txBody>
      </p:sp>
      <p:sp>
        <p:nvSpPr>
          <p:cNvPr id="4" name="Zástupný symbol pro obsah 3"/>
          <p:cNvSpPr>
            <a:spLocks noGrp="1"/>
          </p:cNvSpPr>
          <p:nvPr>
            <p:ph sz="half" idx="2"/>
          </p:nvPr>
        </p:nvSpPr>
        <p:spPr/>
        <p:txBody>
          <a:bodyPr/>
          <a:lstStyle/>
          <a:p>
            <a:r>
              <a:rPr lang="cs-CZ" dirty="0" smtClean="0"/>
              <a:t>Pokud to povaha projednávané věci umožňuje, pokusí se správní orgán o smírné odstranění rozporů, které brání řádnému projednání a rozhodnutí dané věci.</a:t>
            </a:r>
            <a:endParaRPr lang="cs-CZ" dirty="0"/>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13035187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včasnosti</a:t>
            </a:r>
            <a:endParaRPr lang="cs-CZ" dirty="0"/>
          </a:p>
        </p:txBody>
      </p:sp>
      <p:sp>
        <p:nvSpPr>
          <p:cNvPr id="3" name="Zástupný symbol pro text 2"/>
          <p:cNvSpPr>
            <a:spLocks noGrp="1"/>
          </p:cNvSpPr>
          <p:nvPr>
            <p:ph type="body" idx="1"/>
          </p:nvPr>
        </p:nvSpPr>
        <p:spPr/>
        <p:txBody>
          <a:bodyPr/>
          <a:lstStyle/>
          <a:p>
            <a:r>
              <a:rPr lang="cs-CZ" dirty="0" smtClean="0"/>
              <a:t>SŘ § 6/1</a:t>
            </a:r>
            <a:endParaRPr lang="cs-CZ" dirty="0"/>
          </a:p>
        </p:txBody>
      </p:sp>
      <p:sp>
        <p:nvSpPr>
          <p:cNvPr id="4" name="Zástupný symbol pro obsah 3"/>
          <p:cNvSpPr>
            <a:spLocks noGrp="1"/>
          </p:cNvSpPr>
          <p:nvPr>
            <p:ph sz="half" idx="2"/>
          </p:nvPr>
        </p:nvSpPr>
        <p:spPr/>
        <p:txBody>
          <a:bodyPr/>
          <a:lstStyle/>
          <a:p>
            <a:r>
              <a:rPr lang="cs-CZ" dirty="0" smtClean="0"/>
              <a:t>Správní orgán vyřizuje věci bez zbytečných průtahů. Nečiní-li správní orgán úkony v zákonem stanovené lhůtě nebo ve lhůtě přiměřené, není-li zákonná lhůta stanovena, použije se ke zjednání nápravy ustanovení o ochraně před nečinností (§ 80).</a:t>
            </a:r>
            <a:endParaRPr lang="cs-CZ" dirty="0"/>
          </a:p>
        </p:txBody>
      </p:sp>
      <p:sp>
        <p:nvSpPr>
          <p:cNvPr id="5" name="Zástupný symbol pro text 4"/>
          <p:cNvSpPr>
            <a:spLocks noGrp="1"/>
          </p:cNvSpPr>
          <p:nvPr>
            <p:ph type="body" sz="quarter" idx="3"/>
          </p:nvPr>
        </p:nvSpPr>
        <p:spPr/>
        <p:txBody>
          <a:bodyPr/>
          <a:lstStyle/>
          <a:p>
            <a:r>
              <a:rPr lang="cs-CZ" dirty="0" smtClean="0"/>
              <a:t>DŘ § 7/1</a:t>
            </a:r>
            <a:endParaRPr lang="cs-CZ" dirty="0"/>
          </a:p>
        </p:txBody>
      </p:sp>
      <p:sp>
        <p:nvSpPr>
          <p:cNvPr id="6" name="Zástupný symbol pro obsah 5"/>
          <p:cNvSpPr>
            <a:spLocks noGrp="1"/>
          </p:cNvSpPr>
          <p:nvPr>
            <p:ph sz="quarter" idx="4"/>
          </p:nvPr>
        </p:nvSpPr>
        <p:spPr/>
        <p:txBody>
          <a:bodyPr/>
          <a:lstStyle/>
          <a:p>
            <a:r>
              <a:rPr lang="cs-CZ" dirty="0" smtClean="0"/>
              <a:t>Správce daně postupuje bez zbytečných průtahů.</a:t>
            </a:r>
            <a:endParaRPr lang="cs-CZ" dirty="0"/>
          </a:p>
        </p:txBody>
      </p:sp>
    </p:spTree>
    <p:extLst>
      <p:ext uri="{BB962C8B-B14F-4D97-AF65-F5344CB8AC3E}">
        <p14:creationId xmlns:p14="http://schemas.microsoft.com/office/powerpoint/2010/main" val="24558404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procesní hospodárnosti </a:t>
            </a:r>
            <a:endParaRPr lang="cs-CZ" dirty="0"/>
          </a:p>
        </p:txBody>
      </p:sp>
      <p:sp>
        <p:nvSpPr>
          <p:cNvPr id="3" name="Zástupný symbol pro text 2"/>
          <p:cNvSpPr>
            <a:spLocks noGrp="1"/>
          </p:cNvSpPr>
          <p:nvPr>
            <p:ph type="body" idx="1"/>
          </p:nvPr>
        </p:nvSpPr>
        <p:spPr/>
        <p:txBody>
          <a:bodyPr/>
          <a:lstStyle/>
          <a:p>
            <a:r>
              <a:rPr lang="cs-CZ" dirty="0" smtClean="0"/>
              <a:t>SŘ § 6/2</a:t>
            </a:r>
            <a:endParaRPr lang="cs-CZ" dirty="0"/>
          </a:p>
        </p:txBody>
      </p:sp>
      <p:sp>
        <p:nvSpPr>
          <p:cNvPr id="4" name="Zástupný symbol pro obsah 3"/>
          <p:cNvSpPr>
            <a:spLocks noGrp="1"/>
          </p:cNvSpPr>
          <p:nvPr>
            <p:ph sz="half" idx="2"/>
          </p:nvPr>
        </p:nvSpPr>
        <p:spPr/>
        <p:txBody>
          <a:bodyPr>
            <a:normAutofit fontScale="77500" lnSpcReduction="20000"/>
          </a:bodyPr>
          <a:lstStyle/>
          <a:p>
            <a:r>
              <a:rPr lang="cs-CZ" dirty="0" smtClean="0"/>
              <a:t>Správní orgán postupuje tak, aby nikomu nevznikaly zbytečné náklady, a dotčené osoby co možná nejméně zatěžuje. Podklady od dotčené osoby vyžaduje jen tehdy, stanoví-li tak právní předpis. Lze-li však potřebné údaje získat z úřední evidence, kterou správní orgán sám vede, a pokud o to dotčená osoba požádá, je povinen jejich obstarání zajistit. Při opatřování údajů podle tohoto ustanovení má správní orgán vůči třetím osobám, jichž se tyto údaje mohou týkat, stejné postavení jako dotčená osoba, na jejíž požádání údaje opatřuje.</a:t>
            </a:r>
            <a:endParaRPr lang="cs-CZ" dirty="0"/>
          </a:p>
        </p:txBody>
      </p:sp>
      <p:sp>
        <p:nvSpPr>
          <p:cNvPr id="5" name="Zástupný symbol pro text 4"/>
          <p:cNvSpPr>
            <a:spLocks noGrp="1"/>
          </p:cNvSpPr>
          <p:nvPr>
            <p:ph type="body" sz="quarter" idx="3"/>
          </p:nvPr>
        </p:nvSpPr>
        <p:spPr/>
        <p:txBody>
          <a:bodyPr/>
          <a:lstStyle/>
          <a:p>
            <a:r>
              <a:rPr lang="cs-CZ" dirty="0" smtClean="0"/>
              <a:t>DŘ § 5/3, § 7/2</a:t>
            </a:r>
            <a:endParaRPr lang="cs-CZ" dirty="0"/>
          </a:p>
        </p:txBody>
      </p:sp>
      <p:sp>
        <p:nvSpPr>
          <p:cNvPr id="6" name="Zástupný symbol pro obsah 5"/>
          <p:cNvSpPr>
            <a:spLocks noGrp="1"/>
          </p:cNvSpPr>
          <p:nvPr>
            <p:ph sz="quarter" idx="4"/>
          </p:nvPr>
        </p:nvSpPr>
        <p:spPr/>
        <p:txBody>
          <a:bodyPr>
            <a:normAutofit fontScale="70000" lnSpcReduction="20000"/>
          </a:bodyPr>
          <a:lstStyle/>
          <a:p>
            <a:r>
              <a:rPr lang="cs-CZ" dirty="0" smtClean="0"/>
              <a:t> </a:t>
            </a:r>
            <a:r>
              <a:rPr lang="cs-CZ" u="sng" dirty="0" smtClean="0"/>
              <a:t>Správce daně šetří práva a právem chráněné zájmy daňových subjektů a třetích osob (dále jen „osoba zúčastněná na správě daní“) v souladu s právními předpisy </a:t>
            </a:r>
            <a:r>
              <a:rPr lang="cs-CZ" dirty="0" smtClean="0"/>
              <a:t>a používá při vyžadování plnění jejich povinností jen takové prostředky, které je nejméně zatěžují a ještě umožňují dosáhnout cíle správy daní.</a:t>
            </a:r>
          </a:p>
          <a:p>
            <a:r>
              <a:rPr lang="cs-CZ" dirty="0" smtClean="0"/>
              <a:t>Správce daně postupuje tak, aby nikomu nevznikaly zbytečné náklady. Z důvodu hospodárnosti může konat správce daně úkony pro různá řízení společně. Ze spisu, popřípadě z rozhodnutí vydaného na základě těchto úkonů, musí být zřejmé, ke které povinnosti a s jakým výsledkem byly úkony učiněny.</a:t>
            </a:r>
          </a:p>
          <a:p>
            <a:endParaRPr lang="cs-CZ" dirty="0"/>
          </a:p>
        </p:txBody>
      </p:sp>
    </p:spTree>
    <p:extLst>
      <p:ext uri="{BB962C8B-B14F-4D97-AF65-F5344CB8AC3E}">
        <p14:creationId xmlns:p14="http://schemas.microsoft.com/office/powerpoint/2010/main" val="2796841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procesní rovnosti a nestrannosti postupu správních orgánů</a:t>
            </a:r>
            <a:endParaRPr lang="cs-CZ" dirty="0"/>
          </a:p>
        </p:txBody>
      </p:sp>
      <p:sp>
        <p:nvSpPr>
          <p:cNvPr id="3" name="Zástupný symbol pro text 2"/>
          <p:cNvSpPr>
            <a:spLocks noGrp="1"/>
          </p:cNvSpPr>
          <p:nvPr>
            <p:ph type="body" idx="1"/>
          </p:nvPr>
        </p:nvSpPr>
        <p:spPr/>
        <p:txBody>
          <a:bodyPr/>
          <a:lstStyle/>
          <a:p>
            <a:r>
              <a:rPr lang="cs-CZ" dirty="0" smtClean="0"/>
              <a:t>SŘ § 7/1, 2</a:t>
            </a:r>
            <a:endParaRPr lang="cs-CZ" dirty="0"/>
          </a:p>
        </p:txBody>
      </p:sp>
      <p:sp>
        <p:nvSpPr>
          <p:cNvPr id="4" name="Zástupný symbol pro obsah 3"/>
          <p:cNvSpPr>
            <a:spLocks noGrp="1"/>
          </p:cNvSpPr>
          <p:nvPr>
            <p:ph sz="half" idx="2"/>
          </p:nvPr>
        </p:nvSpPr>
        <p:spPr/>
        <p:txBody>
          <a:bodyPr>
            <a:normAutofit fontScale="92500" lnSpcReduction="20000"/>
          </a:bodyPr>
          <a:lstStyle/>
          <a:p>
            <a:pPr marL="514350" indent="-514350">
              <a:buAutoNum type="arabicParenBoth"/>
            </a:pPr>
            <a:r>
              <a:rPr lang="cs-CZ" dirty="0" smtClean="0"/>
              <a:t>Dotčené osoby mají při uplatňování svých procesních práv rovné postavení. Správní orgán postupuje vůči dotčeným osobám nestranně a vyžaduje od všech dotčených osob plnění jejich procesních povinností rovnou měrou.</a:t>
            </a:r>
          </a:p>
          <a:p>
            <a:pPr marL="514350" indent="-514350">
              <a:buAutoNum type="arabicParenBoth"/>
            </a:pPr>
            <a:r>
              <a:rPr lang="cs-CZ" dirty="0" smtClean="0"/>
              <a:t>Tam, kde by rovnost dotčených osob mohla být ohrožena, správní orgán učiní opatření potřebná k jejímu zajištění.</a:t>
            </a:r>
            <a:endParaRPr lang="cs-CZ" dirty="0"/>
          </a:p>
        </p:txBody>
      </p:sp>
      <p:sp>
        <p:nvSpPr>
          <p:cNvPr id="5" name="Zástupný symbol pro text 4"/>
          <p:cNvSpPr>
            <a:spLocks noGrp="1"/>
          </p:cNvSpPr>
          <p:nvPr>
            <p:ph type="body" sz="quarter" idx="3"/>
          </p:nvPr>
        </p:nvSpPr>
        <p:spPr/>
        <p:txBody>
          <a:bodyPr/>
          <a:lstStyle/>
          <a:p>
            <a:r>
              <a:rPr lang="cs-CZ" dirty="0" smtClean="0"/>
              <a:t>DŘ § 6/1</a:t>
            </a:r>
            <a:endParaRPr lang="cs-CZ" dirty="0"/>
          </a:p>
        </p:txBody>
      </p:sp>
      <p:sp>
        <p:nvSpPr>
          <p:cNvPr id="6" name="Zástupný symbol pro obsah 5"/>
          <p:cNvSpPr>
            <a:spLocks noGrp="1"/>
          </p:cNvSpPr>
          <p:nvPr>
            <p:ph sz="quarter" idx="4"/>
          </p:nvPr>
        </p:nvSpPr>
        <p:spPr/>
        <p:txBody>
          <a:bodyPr/>
          <a:lstStyle/>
          <a:p>
            <a:r>
              <a:rPr lang="cs-CZ" dirty="0" smtClean="0"/>
              <a:t>Osoby zúčastněné na správě daní mají rovná procesní práva a povinnost</a:t>
            </a:r>
            <a:endParaRPr lang="cs-CZ" dirty="0"/>
          </a:p>
        </p:txBody>
      </p:sp>
    </p:spTree>
    <p:extLst>
      <p:ext uri="{BB962C8B-B14F-4D97-AF65-F5344CB8AC3E}">
        <p14:creationId xmlns:p14="http://schemas.microsoft.com/office/powerpoint/2010/main" val="34090874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souladnosti postupů</a:t>
            </a:r>
            <a:endParaRPr lang="cs-CZ" dirty="0"/>
          </a:p>
        </p:txBody>
      </p:sp>
      <p:sp>
        <p:nvSpPr>
          <p:cNvPr id="3" name="Zástupný symbol pro text 2"/>
          <p:cNvSpPr>
            <a:spLocks noGrp="1"/>
          </p:cNvSpPr>
          <p:nvPr>
            <p:ph type="body" idx="1"/>
          </p:nvPr>
        </p:nvSpPr>
        <p:spPr/>
        <p:txBody>
          <a:bodyPr/>
          <a:lstStyle/>
          <a:p>
            <a:r>
              <a:rPr lang="cs-CZ" dirty="0" smtClean="0"/>
              <a:t>SŘ § 8/1</a:t>
            </a:r>
            <a:endParaRPr lang="cs-CZ" dirty="0"/>
          </a:p>
        </p:txBody>
      </p:sp>
      <p:sp>
        <p:nvSpPr>
          <p:cNvPr id="4" name="Zástupný symbol pro obsah 3"/>
          <p:cNvSpPr>
            <a:spLocks noGrp="1"/>
          </p:cNvSpPr>
          <p:nvPr>
            <p:ph sz="half" idx="2"/>
          </p:nvPr>
        </p:nvSpPr>
        <p:spPr/>
        <p:txBody>
          <a:bodyPr>
            <a:normAutofit fontScale="92500"/>
          </a:bodyPr>
          <a:lstStyle/>
          <a:p>
            <a:r>
              <a:rPr lang="cs-CZ" dirty="0" smtClean="0"/>
              <a:t>Správní orgány dbají vzájemného souladu všech postupů, které probíhají současně a souvisejí s týmiž právy nebo povinnostmi dotčené osoby. Na to, že současně probíhá více takových postupů u různých správních orgánů nebo u jiných orgánů veřejné moci, je dotčená osoba povinna správní orgány bezodkladně upozornit.</a:t>
            </a:r>
            <a:endParaRPr lang="cs-CZ" dirty="0"/>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7904906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spolupráce správních orgánů</a:t>
            </a:r>
            <a:endParaRPr lang="cs-CZ" dirty="0"/>
          </a:p>
        </p:txBody>
      </p:sp>
      <p:sp>
        <p:nvSpPr>
          <p:cNvPr id="3" name="Zástupný symbol pro text 2"/>
          <p:cNvSpPr>
            <a:spLocks noGrp="1"/>
          </p:cNvSpPr>
          <p:nvPr>
            <p:ph type="body" idx="1"/>
          </p:nvPr>
        </p:nvSpPr>
        <p:spPr/>
        <p:txBody>
          <a:bodyPr/>
          <a:lstStyle/>
          <a:p>
            <a:r>
              <a:rPr lang="cs-CZ" dirty="0" smtClean="0"/>
              <a:t>SŘ § 8/2</a:t>
            </a:r>
            <a:endParaRPr lang="cs-CZ" dirty="0"/>
          </a:p>
        </p:txBody>
      </p:sp>
      <p:sp>
        <p:nvSpPr>
          <p:cNvPr id="4" name="Zástupný symbol pro obsah 3"/>
          <p:cNvSpPr>
            <a:spLocks noGrp="1"/>
          </p:cNvSpPr>
          <p:nvPr>
            <p:ph sz="half" idx="2"/>
          </p:nvPr>
        </p:nvSpPr>
        <p:spPr/>
        <p:txBody>
          <a:bodyPr/>
          <a:lstStyle/>
          <a:p>
            <a:r>
              <a:rPr lang="cs-CZ" dirty="0" smtClean="0"/>
              <a:t> Správní orgány vzájemně spolupracují v zájmu dobré správy.</a:t>
            </a:r>
            <a:endParaRPr lang="cs-CZ" dirty="0"/>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26987046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spolupráce subjektů správy daní </a:t>
            </a:r>
            <a:endParaRPr lang="cs-CZ" dirty="0"/>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smtClean="0"/>
              <a:t>DŘ § 6/2</a:t>
            </a:r>
            <a:endParaRPr lang="cs-CZ" dirty="0"/>
          </a:p>
        </p:txBody>
      </p:sp>
      <p:sp>
        <p:nvSpPr>
          <p:cNvPr id="6" name="Zástupný symbol pro obsah 5"/>
          <p:cNvSpPr>
            <a:spLocks noGrp="1"/>
          </p:cNvSpPr>
          <p:nvPr>
            <p:ph sz="quarter" idx="4"/>
          </p:nvPr>
        </p:nvSpPr>
        <p:spPr/>
        <p:txBody>
          <a:bodyPr/>
          <a:lstStyle/>
          <a:p>
            <a:r>
              <a:rPr lang="cs-CZ" dirty="0" smtClean="0"/>
              <a:t>Osoby zúčastněné na správě daní a správce daně vzájemně spolupracují.</a:t>
            </a:r>
            <a:endParaRPr lang="cs-CZ" dirty="0"/>
          </a:p>
        </p:txBody>
      </p:sp>
    </p:spTree>
    <p:extLst>
      <p:ext uri="{BB962C8B-B14F-4D97-AF65-F5344CB8AC3E}">
        <p14:creationId xmlns:p14="http://schemas.microsoft.com/office/powerpoint/2010/main" val="3106702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Katalogy zásad</a:t>
            </a:r>
            <a:endParaRPr lang="cs-CZ" b="1" dirty="0"/>
          </a:p>
        </p:txBody>
      </p:sp>
      <p:sp>
        <p:nvSpPr>
          <p:cNvPr id="3" name="Zástupný symbol pro obsah 2"/>
          <p:cNvSpPr>
            <a:spLocks noGrp="1"/>
          </p:cNvSpPr>
          <p:nvPr>
            <p:ph idx="1"/>
          </p:nvPr>
        </p:nvSpPr>
        <p:spPr/>
        <p:txBody>
          <a:bodyPr/>
          <a:lstStyle/>
          <a:p>
            <a:r>
              <a:rPr lang="cs-CZ" dirty="0" smtClean="0"/>
              <a:t>Zásady činnosti veřejné správy - § 2 – 8 SŘ (zákon č. 500/2004 Sb., v platném znění)</a:t>
            </a:r>
          </a:p>
          <a:p>
            <a:r>
              <a:rPr lang="cs-CZ" dirty="0"/>
              <a:t>Z</a:t>
            </a:r>
            <a:r>
              <a:rPr lang="cs-CZ" dirty="0" smtClean="0"/>
              <a:t>ásady správy daní § 5 – 9 DŘ (zákon č. 280/2009 Sb., v platném znění)</a:t>
            </a:r>
            <a:endParaRPr lang="cs-CZ" dirty="0"/>
          </a:p>
        </p:txBody>
      </p:sp>
    </p:spTree>
    <p:extLst>
      <p:ext uri="{BB962C8B-B14F-4D97-AF65-F5344CB8AC3E}">
        <p14:creationId xmlns:p14="http://schemas.microsoft.com/office/powerpoint/2010/main" val="1999317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neveřejnosti  a mlčenlivosti</a:t>
            </a:r>
            <a:endParaRPr lang="cs-CZ" dirty="0"/>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smtClean="0"/>
              <a:t>DŘ § 9/1</a:t>
            </a:r>
            <a:endParaRPr lang="cs-CZ" dirty="0"/>
          </a:p>
        </p:txBody>
      </p:sp>
      <p:sp>
        <p:nvSpPr>
          <p:cNvPr id="6" name="Zástupný symbol pro obsah 5"/>
          <p:cNvSpPr>
            <a:spLocks noGrp="1"/>
          </p:cNvSpPr>
          <p:nvPr>
            <p:ph sz="quarter" idx="4"/>
          </p:nvPr>
        </p:nvSpPr>
        <p:spPr/>
        <p:txBody>
          <a:bodyPr/>
          <a:lstStyle/>
          <a:p>
            <a:r>
              <a:rPr lang="cs-CZ" dirty="0" smtClean="0"/>
              <a:t>Správa daní je neveřejná. Osoby zúčastněné na správě daní a úřední osoby jsou povinny za podmínek stanovených tímto nebo jiným zákonem zachovávat mlčenlivost o všem, co se v souvislosti se správou daní dozvěděly.</a:t>
            </a:r>
            <a:endParaRPr lang="cs-CZ" dirty="0"/>
          </a:p>
        </p:txBody>
      </p:sp>
    </p:spTree>
    <p:extLst>
      <p:ext uri="{BB962C8B-B14F-4D97-AF65-F5344CB8AC3E}">
        <p14:creationId xmlns:p14="http://schemas.microsoft.com/office/powerpoint/2010/main" val="40867707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správy daňových pohledávek</a:t>
            </a:r>
            <a:endParaRPr lang="cs-CZ" dirty="0"/>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smtClean="0"/>
              <a:t>DŘ § 9/2, 3</a:t>
            </a:r>
            <a:endParaRPr lang="cs-CZ" dirty="0"/>
          </a:p>
        </p:txBody>
      </p:sp>
      <p:sp>
        <p:nvSpPr>
          <p:cNvPr id="6" name="Zástupný symbol pro obsah 5"/>
          <p:cNvSpPr>
            <a:spLocks noGrp="1"/>
          </p:cNvSpPr>
          <p:nvPr>
            <p:ph sz="quarter" idx="4"/>
          </p:nvPr>
        </p:nvSpPr>
        <p:spPr/>
        <p:txBody>
          <a:bodyPr>
            <a:normAutofit fontScale="92500" lnSpcReduction="10000"/>
          </a:bodyPr>
          <a:lstStyle/>
          <a:p>
            <a:r>
              <a:rPr lang="cs-CZ" dirty="0" smtClean="0"/>
              <a:t>Správce daně soustavně zjišťuje předpoklady pro vznik nebo trvání povinností osob zúčastněných na správě daní a činí nezbytné úkony, aby tyto povinnosti byly splněny.</a:t>
            </a:r>
          </a:p>
          <a:p>
            <a:r>
              <a:rPr lang="cs-CZ" dirty="0" smtClean="0"/>
              <a:t>Správce daně může shromažďovat osobní údaje a jiné údaje, jsou-li potřebné pro správu daní, a to jen v rozsahu, který je nezbytný pro dosažení cíle správy daní.</a:t>
            </a:r>
            <a:endParaRPr lang="cs-CZ" dirty="0"/>
          </a:p>
        </p:txBody>
      </p:sp>
    </p:spTree>
    <p:extLst>
      <p:ext uri="{BB962C8B-B14F-4D97-AF65-F5344CB8AC3E}">
        <p14:creationId xmlns:p14="http://schemas.microsoft.com/office/powerpoint/2010/main" val="37129068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Zásady finanční správy </a:t>
            </a:r>
            <a:endParaRPr lang="cs-CZ" dirty="0"/>
          </a:p>
        </p:txBody>
      </p:sp>
      <p:sp>
        <p:nvSpPr>
          <p:cNvPr id="3" name="Zástupný symbol pro obsah 2"/>
          <p:cNvSpPr>
            <a:spLocks noGrp="1"/>
          </p:cNvSpPr>
          <p:nvPr>
            <p:ph idx="1"/>
          </p:nvPr>
        </p:nvSpPr>
        <p:spPr/>
        <p:txBody>
          <a:bodyPr/>
          <a:lstStyle/>
          <a:p>
            <a:r>
              <a:rPr lang="cs-CZ" dirty="0" smtClean="0"/>
              <a:t>Zásady činnosti působící na venek – tj. vůči adresátům finanční správy</a:t>
            </a:r>
          </a:p>
          <a:p>
            <a:r>
              <a:rPr lang="cs-CZ" dirty="0" smtClean="0"/>
              <a:t>Vnitřní zásady správy</a:t>
            </a:r>
          </a:p>
          <a:p>
            <a:r>
              <a:rPr lang="cs-CZ" dirty="0" smtClean="0"/>
              <a:t>Zásady nakládání s veřejným majetkem</a:t>
            </a:r>
          </a:p>
          <a:p>
            <a:r>
              <a:rPr lang="cs-CZ" dirty="0" smtClean="0"/>
              <a:t>Zásady použití veřejných prostředků</a:t>
            </a:r>
          </a:p>
          <a:p>
            <a:r>
              <a:rPr lang="cs-CZ" dirty="0" smtClean="0"/>
              <a:t>Zásady účetnictví</a:t>
            </a:r>
          </a:p>
          <a:p>
            <a:r>
              <a:rPr lang="cs-CZ" dirty="0" smtClean="0"/>
              <a:t>Zásady evidence </a:t>
            </a:r>
          </a:p>
          <a:p>
            <a:r>
              <a:rPr lang="cs-CZ" dirty="0" smtClean="0"/>
              <a:t>…..</a:t>
            </a:r>
            <a:endParaRPr lang="cs-CZ" dirty="0"/>
          </a:p>
        </p:txBody>
      </p:sp>
    </p:spTree>
    <p:extLst>
      <p:ext uri="{BB962C8B-B14F-4D97-AF65-F5344CB8AC3E}">
        <p14:creationId xmlns:p14="http://schemas.microsoft.com/office/powerpoint/2010/main" val="28798014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Zásady vyplývající z povahy veřejné finanční činnosti</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Zásada účelovosti,</a:t>
            </a:r>
          </a:p>
          <a:p>
            <a:r>
              <a:rPr lang="cs-CZ" dirty="0" smtClean="0"/>
              <a:t>Zásada plánovitosti,</a:t>
            </a:r>
          </a:p>
          <a:p>
            <a:r>
              <a:rPr lang="cs-CZ" dirty="0" smtClean="0"/>
              <a:t>Zásada priority vyrovnanosti veřejných rozpočtů,</a:t>
            </a:r>
          </a:p>
          <a:p>
            <a:r>
              <a:rPr lang="cs-CZ" dirty="0" smtClean="0"/>
              <a:t>Zásada efektivnosti a hospodárnosti,</a:t>
            </a:r>
          </a:p>
          <a:p>
            <a:r>
              <a:rPr lang="cs-CZ" dirty="0" smtClean="0"/>
              <a:t>Zásada veřejnosti a přehlednosti veřejných fondů,</a:t>
            </a:r>
          </a:p>
          <a:p>
            <a:r>
              <a:rPr lang="cs-CZ" dirty="0" smtClean="0"/>
              <a:t>Zásada účtování (bilancování),</a:t>
            </a:r>
          </a:p>
          <a:p>
            <a:r>
              <a:rPr lang="cs-CZ" dirty="0" smtClean="0"/>
              <a:t>Zásada kontroly,</a:t>
            </a:r>
          </a:p>
          <a:p>
            <a:r>
              <a:rPr lang="cs-CZ" dirty="0" smtClean="0"/>
              <a:t>Zásada nadřazenosti finančních zájmů státu nad individuálními zájmy,</a:t>
            </a:r>
          </a:p>
          <a:p>
            <a:r>
              <a:rPr lang="cs-CZ" dirty="0" smtClean="0"/>
              <a:t>Zásada fiskálního federalizmu,</a:t>
            </a:r>
          </a:p>
          <a:p>
            <a:r>
              <a:rPr lang="cs-CZ" dirty="0" smtClean="0"/>
              <a:t>Zásada finanční disciplíny.</a:t>
            </a:r>
          </a:p>
        </p:txBody>
      </p:sp>
    </p:spTree>
    <p:extLst>
      <p:ext uri="{BB962C8B-B14F-4D97-AF65-F5344CB8AC3E}">
        <p14:creationId xmlns:p14="http://schemas.microsoft.com/office/powerpoint/2010/main" val="1996478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cs-CZ" altLang="cs-CZ" b="0" dirty="0"/>
              <a:t>Dobrá </a:t>
            </a:r>
            <a:r>
              <a:rPr lang="cs-CZ" altLang="cs-CZ" dirty="0" smtClean="0"/>
              <a:t>veřejná</a:t>
            </a:r>
            <a:r>
              <a:rPr lang="cs-CZ" altLang="cs-CZ" b="0" dirty="0" smtClean="0"/>
              <a:t> správa </a:t>
            </a:r>
            <a:br>
              <a:rPr lang="cs-CZ" altLang="cs-CZ" b="0" dirty="0" smtClean="0"/>
            </a:br>
            <a:r>
              <a:rPr lang="cs-CZ" altLang="cs-CZ" dirty="0" smtClean="0"/>
              <a:t>a dobrá finanční správa</a:t>
            </a:r>
            <a:endParaRPr lang="cs-CZ" altLang="cs-CZ" b="0" dirty="0"/>
          </a:p>
        </p:txBody>
      </p:sp>
      <p:sp>
        <p:nvSpPr>
          <p:cNvPr id="2051" name="Rectangle 3"/>
          <p:cNvSpPr>
            <a:spLocks noGrp="1" noChangeArrowheads="1"/>
          </p:cNvSpPr>
          <p:nvPr>
            <p:ph type="subTitle" idx="1"/>
          </p:nvPr>
        </p:nvSpPr>
        <p:spPr/>
        <p:txBody>
          <a:bodyPr/>
          <a:lstStyle/>
          <a:p>
            <a:endParaRPr lang="cs-CZ" altLang="cs-CZ" dirty="0"/>
          </a:p>
          <a:p>
            <a:endParaRPr lang="cs-CZ" altLang="cs-CZ" dirty="0"/>
          </a:p>
          <a:p>
            <a:endParaRPr lang="cs-CZ" altLang="cs-CZ" dirty="0"/>
          </a:p>
        </p:txBody>
      </p:sp>
    </p:spTree>
    <p:extLst>
      <p:ext uri="{BB962C8B-B14F-4D97-AF65-F5344CB8AC3E}">
        <p14:creationId xmlns:p14="http://schemas.microsoft.com/office/powerpoint/2010/main" val="758319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cs-CZ" altLang="cs-CZ"/>
              <a:t>Východiska</a:t>
            </a:r>
          </a:p>
        </p:txBody>
      </p:sp>
      <p:sp>
        <p:nvSpPr>
          <p:cNvPr id="3075" name="Rectangle 3"/>
          <p:cNvSpPr>
            <a:spLocks noGrp="1" noChangeArrowheads="1"/>
          </p:cNvSpPr>
          <p:nvPr>
            <p:ph type="body" idx="1"/>
          </p:nvPr>
        </p:nvSpPr>
        <p:spPr/>
        <p:txBody>
          <a:bodyPr/>
          <a:lstStyle/>
          <a:p>
            <a:r>
              <a:rPr lang="cs-CZ" altLang="cs-CZ"/>
              <a:t>Postavení jedince ve státě</a:t>
            </a:r>
          </a:p>
          <a:p>
            <a:r>
              <a:rPr lang="cs-CZ" altLang="cs-CZ"/>
              <a:t>Stát jako nebezpečí</a:t>
            </a:r>
          </a:p>
          <a:p>
            <a:r>
              <a:rPr lang="cs-CZ" altLang="cs-CZ"/>
              <a:t>Stát jako garant práv jednotlivce</a:t>
            </a:r>
          </a:p>
          <a:p>
            <a:r>
              <a:rPr lang="cs-CZ" altLang="cs-CZ"/>
              <a:t>Právní stát</a:t>
            </a:r>
          </a:p>
        </p:txBody>
      </p:sp>
    </p:spTree>
    <p:extLst>
      <p:ext uri="{BB962C8B-B14F-4D97-AF65-F5344CB8AC3E}">
        <p14:creationId xmlns:p14="http://schemas.microsoft.com/office/powerpoint/2010/main" val="2877920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cs-CZ" altLang="cs-CZ" b="0"/>
              <a:t>Dobrá správa</a:t>
            </a:r>
          </a:p>
        </p:txBody>
      </p:sp>
      <p:sp>
        <p:nvSpPr>
          <p:cNvPr id="10243" name="Rectangle 3"/>
          <p:cNvSpPr>
            <a:spLocks noGrp="1" noChangeArrowheads="1"/>
          </p:cNvSpPr>
          <p:nvPr>
            <p:ph type="body" idx="1"/>
          </p:nvPr>
        </p:nvSpPr>
        <p:spPr/>
        <p:txBody>
          <a:bodyPr/>
          <a:lstStyle/>
          <a:p>
            <a:r>
              <a:rPr lang="cs-CZ" altLang="cs-CZ"/>
              <a:t>dobré mravy veřejné správy</a:t>
            </a:r>
          </a:p>
          <a:p>
            <a:r>
              <a:rPr lang="cs-CZ" altLang="cs-CZ"/>
              <a:t>nestrannost - impartiallness</a:t>
            </a:r>
          </a:p>
          <a:p>
            <a:r>
              <a:rPr lang="cs-CZ" altLang="cs-CZ"/>
              <a:t>správnost – fairness</a:t>
            </a:r>
          </a:p>
          <a:p>
            <a:r>
              <a:rPr lang="cs-CZ" altLang="cs-CZ"/>
              <a:t>včasnost –reasonable time</a:t>
            </a:r>
          </a:p>
        </p:txBody>
      </p:sp>
    </p:spTree>
    <p:extLst>
      <p:ext uri="{BB962C8B-B14F-4D97-AF65-F5344CB8AC3E}">
        <p14:creationId xmlns:p14="http://schemas.microsoft.com/office/powerpoint/2010/main" val="284058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cs-CZ" altLang="cs-CZ"/>
              <a:t>Roy Perry</a:t>
            </a:r>
          </a:p>
        </p:txBody>
      </p:sp>
      <p:sp>
        <p:nvSpPr>
          <p:cNvPr id="5127" name="Rectangle 7"/>
          <p:cNvSpPr>
            <a:spLocks noGrp="1" noChangeArrowheads="1"/>
          </p:cNvSpPr>
          <p:nvPr>
            <p:ph type="body" sz="half" idx="2"/>
          </p:nvPr>
        </p:nvSpPr>
        <p:spPr>
          <a:xfrm>
            <a:off x="6170614" y="1719263"/>
            <a:ext cx="4040187" cy="4411662"/>
          </a:xfrm>
        </p:spPr>
        <p:txBody>
          <a:bodyPr/>
          <a:lstStyle/>
          <a:p>
            <a:r>
              <a:rPr lang="cs-CZ" altLang="cs-CZ" sz="2600"/>
              <a:t>Konzervativní politik</a:t>
            </a:r>
          </a:p>
          <a:p>
            <a:r>
              <a:rPr lang="cs-CZ" altLang="cs-CZ" sz="2600"/>
              <a:t>nar. 1943 Londýn</a:t>
            </a:r>
          </a:p>
          <a:p>
            <a:r>
              <a:rPr lang="cs-CZ" altLang="cs-CZ" sz="2600"/>
              <a:t>poslanec Evropského parlamentu</a:t>
            </a:r>
          </a:p>
          <a:p>
            <a:r>
              <a:rPr lang="cs-CZ" altLang="cs-CZ" sz="2600"/>
              <a:t>tvůrce myšlenky Kodexu dobré správy (1998)</a:t>
            </a:r>
          </a:p>
          <a:p>
            <a:endParaRPr lang="cs-CZ" altLang="cs-CZ" sz="2600"/>
          </a:p>
        </p:txBody>
      </p:sp>
      <p:pic>
        <p:nvPicPr>
          <p:cNvPr id="5128" name="Picture 8" descr="RPerry"/>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a:xfrm>
            <a:off x="2830514" y="2254250"/>
            <a:ext cx="2338387" cy="33416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453401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cs-CZ" altLang="cs-CZ" sz="3500"/>
              <a:t>Formování obsahu dobré správy</a:t>
            </a:r>
          </a:p>
        </p:txBody>
      </p:sp>
      <p:sp>
        <p:nvSpPr>
          <p:cNvPr id="11267" name="Rectangle 3"/>
          <p:cNvSpPr>
            <a:spLocks noGrp="1" noChangeArrowheads="1"/>
          </p:cNvSpPr>
          <p:nvPr>
            <p:ph type="body" idx="1"/>
          </p:nvPr>
        </p:nvSpPr>
        <p:spPr/>
        <p:txBody>
          <a:bodyPr/>
          <a:lstStyle/>
          <a:p>
            <a:r>
              <a:rPr lang="cs-CZ" altLang="cs-CZ"/>
              <a:t>doktrína</a:t>
            </a:r>
          </a:p>
          <a:p>
            <a:r>
              <a:rPr lang="cs-CZ" altLang="cs-CZ"/>
              <a:t>judikatura </a:t>
            </a:r>
          </a:p>
          <a:p>
            <a:pPr algn="ctr">
              <a:buFont typeface="Wingdings" panose="05000000000000000000" pitchFamily="2" charset="2"/>
              <a:buNone/>
            </a:pPr>
            <a:r>
              <a:rPr lang="cs-CZ" altLang="cs-CZ">
                <a:cs typeface="Arial" panose="020B0604020202020204" pitchFamily="34" charset="0"/>
              </a:rPr>
              <a:t>▼</a:t>
            </a:r>
          </a:p>
          <a:p>
            <a:pPr algn="ctr">
              <a:buFont typeface="Wingdings" panose="05000000000000000000" pitchFamily="2" charset="2"/>
              <a:buNone/>
            </a:pPr>
            <a:r>
              <a:rPr lang="cs-CZ" altLang="cs-CZ">
                <a:cs typeface="Arial" panose="020B0604020202020204" pitchFamily="34" charset="0"/>
              </a:rPr>
              <a:t>Právo na dobrou správu</a:t>
            </a:r>
          </a:p>
          <a:p>
            <a:pPr algn="just"/>
            <a:r>
              <a:rPr lang="cs-CZ" altLang="cs-CZ">
                <a:cs typeface="Arial" panose="020B0604020202020204" pitchFamily="34" charset="0"/>
              </a:rPr>
              <a:t>Listina základních práv Evropské unie čl.41 (7.12.2000)</a:t>
            </a:r>
          </a:p>
          <a:p>
            <a:pPr>
              <a:buFont typeface="Wingdings" panose="05000000000000000000" pitchFamily="2" charset="2"/>
              <a:buNone/>
            </a:pPr>
            <a:endParaRPr lang="cs-CZ" altLang="cs-CZ"/>
          </a:p>
        </p:txBody>
      </p:sp>
    </p:spTree>
    <p:extLst>
      <p:ext uri="{BB962C8B-B14F-4D97-AF65-F5344CB8AC3E}">
        <p14:creationId xmlns:p14="http://schemas.microsoft.com/office/powerpoint/2010/main" val="272012683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TotalTime>
  <Words>2017</Words>
  <Application>Microsoft Office PowerPoint</Application>
  <PresentationFormat>Širokoúhlá obrazovka</PresentationFormat>
  <Paragraphs>216</Paragraphs>
  <Slides>43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43</vt:i4>
      </vt:variant>
    </vt:vector>
  </HeadingPairs>
  <TitlesOfParts>
    <vt:vector size="48" baseType="lpstr">
      <vt:lpstr>Arial</vt:lpstr>
      <vt:lpstr>Calibri</vt:lpstr>
      <vt:lpstr>Calibri Light</vt:lpstr>
      <vt:lpstr>Wingdings</vt:lpstr>
      <vt:lpstr>Motiv Office</vt:lpstr>
      <vt:lpstr>4. Zásady činnosti finanční správy</vt:lpstr>
      <vt:lpstr>Prameny</vt:lpstr>
      <vt:lpstr>Potřeby finanční správy</vt:lpstr>
      <vt:lpstr>Katalogy zásad</vt:lpstr>
      <vt:lpstr>Dobrá veřejná správa  a dobrá finanční správa</vt:lpstr>
      <vt:lpstr>Východiska</vt:lpstr>
      <vt:lpstr>Dobrá správa</vt:lpstr>
      <vt:lpstr>Roy Perry</vt:lpstr>
      <vt:lpstr>Formování obsahu dobré správy</vt:lpstr>
      <vt:lpstr>Listina 2007</vt:lpstr>
      <vt:lpstr>Text Listiny</vt:lpstr>
      <vt:lpstr>Právo na dobrou správu</vt:lpstr>
      <vt:lpstr>Jacob Söderman</vt:lpstr>
      <vt:lpstr>Kodex dobré správy</vt:lpstr>
      <vt:lpstr>Principy dobré správy VOP</vt:lpstr>
      <vt:lpstr>Stránky VOP</vt:lpstr>
      <vt:lpstr>Princip „dobré správy“ ve SŘ</vt:lpstr>
      <vt:lpstr>Kolize</vt:lpstr>
      <vt:lpstr>Dobré vládnutí</vt:lpstr>
      <vt:lpstr>Dobrá finanční správa</vt:lpstr>
      <vt:lpstr>Komparace zásad SŘ a DŘ</vt:lpstr>
      <vt:lpstr>Vztah správního řádu a daňového řádu</vt:lpstr>
      <vt:lpstr>§ 177 odst. 1 správního řádu </vt:lpstr>
      <vt:lpstr>Zásada legality </vt:lpstr>
      <vt:lpstr>Zásada legitimity</vt:lpstr>
      <vt:lpstr>Zásada proporcionality (přiměřenosti) – zásada ochrany dobré víry a oprávněných zájmů</vt:lpstr>
      <vt:lpstr> Zásada legitimního očekávání</vt:lpstr>
      <vt:lpstr>Zásada materiální pravdy</vt:lpstr>
      <vt:lpstr>Zásada service publique</vt:lpstr>
      <vt:lpstr>Zásada edukační</vt:lpstr>
      <vt:lpstr>Zásada kvalifikované procesní informace</vt:lpstr>
      <vt:lpstr>Zásada vstřícnosti k právům a oprávněným zájmů dotčených osob</vt:lpstr>
      <vt:lpstr>Zásada subsidiarity </vt:lpstr>
      <vt:lpstr>Zásada včasnosti</vt:lpstr>
      <vt:lpstr>Zásada procesní hospodárnosti </vt:lpstr>
      <vt:lpstr>Zásada procesní rovnosti a nestrannosti postupu správních orgánů</vt:lpstr>
      <vt:lpstr>Zásada souladnosti postupů</vt:lpstr>
      <vt:lpstr>Zásada spolupráce správních orgánů</vt:lpstr>
      <vt:lpstr>Zásada spolupráce subjektů správy daní </vt:lpstr>
      <vt:lpstr>Zásada neveřejnosti  a mlčenlivosti</vt:lpstr>
      <vt:lpstr>Zásada správy daňových pohledávek</vt:lpstr>
      <vt:lpstr>Zásady finanční správy </vt:lpstr>
      <vt:lpstr>Zásady vyplývající z povahy veřejné finanční činnosti</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Zásady činnosti finanční správy</dc:title>
  <dc:creator>Hewlett-Packard Company</dc:creator>
  <cp:lastModifiedBy>Hewlett-Packard Company</cp:lastModifiedBy>
  <cp:revision>15</cp:revision>
  <dcterms:created xsi:type="dcterms:W3CDTF">2017-11-20T22:55:28Z</dcterms:created>
  <dcterms:modified xsi:type="dcterms:W3CDTF">2019-10-29T12:07:23Z</dcterms:modified>
</cp:coreProperties>
</file>