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3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62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11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79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04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79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1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78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1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A16FD-E850-46F4-B99C-BFF44BB312A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02BEB-716A-479F-ADBB-39B9B02076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5</a:t>
            </a:r>
            <a:r>
              <a:rPr lang="cs-CZ" b="1" smtClean="0"/>
              <a:t>. </a:t>
            </a:r>
            <a:r>
              <a:rPr lang="cs-CZ" b="1" dirty="0" smtClean="0"/>
              <a:t>Působnost, pravomoc a příslušnost finanční správy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03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FS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VS = způsoby činností, které realizují úkoly uložené veřejné správě</a:t>
            </a:r>
          </a:p>
          <a:p>
            <a:r>
              <a:rPr lang="cs-CZ" dirty="0" smtClean="0"/>
              <a:t>Obecné metody VS – m. řízení, regulace, přesvědčování a donucení</a:t>
            </a:r>
          </a:p>
          <a:p>
            <a:r>
              <a:rPr lang="cs-CZ" dirty="0" smtClean="0"/>
              <a:t>Metoda veřejné služby</a:t>
            </a:r>
          </a:p>
          <a:p>
            <a:r>
              <a:rPr lang="cs-CZ" dirty="0" smtClean="0"/>
              <a:t>Specifické metody – m. administrativní, ekonomické, organizační</a:t>
            </a:r>
          </a:p>
          <a:p>
            <a:r>
              <a:rPr lang="cs-CZ" dirty="0" smtClean="0"/>
              <a:t>Metody finančního působení veřejné správy</a:t>
            </a:r>
          </a:p>
          <a:p>
            <a:r>
              <a:rPr lang="cs-CZ" dirty="0" smtClean="0"/>
              <a:t>Metody správy veřejných financí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akty reagují vymezením působnosti a pravomoci na daný segment veřejné finanční činnosti a stanoví působnost a pravomoc podle prostředí realizace veřejné finanční činnosti</a:t>
            </a:r>
          </a:p>
          <a:p>
            <a:r>
              <a:rPr lang="cs-CZ" dirty="0" smtClean="0"/>
              <a:t>Věcná působnost – např. zákon č. 2/1969 Sb., zákon č. 6/1993 Sb. …..</a:t>
            </a:r>
          </a:p>
          <a:p>
            <a:r>
              <a:rPr lang="cs-CZ" dirty="0" smtClean="0"/>
              <a:t>Pravomoc – kompetenční normy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7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Příslušnost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Příslušnost je institutem procesního práva</a:t>
            </a:r>
          </a:p>
          <a:p>
            <a:r>
              <a:rPr lang="cs-CZ" dirty="0" smtClean="0"/>
              <a:t>Vychází z působnosti a pravomoci</a:t>
            </a:r>
          </a:p>
          <a:p>
            <a:r>
              <a:rPr lang="cs-CZ" dirty="0" smtClean="0"/>
              <a:t>Příslušnost:</a:t>
            </a:r>
          </a:p>
          <a:p>
            <a:pPr marL="514350" indent="-514350">
              <a:buAutoNum type="arabicPeriod"/>
            </a:pPr>
            <a:r>
              <a:rPr lang="cs-CZ" dirty="0" smtClean="0"/>
              <a:t>Věcná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Funkční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Instanční</a:t>
            </a:r>
          </a:p>
          <a:p>
            <a:pPr marL="514350" indent="-514350">
              <a:buAutoNum type="arabicPeriod"/>
            </a:pPr>
            <a:r>
              <a:rPr lang="cs-CZ" dirty="0" smtClean="0"/>
              <a:t>Místní</a:t>
            </a:r>
          </a:p>
          <a:p>
            <a:pPr marL="514350" indent="-514350">
              <a:buAutoNum type="arabicPeriod"/>
            </a:pPr>
            <a:r>
              <a:rPr lang="cs-CZ" dirty="0" smtClean="0"/>
              <a:t>Osobní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7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Hendrych, Dušan a kol. </a:t>
            </a:r>
            <a:r>
              <a:rPr lang="cs-CZ" i="1" dirty="0" smtClean="0"/>
              <a:t> Správní právo – obecná část. </a:t>
            </a:r>
            <a:r>
              <a:rPr lang="cs-CZ" dirty="0" smtClean="0"/>
              <a:t>7. vyd. Praha: </a:t>
            </a:r>
            <a:r>
              <a:rPr lang="cs-CZ" dirty="0" err="1" smtClean="0"/>
              <a:t>C.H.Beck</a:t>
            </a:r>
            <a:r>
              <a:rPr lang="cs-CZ" dirty="0" smtClean="0"/>
              <a:t> 2009</a:t>
            </a:r>
          </a:p>
          <a:p>
            <a:r>
              <a:rPr lang="cs-CZ" dirty="0" smtClean="0"/>
              <a:t>Knapp, Viktor. </a:t>
            </a:r>
            <a:r>
              <a:rPr lang="cs-CZ" i="1" dirty="0" smtClean="0"/>
              <a:t>Teorie práva. </a:t>
            </a:r>
            <a:r>
              <a:rPr lang="cs-CZ" dirty="0" smtClean="0"/>
              <a:t>Praha: </a:t>
            </a:r>
            <a:r>
              <a:rPr lang="cs-CZ" dirty="0" err="1" smtClean="0"/>
              <a:t>C.H.Beck</a:t>
            </a:r>
            <a:r>
              <a:rPr lang="cs-CZ" dirty="0" smtClean="0"/>
              <a:t> 1995</a:t>
            </a:r>
          </a:p>
          <a:p>
            <a:r>
              <a:rPr lang="cs-CZ" dirty="0" smtClean="0"/>
              <a:t>Průcha, Petr </a:t>
            </a:r>
            <a:r>
              <a:rPr lang="cs-CZ" i="1" dirty="0" smtClean="0"/>
              <a:t> Základy správního práva. </a:t>
            </a:r>
            <a:r>
              <a:rPr lang="cs-CZ" dirty="0" smtClean="0"/>
              <a:t> Brno: MUNI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11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a 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Působnost = </a:t>
            </a:r>
            <a:r>
              <a:rPr lang="cs-CZ" dirty="0" smtClean="0"/>
              <a:t>okruh vymezených úkolů</a:t>
            </a:r>
          </a:p>
          <a:p>
            <a:r>
              <a:rPr lang="cs-CZ" b="1" dirty="0" smtClean="0"/>
              <a:t>Pravomoc = </a:t>
            </a:r>
            <a:r>
              <a:rPr lang="cs-CZ" dirty="0" smtClean="0"/>
              <a:t>prostředky (právní) k realizaci působnosti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 smtClean="0"/>
              <a:t>Nález ÚS č. 117/2003 </a:t>
            </a:r>
            <a:r>
              <a:rPr lang="cs-CZ" i="1" dirty="0" err="1" smtClean="0"/>
              <a:t>Usn</a:t>
            </a:r>
            <a:r>
              <a:rPr lang="cs-CZ" i="1" dirty="0" smtClean="0"/>
              <a:t>. Sv. 31: </a:t>
            </a:r>
            <a:r>
              <a:rPr lang="cs-CZ" dirty="0" smtClean="0"/>
              <a:t> „pravomoc státního orgánu je třeba chápat jako samostatnou realizaci státní moci v příslušné formě … zatímco kompetence jsou již zcela konkrétním věcným vymezením otázek realizovaných v procesu výkonu pravomoci“  (Hendrych: 117)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Pravomoc - kompetence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691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Působnost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Působnost je </a:t>
            </a:r>
            <a:r>
              <a:rPr lang="cs-CZ" b="1" dirty="0" smtClean="0"/>
              <a:t>institutem hmotného práva </a:t>
            </a:r>
            <a:r>
              <a:rPr lang="cs-CZ" dirty="0" smtClean="0"/>
              <a:t>x příslušnost</a:t>
            </a:r>
          </a:p>
          <a:p>
            <a:r>
              <a:rPr lang="cs-CZ" dirty="0" smtClean="0"/>
              <a:t>Působnost:</a:t>
            </a:r>
          </a:p>
          <a:p>
            <a:pPr marL="514350" indent="-514350">
              <a:buAutoNum type="arabicPeriod"/>
            </a:pPr>
            <a:r>
              <a:rPr lang="cs-CZ" dirty="0" smtClean="0"/>
              <a:t>Věcná (reálná)</a:t>
            </a:r>
          </a:p>
          <a:p>
            <a:pPr marL="514350" indent="-514350">
              <a:buAutoNum type="arabicPeriod"/>
            </a:pPr>
            <a:r>
              <a:rPr lang="cs-CZ" dirty="0" smtClean="0"/>
              <a:t>Územní</a:t>
            </a:r>
          </a:p>
          <a:p>
            <a:pPr marL="514350" indent="-514350">
              <a:buAutoNum type="arabicPeriod"/>
            </a:pPr>
            <a:r>
              <a:rPr lang="cs-CZ" dirty="0" smtClean="0"/>
              <a:t>Osobní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Zásada legality </a:t>
            </a:r>
          </a:p>
          <a:p>
            <a:pPr marL="0" indent="0">
              <a:buNone/>
            </a:pPr>
            <a:r>
              <a:rPr lang="cs-CZ" dirty="0" smtClean="0"/>
              <a:t>Zásada legitimity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96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Pravomoc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Oprávnění orgánu vykonávat veřejnou moc</a:t>
            </a:r>
          </a:p>
          <a:p>
            <a:r>
              <a:rPr lang="cs-CZ" dirty="0" smtClean="0"/>
              <a:t>Autoritativní rozhodování o právech a povinnostech</a:t>
            </a:r>
          </a:p>
          <a:p>
            <a:r>
              <a:rPr lang="cs-CZ" dirty="0" smtClean="0"/>
              <a:t>Určené formy a metody působení na </a:t>
            </a:r>
            <a:r>
              <a:rPr lang="cs-CZ" dirty="0" err="1" smtClean="0"/>
              <a:t>aderesáty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24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Řetězení realizace veřejné správy</a:t>
            </a:r>
            <a:br>
              <a:rPr lang="cs-CZ" b="1" dirty="0" smtClean="0"/>
            </a:br>
            <a:r>
              <a:rPr lang="cs-CZ" dirty="0" smtClean="0"/>
              <a:t>(Průcha)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Cíle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0000"/>
                </a:solidFill>
              </a:rPr>
              <a:t>Formy realizace</a:t>
            </a:r>
            <a:endParaRPr lang="cs-CZ" sz="3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4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Cíl finanční správy</a:t>
            </a:r>
            <a:endParaRPr lang="cs-CZ" sz="4400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66" y="980937"/>
            <a:ext cx="3500120" cy="496313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Ideální stát </a:t>
            </a:r>
            <a:r>
              <a:rPr lang="cs-CZ" sz="2000" b="1" dirty="0" smtClean="0"/>
              <a:t>– maximální sociální užitečnost pro občany</a:t>
            </a:r>
          </a:p>
          <a:p>
            <a:r>
              <a:rPr lang="cs-CZ" sz="2000" i="1" dirty="0" err="1" smtClean="0"/>
              <a:t>Hugh</a:t>
            </a:r>
            <a:r>
              <a:rPr lang="cs-CZ" sz="2000" i="1" dirty="0" smtClean="0"/>
              <a:t> Dalton, </a:t>
            </a:r>
            <a:r>
              <a:rPr lang="cs-CZ" sz="2000" dirty="0" smtClean="0"/>
              <a:t>Základy veřejných financí (1930): </a:t>
            </a:r>
            <a:r>
              <a:rPr lang="cs-CZ" sz="2000" b="1" i="1" dirty="0" smtClean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sz="2000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95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Koresponduje s účelem existence veřejné finanční činnosti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 smtClean="0"/>
              <a:t>3. Zajištění stability měny a peněžního systému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14189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30291"/>
            <a:ext cx="10515600" cy="1325563"/>
          </a:xfrm>
        </p:spPr>
        <p:txBody>
          <a:bodyPr/>
          <a:lstStyle/>
          <a:p>
            <a:r>
              <a:rPr lang="cs-CZ" b="1" dirty="0" smtClean="0"/>
              <a:t>Funkce finanční správy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839788" y="1489166"/>
            <a:ext cx="5157787" cy="103332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Obecné</a:t>
            </a:r>
            <a:r>
              <a:rPr lang="cs-CZ" sz="2800" b="0" dirty="0" smtClean="0"/>
              <a:t> </a:t>
            </a:r>
            <a:r>
              <a:rPr lang="cs-CZ" sz="2800" b="0" dirty="0" err="1" smtClean="0"/>
              <a:t>fce</a:t>
            </a:r>
            <a:r>
              <a:rPr lang="cs-CZ" sz="2800" b="0" dirty="0" smtClean="0"/>
              <a:t> VS : organizační</a:t>
            </a:r>
            <a:r>
              <a:rPr lang="cs-CZ" sz="2800" b="0" dirty="0" smtClean="0"/>
              <a:t>, regulační, ochranná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Speciální </a:t>
            </a:r>
            <a:r>
              <a:rPr lang="cs-CZ" dirty="0" err="1" smtClean="0"/>
              <a:t>fce</a:t>
            </a:r>
            <a:r>
              <a:rPr lang="cs-CZ" dirty="0" smtClean="0"/>
              <a:t> FS:</a:t>
            </a:r>
          </a:p>
          <a:p>
            <a:r>
              <a:rPr lang="cs-CZ" dirty="0" smtClean="0"/>
              <a:t>Plánovací,</a:t>
            </a:r>
          </a:p>
          <a:p>
            <a:r>
              <a:rPr lang="cs-CZ" dirty="0" smtClean="0"/>
              <a:t>Rozhodovací,</a:t>
            </a:r>
          </a:p>
          <a:p>
            <a:r>
              <a:rPr lang="cs-CZ" dirty="0" smtClean="0"/>
              <a:t>Přikazovací,</a:t>
            </a:r>
          </a:p>
          <a:p>
            <a:r>
              <a:rPr lang="cs-CZ" dirty="0" smtClean="0"/>
              <a:t>Kontrolní,</a:t>
            </a:r>
          </a:p>
          <a:p>
            <a:r>
              <a:rPr lang="cs-CZ" dirty="0" smtClean="0"/>
              <a:t>Koordinační,</a:t>
            </a:r>
          </a:p>
          <a:p>
            <a:r>
              <a:rPr lang="cs-CZ" dirty="0" smtClean="0"/>
              <a:t>Kooperační,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Stimulační</a:t>
            </a:r>
            <a:r>
              <a:rPr lang="cs-CZ" dirty="0" smtClean="0"/>
              <a:t>, edukační, servisní, </a:t>
            </a:r>
          </a:p>
          <a:p>
            <a:r>
              <a:rPr lang="cs-CZ" dirty="0" smtClean="0"/>
              <a:t>Konzultační,</a:t>
            </a:r>
          </a:p>
          <a:p>
            <a:r>
              <a:rPr lang="cs-CZ" dirty="0" smtClean="0"/>
              <a:t>Informační,</a:t>
            </a:r>
          </a:p>
          <a:p>
            <a:r>
              <a:rPr lang="cs-CZ" dirty="0" smtClean="0"/>
              <a:t>Depozitní,</a:t>
            </a:r>
          </a:p>
          <a:p>
            <a:r>
              <a:rPr lang="cs-CZ" dirty="0" smtClean="0"/>
              <a:t>Evidenčně-účetní</a:t>
            </a:r>
          </a:p>
          <a:p>
            <a:r>
              <a:rPr lang="cs-CZ" dirty="0" smtClean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441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5. Působnost, pravomoc a příslušnost finanční správy</vt:lpstr>
      <vt:lpstr>Literatura</vt:lpstr>
      <vt:lpstr>Působnost a pravomoc</vt:lpstr>
      <vt:lpstr>Působnost</vt:lpstr>
      <vt:lpstr>Pravomoc</vt:lpstr>
      <vt:lpstr>Řetězení realizace veřejné správy (Průcha)</vt:lpstr>
      <vt:lpstr>Cíl finanční správy</vt:lpstr>
      <vt:lpstr>Cíl </vt:lpstr>
      <vt:lpstr>Funkce finanční správy</vt:lpstr>
      <vt:lpstr>Metody FS</vt:lpstr>
      <vt:lpstr>Formy</vt:lpstr>
      <vt:lpstr>Příslušnost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Působnost, pravomoc a příslušnost finanční správy</dc:title>
  <dc:creator>Hewlett-Packard Company</dc:creator>
  <cp:lastModifiedBy>Hewlett-Packard Company</cp:lastModifiedBy>
  <cp:revision>7</cp:revision>
  <dcterms:created xsi:type="dcterms:W3CDTF">2019-10-29T12:16:56Z</dcterms:created>
  <dcterms:modified xsi:type="dcterms:W3CDTF">2019-10-29T13:10:38Z</dcterms:modified>
</cp:coreProperties>
</file>