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61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86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91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0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23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5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83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2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05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42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4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B09E4-BBF8-4BB3-96DB-1799EDD4066C}" type="datetimeFigureOut">
              <a:rPr lang="cs-CZ" smtClean="0"/>
              <a:t>23.10.2018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20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zsvm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Úřad pro zastupování státu ve věcech majetkových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r>
              <a:rPr lang="cs-CZ" dirty="0" smtClean="0"/>
              <a:t> ©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4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Výlučné jednání úřadu 2/3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I. před tuzemskými soudy a rozhodčími orgány </a:t>
            </a:r>
            <a:r>
              <a:rPr lang="cs-CZ" dirty="0" smtClean="0"/>
              <a:t>ve věci </a:t>
            </a:r>
            <a:r>
              <a:rPr lang="cs-CZ" u="sng" dirty="0" smtClean="0"/>
              <a:t>určení vlastnického práva státu</a:t>
            </a:r>
          </a:p>
          <a:p>
            <a:r>
              <a:rPr lang="cs-CZ" dirty="0" smtClean="0"/>
              <a:t>1. k nemovité věci, jejíž ocenění podle zvláštního právního předpisu přesahuje v době zahájení řízení částku 25 000 000 Kč,</a:t>
            </a:r>
          </a:p>
          <a:p>
            <a:r>
              <a:rPr lang="cs-CZ" dirty="0" smtClean="0"/>
              <a:t>2. k nemovité nebo movité věci prohlášené za národní kulturní památku,</a:t>
            </a:r>
          </a:p>
          <a:p>
            <a:r>
              <a:rPr lang="cs-CZ" dirty="0" smtClean="0"/>
              <a:t>3. ke stavbě, která je sídlem Parlamentu, prezidenta republiky, vlády, ministerstva nebo jiného ústředního správního úřadu, Ústavního soudu, Nejvyššího soudu, Nejvyššího správního soudu a Nejvyššího kontrolního úřadu, nebo pozemku touto stavbou zastavěnému,</a:t>
            </a:r>
          </a:p>
          <a:p>
            <a:r>
              <a:rPr lang="cs-CZ" dirty="0" smtClean="0"/>
              <a:t>anebo ve věci </a:t>
            </a:r>
            <a:r>
              <a:rPr lang="cs-CZ" u="sng" dirty="0" smtClean="0"/>
              <a:t>vyklizení uvedených nemovitých věcí</a:t>
            </a:r>
            <a:r>
              <a:rPr lang="cs-CZ" dirty="0" smtClean="0"/>
              <a:t>, popřípadě </a:t>
            </a:r>
            <a:r>
              <a:rPr lang="cs-CZ" u="sng" dirty="0" smtClean="0"/>
              <a:t>vydání uvedené movité věci,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II.  před tuzemskými soudy a rozhodčími orgány ve věci </a:t>
            </a:r>
            <a:r>
              <a:rPr lang="cs-CZ" u="sng" dirty="0" smtClean="0"/>
              <a:t>peněžitého plnění </a:t>
            </a:r>
            <a:r>
              <a:rPr lang="cs-CZ" dirty="0" smtClean="0"/>
              <a:t>převyšujícího 50 000 000 Kč a v </a:t>
            </a:r>
            <a:r>
              <a:rPr lang="cs-CZ" u="sng" dirty="0" smtClean="0"/>
              <a:t>obchodních věcech </a:t>
            </a:r>
            <a:r>
              <a:rPr lang="cs-CZ" dirty="0" smtClean="0"/>
              <a:t>250 000 000 Kč,</a:t>
            </a:r>
          </a:p>
          <a:p>
            <a:pPr marL="0" indent="0">
              <a:buNone/>
            </a:pPr>
            <a:r>
              <a:rPr lang="cs-CZ" dirty="0" smtClean="0"/>
              <a:t>III.  </a:t>
            </a:r>
            <a:r>
              <a:rPr lang="cs-CZ" b="1" dirty="0" smtClean="0"/>
              <a:t>před zahraničními a mezinárodními soudy </a:t>
            </a:r>
            <a:r>
              <a:rPr lang="cs-CZ" dirty="0" smtClean="0"/>
              <a:t>a rozhodčími orgány ve věci peněžitého plnění převyšujícího 50 000 000 Kč a v </a:t>
            </a:r>
            <a:r>
              <a:rPr lang="cs-CZ" u="sng" dirty="0" smtClean="0"/>
              <a:t>obchodních věcech </a:t>
            </a:r>
            <a:r>
              <a:rPr lang="cs-CZ" dirty="0" smtClean="0"/>
              <a:t>100 000 000 Kč,</a:t>
            </a:r>
          </a:p>
          <a:p>
            <a:pPr marL="0" indent="0">
              <a:buNone/>
            </a:pPr>
            <a:r>
              <a:rPr lang="cs-CZ" dirty="0" smtClean="0"/>
              <a:t>IV. </a:t>
            </a:r>
            <a:r>
              <a:rPr lang="cs-CZ" b="1" dirty="0" smtClean="0"/>
              <a:t>před Ústavním soudem </a:t>
            </a:r>
            <a:r>
              <a:rPr lang="cs-CZ" dirty="0" smtClean="0"/>
              <a:t>o ústavní stížnosti v případech, kdy podaná ústavní stížnost souvisí s věcí týkající se majetku.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36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Výlučné jednání úřadu 3/3 – aktivní legitimace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Úřad podává </a:t>
            </a:r>
            <a:r>
              <a:rPr lang="cs-CZ" u="sng" dirty="0" smtClean="0"/>
              <a:t>z vlastního podnětu </a:t>
            </a:r>
            <a:r>
              <a:rPr lang="cs-CZ" dirty="0" smtClean="0"/>
              <a:t>anebo </a:t>
            </a:r>
            <a:r>
              <a:rPr lang="cs-CZ" u="sng" dirty="0" smtClean="0"/>
              <a:t>z podnětu Nejvyššího kontrolního úřadu nebo Ministerstva financí</a:t>
            </a:r>
            <a:r>
              <a:rPr lang="cs-CZ" dirty="0" smtClean="0"/>
              <a:t> </a:t>
            </a:r>
            <a:r>
              <a:rPr lang="cs-CZ" b="1" dirty="0" smtClean="0"/>
              <a:t>žalobu</a:t>
            </a:r>
            <a:r>
              <a:rPr lang="cs-CZ" dirty="0" smtClean="0"/>
              <a:t> a dále jedná v řízení před soudy ve věci určení vlastnického práva státu, určení neplatnosti smlouvy o převodu věci z vlastnictví státu nebo vydání bezdůvodného obohacení na úkor státu, </a:t>
            </a:r>
            <a:r>
              <a:rPr lang="cs-CZ" u="sng" dirty="0" smtClean="0"/>
              <a:t>jestliže takovou žalobu dosud nepodala příslušná organizační složka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Nepovažuje-li Úřad podnět za opodstatněný, vyrozumí o tom s uvedením důvodů toho, kdo podnět podal, a příslušnou organizační složku – zásada hospodárnosti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105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 z výlučného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a) měl-li by Úřad jednat v řízení ve věci týkající se majetku, s nímž je příslušné hospodařit </a:t>
            </a:r>
            <a:r>
              <a:rPr lang="cs-CZ" b="1" dirty="0" smtClean="0"/>
              <a:t>Ministerstvo obrany</a:t>
            </a:r>
            <a:r>
              <a:rPr lang="cs-CZ" dirty="0" smtClean="0"/>
              <a:t>; to neplatí, jde-li o určení vlastnického práva státu anebo o vyklizení nemovité věci, popřípadě vydání movité věci anebo o určení neplatnosti smlouvy o převodu nemovité věci z vlastnictví státu,</a:t>
            </a:r>
          </a:p>
          <a:p>
            <a:pPr marL="0" indent="0">
              <a:buNone/>
            </a:pPr>
            <a:r>
              <a:rPr lang="cs-CZ" dirty="0" smtClean="0"/>
              <a:t> b) měl-li by Úřad jednat v řízení ve věci týkající se majetku, s nímž je příslušná hospodařit </a:t>
            </a:r>
            <a:r>
              <a:rPr lang="cs-CZ" b="1" dirty="0" smtClean="0"/>
              <a:t>Bezpečnostní informační služba</a:t>
            </a:r>
            <a:r>
              <a:rPr lang="cs-CZ" dirty="0" smtClean="0"/>
              <a:t>, a přitom by takovým postupem mohly být ohroženy bezpečnostní zájmy státu; v pochybnostech je rozhodující stanovisko Úřadu,</a:t>
            </a:r>
          </a:p>
          <a:p>
            <a:pPr marL="0" indent="0">
              <a:buNone/>
            </a:pPr>
            <a:r>
              <a:rPr lang="cs-CZ" dirty="0" smtClean="0"/>
              <a:t> c) je-li Úřad sám příslušnou organizační složkou </a:t>
            </a:r>
          </a:p>
          <a:p>
            <a:pPr marL="0" indent="0">
              <a:buNone/>
            </a:pPr>
            <a:r>
              <a:rPr lang="cs-CZ" dirty="0" smtClean="0"/>
              <a:t> d) vylučuje-li to zvláštní právní předpis nebo mezinárodní smlouva, kterou je stát vázán a která byla vyhlášena ve Sbírce zákonů nebo ve Sbírce mezinárodních smluv,</a:t>
            </a:r>
          </a:p>
          <a:p>
            <a:pPr marL="0" indent="0">
              <a:buNone/>
            </a:pPr>
            <a:r>
              <a:rPr lang="cs-CZ" dirty="0" smtClean="0"/>
              <a:t> e) měl-li by Úřad jednat v řízení namísto příslušného orgánu, kterému zvláštní právní předpis přiznává způsobilost být účastníkem v tomto řízení a který má pro toto řízení i procesní způsobilost,</a:t>
            </a:r>
          </a:p>
          <a:p>
            <a:pPr marL="0" indent="0">
              <a:buNone/>
            </a:pPr>
            <a:r>
              <a:rPr lang="cs-CZ" dirty="0" smtClean="0"/>
              <a:t> f) jde-li o řízení týkající se ochrany zahraničních investic,</a:t>
            </a:r>
          </a:p>
          <a:p>
            <a:pPr marL="0" indent="0">
              <a:buNone/>
            </a:pPr>
            <a:r>
              <a:rPr lang="cs-CZ" dirty="0" smtClean="0"/>
              <a:t> g) jde-li o řízení o výkon rozhodnutí.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230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Dohodnuté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Nejedná se o výlučné jednání</a:t>
            </a:r>
          </a:p>
          <a:p>
            <a:r>
              <a:rPr lang="cs-CZ" dirty="0" smtClean="0"/>
              <a:t>Forma: zápis, náležitosti v zákoně. Nelze dohodnout žádné podmínky, které by Úřad omezovaly ve způsobu jednání v řízení.</a:t>
            </a:r>
          </a:p>
          <a:p>
            <a:r>
              <a:rPr lang="cs-CZ" dirty="0" smtClean="0"/>
              <a:t>Možnost vstupu do řízení</a:t>
            </a:r>
          </a:p>
          <a:p>
            <a:r>
              <a:rPr lang="cs-CZ" dirty="0" smtClean="0"/>
              <a:t>Nelze: ./.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616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Případy, kdy nelze uplatnit institut dohodnutého jednání – překážky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a) vylučuje-li to nebo mezinárodní smlouva, kterou je stát vázán a která byla vyhlášena ve Sbírce zákonů nebo ve Sbírce mezinárodních smluv,</a:t>
            </a:r>
          </a:p>
          <a:p>
            <a:pPr marL="0" indent="0">
              <a:buNone/>
            </a:pPr>
            <a:r>
              <a:rPr lang="cs-CZ" dirty="0" smtClean="0"/>
              <a:t>b) měl-li by Úřad jednat (§ 2) v řízení namísto příslušného orgánu, kterému zvláštní právní předpis přiznává způsobilost být účastníkem v tomto řízení a který má pro toto řízení i procesní způsobilost,6)</a:t>
            </a:r>
          </a:p>
          <a:p>
            <a:pPr marL="0" indent="0">
              <a:buNone/>
            </a:pPr>
            <a:r>
              <a:rPr lang="cs-CZ" dirty="0" smtClean="0"/>
              <a:t>c) jedná-li Úřad v řízení v rámci výlučného jednání,</a:t>
            </a:r>
          </a:p>
          <a:p>
            <a:pPr marL="0" indent="0">
              <a:buNone/>
            </a:pPr>
            <a:r>
              <a:rPr lang="cs-CZ" dirty="0" smtClean="0"/>
              <a:t>d) jestliže se Úřad v tomto řízení přímo účastní (§ 11),</a:t>
            </a:r>
          </a:p>
          <a:p>
            <a:pPr marL="0" indent="0">
              <a:buNone/>
            </a:pPr>
            <a:r>
              <a:rPr lang="cs-CZ" dirty="0" smtClean="0"/>
              <a:t>e) je-li již příslušnou organizační složkou zajištěno pro řízení zastoupení na základě plné moci,</a:t>
            </a:r>
          </a:p>
          <a:p>
            <a:pPr marL="0" indent="0">
              <a:buNone/>
            </a:pPr>
            <a:r>
              <a:rPr lang="cs-CZ" dirty="0" smtClean="0"/>
              <a:t>f) vystupuje-li Úřad v řízení za stát jako příslušná organizační složka (§ 18, 19),</a:t>
            </a:r>
          </a:p>
          <a:p>
            <a:pPr marL="0" indent="0">
              <a:buNone/>
            </a:pPr>
            <a:r>
              <a:rPr lang="cs-CZ" dirty="0" smtClean="0"/>
              <a:t>g) jestliže se již Úřad pro totéž řízení takto dohodl s jinou organizační složkou.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48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účastenství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Institut procesního práva</a:t>
            </a:r>
          </a:p>
          <a:p>
            <a:r>
              <a:rPr lang="cs-CZ" dirty="0" smtClean="0"/>
              <a:t>Do řízení Úřad vstupuje z vlastního nebo jiného podnětu anebo na výzvu účastníka řízení učiněnou prostřednictvím soudu.</a:t>
            </a:r>
          </a:p>
          <a:p>
            <a:r>
              <a:rPr lang="cs-CZ" dirty="0" smtClean="0"/>
              <a:t>Může vystupovat za stát jako vedlejšího účastníka v občanském soudním řízení před soudy v jakékoli věci týkající se majetku, se kterým je příslušná hospodařit státní organizace podle zvláštního právního předpisu má-li stát právní zájem na výsledku takového řízení.</a:t>
            </a:r>
          </a:p>
          <a:p>
            <a:r>
              <a:rPr lang="cs-CZ" dirty="0" smtClean="0"/>
              <a:t>Úřad jedná jménem státu. Jeho jednání zahrnuje veškeré procesní úkony, které v řízení podle zvláštního právního předpisu může činit vedlejší účastník – viz OSŘ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905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vedlejšího účastenství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jedná-li Úřad v řízení v rámci výlučného jednání</a:t>
            </a:r>
          </a:p>
          <a:p>
            <a:pPr marL="0" indent="0">
              <a:buNone/>
            </a:pPr>
            <a:r>
              <a:rPr lang="cs-CZ" dirty="0" smtClean="0"/>
              <a:t>b) Jedná-li Úřad v řízení v dohodnutém jednání</a:t>
            </a:r>
          </a:p>
          <a:p>
            <a:pPr marL="0" indent="0">
              <a:buNone/>
            </a:pPr>
            <a:r>
              <a:rPr lang="cs-CZ" dirty="0" smtClean="0"/>
              <a:t>c) jestliže se Úřad v tomto řízení přímo účastní</a:t>
            </a:r>
          </a:p>
          <a:p>
            <a:pPr marL="0" indent="0">
              <a:buNone/>
            </a:pPr>
            <a:r>
              <a:rPr lang="cs-CZ" dirty="0" smtClean="0"/>
              <a:t>d) vystupuje-li Úřad v řízení za stát jako příslušná organizační složka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896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účast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Úřad je způsobilý být sám účastníkem občanského soudního řízení </a:t>
            </a:r>
            <a:r>
              <a:rPr lang="cs-CZ" dirty="0" smtClean="0"/>
              <a:t>a má pro toto řízení </a:t>
            </a:r>
            <a:r>
              <a:rPr lang="cs-CZ" u="sng" dirty="0" smtClean="0"/>
              <a:t>procesní způsobilost</a:t>
            </a:r>
            <a:r>
              <a:rPr lang="cs-CZ" dirty="0" smtClean="0"/>
              <a:t>, </a:t>
            </a:r>
            <a:r>
              <a:rPr lang="cs-CZ" i="1" dirty="0" smtClean="0"/>
              <a:t>pokud </a:t>
            </a:r>
            <a:r>
              <a:rPr lang="cs-CZ" dirty="0" smtClean="0"/>
              <a:t>v případech doloženého majetkového zájmu státu a v souladu se zvláštním právním předpisem podává návrhy na zahájení řízení před tuzemskými soudy o neplatnost smlouvy o převodu vlastnictví věci nebo smlouvy o převodu cenných papírů, jejichž účastníkem není stát ani státní organizace, anebo do takového řízení vstupuje.</a:t>
            </a:r>
          </a:p>
          <a:p>
            <a:pPr marL="0" indent="0">
              <a:buNone/>
            </a:pPr>
            <a:r>
              <a:rPr lang="cs-CZ" dirty="0" smtClean="0"/>
              <a:t>Úřad postupuje takto </a:t>
            </a:r>
            <a:r>
              <a:rPr lang="cs-CZ" b="1" dirty="0" smtClean="0"/>
              <a:t>z vlastního podnětu </a:t>
            </a:r>
            <a:r>
              <a:rPr lang="cs-CZ" dirty="0" smtClean="0"/>
              <a:t>anebo </a:t>
            </a:r>
            <a:r>
              <a:rPr lang="cs-CZ" b="1" dirty="0" smtClean="0"/>
              <a:t>z podnětu orgánů činných v trestním řízení, České národní banky </a:t>
            </a:r>
            <a:r>
              <a:rPr lang="cs-CZ" dirty="0" smtClean="0"/>
              <a:t>nebo</a:t>
            </a:r>
            <a:r>
              <a:rPr lang="cs-CZ" b="1" dirty="0" smtClean="0"/>
              <a:t> Ministerstva financí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Nejsou dotčena oprávnění státního zastupitelství. </a:t>
            </a:r>
          </a:p>
          <a:p>
            <a:pPr marL="0" indent="0">
              <a:buNone/>
            </a:pPr>
            <a:r>
              <a:rPr lang="cs-CZ" b="1" dirty="0" smtClean="0"/>
              <a:t>Překážky: </a:t>
            </a:r>
            <a:r>
              <a:rPr lang="cs-CZ" dirty="0" smtClean="0"/>
              <a:t>uplatnění jiných jednání; návrh podalo státní zastupitelství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8376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Zastupování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Jen před soudy</a:t>
            </a:r>
          </a:p>
          <a:p>
            <a:r>
              <a:rPr lang="cs-CZ" dirty="0" smtClean="0"/>
              <a:t>Jen v řízení, ve kterém je </a:t>
            </a:r>
            <a:r>
              <a:rPr lang="cs-CZ" u="sng" dirty="0" smtClean="0"/>
              <a:t>proti obci uplatněn nárok </a:t>
            </a:r>
            <a:r>
              <a:rPr lang="cs-CZ" dirty="0" smtClean="0"/>
              <a:t>na určení vlastnického práva k nemovitosti nebo jejímu příslušenství, které obec nabyla od státu, nebo nárok na vyklizení této nemovitosti.</a:t>
            </a:r>
          </a:p>
          <a:p>
            <a:r>
              <a:rPr lang="cs-CZ" dirty="0" smtClean="0"/>
              <a:t>Bezplatně</a:t>
            </a:r>
          </a:p>
          <a:p>
            <a:r>
              <a:rPr lang="cs-CZ" dirty="0" smtClean="0"/>
              <a:t>Dohoda</a:t>
            </a:r>
          </a:p>
          <a:p>
            <a:pPr marL="0" indent="0">
              <a:buNone/>
            </a:pPr>
            <a:r>
              <a:rPr lang="cs-CZ" b="1" dirty="0" smtClean="0"/>
              <a:t>Překážky:</a:t>
            </a:r>
          </a:p>
          <a:p>
            <a:pPr marL="0" indent="0">
              <a:buNone/>
            </a:pPr>
            <a:r>
              <a:rPr lang="cs-CZ" dirty="0" smtClean="0"/>
              <a:t>a) jestliže žalobcem je stát nebo státní organizace,</a:t>
            </a:r>
          </a:p>
          <a:p>
            <a:pPr marL="0" indent="0">
              <a:buNone/>
            </a:pPr>
            <a:r>
              <a:rPr lang="cs-CZ" dirty="0" smtClean="0"/>
              <a:t>b) jedná-li Úřad v řízení viz výše nebo je vedlejší účastník v řízení (§13d)</a:t>
            </a:r>
          </a:p>
          <a:p>
            <a:pPr marL="0" indent="0">
              <a:buNone/>
            </a:pPr>
            <a:r>
              <a:rPr lang="cs-CZ" dirty="0" smtClean="0"/>
              <a:t>c) vystupuje-li Úřad v řízení za stát jako příslušná organizační složka.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096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www.uzsvm.cz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Schéma převzato z www.uzsvm.cz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623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Vznik: 1. 7. </a:t>
            </a:r>
            <a:r>
              <a:rPr lang="cs-CZ" smtClean="0"/>
              <a:t>2002</a:t>
            </a:r>
            <a:endParaRPr lang="cs-CZ" dirty="0" smtClean="0"/>
          </a:p>
          <a:p>
            <a:r>
              <a:rPr lang="cs-CZ" dirty="0" smtClean="0"/>
              <a:t>Zákon č. 201/2002 Sb., o Úřadu pro zastupování státu ve věcech majetkových, ve znění pozdějších předpisů</a:t>
            </a:r>
          </a:p>
          <a:p>
            <a:r>
              <a:rPr lang="cs-CZ" dirty="0" smtClean="0"/>
              <a:t>Centralizovaný orgán České republiky</a:t>
            </a:r>
          </a:p>
          <a:p>
            <a:r>
              <a:rPr lang="cs-CZ" dirty="0" smtClean="0"/>
              <a:t>Organizační složka státu</a:t>
            </a:r>
          </a:p>
          <a:p>
            <a:r>
              <a:rPr lang="cs-CZ" dirty="0" smtClean="0"/>
              <a:t>Účetní jednotka </a:t>
            </a:r>
          </a:p>
          <a:p>
            <a:r>
              <a:rPr lang="cs-CZ" dirty="0" smtClean="0"/>
              <a:t>Rezort: MF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46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řízení před soudy, rozhodci nebo stálými rozhodčími soudy, správními úřady a jinými orgány,  </a:t>
            </a:r>
          </a:p>
          <a:p>
            <a:pPr marL="0" indent="0" algn="ctr">
              <a:buNone/>
            </a:pPr>
            <a:r>
              <a:rPr lang="cs-CZ" dirty="0" smtClean="0"/>
              <a:t>kvazi </a:t>
            </a:r>
            <a:r>
              <a:rPr lang="cs-CZ" b="1" dirty="0" smtClean="0"/>
              <a:t>ADVOKÁT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stanoviska,</a:t>
            </a:r>
          </a:p>
          <a:p>
            <a:pPr marL="0" indent="0" algn="ctr">
              <a:buNone/>
            </a:pPr>
            <a:r>
              <a:rPr lang="cs-CZ" b="1" dirty="0" smtClean="0"/>
              <a:t>EXPERT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další úkoly stanovené zvláštními právními předpisy a ZÚZSVM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SPRÁVCE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254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</a:t>
            </a:r>
            <a:r>
              <a:rPr lang="cs-CZ" dirty="0"/>
              <a:t>k</a:t>
            </a:r>
            <a:r>
              <a:rPr lang="cs-CZ" dirty="0" smtClean="0"/>
              <a:t> jednání ve věcech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majetku státu</a:t>
            </a:r>
            <a:r>
              <a:rPr lang="cs-CZ" dirty="0" smtClean="0"/>
              <a:t>:</a:t>
            </a:r>
          </a:p>
          <a:p>
            <a:r>
              <a:rPr lang="cs-CZ" dirty="0" smtClean="0"/>
              <a:t>Úřad vystupuje v řízení </a:t>
            </a:r>
            <a:r>
              <a:rPr lang="cs-CZ" b="1" dirty="0" smtClean="0"/>
              <a:t>za stát </a:t>
            </a:r>
            <a:r>
              <a:rPr lang="cs-CZ" u="sng" dirty="0" smtClean="0"/>
              <a:t>jako příslušná organizační složka, s příslušností hospodařit s tímto majetkem </a:t>
            </a:r>
            <a:r>
              <a:rPr lang="cs-CZ" dirty="0" smtClean="0"/>
              <a:t> (správce) nebo </a:t>
            </a:r>
          </a:p>
          <a:p>
            <a:r>
              <a:rPr lang="cs-CZ" b="1" dirty="0" smtClean="0"/>
              <a:t>namísto organizačních složek</a:t>
            </a:r>
            <a:r>
              <a:rPr lang="cs-CZ" dirty="0" smtClean="0"/>
              <a:t>, </a:t>
            </a:r>
            <a:r>
              <a:rPr lang="cs-CZ" u="sng" dirty="0" smtClean="0"/>
              <a:t>které jsou příslušné hospodařit s předmětným majetkem státu</a:t>
            </a:r>
            <a:r>
              <a:rPr lang="cs-CZ" dirty="0" smtClean="0"/>
              <a:t>, podle zákona č. 219/2000 Sb., o majetku České republiky a jejím vystupování v právních vztazích, ve znění pozdějších předpisů („advokát“)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rávní pomoci: </a:t>
            </a:r>
            <a:r>
              <a:rPr lang="cs-CZ" i="1" dirty="0" smtClean="0"/>
              <a:t>´dohoda</a:t>
            </a:r>
            <a:endParaRPr lang="cs-CZ" b="1" dirty="0" smtClean="0"/>
          </a:p>
          <a:p>
            <a:r>
              <a:rPr lang="cs-CZ" b="1" dirty="0" smtClean="0"/>
              <a:t>Obcím </a:t>
            </a:r>
            <a:r>
              <a:rPr lang="cs-CZ" dirty="0" smtClean="0"/>
              <a:t>– „advokát“ = v řízení vystupuje namísto obce, nebo </a:t>
            </a:r>
          </a:p>
          <a:p>
            <a:r>
              <a:rPr lang="cs-CZ" dirty="0" smtClean="0"/>
              <a:t>jako </a:t>
            </a:r>
            <a:r>
              <a:rPr lang="cs-CZ" b="1" dirty="0" smtClean="0"/>
              <a:t>vedlejší účastník </a:t>
            </a:r>
            <a:r>
              <a:rPr lang="cs-CZ" dirty="0" smtClean="0"/>
              <a:t>na straně</a:t>
            </a:r>
            <a:r>
              <a:rPr lang="cs-CZ" dirty="0"/>
              <a:t> </a:t>
            </a:r>
            <a:r>
              <a:rPr lang="cs-CZ" dirty="0" smtClean="0"/>
              <a:t>obce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850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Expertní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zpracovává právní stanoviska </a:t>
            </a:r>
            <a:r>
              <a:rPr lang="cs-CZ" b="1" dirty="0" smtClean="0"/>
              <a:t>v jednotlivých věcech </a:t>
            </a:r>
            <a:r>
              <a:rPr lang="cs-CZ" dirty="0" smtClean="0"/>
              <a:t>týkajících se </a:t>
            </a:r>
            <a:r>
              <a:rPr lang="cs-CZ" b="1" dirty="0" smtClean="0"/>
              <a:t>majetku </a:t>
            </a:r>
            <a:r>
              <a:rPr lang="cs-CZ" dirty="0" smtClean="0"/>
              <a:t>na základě </a:t>
            </a:r>
            <a:r>
              <a:rPr lang="cs-CZ" i="1" dirty="0" smtClean="0"/>
              <a:t>žádosti</a:t>
            </a:r>
            <a:r>
              <a:rPr lang="cs-CZ" dirty="0" smtClean="0"/>
              <a:t> </a:t>
            </a:r>
            <a:r>
              <a:rPr lang="cs-CZ" u="sng" dirty="0" smtClean="0"/>
              <a:t>organizačních složek státu </a:t>
            </a:r>
            <a:r>
              <a:rPr lang="cs-CZ" dirty="0" smtClean="0"/>
              <a:t>a </a:t>
            </a:r>
            <a:r>
              <a:rPr lang="cs-CZ" u="sng" dirty="0" smtClean="0"/>
              <a:t>státních organizací.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65679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Sídlo: Praha</a:t>
            </a:r>
          </a:p>
          <a:p>
            <a:r>
              <a:rPr lang="cs-CZ" dirty="0" smtClean="0"/>
              <a:t>Územní pracoviště – dle sídel </a:t>
            </a:r>
            <a:r>
              <a:rPr lang="cs-CZ" dirty="0"/>
              <a:t>k</a:t>
            </a:r>
            <a:r>
              <a:rPr lang="cs-CZ" dirty="0" smtClean="0"/>
              <a:t>rajských soudů – stejný obvod</a:t>
            </a:r>
          </a:p>
          <a:p>
            <a:r>
              <a:rPr lang="cs-CZ" dirty="0" smtClean="0"/>
              <a:t>Odloučená pracoviště – v okresních městech (ne vždy)</a:t>
            </a:r>
          </a:p>
          <a:p>
            <a:r>
              <a:rPr lang="cs-CZ" dirty="0" smtClean="0"/>
              <a:t>Referáty – např. Jeseník, Přerov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(uplatňuje se administrativní členění státu z roku 1960)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3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91" y="505838"/>
            <a:ext cx="11948809" cy="5791775"/>
          </a:xfrm>
        </p:spPr>
      </p:pic>
    </p:spTree>
    <p:extLst>
      <p:ext uri="{BB962C8B-B14F-4D97-AF65-F5344CB8AC3E}">
        <p14:creationId xmlns:p14="http://schemas.microsoft.com/office/powerpoint/2010/main" val="18513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Výlučné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Dohodnuté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Vedlejší účastenství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Výlučné jednání úřadu 1/3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za stát (</a:t>
            </a:r>
            <a:r>
              <a:rPr lang="cs-CZ" dirty="0" err="1" smtClean="0"/>
              <a:t>oss</a:t>
            </a:r>
            <a:r>
              <a:rPr lang="cs-CZ" dirty="0" smtClean="0"/>
              <a:t>)</a:t>
            </a:r>
          </a:p>
          <a:p>
            <a:r>
              <a:rPr lang="cs-CZ" dirty="0" smtClean="0"/>
              <a:t>Jménem státu</a:t>
            </a:r>
          </a:p>
          <a:p>
            <a:r>
              <a:rPr lang="cs-CZ" dirty="0" smtClean="0"/>
              <a:t>zahrnuje veškeré procesní úkony, které by v řízení mohla za stát vykonat příslušná organizační složka.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1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1250</Words>
  <Application>Microsoft Office PowerPoint</Application>
  <PresentationFormat>Širokoúhlá obrazovka</PresentationFormat>
  <Paragraphs>106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Úřad pro zastupování státu ve věcech majetkových</vt:lpstr>
      <vt:lpstr>Prezentace aplikace PowerPoint</vt:lpstr>
      <vt:lpstr>Věcná působnost</vt:lpstr>
      <vt:lpstr>Působnost k jednání ve věcech </vt:lpstr>
      <vt:lpstr>Expertní působnost</vt:lpstr>
      <vt:lpstr>Organizace úřadu</vt:lpstr>
      <vt:lpstr>Prezentace aplikace PowerPoint</vt:lpstr>
      <vt:lpstr>Jednání úřadu</vt:lpstr>
      <vt:lpstr>Výlučné jednání úřadu 1/3</vt:lpstr>
      <vt:lpstr>Výlučné jednání úřadu 2/3</vt:lpstr>
      <vt:lpstr>Výlučné jednání úřadu 3/3 – aktivní legitimace</vt:lpstr>
      <vt:lpstr>Výjimky z výlučného jednání</vt:lpstr>
      <vt:lpstr>Dohodnuté jednání</vt:lpstr>
      <vt:lpstr>Případy, kdy nelze uplatnit institut dohodnutého jednání – překážky </vt:lpstr>
      <vt:lpstr>Vedlejší účastenství</vt:lpstr>
      <vt:lpstr>Překážky vedlejšího účastenství</vt:lpstr>
      <vt:lpstr>Přímá účast</vt:lpstr>
      <vt:lpstr>Zastupování obcí</vt:lpstr>
      <vt:lpstr>web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Úřad pro zastupování státu ve věcech majetkových</dc:title>
  <dc:creator>632</dc:creator>
  <cp:lastModifiedBy>Mrkyvka</cp:lastModifiedBy>
  <cp:revision>20</cp:revision>
  <dcterms:created xsi:type="dcterms:W3CDTF">2015-11-09T19:47:24Z</dcterms:created>
  <dcterms:modified xsi:type="dcterms:W3CDTF">2018-10-23T12:48:23Z</dcterms:modified>
</cp:coreProperties>
</file>