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62" r:id="rId5"/>
    <p:sldId id="263" r:id="rId6"/>
    <p:sldId id="264" r:id="rId7"/>
    <p:sldId id="296" r:id="rId8"/>
    <p:sldId id="265" r:id="rId9"/>
    <p:sldId id="266" r:id="rId10"/>
    <p:sldId id="269" r:id="rId11"/>
    <p:sldId id="270" r:id="rId12"/>
    <p:sldId id="267" r:id="rId13"/>
    <p:sldId id="271" r:id="rId14"/>
    <p:sldId id="268" r:id="rId15"/>
    <p:sldId id="272" r:id="rId16"/>
    <p:sldId id="274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5" r:id="rId26"/>
    <p:sldId id="282" r:id="rId27"/>
    <p:sldId id="283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B272C-6B59-4826-A9F6-679E5387477D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4D9E0-EC5C-4536-ACAD-B0E9A79845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936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4D9E0-EC5C-4536-ACAD-B0E9A798455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658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FD6A-E5F4-43EC-9B23-843C2113DF0F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0E36-81BF-4E47-BC10-A2B6D76E3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9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FD6A-E5F4-43EC-9B23-843C2113DF0F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0E36-81BF-4E47-BC10-A2B6D76E3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31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FD6A-E5F4-43EC-9B23-843C2113DF0F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0E36-81BF-4E47-BC10-A2B6D76E3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05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FD6A-E5F4-43EC-9B23-843C2113DF0F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0E36-81BF-4E47-BC10-A2B6D76E3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332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FD6A-E5F4-43EC-9B23-843C2113DF0F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0E36-81BF-4E47-BC10-A2B6D76E3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44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FD6A-E5F4-43EC-9B23-843C2113DF0F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0E36-81BF-4E47-BC10-A2B6D76E3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61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FD6A-E5F4-43EC-9B23-843C2113DF0F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0E36-81BF-4E47-BC10-A2B6D76E3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09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FD6A-E5F4-43EC-9B23-843C2113DF0F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0E36-81BF-4E47-BC10-A2B6D76E3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54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FD6A-E5F4-43EC-9B23-843C2113DF0F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0E36-81BF-4E47-BC10-A2B6D76E3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493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FD6A-E5F4-43EC-9B23-843C2113DF0F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0E36-81BF-4E47-BC10-A2B6D76E3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01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FD6A-E5F4-43EC-9B23-843C2113DF0F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0E36-81BF-4E47-BC10-A2B6D76E3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8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3FD6A-E5F4-43EC-9B23-843C2113DF0F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50E36-81BF-4E47-BC10-A2B6D76E3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02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DANĚ,</a:t>
            </a:r>
            <a:br>
              <a:rPr lang="cs-CZ" b="1" dirty="0" smtClean="0"/>
            </a:br>
            <a:r>
              <a:rPr lang="cs-CZ" b="1" dirty="0" smtClean="0"/>
              <a:t>jejich správa a řízení o nich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Pro BVV13Zk Základy práva pro neprávníky</a:t>
            </a:r>
          </a:p>
          <a:p>
            <a:pPr algn="just"/>
            <a:r>
              <a:rPr lang="cs-CZ" dirty="0" smtClean="0"/>
              <a:t>Petr Mrkývka </a:t>
            </a:r>
            <a:r>
              <a:rPr lang="cs-CZ" dirty="0" smtClean="0"/>
              <a:t>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008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Poplatková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Celostátní poplatky </a:t>
            </a:r>
            <a:r>
              <a:rPr lang="cs-CZ" dirty="0" smtClean="0"/>
              <a:t>– poplatky vybírané jednotně na území ČR:</a:t>
            </a:r>
          </a:p>
          <a:p>
            <a:pPr marL="514350" indent="-514350">
              <a:buAutoNum type="alphaLcParenR"/>
            </a:pPr>
            <a:r>
              <a:rPr lang="cs-CZ" dirty="0" smtClean="0"/>
              <a:t>Soudní poplatky - za řízení před soudy a úkony správy soudu</a:t>
            </a:r>
          </a:p>
          <a:p>
            <a:pPr marL="514350" indent="-514350">
              <a:buAutoNum type="alphaLcParenR"/>
            </a:pPr>
            <a:r>
              <a:rPr lang="cs-CZ" dirty="0" smtClean="0"/>
              <a:t>Správní poplatky – za úkony veřejné správy.</a:t>
            </a:r>
          </a:p>
          <a:p>
            <a:pPr marL="0" indent="0">
              <a:buNone/>
            </a:pPr>
            <a:r>
              <a:rPr lang="cs-CZ" i="1" dirty="0" smtClean="0"/>
              <a:t>Pozn.: poplatek se vybere jen za zpoplatněná řízení a úkony, tj. pokud jsou v sazebníku; ostatní bez poplatku – neexistuje sběrná položka (např. ostatní řízení a úkony)</a:t>
            </a:r>
          </a:p>
          <a:p>
            <a:endParaRPr lang="cs-CZ" b="1" dirty="0" smtClean="0"/>
          </a:p>
          <a:p>
            <a:r>
              <a:rPr lang="cs-CZ" b="1" dirty="0" smtClean="0"/>
              <a:t>Místní poplatky – </a:t>
            </a:r>
            <a:r>
              <a:rPr lang="cs-CZ" dirty="0" smtClean="0"/>
              <a:t>zavádí si obce (pouze) v samostatné působnosti (samospráva) obecně závaznou vyhláškou na základě zákona o místních poplatcích a v jeho mezích. Př.: poplatek ze psů, z ubytovací kapacity</a:t>
            </a:r>
          </a:p>
          <a:p>
            <a:pPr marL="0" indent="0">
              <a:buNone/>
            </a:pPr>
            <a:r>
              <a:rPr lang="cs-CZ" i="1" dirty="0" smtClean="0"/>
              <a:t>Pozn.: krajské poplatky nejsou. Existence místních poplatků - výraz daňového federalizmu. </a:t>
            </a:r>
            <a:endParaRPr lang="cs-CZ" i="1" dirty="0" smtClean="0"/>
          </a:p>
          <a:p>
            <a:r>
              <a:rPr lang="cs-CZ" b="1" dirty="0" err="1" smtClean="0"/>
              <a:t>Enviromentální</a:t>
            </a:r>
            <a:r>
              <a:rPr lang="cs-CZ" b="1" dirty="0" smtClean="0"/>
              <a:t> poplatky</a:t>
            </a:r>
            <a:endParaRPr lang="cs-CZ" b="1" dirty="0" smtClean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637925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kompetenci EU – příjem unijního rozpočtu</a:t>
            </a:r>
          </a:p>
          <a:p>
            <a:r>
              <a:rPr lang="cs-CZ" dirty="0" smtClean="0"/>
              <a:t>Druhy: </a:t>
            </a:r>
          </a:p>
          <a:p>
            <a:pPr marL="0" indent="0" algn="ctr">
              <a:buNone/>
            </a:pPr>
            <a:r>
              <a:rPr lang="cs-CZ" dirty="0" smtClean="0"/>
              <a:t>Dovozní</a:t>
            </a:r>
          </a:p>
          <a:p>
            <a:pPr marL="0" indent="0" algn="ctr">
              <a:buNone/>
            </a:pPr>
            <a:r>
              <a:rPr lang="cs-CZ" dirty="0" smtClean="0"/>
              <a:t>Vývozní</a:t>
            </a:r>
          </a:p>
          <a:p>
            <a:pPr marL="0" indent="0" algn="ctr">
              <a:buNone/>
            </a:pPr>
            <a:r>
              <a:rPr lang="cs-CZ" dirty="0" smtClean="0"/>
              <a:t>Průvozní</a:t>
            </a:r>
          </a:p>
          <a:p>
            <a:pPr algn="just"/>
            <a:r>
              <a:rPr lang="cs-CZ" dirty="0" smtClean="0"/>
              <a:t>V EU pouze </a:t>
            </a:r>
            <a:r>
              <a:rPr lang="cs-CZ" b="1" dirty="0" smtClean="0"/>
              <a:t>dovozní.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086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Zásada </a:t>
            </a:r>
            <a:br>
              <a:rPr lang="cs-CZ" dirty="0" smtClean="0"/>
            </a:br>
            <a:r>
              <a:rPr lang="cs-CZ" b="1" dirty="0" err="1" smtClean="0"/>
              <a:t>Nullum</a:t>
            </a:r>
            <a:r>
              <a:rPr lang="cs-CZ" b="1" dirty="0" smtClean="0"/>
              <a:t> </a:t>
            </a:r>
            <a:r>
              <a:rPr lang="cs-CZ" b="1" dirty="0" err="1" smtClean="0"/>
              <a:t>tributum</a:t>
            </a:r>
            <a:r>
              <a:rPr lang="cs-CZ" b="1" dirty="0" smtClean="0"/>
              <a:t> sine lege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„žádná daň bez zákona“</a:t>
            </a:r>
          </a:p>
          <a:p>
            <a:r>
              <a:rPr lang="cs-CZ" dirty="0" smtClean="0"/>
              <a:t>V ČR: čl. 11 odst. 5 Listiny základních práv a svobod </a:t>
            </a:r>
          </a:p>
          <a:p>
            <a:r>
              <a:rPr lang="cs-CZ" dirty="0" smtClean="0"/>
              <a:t>Termín „daňové zákony“ zahrnuje zákonnou úpravu daní v širším smyslu (tj. včetně poplatků, cel atd.)</a:t>
            </a:r>
          </a:p>
          <a:p>
            <a:r>
              <a:rPr lang="cs-CZ" dirty="0" smtClean="0"/>
              <a:t>V ČR není jeden daňový zákoník. Daňové právo se skládá z řady daňových zákonů.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38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daňových zákonů </a:t>
            </a:r>
            <a:br>
              <a:rPr lang="cs-CZ" dirty="0" smtClean="0"/>
            </a:br>
            <a:r>
              <a:rPr lang="cs-CZ" dirty="0" smtClean="0"/>
              <a:t>formální prameny daňového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Zákon o daních z příjmů – 586/1992 Sb.</a:t>
            </a:r>
          </a:p>
          <a:p>
            <a:r>
              <a:rPr lang="cs-CZ" dirty="0" smtClean="0"/>
              <a:t>Zákon o dani z nemovitých věcí – 338/1992 Sb.</a:t>
            </a:r>
          </a:p>
          <a:p>
            <a:r>
              <a:rPr lang="cs-CZ" dirty="0" smtClean="0"/>
              <a:t>Zákonné opatření Senátu o dani z nabytí nemovitých věcí – 340/2013 Sb.</a:t>
            </a:r>
          </a:p>
          <a:p>
            <a:r>
              <a:rPr lang="cs-CZ" dirty="0" smtClean="0"/>
              <a:t>Zákon o dani silniční – 16/1993 Sb.</a:t>
            </a:r>
          </a:p>
          <a:p>
            <a:r>
              <a:rPr lang="cs-CZ" dirty="0" smtClean="0"/>
              <a:t>Zákon o DPH – 235/2004 Sb.</a:t>
            </a:r>
          </a:p>
          <a:p>
            <a:r>
              <a:rPr lang="cs-CZ" dirty="0" smtClean="0"/>
              <a:t>Zákon o spotřebních daních – 353/2003 Sb.</a:t>
            </a:r>
          </a:p>
          <a:p>
            <a:r>
              <a:rPr lang="cs-CZ" dirty="0" smtClean="0"/>
              <a:t>Zákon o stabilizaci veřejných rozpočtů – 261/2007 Sb. ( Čl. LXXII, LXXIII a LXXIV – úprava energetických daní)</a:t>
            </a:r>
          </a:p>
          <a:p>
            <a:r>
              <a:rPr lang="cs-CZ" dirty="0" smtClean="0"/>
              <a:t>Zákon o soudních poplatcích – 549/1991 Sb.</a:t>
            </a:r>
          </a:p>
          <a:p>
            <a:r>
              <a:rPr lang="cs-CZ" dirty="0" smtClean="0"/>
              <a:t>Zákon o správních poplatcích – 634/2004 Sb.</a:t>
            </a:r>
          </a:p>
          <a:p>
            <a:r>
              <a:rPr lang="cs-CZ" dirty="0" smtClean="0"/>
              <a:t>Zákon o místních poplatcích  - 565/1990 Sb.</a:t>
            </a:r>
          </a:p>
          <a:p>
            <a:r>
              <a:rPr lang="cs-CZ" dirty="0" smtClean="0"/>
              <a:t>Zákon o dani z hazardních her – 187/2016 Sb.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7457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Zásada</a:t>
            </a:r>
            <a:br>
              <a:rPr lang="cs-CZ" dirty="0" smtClean="0"/>
            </a:br>
            <a:r>
              <a:rPr lang="cs-CZ" b="1" dirty="0" smtClean="0"/>
              <a:t>In </a:t>
            </a:r>
            <a:r>
              <a:rPr lang="cs-CZ" b="1" dirty="0" err="1" smtClean="0"/>
              <a:t>dubio</a:t>
            </a:r>
            <a:r>
              <a:rPr lang="cs-CZ" b="1" dirty="0" smtClean="0"/>
              <a:t> </a:t>
            </a:r>
            <a:r>
              <a:rPr lang="cs-CZ" b="1" u="sng" dirty="0" smtClean="0"/>
              <a:t>non</a:t>
            </a:r>
            <a:r>
              <a:rPr lang="cs-CZ" b="1" dirty="0" smtClean="0"/>
              <a:t> pro </a:t>
            </a:r>
            <a:r>
              <a:rPr lang="cs-CZ" b="1" dirty="0" err="1" smtClean="0"/>
              <a:t>fisco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„v pochybnostech ne ve prospěch fisku – veřejných rozpočtů“ = v pochybnostech o povinnosti daňového subjektu v jeho prospěch. </a:t>
            </a:r>
          </a:p>
          <a:p>
            <a:r>
              <a:rPr lang="cs-CZ" dirty="0" smtClean="0"/>
              <a:t>V případě pochybného vymezení povinnosti v zákoně</a:t>
            </a:r>
          </a:p>
          <a:p>
            <a:r>
              <a:rPr lang="cs-CZ" dirty="0" smtClean="0"/>
              <a:t>V případě, že neleží důkazní břemeno na daňovém subjektu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110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jako vztah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Nepřímé daně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Poplatník nese daňové břemeno </a:t>
            </a:r>
          </a:p>
          <a:p>
            <a:r>
              <a:rPr lang="cs-CZ" dirty="0" smtClean="0"/>
              <a:t>Plátce nese odpovědnost za správnost a včasnost plnění daňové povinnosti vůči správci daně </a:t>
            </a:r>
          </a:p>
          <a:p>
            <a:r>
              <a:rPr lang="cs-CZ" dirty="0" smtClean="0"/>
              <a:t>Trend: zamlčený poplatník – upření statutu poplatníka </a:t>
            </a:r>
          </a:p>
        </p:txBody>
      </p:sp>
      <p:sp>
        <p:nvSpPr>
          <p:cNvPr id="4" name="Obdélník 3"/>
          <p:cNvSpPr/>
          <p:nvPr/>
        </p:nvSpPr>
        <p:spPr>
          <a:xfrm>
            <a:off x="2411760" y="2181703"/>
            <a:ext cx="30746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Správce daně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3949080" y="2831232"/>
            <a:ext cx="0" cy="525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ál 6"/>
          <p:cNvSpPr/>
          <p:nvPr/>
        </p:nvSpPr>
        <p:spPr>
          <a:xfrm>
            <a:off x="2572900" y="3356992"/>
            <a:ext cx="285861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Daňový subjekt</a:t>
            </a:r>
          </a:p>
          <a:p>
            <a:pPr algn="ctr"/>
            <a:r>
              <a:rPr lang="cs-CZ" dirty="0" smtClean="0"/>
              <a:t>(plátce)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5487748" y="4077072"/>
            <a:ext cx="201622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Daňový subjekt</a:t>
            </a:r>
          </a:p>
          <a:p>
            <a:pPr algn="ctr"/>
            <a:r>
              <a:rPr lang="cs-CZ" dirty="0" smtClean="0"/>
              <a:t>(poplatník)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4432237" y="3885235"/>
            <a:ext cx="999279" cy="8756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981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jako vztah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P</a:t>
            </a:r>
            <a:r>
              <a:rPr lang="cs-CZ" b="1" dirty="0" smtClean="0"/>
              <a:t>římé daně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Poplatník nese daňové břemeno a současně nese odpovědnost za správnost a včasnost plnění daňové povinnosti vůči správci daně </a:t>
            </a:r>
          </a:p>
          <a:p>
            <a:r>
              <a:rPr lang="cs-CZ" dirty="0" smtClean="0"/>
              <a:t>POZOR: U daně z příjmů fyzických osob v případě zdanění příjmů ze závislé činnosti (platy, mzdy) zaměstnavatel má status plátce a vztah má podobu nepřímé daně.</a:t>
            </a:r>
          </a:p>
        </p:txBody>
      </p:sp>
      <p:sp>
        <p:nvSpPr>
          <p:cNvPr id="4" name="Obdélník 3"/>
          <p:cNvSpPr/>
          <p:nvPr/>
        </p:nvSpPr>
        <p:spPr>
          <a:xfrm>
            <a:off x="2411760" y="2181703"/>
            <a:ext cx="30746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Správce daně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3949080" y="2831232"/>
            <a:ext cx="0" cy="525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aoblený obdélník 7"/>
          <p:cNvSpPr/>
          <p:nvPr/>
        </p:nvSpPr>
        <p:spPr>
          <a:xfrm>
            <a:off x="2940968" y="3378366"/>
            <a:ext cx="201622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Daňový subjekt</a:t>
            </a:r>
          </a:p>
          <a:p>
            <a:pPr algn="ctr"/>
            <a:r>
              <a:rPr lang="cs-CZ" dirty="0" smtClean="0"/>
              <a:t>(poplatník)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546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Daně přímé a nepřímé</a:t>
            </a:r>
            <a:br>
              <a:rPr lang="cs-CZ" dirty="0" smtClean="0"/>
            </a:br>
            <a:r>
              <a:rPr lang="cs-CZ" sz="2700" dirty="0" smtClean="0"/>
              <a:t>(kritérium existence přímého vztahu mezi nositelem daňového břemene a správcem daně) </a:t>
            </a:r>
            <a:endParaRPr lang="cs-CZ" sz="27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Přímé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 Důchodové daně (daně z příjmů, s výjimkou závislé činnosti)</a:t>
            </a:r>
          </a:p>
          <a:p>
            <a:r>
              <a:rPr lang="cs-CZ" dirty="0" smtClean="0"/>
              <a:t>Majetkové daně (daň z nemovitých věcí, daň silniční, ale také místní poplatek ze psů!)</a:t>
            </a:r>
          </a:p>
          <a:p>
            <a:r>
              <a:rPr lang="cs-CZ" dirty="0" smtClean="0"/>
              <a:t>Transferové daně (daň z nabytí nemovité věci)</a:t>
            </a:r>
          </a:p>
          <a:p>
            <a:r>
              <a:rPr lang="cs-CZ" dirty="0" smtClean="0"/>
              <a:t>Sektorová daň (daň z hazardních her)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epřímé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Daň z přidané hodnoty</a:t>
            </a:r>
          </a:p>
          <a:p>
            <a:r>
              <a:rPr lang="cs-CZ" dirty="0" smtClean="0"/>
              <a:t>Spotřební daně včetně energetických daní</a:t>
            </a:r>
          </a:p>
          <a:p>
            <a:r>
              <a:rPr lang="cs-CZ" dirty="0" smtClean="0"/>
              <a:t>Také např. místní poplatek za lázeňský a rekreační pobyt</a:t>
            </a:r>
          </a:p>
        </p:txBody>
      </p:sp>
    </p:spTree>
    <p:extLst>
      <p:ext uri="{BB962C8B-B14F-4D97-AF65-F5344CB8AC3E}">
        <p14:creationId xmlns:p14="http://schemas.microsoft.com/office/powerpoint/2010/main" val="2621031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Správa daní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Správa daně je postup, jehož cílem je správné zjištění a stanovení daní a zabezpečení jejich úhrady</a:t>
            </a:r>
            <a:r>
              <a:rPr lang="cs-CZ" dirty="0" smtClean="0"/>
              <a:t>.</a:t>
            </a:r>
          </a:p>
          <a:p>
            <a:r>
              <a:rPr lang="cs-CZ" dirty="0" smtClean="0"/>
              <a:t>Správa daní je specifická činnost orgánu veřejné moci, který předepsanými a pro potřeby daní modifikovanými formami a metodami veřejné správy dbá o regulérní zajištění daňových příjmů veřejných rozpočtů.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40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legality a zásada legitimity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Legalita (zákonnost): Správce </a:t>
            </a:r>
            <a:r>
              <a:rPr lang="cs-CZ" dirty="0"/>
              <a:t>daně postupuje při správě daní v souladu se zákony a jinými právními předpisy (dále jen „právní předpis“). Zákonem se </a:t>
            </a:r>
            <a:r>
              <a:rPr lang="cs-CZ" dirty="0" smtClean="0"/>
              <a:t>rozumí </a:t>
            </a:r>
            <a:r>
              <a:rPr lang="cs-CZ" dirty="0"/>
              <a:t>též mezinárodní smlouva, která je součástí právního řádu</a:t>
            </a:r>
            <a:r>
              <a:rPr lang="cs-CZ" dirty="0" smtClean="0"/>
              <a:t>.</a:t>
            </a:r>
          </a:p>
          <a:p>
            <a:r>
              <a:rPr lang="cs-CZ" dirty="0" smtClean="0"/>
              <a:t>Legitimita: Správce daně je oprávněn spravovat jen tu daň, která je v jeho věcné působnosti, a jen vůči těm daňovým subjektů, ke kterým je příslušným.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5563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„daň“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Daň je </a:t>
            </a:r>
            <a:r>
              <a:rPr lang="cs-CZ" b="1" dirty="0" smtClean="0"/>
              <a:t>specifický fiskální vztah</a:t>
            </a:r>
            <a:r>
              <a:rPr lang="cs-CZ" dirty="0" smtClean="0"/>
              <a:t> mezi daňovým subjektem (poplatníkem, plátcem) a veřejným peněžním fondem (veřejným rozpočtem)</a:t>
            </a:r>
          </a:p>
          <a:p>
            <a:r>
              <a:rPr lang="cs-CZ" dirty="0" smtClean="0"/>
              <a:t>Daň (v úzkém, klasickém, pojetí) je zákonem stanovené, peněžité plnění, více méně pravidelně vybírané (zdaňovací období), nenávratné, bez přímého protiplnění, ve prospěch veřejného peněžního fondu.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98242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Správce daně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65633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Správcem </a:t>
            </a:r>
            <a:r>
              <a:rPr lang="cs-CZ" dirty="0"/>
              <a:t>daně je správní orgán nebo jiný státní orgán </a:t>
            </a:r>
            <a:r>
              <a:rPr lang="cs-CZ" dirty="0" smtClean="0"/>
              <a:t>= orgán </a:t>
            </a:r>
            <a:r>
              <a:rPr lang="cs-CZ" dirty="0"/>
              <a:t>veřejné </a:t>
            </a:r>
            <a:r>
              <a:rPr lang="cs-CZ" dirty="0" smtClean="0"/>
              <a:t>moci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dirty="0"/>
              <a:t>v rozsahu, v jakém mu je zákonem nebo na základě zákona svěřena působnost v oblasti správy daní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Správním </a:t>
            </a:r>
            <a:r>
              <a:rPr lang="cs-CZ" dirty="0"/>
              <a:t>orgánem se pro účely </a:t>
            </a:r>
            <a:r>
              <a:rPr lang="cs-CZ" dirty="0" smtClean="0"/>
              <a:t>správy daní </a:t>
            </a:r>
            <a:r>
              <a:rPr lang="cs-CZ" dirty="0"/>
              <a:t>rozumí orgán moci výkonné, orgán územního samosprávného celku, jiný orgán a právnická nebo fyzická osoba, pokud vykonává působnost v oblasti veřejné správy</a:t>
            </a:r>
            <a:r>
              <a:rPr lang="cs-CZ" dirty="0" smtClean="0"/>
              <a:t>. </a:t>
            </a:r>
            <a:endParaRPr lang="cs-CZ" dirty="0"/>
          </a:p>
          <a:p>
            <a:pPr marL="0" indent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Správcem daně není jen finanční úřad !!!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" name="Šipka dolů 4"/>
          <p:cNvSpPr/>
          <p:nvPr/>
        </p:nvSpPr>
        <p:spPr>
          <a:xfrm>
            <a:off x="4644008" y="5085184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0306396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Správci daně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Finanční správa </a:t>
            </a:r>
            <a:r>
              <a:rPr lang="cs-CZ" dirty="0" smtClean="0"/>
              <a:t>České republiky (nahradila od 1.1.2013 územní finanční orgány z let 1991-2012) – zejm. daně</a:t>
            </a:r>
          </a:p>
          <a:p>
            <a:r>
              <a:rPr lang="cs-CZ" b="1" dirty="0" smtClean="0"/>
              <a:t>Celní správa </a:t>
            </a:r>
            <a:r>
              <a:rPr lang="cs-CZ" dirty="0" smtClean="0"/>
              <a:t>České republiky –  zejm. clo, DPH při dovozu, spotřební a energetické daně</a:t>
            </a:r>
          </a:p>
          <a:p>
            <a:r>
              <a:rPr lang="cs-CZ" b="1" dirty="0" smtClean="0"/>
              <a:t>Soudy</a:t>
            </a:r>
            <a:r>
              <a:rPr lang="cs-CZ" dirty="0" smtClean="0"/>
              <a:t> – soudní poplatky</a:t>
            </a:r>
          </a:p>
          <a:p>
            <a:r>
              <a:rPr lang="cs-CZ" b="1" dirty="0" smtClean="0"/>
              <a:t>Orgány obcí </a:t>
            </a:r>
            <a:r>
              <a:rPr lang="cs-CZ" dirty="0" smtClean="0"/>
              <a:t>– místní poplatky, správní poplatky</a:t>
            </a:r>
          </a:p>
          <a:p>
            <a:r>
              <a:rPr lang="cs-CZ" b="1" dirty="0" smtClean="0"/>
              <a:t>Orgány krajů </a:t>
            </a:r>
            <a:r>
              <a:rPr lang="cs-CZ" dirty="0" smtClean="0"/>
              <a:t>– správní poplatky</a:t>
            </a:r>
          </a:p>
          <a:p>
            <a:r>
              <a:rPr lang="cs-CZ" b="1" dirty="0" smtClean="0"/>
              <a:t>Jiné</a:t>
            </a:r>
            <a:r>
              <a:rPr lang="cs-CZ" dirty="0" smtClean="0"/>
              <a:t> správní orgány – správní poplatky aj.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808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/>
              <a:t>Zákon 456/2011 Sb.,                                                 o Finanční správě České republiky</a:t>
            </a: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3038128" y="1700808"/>
            <a:ext cx="264259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Generální finanční ředitelství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2847256" y="3093577"/>
            <a:ext cx="302433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Odvolací finanční ředitelství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5871592" y="4365104"/>
            <a:ext cx="2714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Specializovaný finanční úřad</a:t>
            </a:r>
            <a:endParaRPr lang="cs-CZ" dirty="0"/>
          </a:p>
        </p:txBody>
      </p:sp>
      <p:cxnSp>
        <p:nvCxnSpPr>
          <p:cNvPr id="8" name="Přímá spojnice 7"/>
          <p:cNvCxnSpPr>
            <a:stCxn id="5" idx="0"/>
            <a:endCxn id="5" idx="0"/>
          </p:cNvCxnSpPr>
          <p:nvPr/>
        </p:nvCxnSpPr>
        <p:spPr>
          <a:xfrm>
            <a:off x="4359424" y="309357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539552" y="4365104"/>
            <a:ext cx="268944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Finanční úřad pro kraj ….</a:t>
            </a:r>
            <a:endParaRPr lang="cs-CZ" dirty="0"/>
          </a:p>
        </p:txBody>
      </p:sp>
      <p:cxnSp>
        <p:nvCxnSpPr>
          <p:cNvPr id="13" name="Přímá spojnice 12"/>
          <p:cNvCxnSpPr/>
          <p:nvPr/>
        </p:nvCxnSpPr>
        <p:spPr>
          <a:xfrm flipV="1">
            <a:off x="1884276" y="4007977"/>
            <a:ext cx="2255676" cy="357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>
            <a:stCxn id="6" idx="0"/>
          </p:cNvCxnSpPr>
          <p:nvPr/>
        </p:nvCxnSpPr>
        <p:spPr>
          <a:xfrm flipH="1" flipV="1">
            <a:off x="4788024" y="4007977"/>
            <a:ext cx="2440868" cy="357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359424" y="2615208"/>
            <a:ext cx="190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4359424" y="2617377"/>
            <a:ext cx="0" cy="4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vnoramenný trojúhelník 19"/>
          <p:cNvSpPr/>
          <p:nvPr/>
        </p:nvSpPr>
        <p:spPr>
          <a:xfrm>
            <a:off x="2340036" y="5063545"/>
            <a:ext cx="1933619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Územní </a:t>
            </a:r>
            <a:r>
              <a:rPr lang="cs-CZ" sz="1200" dirty="0" smtClean="0"/>
              <a:t>pracoviště</a:t>
            </a:r>
            <a:endParaRPr lang="cs-CZ" sz="1200" dirty="0"/>
          </a:p>
        </p:txBody>
      </p:sp>
      <p:sp>
        <p:nvSpPr>
          <p:cNvPr id="21" name="Rovnoramenný trojúhelník 20"/>
          <p:cNvSpPr/>
          <p:nvPr/>
        </p:nvSpPr>
        <p:spPr>
          <a:xfrm>
            <a:off x="4454860" y="5063545"/>
            <a:ext cx="1868506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Územní pracoviště</a:t>
            </a:r>
            <a:endParaRPr lang="cs-CZ" sz="1200" dirty="0"/>
          </a:p>
        </p:txBody>
      </p:sp>
      <p:cxnSp>
        <p:nvCxnSpPr>
          <p:cNvPr id="25" name="Přímá spojnice 24"/>
          <p:cNvCxnSpPr>
            <a:stCxn id="20" idx="2"/>
          </p:cNvCxnSpPr>
          <p:nvPr/>
        </p:nvCxnSpPr>
        <p:spPr>
          <a:xfrm flipH="1" flipV="1">
            <a:off x="2123728" y="5279504"/>
            <a:ext cx="216308" cy="6984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6122509" y="5279504"/>
            <a:ext cx="1106383" cy="6883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endCxn id="11" idx="0"/>
          </p:cNvCxnSpPr>
          <p:nvPr/>
        </p:nvCxnSpPr>
        <p:spPr>
          <a:xfrm flipH="1">
            <a:off x="1884276" y="2615208"/>
            <a:ext cx="1153852" cy="1749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endCxn id="6" idx="0"/>
          </p:cNvCxnSpPr>
          <p:nvPr/>
        </p:nvCxnSpPr>
        <p:spPr>
          <a:xfrm>
            <a:off x="5724128" y="2615208"/>
            <a:ext cx="1504764" cy="1749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77127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Celní správa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/>
              <a:t>Zákon 17/2012 Sb.,  o Celní správě České republiky</a:t>
            </a: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3002035" y="2398277"/>
            <a:ext cx="264259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Generální ředitelství cel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2829209" y="3886200"/>
            <a:ext cx="302433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Celní úřad pro kraj ….</a:t>
            </a:r>
            <a:endParaRPr lang="cs-CZ" dirty="0"/>
          </a:p>
        </p:txBody>
      </p:sp>
      <p:cxnSp>
        <p:nvCxnSpPr>
          <p:cNvPr id="8" name="Přímá spojnice 7"/>
          <p:cNvCxnSpPr>
            <a:stCxn id="5" idx="0"/>
            <a:endCxn id="5" idx="0"/>
          </p:cNvCxnSpPr>
          <p:nvPr/>
        </p:nvCxnSpPr>
        <p:spPr>
          <a:xfrm>
            <a:off x="4341377" y="38862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359424" y="2615208"/>
            <a:ext cx="190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4359424" y="2617377"/>
            <a:ext cx="0" cy="4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vnoramenný trojúhelník 19"/>
          <p:cNvSpPr/>
          <p:nvPr/>
        </p:nvSpPr>
        <p:spPr>
          <a:xfrm>
            <a:off x="3374567" y="5071628"/>
            <a:ext cx="1933619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Územní </a:t>
            </a:r>
            <a:r>
              <a:rPr lang="cs-CZ" sz="1200" dirty="0" smtClean="0"/>
              <a:t>pracoviště</a:t>
            </a:r>
            <a:endParaRPr lang="cs-CZ" sz="1200" dirty="0"/>
          </a:p>
        </p:txBody>
      </p:sp>
      <p:cxnSp>
        <p:nvCxnSpPr>
          <p:cNvPr id="10" name="Přímá spojnice 9"/>
          <p:cNvCxnSpPr>
            <a:stCxn id="4" idx="2"/>
            <a:endCxn id="5" idx="0"/>
          </p:cNvCxnSpPr>
          <p:nvPr/>
        </p:nvCxnSpPr>
        <p:spPr>
          <a:xfrm>
            <a:off x="4323331" y="3312677"/>
            <a:ext cx="18046" cy="573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4341377" y="434340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>
            <a:stCxn id="5" idx="4"/>
            <a:endCxn id="20" idx="0"/>
          </p:cNvCxnSpPr>
          <p:nvPr/>
        </p:nvCxnSpPr>
        <p:spPr>
          <a:xfrm>
            <a:off x="4341377" y="4800600"/>
            <a:ext cx="0" cy="271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030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Věcná působnost správců daně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upravena v DŘ!</a:t>
            </a:r>
          </a:p>
          <a:p>
            <a:r>
              <a:rPr lang="cs-CZ" dirty="0" smtClean="0"/>
              <a:t>Je v zákoně o FSČR, zákoně o CSČR</a:t>
            </a:r>
          </a:p>
          <a:p>
            <a:r>
              <a:rPr lang="cs-CZ" dirty="0" smtClean="0"/>
              <a:t>V jiných daňových zákonech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597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Místní příslušnost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 z okruhu věcně příslušných správců daně ve stejném instančním stupni podle místa, např. bydliště nebo sídla (osobní </a:t>
            </a:r>
            <a:r>
              <a:rPr lang="cs-CZ" dirty="0" err="1" smtClean="0"/>
              <a:t>sitace</a:t>
            </a:r>
            <a:r>
              <a:rPr lang="cs-CZ" dirty="0" smtClean="0"/>
              <a:t>), věcná (kde leží/stojí nemovitá věc), sektorová (banky, pojišťovny apod. mají </a:t>
            </a:r>
            <a:r>
              <a:rPr lang="cs-CZ" dirty="0" err="1" smtClean="0"/>
              <a:t>spec</a:t>
            </a:r>
            <a:r>
              <a:rPr lang="cs-CZ" dirty="0" smtClean="0"/>
              <a:t>. </a:t>
            </a:r>
            <a:r>
              <a:rPr lang="cs-CZ" dirty="0" err="1" smtClean="0"/>
              <a:t>fin</a:t>
            </a:r>
            <a:r>
              <a:rPr lang="cs-CZ" dirty="0" smtClean="0"/>
              <a:t>. úřad)</a:t>
            </a:r>
          </a:p>
          <a:p>
            <a:r>
              <a:rPr lang="cs-CZ" dirty="0" smtClean="0"/>
              <a:t>Obecné řešení místní příslušnosti v DŘ</a:t>
            </a:r>
          </a:p>
        </p:txBody>
      </p:sp>
    </p:spTree>
    <p:extLst>
      <p:ext uri="{BB962C8B-B14F-4D97-AF65-F5344CB8AC3E}">
        <p14:creationId xmlns:p14="http://schemas.microsoft.com/office/powerpoint/2010/main" val="42915409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Daňový řád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Subsidiární povaha </a:t>
            </a:r>
            <a:r>
              <a:rPr lang="cs-CZ" dirty="0" smtClean="0"/>
              <a:t>= ustanovení DŘ se použijí tehdy, pokud zvláštní právní předpis nestanoví jinak</a:t>
            </a:r>
          </a:p>
          <a:p>
            <a:r>
              <a:rPr lang="cs-CZ" dirty="0" smtClean="0"/>
              <a:t>Vztah ke </a:t>
            </a:r>
            <a:r>
              <a:rPr lang="cs-CZ" b="1" dirty="0" smtClean="0"/>
              <a:t>správnímu řádu – </a:t>
            </a:r>
            <a:r>
              <a:rPr lang="cs-CZ" dirty="0" smtClean="0"/>
              <a:t>není přímý vztah subsidiarity mezi správním řádem a daňovým řádem. Správní řád se pro správu daní nepoužije (existuje ovšem o tom polemika, ale ta Vás nemusí trápit).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509370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Etapy správy daně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Registrace a vyhledávání daňových subjektů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Nalézání/vyměřování daní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Inkaso – placení a vymáhání daní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1116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správy daní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Správce daně – úřední osoba</a:t>
            </a:r>
          </a:p>
          <a:p>
            <a:r>
              <a:rPr lang="cs-CZ" dirty="0" smtClean="0"/>
              <a:t>Osoby zúčastněné na správě daní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76307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Osoby zúčastněné na správě daní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Adresáti správy daní </a:t>
            </a:r>
          </a:p>
          <a:p>
            <a:r>
              <a:rPr lang="cs-CZ" dirty="0" smtClean="0"/>
              <a:t>Úřední osoba ≠ osoba zúčastněná na správě daní (viz § 6 odst. 2 DŘ)</a:t>
            </a:r>
          </a:p>
          <a:p>
            <a:r>
              <a:rPr lang="cs-CZ" dirty="0" smtClean="0"/>
              <a:t>Kategorie: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Daňový subjekt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Třetí osoba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Zástupce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Odborný konzultant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68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„daň</a:t>
            </a:r>
            <a:r>
              <a:rPr lang="cs-CZ" dirty="0" smtClean="0"/>
              <a:t>“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Poplatek</a:t>
            </a:r>
            <a:r>
              <a:rPr lang="cs-CZ" dirty="0" smtClean="0"/>
              <a:t> (klasický) – jak  u daně s výjimkou: a) je vybírán ad hoc (nemá zdaňovací období), b) má ekvivalent – je za </a:t>
            </a:r>
            <a:r>
              <a:rPr lang="cs-CZ" i="1" dirty="0" smtClean="0"/>
              <a:t>něco </a:t>
            </a:r>
            <a:r>
              <a:rPr lang="cs-CZ" dirty="0" smtClean="0"/>
              <a:t>(za úkon, za řízení …)</a:t>
            </a:r>
          </a:p>
          <a:p>
            <a:r>
              <a:rPr lang="cs-CZ" b="1" dirty="0" smtClean="0"/>
              <a:t>Clo </a:t>
            </a:r>
            <a:r>
              <a:rPr lang="cs-CZ" dirty="0" smtClean="0"/>
              <a:t>– peněžité plnění za propuštění zboží do režimu, se kterým se spojuje placení cla – vstup na celní území a propuštění zboží do režimu volný oběh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0911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Daňový subjekt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Poplatník, plátce …. Zákon</a:t>
            </a:r>
          </a:p>
          <a:p>
            <a:r>
              <a:rPr lang="cs-CZ" dirty="0"/>
              <a:t> </a:t>
            </a:r>
            <a:r>
              <a:rPr lang="cs-CZ" dirty="0" smtClean="0"/>
              <a:t>Správci – nejsou daňovými dlužníky; daňová povinnost x daňový dluh</a:t>
            </a:r>
          </a:p>
          <a:p>
            <a:r>
              <a:rPr lang="cs-CZ" dirty="0" smtClean="0"/>
              <a:t>Plátcova pokladna (§ 21)</a:t>
            </a:r>
          </a:p>
          <a:p>
            <a:endParaRPr lang="cs-CZ" dirty="0"/>
          </a:p>
          <a:p>
            <a:r>
              <a:rPr lang="cs-CZ" dirty="0" smtClean="0"/>
              <a:t>Procesní způsobilost § 24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5884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Zástupce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Kategorie: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Zákonný zástupce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Ustanovený zástupce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Zmocněnec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Společný zmocněnec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Společný zástupce</a:t>
            </a:r>
          </a:p>
        </p:txBody>
      </p:sp>
    </p:spTree>
    <p:extLst>
      <p:ext uri="{BB962C8B-B14F-4D97-AF65-F5344CB8AC3E}">
        <p14:creationId xmlns:p14="http://schemas.microsoft.com/office/powerpoint/2010/main" val="1430912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Plná 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 tvořte!</a:t>
            </a:r>
          </a:p>
          <a:p>
            <a:r>
              <a:rPr lang="cs-CZ" dirty="0" smtClean="0"/>
              <a:t>§ 27 a násl.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055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Odborný konzultant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Jen k daňovému subjektu (zástupci)</a:t>
            </a:r>
          </a:p>
          <a:p>
            <a:r>
              <a:rPr lang="cs-CZ" dirty="0" smtClean="0"/>
              <a:t>Ne </a:t>
            </a:r>
            <a:r>
              <a:rPr lang="cs-CZ" smtClean="0"/>
              <a:t>osoba třetí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6766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Procesy a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správě daní se potupuje podle DŘ, pokud zvláštní zákon nestanoví jinak</a:t>
            </a:r>
          </a:p>
          <a:p>
            <a:r>
              <a:rPr lang="cs-CZ" dirty="0" smtClean="0"/>
              <a:t>Neplatí, že všechna řízení podle daňového řádu patří do </a:t>
            </a:r>
            <a:r>
              <a:rPr lang="cs-CZ" dirty="0"/>
              <a:t>kategorie “daňové řízení“ = </a:t>
            </a:r>
            <a:r>
              <a:rPr lang="cs-CZ" dirty="0" smtClean="0"/>
              <a:t>daňové </a:t>
            </a:r>
            <a:r>
              <a:rPr lang="cs-CZ" dirty="0"/>
              <a:t>řízení se vede za účelem správného zjištění a stanovení daně a zabezpečení její úhrady a končí splněním nebo jiným zánikem daňové povinnosti, která s touto daní souvisí.</a:t>
            </a:r>
          </a:p>
        </p:txBody>
      </p:sp>
    </p:spTree>
    <p:extLst>
      <p:ext uri="{BB962C8B-B14F-4D97-AF65-F5344CB8AC3E}">
        <p14:creationId xmlns:p14="http://schemas.microsoft.com/office/powerpoint/2010/main" val="28882824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Daňové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Daňové </a:t>
            </a:r>
            <a:r>
              <a:rPr lang="cs-CZ" dirty="0"/>
              <a:t>řízení se skládá podle okolností z dílčích řízení, ve kterých jsou vydávána jednotlivá rozhodnutí. Dílčím řízením se pro účely tohoto zákona rozumí </a:t>
            </a:r>
            <a:r>
              <a:rPr lang="cs-CZ" dirty="0" smtClean="0"/>
              <a:t>řízení</a:t>
            </a:r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dirty="0"/>
              <a:t>) </a:t>
            </a:r>
            <a:r>
              <a:rPr lang="cs-CZ" b="1" dirty="0">
                <a:solidFill>
                  <a:srgbClr val="FF0000"/>
                </a:solidFill>
              </a:rPr>
              <a:t>nalézací</a:t>
            </a:r>
          </a:p>
          <a:p>
            <a:pPr marL="0" indent="0">
              <a:buNone/>
            </a:pPr>
            <a:r>
              <a:rPr lang="cs-CZ" dirty="0"/>
              <a:t>1. </a:t>
            </a:r>
            <a:r>
              <a:rPr lang="cs-CZ" b="1" dirty="0"/>
              <a:t>vyměřovací, </a:t>
            </a:r>
            <a:r>
              <a:rPr lang="cs-CZ" dirty="0"/>
              <a:t>jehož účelem je stanovení daně,</a:t>
            </a:r>
          </a:p>
          <a:p>
            <a:pPr marL="0" indent="0">
              <a:buNone/>
            </a:pPr>
            <a:r>
              <a:rPr lang="cs-CZ" dirty="0"/>
              <a:t>2. </a:t>
            </a:r>
            <a:r>
              <a:rPr lang="cs-CZ" b="1" dirty="0" err="1"/>
              <a:t>doměřovací</a:t>
            </a:r>
            <a:r>
              <a:rPr lang="cs-CZ" b="1" dirty="0"/>
              <a:t>,</a:t>
            </a:r>
            <a:r>
              <a:rPr lang="cs-CZ" dirty="0"/>
              <a:t> které je vedeno za účelem stanovení změny poslední známé daně,</a:t>
            </a:r>
          </a:p>
          <a:p>
            <a:pPr marL="0" indent="0">
              <a:buNone/>
            </a:pPr>
            <a:r>
              <a:rPr lang="cs-CZ" dirty="0"/>
              <a:t>3. </a:t>
            </a:r>
            <a:r>
              <a:rPr lang="cs-CZ" b="1" dirty="0"/>
              <a:t>o řádném opravném prostředku</a:t>
            </a:r>
            <a:r>
              <a:rPr lang="cs-CZ" dirty="0"/>
              <a:t> proti rozhodnutí vydanému v řízení podle bodů 1 a 2</a:t>
            </a:r>
            <a:r>
              <a:rPr lang="cs-CZ" dirty="0" smtClean="0"/>
              <a:t>, </a:t>
            </a:r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</a:t>
            </a:r>
            <a:r>
              <a:rPr lang="cs-CZ" b="1" dirty="0">
                <a:solidFill>
                  <a:srgbClr val="FF0000"/>
                </a:solidFill>
              </a:rPr>
              <a:t>při placení </a:t>
            </a:r>
            <a:r>
              <a:rPr lang="cs-CZ" b="1" dirty="0" smtClean="0">
                <a:solidFill>
                  <a:srgbClr val="FF0000"/>
                </a:solidFill>
              </a:rPr>
              <a:t>daní  INKASO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1. </a:t>
            </a:r>
            <a:r>
              <a:rPr lang="cs-CZ" b="1" dirty="0"/>
              <a:t>o posečkání </a:t>
            </a:r>
            <a:r>
              <a:rPr lang="cs-CZ" dirty="0"/>
              <a:t>daně a rozložení její úhrady na splátky,</a:t>
            </a:r>
          </a:p>
          <a:p>
            <a:pPr marL="0" indent="0">
              <a:buNone/>
            </a:pPr>
            <a:r>
              <a:rPr lang="cs-CZ" dirty="0"/>
              <a:t>2. </a:t>
            </a:r>
            <a:r>
              <a:rPr lang="cs-CZ" b="1" dirty="0"/>
              <a:t>o zajištění </a:t>
            </a:r>
            <a:r>
              <a:rPr lang="cs-CZ" dirty="0"/>
              <a:t>daně,</a:t>
            </a:r>
          </a:p>
          <a:p>
            <a:pPr marL="0" indent="0">
              <a:buNone/>
            </a:pPr>
            <a:r>
              <a:rPr lang="cs-CZ" dirty="0"/>
              <a:t>3. </a:t>
            </a:r>
            <a:r>
              <a:rPr lang="cs-CZ" b="1" dirty="0"/>
              <a:t>exekučn</a:t>
            </a:r>
            <a:r>
              <a:rPr lang="cs-CZ" dirty="0"/>
              <a:t>í,</a:t>
            </a:r>
          </a:p>
          <a:p>
            <a:pPr marL="0" indent="0">
              <a:buNone/>
            </a:pPr>
            <a:r>
              <a:rPr lang="cs-CZ" dirty="0"/>
              <a:t>4. </a:t>
            </a:r>
            <a:r>
              <a:rPr lang="cs-CZ" b="1" dirty="0"/>
              <a:t>o řádném opravném prostředku</a:t>
            </a:r>
            <a:r>
              <a:rPr lang="cs-CZ" dirty="0"/>
              <a:t> proti rozhodnutí vydanému v řízení podle bodů 1 až 3</a:t>
            </a:r>
            <a:r>
              <a:rPr lang="cs-CZ" dirty="0" smtClean="0"/>
              <a:t>,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c) </a:t>
            </a:r>
            <a:r>
              <a:rPr lang="cs-CZ" b="1" dirty="0">
                <a:solidFill>
                  <a:srgbClr val="FF0000"/>
                </a:solidFill>
              </a:rPr>
              <a:t>o mimořádných opravných a dozorčích prostředcích </a:t>
            </a:r>
            <a:r>
              <a:rPr lang="cs-CZ" dirty="0"/>
              <a:t>proti jednotlivým rozhodnutím vydaným v rámci daňového řízení.</a:t>
            </a:r>
          </a:p>
        </p:txBody>
      </p:sp>
    </p:spTree>
    <p:extLst>
      <p:ext uri="{BB962C8B-B14F-4D97-AF65-F5344CB8AC3E}">
        <p14:creationId xmlns:p14="http://schemas.microsoft.com/office/powerpoint/2010/main" val="25139492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Daňové tvrzení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Základem pro správné zjištění a stanovení daně </a:t>
            </a:r>
            <a:r>
              <a:rPr lang="cs-CZ" dirty="0"/>
              <a:t>je daňové přiznání, hlášení nebo vyúčtování (dále jen „řádné </a:t>
            </a:r>
            <a:r>
              <a:rPr lang="cs-CZ" b="1" dirty="0"/>
              <a:t>daňové tvrzení</a:t>
            </a:r>
            <a:r>
              <a:rPr lang="cs-CZ" dirty="0"/>
              <a:t>“) a dodatečné daňové přiznání, následné hlášení nebo dodatečné vyúčtování (dále jen „dodatečné daňové tvrzení“) podané daňovým subjektem</a:t>
            </a:r>
            <a:r>
              <a:rPr lang="cs-CZ" dirty="0" smtClean="0"/>
              <a:t>.</a:t>
            </a:r>
          </a:p>
          <a:p>
            <a:r>
              <a:rPr lang="cs-CZ" dirty="0" smtClean="0"/>
              <a:t>Daňové přiznání = jedna z kategorií daňových tvrzení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8748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 a daně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Čas hraje významnou roli v určování daňového dluhu a plnění daňových povinností</a:t>
            </a:r>
          </a:p>
          <a:p>
            <a:r>
              <a:rPr lang="cs-CZ" dirty="0" smtClean="0"/>
              <a:t>DŘ řeší počítání lhůt a stanoví lhůty spojené se správou daní a procesy </a:t>
            </a:r>
          </a:p>
          <a:p>
            <a:r>
              <a:rPr lang="cs-CZ" dirty="0" smtClean="0"/>
              <a:t>Daňové zákony stanoví zejména zdaňovací období 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Je třeba pamatovat, že daň (dluh i správní povinnosti) se určují podle právní úpravy, která byla účinná v době vzniku povinnosti (dluhu)! 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608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„Daň“ z dělené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Součástí rozhodování v rámci nějakého řízení (správního aj.) </a:t>
            </a:r>
            <a:r>
              <a:rPr lang="cs-CZ" dirty="0" smtClean="0"/>
              <a:t>může být také</a:t>
            </a:r>
            <a:r>
              <a:rPr lang="cs-CZ" dirty="0" smtClean="0"/>
              <a:t> určení </a:t>
            </a:r>
            <a:r>
              <a:rPr lang="cs-CZ" dirty="0" smtClean="0"/>
              <a:t>povinnosti </a:t>
            </a:r>
            <a:r>
              <a:rPr lang="cs-CZ" b="1" dirty="0" smtClean="0"/>
              <a:t>zaplatit částku </a:t>
            </a:r>
            <a:r>
              <a:rPr lang="cs-CZ" b="1" dirty="0" smtClean="0"/>
              <a:t>do</a:t>
            </a:r>
            <a:r>
              <a:rPr lang="cs-CZ" b="1" dirty="0" smtClean="0"/>
              <a:t> </a:t>
            </a:r>
            <a:r>
              <a:rPr lang="cs-CZ" b="1" dirty="0" smtClean="0"/>
              <a:t>veřejného rozpočtu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b="1" dirty="0" smtClean="0"/>
              <a:t>Řízení </a:t>
            </a:r>
            <a:r>
              <a:rPr lang="cs-CZ" b="1" dirty="0" smtClean="0"/>
              <a:t>není vedeno podle DŘ</a:t>
            </a:r>
            <a:r>
              <a:rPr lang="cs-CZ" dirty="0" smtClean="0"/>
              <a:t>, ale např. podle správního řádu (např. pokuta). </a:t>
            </a:r>
            <a:endParaRPr lang="cs-CZ" dirty="0" smtClean="0"/>
          </a:p>
          <a:p>
            <a:r>
              <a:rPr lang="cs-CZ" b="1" dirty="0" smtClean="0"/>
              <a:t>Nabytím </a:t>
            </a:r>
            <a:r>
              <a:rPr lang="cs-CZ" b="1" dirty="0" smtClean="0"/>
              <a:t>právní moci </a:t>
            </a:r>
            <a:r>
              <a:rPr lang="cs-CZ" dirty="0" smtClean="0"/>
              <a:t>rozhodnutí z tohoto řízení (např. porušení povinnosti + pokuta) se </a:t>
            </a:r>
            <a:r>
              <a:rPr lang="cs-CZ" b="1" dirty="0" smtClean="0"/>
              <a:t>peněžité plnění </a:t>
            </a:r>
            <a:r>
              <a:rPr lang="cs-CZ" dirty="0" smtClean="0"/>
              <a:t>(pokuta) stává „</a:t>
            </a:r>
            <a:r>
              <a:rPr lang="cs-CZ" b="1" dirty="0" smtClean="0">
                <a:solidFill>
                  <a:srgbClr val="C00000"/>
                </a:solidFill>
              </a:rPr>
              <a:t>daní</a:t>
            </a:r>
            <a:r>
              <a:rPr lang="cs-CZ" dirty="0" smtClean="0"/>
              <a:t>“ a </a:t>
            </a:r>
            <a:r>
              <a:rPr lang="cs-CZ" b="1" dirty="0" smtClean="0"/>
              <a:t>dále</a:t>
            </a:r>
            <a:r>
              <a:rPr lang="cs-CZ" dirty="0" smtClean="0"/>
              <a:t> se postupuje ve správě a řízení již </a:t>
            </a:r>
            <a:r>
              <a:rPr lang="cs-CZ" b="1" dirty="0" smtClean="0"/>
              <a:t>podle DŘ</a:t>
            </a:r>
            <a:r>
              <a:rPr lang="cs-CZ" dirty="0" smtClean="0"/>
              <a:t>. </a:t>
            </a:r>
            <a:r>
              <a:rPr lang="cs-CZ" b="1" dirty="0" smtClean="0">
                <a:solidFill>
                  <a:srgbClr val="C00000"/>
                </a:solidFill>
              </a:rPr>
              <a:t>Tzn. </a:t>
            </a:r>
            <a:r>
              <a:rPr lang="cs-CZ" b="1" dirty="0">
                <a:solidFill>
                  <a:srgbClr val="C00000"/>
                </a:solidFill>
              </a:rPr>
              <a:t>d</a:t>
            </a:r>
            <a:r>
              <a:rPr lang="cs-CZ" b="1" dirty="0" smtClean="0">
                <a:solidFill>
                  <a:srgbClr val="C00000"/>
                </a:solidFill>
              </a:rPr>
              <a:t>ělí se správa ve správní věci a správa daně.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242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Daňová soustava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1993-2013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Daň z příjmů fyzických osob</a:t>
            </a:r>
          </a:p>
          <a:p>
            <a:r>
              <a:rPr lang="cs-CZ" dirty="0" smtClean="0"/>
              <a:t>Daň z příjmů právnických osob</a:t>
            </a:r>
          </a:p>
          <a:p>
            <a:r>
              <a:rPr lang="cs-CZ" dirty="0" smtClean="0"/>
              <a:t>Daň z nemovitosti</a:t>
            </a:r>
          </a:p>
          <a:p>
            <a:r>
              <a:rPr lang="cs-CZ" dirty="0" smtClean="0"/>
              <a:t>Daň silniční</a:t>
            </a:r>
          </a:p>
          <a:p>
            <a:r>
              <a:rPr lang="cs-CZ" u="sng" dirty="0" smtClean="0"/>
              <a:t>Daň dědická, daň darovací a daň z převodu nemovitostí</a:t>
            </a:r>
          </a:p>
          <a:p>
            <a:r>
              <a:rPr lang="cs-CZ" dirty="0" smtClean="0"/>
              <a:t>Daň z přidané hodnoty</a:t>
            </a:r>
          </a:p>
          <a:p>
            <a:r>
              <a:rPr lang="cs-CZ" dirty="0" smtClean="0"/>
              <a:t>Daně spotřební včetně daní energetických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Od 2014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Daň z příjmů fyzických osob</a:t>
            </a:r>
          </a:p>
          <a:p>
            <a:r>
              <a:rPr lang="cs-CZ" dirty="0" smtClean="0"/>
              <a:t>Daň z příjmů právnických osob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Daň z nemovitých věcí</a:t>
            </a:r>
          </a:p>
          <a:p>
            <a:r>
              <a:rPr lang="cs-CZ" dirty="0" smtClean="0"/>
              <a:t>Daň silniční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Daň z nabytí nemovitých věcí</a:t>
            </a:r>
          </a:p>
          <a:p>
            <a:r>
              <a:rPr lang="cs-CZ" dirty="0" smtClean="0"/>
              <a:t>Daň z přidané hodnoty</a:t>
            </a:r>
          </a:p>
          <a:p>
            <a:r>
              <a:rPr lang="cs-CZ" dirty="0" smtClean="0"/>
              <a:t>Daně spotřební včetně daní </a:t>
            </a:r>
            <a:r>
              <a:rPr lang="cs-CZ" dirty="0" smtClean="0"/>
              <a:t>energetických*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436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*Daně </a:t>
            </a:r>
            <a:r>
              <a:rPr lang="cs-CZ" dirty="0" smtClean="0"/>
              <a:t>spotřební – selektivní</a:t>
            </a:r>
            <a:br>
              <a:rPr lang="cs-CZ" dirty="0" smtClean="0"/>
            </a:br>
            <a:r>
              <a:rPr lang="cs-CZ" dirty="0" smtClean="0"/>
              <a:t>(vybírané jen z určitých produktů)</a:t>
            </a: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Spotřební daně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Daň z minerálních olejů </a:t>
            </a:r>
          </a:p>
          <a:p>
            <a:r>
              <a:rPr lang="cs-CZ" dirty="0" smtClean="0"/>
              <a:t>Daň </a:t>
            </a:r>
            <a:r>
              <a:rPr lang="cs-CZ" dirty="0"/>
              <a:t>z lihu</a:t>
            </a:r>
          </a:p>
          <a:p>
            <a:r>
              <a:rPr lang="cs-CZ" dirty="0" smtClean="0"/>
              <a:t>Daň z piva</a:t>
            </a:r>
          </a:p>
          <a:p>
            <a:r>
              <a:rPr lang="cs-CZ" dirty="0" smtClean="0"/>
              <a:t>Daň z vína a meziproduktů</a:t>
            </a:r>
          </a:p>
          <a:p>
            <a:r>
              <a:rPr lang="cs-CZ" dirty="0" smtClean="0"/>
              <a:t>Daň z tabákových výrobků</a:t>
            </a:r>
          </a:p>
          <a:p>
            <a:endParaRPr lang="cs-CZ" i="1" dirty="0"/>
          </a:p>
          <a:p>
            <a:r>
              <a:rPr lang="cs-CZ" i="1" dirty="0" smtClean="0">
                <a:solidFill>
                  <a:schemeClr val="accent1"/>
                </a:solidFill>
              </a:rPr>
              <a:t>Daň ze surového tabáku </a:t>
            </a:r>
            <a:r>
              <a:rPr lang="cs-CZ" i="1" dirty="0" smtClean="0"/>
              <a:t>– </a:t>
            </a:r>
            <a:r>
              <a:rPr lang="cs-CZ" dirty="0" smtClean="0"/>
              <a:t>neharmonizovaná daň! </a:t>
            </a:r>
            <a:endParaRPr lang="cs-CZ" i="1" dirty="0" smtClean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Energetické daně</a:t>
            </a:r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Daň ze zemního plynu  a některých dalších plynů</a:t>
            </a:r>
          </a:p>
          <a:p>
            <a:r>
              <a:rPr lang="cs-CZ" dirty="0" smtClean="0"/>
              <a:t>Daň z pevných paliv</a:t>
            </a:r>
          </a:p>
          <a:p>
            <a:r>
              <a:rPr lang="cs-CZ" dirty="0" smtClean="0"/>
              <a:t>Daň z elektřiny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Pozn.: </a:t>
            </a:r>
            <a:r>
              <a:rPr lang="cs-CZ" u="sng" dirty="0" smtClean="0"/>
              <a:t>používá se též nesprávný termín „ekologické daně</a:t>
            </a:r>
            <a:r>
              <a:rPr lang="cs-CZ" u="sng" dirty="0" smtClean="0"/>
              <a:t>“.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036237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37692"/>
            <a:ext cx="8229600" cy="1143000"/>
          </a:xfrm>
        </p:spPr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alší daně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Daň z hazardních her </a:t>
            </a:r>
          </a:p>
          <a:p>
            <a:pPr marL="0" indent="0" algn="ctr">
              <a:buNone/>
            </a:pPr>
            <a:r>
              <a:rPr lang="cs-CZ" dirty="0" smtClean="0"/>
              <a:t>(zákon č. 187/2016 Sb</a:t>
            </a:r>
            <a:r>
              <a:rPr lang="cs-CZ" dirty="0" smtClean="0"/>
              <a:t>.) od 1.1.2017</a:t>
            </a:r>
          </a:p>
          <a:p>
            <a:pPr marL="0" indent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Digitální daň</a:t>
            </a:r>
          </a:p>
          <a:p>
            <a:pPr marL="0" indent="0" algn="ctr">
              <a:buNone/>
            </a:pPr>
            <a:r>
              <a:rPr lang="cs-CZ" dirty="0" smtClean="0"/>
              <a:t>(v legislativním procesu /15.12.2019</a:t>
            </a:r>
            <a:r>
              <a:rPr lang="cs-CZ" dirty="0" smtClean="0"/>
              <a:t>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1821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DPH a spotřebních daní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u="sng" dirty="0" smtClean="0"/>
              <a:t>Obecně v případě plnění od plátce DPH</a:t>
            </a:r>
            <a:endParaRPr lang="cs-CZ" u="sng" dirty="0"/>
          </a:p>
          <a:p>
            <a:pPr marL="0" indent="0">
              <a:buNone/>
            </a:pPr>
            <a:r>
              <a:rPr lang="cs-CZ" dirty="0" smtClean="0"/>
              <a:t>Cena bez daně + DPH = konečná cena pro spotřebitele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u="sng" dirty="0" smtClean="0"/>
              <a:t>U vybraných výrobků </a:t>
            </a:r>
          </a:p>
          <a:p>
            <a:pPr marL="0" indent="0">
              <a:buNone/>
            </a:pPr>
            <a:r>
              <a:rPr lang="cs-CZ" dirty="0" smtClean="0"/>
              <a:t>Cena bez daně + spotřební daň = základ DPH, pak cena bez daně + spotřební daň +</a:t>
            </a:r>
            <a:r>
              <a:rPr lang="cs-CZ" dirty="0" err="1" smtClean="0"/>
              <a:t>nDPH</a:t>
            </a:r>
            <a:r>
              <a:rPr lang="cs-CZ" dirty="0" smtClean="0"/>
              <a:t> = konečná cena pro spotřebitele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5347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Konstrukční prvky „daně“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 smtClean="0"/>
              <a:t>Předmět daně</a:t>
            </a:r>
            <a:r>
              <a:rPr lang="cs-CZ" dirty="0" smtClean="0"/>
              <a:t> – co se zdaňuje</a:t>
            </a:r>
          </a:p>
          <a:p>
            <a:r>
              <a:rPr lang="cs-CZ" b="1" dirty="0" smtClean="0"/>
              <a:t>Základ daně </a:t>
            </a:r>
            <a:r>
              <a:rPr lang="cs-CZ" dirty="0" smtClean="0"/>
              <a:t>– změření předmětu daně v měrných jednotkách</a:t>
            </a:r>
          </a:p>
          <a:p>
            <a:r>
              <a:rPr lang="cs-CZ" b="1" dirty="0" smtClean="0"/>
              <a:t>Sazba</a:t>
            </a:r>
            <a:r>
              <a:rPr lang="cs-CZ" dirty="0" smtClean="0"/>
              <a:t>: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Pevná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Poměrná</a:t>
            </a:r>
            <a:r>
              <a:rPr lang="cs-CZ" dirty="0" smtClean="0"/>
              <a:t>: </a:t>
            </a:r>
            <a:r>
              <a:rPr lang="cs-CZ" dirty="0" err="1" smtClean="0"/>
              <a:t>aa</a:t>
            </a:r>
            <a:r>
              <a:rPr lang="cs-CZ" dirty="0" smtClean="0"/>
              <a:t>) </a:t>
            </a:r>
            <a:r>
              <a:rPr lang="cs-CZ" b="1" dirty="0" smtClean="0"/>
              <a:t>lineární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   </a:t>
            </a:r>
            <a:r>
              <a:rPr lang="cs-CZ" dirty="0" err="1" smtClean="0"/>
              <a:t>bb</a:t>
            </a:r>
            <a:r>
              <a:rPr lang="cs-CZ" dirty="0" smtClean="0"/>
              <a:t>) </a:t>
            </a:r>
            <a:r>
              <a:rPr lang="cs-CZ" b="1" dirty="0" smtClean="0"/>
              <a:t>progresivní</a:t>
            </a:r>
            <a:r>
              <a:rPr lang="cs-CZ" dirty="0" smtClean="0"/>
              <a:t> (bývá u zdanění 				příjmů fyzických osob)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    </a:t>
            </a:r>
            <a:r>
              <a:rPr lang="cs-CZ" dirty="0" err="1" smtClean="0"/>
              <a:t>cc</a:t>
            </a:r>
            <a:r>
              <a:rPr lang="cs-CZ" dirty="0" smtClean="0"/>
              <a:t>) </a:t>
            </a:r>
            <a:r>
              <a:rPr lang="cs-CZ" b="1" dirty="0" smtClean="0"/>
              <a:t>degresivní</a:t>
            </a:r>
            <a:r>
              <a:rPr lang="cs-CZ" dirty="0" smtClean="0"/>
              <a:t> (nepoužívá se)</a:t>
            </a:r>
          </a:p>
          <a:p>
            <a:r>
              <a:rPr lang="cs-CZ" b="1" dirty="0" smtClean="0"/>
              <a:t>Daňový subjekt </a:t>
            </a:r>
            <a:r>
              <a:rPr lang="cs-CZ" dirty="0" smtClean="0"/>
              <a:t>– kdo nese daňové břemeno a břemeno daňové povinnosti (odpovědnosti za daň): </a:t>
            </a:r>
            <a:r>
              <a:rPr lang="cs-CZ" b="1" dirty="0" smtClean="0"/>
              <a:t>poplatník; plátce daně</a:t>
            </a:r>
          </a:p>
          <a:p>
            <a:r>
              <a:rPr lang="cs-CZ" b="1" dirty="0" smtClean="0"/>
              <a:t>Správce daně </a:t>
            </a:r>
            <a:r>
              <a:rPr lang="cs-CZ" dirty="0" smtClean="0"/>
              <a:t>– věcně příslušný orgán veřejné moci, který je legitimován ke správě té které daně.</a:t>
            </a:r>
          </a:p>
          <a:p>
            <a:r>
              <a:rPr lang="cs-CZ" b="1" dirty="0" smtClean="0"/>
              <a:t>Korekční prvky – </a:t>
            </a:r>
            <a:r>
              <a:rPr lang="cs-CZ" dirty="0" smtClean="0"/>
              <a:t>nástroje stanovené zákonem, kterými se korigují podmínky určení základu daně a daně ve vztahu zejména k daňovému subjektu (např. sociální postavení) nebo předmětu daně (sektorová zvýhodnění apod.)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Pozn.: konstrukce je i pro jiné peněžité povinnosti – poplatky apod.: předmět poplatku, základ poplatku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3875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1877</Words>
  <Application>Microsoft Office PowerPoint</Application>
  <PresentationFormat>Předvádění na obrazovce (4:3)</PresentationFormat>
  <Paragraphs>247</Paragraphs>
  <Slides>37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0" baseType="lpstr">
      <vt:lpstr>Arial</vt:lpstr>
      <vt:lpstr>Calibri</vt:lpstr>
      <vt:lpstr>Motiv systému Office</vt:lpstr>
      <vt:lpstr>DANĚ, jejich správa a řízení o nich</vt:lpstr>
      <vt:lpstr>Pojem „daň“ (1)</vt:lpstr>
      <vt:lpstr>Pojem „daň“ (2)</vt:lpstr>
      <vt:lpstr>„Daň“ z dělené správy</vt:lpstr>
      <vt:lpstr>Daňová soustava  </vt:lpstr>
      <vt:lpstr>*Daně spotřební – selektivní (vybírané jen z určitých produktů)</vt:lpstr>
      <vt:lpstr>Další daně</vt:lpstr>
      <vt:lpstr>Vztah DPH a spotřebních daní</vt:lpstr>
      <vt:lpstr>Konstrukční prvky „daně“</vt:lpstr>
      <vt:lpstr>Poplatková soustava</vt:lpstr>
      <vt:lpstr>Clo</vt:lpstr>
      <vt:lpstr>Zásada  Nullum tributum sine lege</vt:lpstr>
      <vt:lpstr>Příklady daňových zákonů  formální prameny daňového práva</vt:lpstr>
      <vt:lpstr>Zásada In dubio non pro fisco</vt:lpstr>
      <vt:lpstr>Daň jako vztah</vt:lpstr>
      <vt:lpstr>Daň jako vztah</vt:lpstr>
      <vt:lpstr>Daně přímé a nepřímé (kritérium existence přímého vztahu mezi nositelem daňového břemene a správcem daně) </vt:lpstr>
      <vt:lpstr>Správa daní</vt:lpstr>
      <vt:lpstr>Zásada legality a zásada legitimity</vt:lpstr>
      <vt:lpstr>Správce daně</vt:lpstr>
      <vt:lpstr>Správci daně</vt:lpstr>
      <vt:lpstr>Finanční správa ČR</vt:lpstr>
      <vt:lpstr>Celní správa ČR</vt:lpstr>
      <vt:lpstr>Věcná působnost správců daně</vt:lpstr>
      <vt:lpstr>Místní příslušnost</vt:lpstr>
      <vt:lpstr>Daňový řád</vt:lpstr>
      <vt:lpstr>Etapy správy daně</vt:lpstr>
      <vt:lpstr>Subjekty správy daní</vt:lpstr>
      <vt:lpstr>Osoby zúčastněné na správě daní</vt:lpstr>
      <vt:lpstr>Daňový subjekt</vt:lpstr>
      <vt:lpstr>Zástupce</vt:lpstr>
      <vt:lpstr>Plná moc</vt:lpstr>
      <vt:lpstr>Odborný konzultant</vt:lpstr>
      <vt:lpstr>Procesy a řízení</vt:lpstr>
      <vt:lpstr>Daňové řízení</vt:lpstr>
      <vt:lpstr>Daňové tvrzení</vt:lpstr>
      <vt:lpstr>Čas a daně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DANĚ, jejich správa a řízení o nich</dc:title>
  <dc:creator>632</dc:creator>
  <cp:lastModifiedBy>Hewlett-Packard Company</cp:lastModifiedBy>
  <cp:revision>36</cp:revision>
  <dcterms:created xsi:type="dcterms:W3CDTF">2013-12-12T13:49:55Z</dcterms:created>
  <dcterms:modified xsi:type="dcterms:W3CDTF">2019-12-15T19:59:41Z</dcterms:modified>
</cp:coreProperties>
</file>