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7" r:id="rId1"/>
  </p:sldMasterIdLst>
  <p:notesMasterIdLst>
    <p:notesMasterId r:id="rId49"/>
  </p:notesMasterIdLst>
  <p:sldIdLst>
    <p:sldId id="498" r:id="rId2"/>
    <p:sldId id="523" r:id="rId3"/>
    <p:sldId id="524" r:id="rId4"/>
    <p:sldId id="499" r:id="rId5"/>
    <p:sldId id="525" r:id="rId6"/>
    <p:sldId id="492" r:id="rId7"/>
    <p:sldId id="500" r:id="rId8"/>
    <p:sldId id="501" r:id="rId9"/>
    <p:sldId id="502" r:id="rId10"/>
    <p:sldId id="497" r:id="rId11"/>
    <p:sldId id="503" r:id="rId12"/>
    <p:sldId id="504" r:id="rId13"/>
    <p:sldId id="505" r:id="rId14"/>
    <p:sldId id="506" r:id="rId15"/>
    <p:sldId id="507" r:id="rId16"/>
    <p:sldId id="526" r:id="rId17"/>
    <p:sldId id="514" r:id="rId18"/>
    <p:sldId id="515" r:id="rId19"/>
    <p:sldId id="508" r:id="rId20"/>
    <p:sldId id="509" r:id="rId21"/>
    <p:sldId id="510" r:id="rId22"/>
    <p:sldId id="511" r:id="rId23"/>
    <p:sldId id="516" r:id="rId24"/>
    <p:sldId id="493" r:id="rId25"/>
    <p:sldId id="496" r:id="rId26"/>
    <p:sldId id="494" r:id="rId27"/>
    <p:sldId id="520" r:id="rId28"/>
    <p:sldId id="521" r:id="rId29"/>
    <p:sldId id="487" r:id="rId30"/>
    <p:sldId id="434" r:id="rId31"/>
    <p:sldId id="480" r:id="rId32"/>
    <p:sldId id="461" r:id="rId33"/>
    <p:sldId id="462" r:id="rId34"/>
    <p:sldId id="463" r:id="rId35"/>
    <p:sldId id="464" r:id="rId36"/>
    <p:sldId id="465" r:id="rId37"/>
    <p:sldId id="466" r:id="rId38"/>
    <p:sldId id="489" r:id="rId39"/>
    <p:sldId id="467" r:id="rId40"/>
    <p:sldId id="490" r:id="rId41"/>
    <p:sldId id="468" r:id="rId42"/>
    <p:sldId id="437" r:id="rId43"/>
    <p:sldId id="471" r:id="rId44"/>
    <p:sldId id="472" r:id="rId45"/>
    <p:sldId id="473" r:id="rId46"/>
    <p:sldId id="491" r:id="rId47"/>
    <p:sldId id="474" r:id="rId4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7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F835"/>
    <a:srgbClr val="EE2718"/>
    <a:srgbClr val="DF4627"/>
    <a:srgbClr val="FFFF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 autoAdjust="0"/>
    <p:restoredTop sz="94664" autoAdjust="0"/>
  </p:normalViewPr>
  <p:slideViewPr>
    <p:cSldViewPr>
      <p:cViewPr varScale="1">
        <p:scale>
          <a:sx n="75" d="100"/>
          <a:sy n="75" d="100"/>
        </p:scale>
        <p:origin x="1018" y="67"/>
      </p:cViewPr>
      <p:guideLst>
        <p:guide orient="horz" pos="2160"/>
        <p:guide pos="17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1DEDB6D-252F-4657-A492-7842ADF2E1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14A2B-A5A3-4338-A7FA-127C441584B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7991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F4AE9-BB90-4E11-9E0E-166AD1910F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118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F7433-8F6E-49BC-90B6-0BE6B12F418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5842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1"/>
          <p:cNvSpPr txBox="1"/>
          <p:nvPr/>
        </p:nvSpPr>
        <p:spPr>
          <a:xfrm>
            <a:off x="674688" y="971550"/>
            <a:ext cx="6000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6999288" y="2613025"/>
            <a:ext cx="601662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89A98-120C-4A04-80BF-3E6D5106F0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4253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E5AE9-5992-457B-96AD-3FF4656EAD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1427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CEBF2-524B-4ACD-8B65-6C09A3A6C9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7335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8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9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600B9-E715-489C-BE4A-3E17B7190B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2277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B1743-ADE0-4016-A8AC-C9B0CB9E852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6588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33227-1D48-4A24-8692-AB477EE71E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098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EE0B2-BD66-473C-8EE9-30F3192D3DA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7303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3D728-BD21-4C1B-B9DE-968CD66831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2558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869B0-292A-4798-9698-DB5FF255F5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665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53737-F44A-4AC5-A37F-7A473D378A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922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442B3-DC64-49F2-89F1-C9615C90619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2325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C30EB-4714-401C-8962-E91AE34C4B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1712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14DE2-8EFF-4C18-A9DD-BBD5BA6E60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6838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CCBAF-D1FD-45A1-9B69-48EFC0D674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068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84188" y="452438"/>
            <a:ext cx="7056437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7088" y="2052638"/>
            <a:ext cx="6711950" cy="419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Upravte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588" y="1828800"/>
            <a:ext cx="990600" cy="228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18" y="3263107"/>
            <a:ext cx="3859213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050" y="295275"/>
            <a:ext cx="628650" cy="768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2801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5260F9-A8AF-423F-8D15-4BACCE7C8D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  <p:sldLayoutId id="2147483922" r:id="rId12"/>
    <p:sldLayoutId id="2147483919" r:id="rId13"/>
    <p:sldLayoutId id="2147483923" r:id="rId14"/>
    <p:sldLayoutId id="2147483924" r:id="rId15"/>
    <p:sldLayoutId id="2147483920" r:id="rId16"/>
    <p:sldLayoutId id="2147483921" r:id="rId17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w.muni.cz/edicni/dp89/index.html" TargetMode="External"/><Relationship Id="rId2" Type="http://schemas.openxmlformats.org/officeDocument/2006/relationships/hyperlink" Target="http://botanika.wendys.cz/maso.ph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w.muni.cz/dokumenty/667" TargetMode="External"/><Relationship Id="rId2" Type="http://schemas.openxmlformats.org/officeDocument/2006/relationships/hyperlink" Target="http://en.wikipedia.org/wiki/Social_software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w.muni.cz/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is.muni.cz/th/0000/ff_m/svoboda.pdf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1223963"/>
          </a:xfrm>
        </p:spPr>
        <p:txBody>
          <a:bodyPr rtlCol="0">
            <a:normAutofit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accent3"/>
                </a:solidFill>
              </a:rPr>
              <a:t>JAK SPRÁVNĚ CITOVAT</a:t>
            </a:r>
            <a:endParaRPr lang="cs-CZ" sz="4000" dirty="0">
              <a:solidFill>
                <a:schemeClr val="accent3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8550" y="2420938"/>
            <a:ext cx="6946900" cy="3527425"/>
          </a:xfrm>
        </p:spPr>
        <p:txBody>
          <a:bodyPr rtlCol="0">
            <a:noAutofit/>
          </a:bodyPr>
          <a:lstStyle/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800" b="1" dirty="0" smtClean="0"/>
              <a:t> a) Proč JE NUTNÉ  Dodržovat   citační Etiku? </a:t>
            </a:r>
          </a:p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800" b="1" dirty="0" smtClean="0">
                <a:solidFill>
                  <a:srgbClr val="FFFF00"/>
                </a:solidFill>
              </a:rPr>
              <a:t>Obsahové a Formální požadavky </a:t>
            </a:r>
          </a:p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800" b="1" dirty="0" smtClean="0"/>
              <a:t>B)S jakými zdroji můžeme pracovat při tvorbě  </a:t>
            </a:r>
          </a:p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800" b="1" dirty="0" smtClean="0"/>
              <a:t>odborného (právního)textu?</a:t>
            </a:r>
          </a:p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800" b="1" dirty="0"/>
              <a:t> </a:t>
            </a:r>
            <a:r>
              <a:rPr lang="cs-CZ" sz="1800" b="1" dirty="0" smtClean="0">
                <a:solidFill>
                  <a:srgbClr val="FFFF00"/>
                </a:solidFill>
              </a:rPr>
              <a:t>Primární </a:t>
            </a:r>
            <a:r>
              <a:rPr lang="cs-CZ" sz="1800" b="1" dirty="0">
                <a:solidFill>
                  <a:srgbClr val="FFFF00"/>
                </a:solidFill>
              </a:rPr>
              <a:t>či sekundární </a:t>
            </a:r>
            <a:r>
              <a:rPr lang="cs-CZ" sz="1800" b="1" dirty="0" smtClean="0">
                <a:solidFill>
                  <a:srgbClr val="FFFF00"/>
                </a:solidFill>
              </a:rPr>
              <a:t>zdroje?</a:t>
            </a:r>
          </a:p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800" b="1" dirty="0" smtClean="0"/>
              <a:t>c)Jak správně citovat?    </a:t>
            </a:r>
            <a:r>
              <a:rPr lang="cs-CZ" sz="1800" b="1" dirty="0" smtClean="0">
                <a:solidFill>
                  <a:srgbClr val="FFFF00"/>
                </a:solidFill>
              </a:rPr>
              <a:t>Základní pojmy </a:t>
            </a:r>
          </a:p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endParaRPr lang="cs-CZ" sz="1800" b="1" dirty="0" smtClean="0"/>
          </a:p>
          <a:p>
            <a:pPr marL="514350" indent="-51435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800" b="1" dirty="0" smtClean="0"/>
              <a:t>D) základní citační pravidla. </a:t>
            </a:r>
            <a:endParaRPr lang="cs-CZ" sz="1800" b="1" dirty="0"/>
          </a:p>
          <a:p>
            <a:pPr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cs-CZ" sz="1600" dirty="0" smtClean="0">
                <a:solidFill>
                  <a:srgbClr val="FFFF00"/>
                </a:solidFill>
              </a:rPr>
              <a:t>Prezentace je zpracována na základě   2. kapitoly  učebnice Akademické psaní pro právníky  autorů  Smejkalová,  T. a  Večeřa, M.</a:t>
            </a:r>
            <a:endParaRPr lang="cs-CZ" sz="1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374063" cy="1584325"/>
          </a:xfrm>
          <a:extLst/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b="1" dirty="0" smtClean="0">
                <a:solidFill>
                  <a:srgbClr val="FFFF00"/>
                </a:solidFill>
              </a:rPr>
              <a:t>   C)  Jak správně citovat? Základní pojmy: </a:t>
            </a:r>
            <a:br>
              <a:rPr lang="cs-CZ" altLang="cs-CZ" b="1" dirty="0" smtClean="0">
                <a:solidFill>
                  <a:srgbClr val="FFFF00"/>
                </a:solidFill>
              </a:rPr>
            </a:br>
            <a:r>
              <a:rPr lang="cs-CZ" altLang="cs-CZ" b="1" dirty="0" smtClean="0">
                <a:solidFill>
                  <a:srgbClr val="FFFF00"/>
                </a:solidFill>
              </a:rPr>
              <a:t/>
            </a:r>
            <a:br>
              <a:rPr lang="cs-CZ" altLang="cs-CZ" b="1" dirty="0" smtClean="0">
                <a:solidFill>
                  <a:srgbClr val="FFFF00"/>
                </a:solidFill>
              </a:rPr>
            </a:br>
            <a:r>
              <a:rPr lang="cs-CZ" altLang="cs-CZ" sz="2700" b="1" dirty="0" smtClean="0"/>
              <a:t>􀂃 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citace</a:t>
            </a:r>
            <a:r>
              <a:rPr lang="cs-CZ" altLang="cs-CZ" sz="2700" b="1" dirty="0" smtClean="0"/>
              <a:t> - </a:t>
            </a:r>
            <a:r>
              <a:rPr lang="cs-CZ" altLang="cs-CZ" sz="2700" dirty="0" smtClean="0"/>
              <a:t>převzatá část textu z použitých pramenů </a:t>
            </a:r>
            <a:br>
              <a:rPr lang="cs-CZ" altLang="cs-CZ" sz="2700" dirty="0" smtClean="0"/>
            </a:br>
            <a:r>
              <a:rPr lang="cs-CZ" altLang="cs-CZ" sz="2700" dirty="0" smtClean="0"/>
              <a:t/>
            </a:r>
            <a:br>
              <a:rPr lang="cs-CZ" altLang="cs-CZ" sz="2700" dirty="0" smtClean="0"/>
            </a:br>
            <a:r>
              <a:rPr lang="cs-CZ" altLang="cs-CZ" sz="2700" dirty="0" smtClean="0"/>
              <a:t>􀂃 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bibliografická</a:t>
            </a:r>
            <a:r>
              <a:rPr lang="cs-CZ" altLang="cs-CZ" sz="2700" dirty="0" smtClean="0"/>
              <a:t> 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citace </a:t>
            </a:r>
            <a:r>
              <a:rPr lang="cs-CZ" altLang="cs-CZ" sz="2700" dirty="0" smtClean="0">
                <a:solidFill>
                  <a:schemeClr val="tx1"/>
                </a:solidFill>
              </a:rPr>
              <a:t>(reference)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 </a:t>
            </a:r>
            <a:r>
              <a:rPr lang="cs-CZ" altLang="cs-CZ" sz="2700" dirty="0" smtClean="0"/>
              <a:t>– úplný </a:t>
            </a:r>
            <a:r>
              <a:rPr lang="pt-BR" altLang="cs-CZ" sz="2700" dirty="0" smtClean="0"/>
              <a:t>souhrn údajů o citovaném prameni</a:t>
            </a:r>
            <a:r>
              <a:rPr lang="cs-CZ" altLang="cs-CZ" sz="2700" dirty="0" smtClean="0"/>
              <a:t> k identifikaci a zpětnému vyhledání zdroje </a:t>
            </a:r>
            <a:br>
              <a:rPr lang="cs-CZ" altLang="cs-CZ" sz="2700" dirty="0" smtClean="0"/>
            </a:br>
            <a:r>
              <a:rPr lang="cs-CZ" altLang="cs-CZ" sz="2700" dirty="0" smtClean="0"/>
              <a:t/>
            </a:r>
            <a:br>
              <a:rPr lang="cs-CZ" altLang="cs-CZ" sz="2700" dirty="0" smtClean="0"/>
            </a:br>
            <a:r>
              <a:rPr lang="cs-CZ" altLang="cs-CZ" sz="2700" dirty="0" smtClean="0"/>
              <a:t>􀂃 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seznam bibliografických</a:t>
            </a:r>
            <a:r>
              <a:rPr lang="cs-CZ" altLang="cs-CZ" sz="2700" dirty="0" smtClean="0"/>
              <a:t> 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citací</a:t>
            </a:r>
            <a:r>
              <a:rPr lang="cs-CZ" altLang="cs-CZ" sz="2700" b="1" dirty="0" smtClean="0"/>
              <a:t> -</a:t>
            </a:r>
            <a:r>
              <a:rPr lang="cs-CZ" altLang="cs-CZ" sz="2700" dirty="0" smtClean="0"/>
              <a:t> seznam použitých pramenů v závěru práce</a:t>
            </a:r>
            <a:br>
              <a:rPr lang="cs-CZ" altLang="cs-CZ" sz="2700" dirty="0" smtClean="0"/>
            </a:br>
            <a:r>
              <a:rPr lang="cs-CZ" altLang="cs-CZ" sz="2700" dirty="0" smtClean="0"/>
              <a:t/>
            </a:r>
            <a:br>
              <a:rPr lang="cs-CZ" altLang="cs-CZ" sz="2700" dirty="0" smtClean="0"/>
            </a:br>
            <a:r>
              <a:rPr lang="cs-CZ" altLang="cs-CZ" sz="2700" dirty="0" smtClean="0"/>
              <a:t>􀂃 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odkaz</a:t>
            </a:r>
            <a:r>
              <a:rPr lang="cs-CZ" altLang="cs-CZ" sz="2700" b="1" dirty="0" smtClean="0"/>
              <a:t> </a:t>
            </a:r>
            <a:r>
              <a:rPr lang="cs-CZ" altLang="cs-CZ" sz="2700" dirty="0" smtClean="0">
                <a:solidFill>
                  <a:schemeClr val="tx1"/>
                </a:solidFill>
              </a:rPr>
              <a:t>(</a:t>
            </a:r>
            <a:r>
              <a:rPr lang="cs-CZ" altLang="cs-CZ" sz="2700" dirty="0" err="1" smtClean="0">
                <a:solidFill>
                  <a:schemeClr val="tx1"/>
                </a:solidFill>
              </a:rPr>
              <a:t>citation</a:t>
            </a:r>
            <a:r>
              <a:rPr lang="cs-CZ" altLang="cs-CZ" sz="2700" dirty="0" smtClean="0">
                <a:solidFill>
                  <a:schemeClr val="tx1"/>
                </a:solidFill>
              </a:rPr>
              <a:t>)</a:t>
            </a:r>
            <a:r>
              <a:rPr lang="cs-CZ" altLang="cs-CZ" sz="2700" dirty="0" smtClean="0">
                <a:solidFill>
                  <a:srgbClr val="FFFF00"/>
                </a:solidFill>
              </a:rPr>
              <a:t> </a:t>
            </a:r>
            <a:r>
              <a:rPr lang="cs-CZ" altLang="cs-CZ" sz="2700" b="1" dirty="0" smtClean="0"/>
              <a:t>–</a:t>
            </a:r>
            <a:r>
              <a:rPr lang="cs-CZ" altLang="cs-CZ" sz="2700" dirty="0" smtClean="0"/>
              <a:t> úplné nebo zkrácené označení pramene na stránce pod čarou</a:t>
            </a:r>
            <a:br>
              <a:rPr lang="cs-CZ" altLang="cs-CZ" sz="2700" dirty="0" smtClean="0"/>
            </a:br>
            <a:r>
              <a:rPr lang="cs-CZ" altLang="cs-CZ" sz="2700" dirty="0" smtClean="0"/>
              <a:t/>
            </a:r>
            <a:br>
              <a:rPr lang="cs-CZ" altLang="cs-CZ" sz="2700" dirty="0" smtClean="0"/>
            </a:br>
            <a:r>
              <a:rPr lang="cs-CZ" altLang="cs-CZ" sz="2700" dirty="0" smtClean="0"/>
              <a:t>􀂃 </a:t>
            </a:r>
            <a:r>
              <a:rPr lang="cs-CZ" altLang="cs-CZ" sz="2700" b="1" dirty="0" smtClean="0">
                <a:solidFill>
                  <a:srgbClr val="FFFF00"/>
                </a:solidFill>
              </a:rPr>
              <a:t>citát</a:t>
            </a:r>
            <a:r>
              <a:rPr lang="cs-CZ" altLang="cs-CZ" sz="2700" dirty="0" smtClean="0"/>
              <a:t> (</a:t>
            </a:r>
            <a:r>
              <a:rPr lang="cs-CZ" altLang="cs-CZ" sz="2700" dirty="0" err="1" smtClean="0"/>
              <a:t>quotation</a:t>
            </a:r>
            <a:r>
              <a:rPr lang="cs-CZ" altLang="cs-CZ" sz="2700" dirty="0" smtClean="0"/>
              <a:t>) – obecně známé rčení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i="1" smtClean="0">
                <a:solidFill>
                  <a:srgbClr val="FFFF00"/>
                </a:solidFill>
              </a:rPr>
              <a:t> K čemu slouží poznámky pod čarou? </a:t>
            </a:r>
            <a:endParaRPr lang="cs-CZ" altLang="cs-CZ" smtClean="0">
              <a:solidFill>
                <a:srgbClr val="FFFF00"/>
              </a:solidFill>
            </a:endParaRP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Poskytují prostor pro odkazování na zdroj převzaté citace či pasáže;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eaLnBrk="1" hangingPunct="1"/>
            <a:r>
              <a:rPr lang="cs-CZ" altLang="cs-CZ" smtClean="0"/>
              <a:t>Slouží jako prostor pro dílčí dovysvětlení, tematické odbočky a další části textů, které by ve vlastním textu práce rušily.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57288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sz="3600" b="1" dirty="0">
                <a:solidFill>
                  <a:srgbClr val="FFFF00"/>
                </a:solidFill>
              </a:rPr>
              <a:t>Poznámka pod čarou je věta, kterou je třeba začít velkým písmenem a zakončit tečkou. </a:t>
            </a:r>
            <a:r>
              <a:rPr lang="cs-CZ" sz="3600" dirty="0">
                <a:solidFill>
                  <a:srgbClr val="FFFF00"/>
                </a:solidFill>
              </a:rPr>
              <a:t/>
            </a:r>
            <a:br>
              <a:rPr lang="cs-CZ" sz="3600" dirty="0">
                <a:solidFill>
                  <a:srgbClr val="FFFF00"/>
                </a:solidFill>
              </a:rPr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z="2800" smtClean="0"/>
              <a:t>Příklad:</a:t>
            </a:r>
          </a:p>
          <a:p>
            <a:pPr eaLnBrk="1" hangingPunct="1"/>
            <a:r>
              <a:rPr lang="cs-CZ" altLang="cs-CZ" sz="2800" baseline="30000" smtClean="0"/>
              <a:t>1</a:t>
            </a:r>
            <a:r>
              <a:rPr lang="cs-CZ" altLang="cs-CZ" sz="2800" smtClean="0"/>
              <a:t> Viz PLÁŠEK, op. cit., s. 3. </a:t>
            </a:r>
          </a:p>
          <a:p>
            <a:pPr eaLnBrk="1" hangingPunct="1"/>
            <a:r>
              <a:rPr lang="cs-CZ" altLang="cs-CZ" sz="2800" baseline="30000" smtClean="0"/>
              <a:t>2</a:t>
            </a:r>
            <a:r>
              <a:rPr lang="cs-CZ" altLang="cs-CZ" sz="2800" smtClean="0"/>
              <a:t> Srov. POLČÁK, op. cit, s. 56.</a:t>
            </a:r>
          </a:p>
          <a:p>
            <a:pPr eaLnBrk="1" hangingPunct="1"/>
            <a:r>
              <a:rPr lang="cs-CZ" altLang="cs-CZ" sz="2800" baseline="30000" smtClean="0"/>
              <a:t>3</a:t>
            </a:r>
            <a:r>
              <a:rPr lang="cs-CZ" altLang="cs-CZ" sz="2800" smtClean="0"/>
              <a:t> § 3 zákona č. 89/2012 Sb.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b="1" i="1" dirty="0" smtClean="0">
                <a:solidFill>
                  <a:srgbClr val="FFFF00"/>
                </a:solidFill>
              </a:rPr>
              <a:t>Odkazy </a:t>
            </a:r>
            <a:r>
              <a:rPr lang="cs-CZ" b="1" i="1" dirty="0">
                <a:solidFill>
                  <a:srgbClr val="FFFF00"/>
                </a:solidFill>
              </a:rPr>
              <a:t>na poznámky pod čarou</a:t>
            </a:r>
            <a:r>
              <a:rPr lang="cs-CZ" dirty="0">
                <a:solidFill>
                  <a:srgbClr val="FFFF00"/>
                </a:solidFill>
              </a:rPr>
              <a:t/>
            </a:r>
            <a:br>
              <a:rPr lang="cs-CZ" dirty="0">
                <a:solidFill>
                  <a:srgbClr val="FFFF00"/>
                </a:solidFill>
              </a:rPr>
            </a:b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6400" dirty="0"/>
              <a:t>Varianta 1: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dirty="0" err="1"/>
              <a:t>Hart</a:t>
            </a:r>
            <a:r>
              <a:rPr lang="cs-CZ" sz="6400" dirty="0"/>
              <a:t> je považuje za to, co představuje minimální obsah přirozeného práva.</a:t>
            </a:r>
            <a:r>
              <a:rPr lang="cs-CZ" sz="6400" baseline="30000" dirty="0"/>
              <a:t>1</a:t>
            </a:r>
            <a:endParaRPr lang="cs-CZ" sz="6400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baseline="30000" dirty="0"/>
              <a:t>1</a:t>
            </a:r>
            <a:r>
              <a:rPr lang="cs-CZ" sz="6400" dirty="0"/>
              <a:t> Viz k tomu HART, H. L. A. </a:t>
            </a:r>
            <a:r>
              <a:rPr lang="cs-CZ" sz="6400" i="1" dirty="0"/>
              <a:t>Pojem práva</a:t>
            </a:r>
            <a:r>
              <a:rPr lang="cs-CZ" sz="6400" dirty="0"/>
              <a:t>. Praha: Prostor, 2004, s. 192.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6400" dirty="0"/>
              <a:t>Varianta 2: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dirty="0"/>
              <a:t>Hart</a:t>
            </a:r>
            <a:r>
              <a:rPr lang="cs-CZ" sz="6400" baseline="30000" dirty="0"/>
              <a:t>1</a:t>
            </a:r>
            <a:r>
              <a:rPr lang="cs-CZ" sz="6400" dirty="0"/>
              <a:t> </a:t>
            </a:r>
            <a:r>
              <a:rPr lang="cs-CZ" sz="6400" dirty="0" smtClean="0"/>
              <a:t> je </a:t>
            </a:r>
            <a:r>
              <a:rPr lang="cs-CZ" sz="6400" dirty="0"/>
              <a:t>považuje za to, co představuje minimální obsah přirozeného práva.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sz="6400" baseline="30000" dirty="0" smtClean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baseline="30000" dirty="0" smtClean="0"/>
              <a:t>1</a:t>
            </a:r>
            <a:r>
              <a:rPr lang="cs-CZ" sz="6400" dirty="0" smtClean="0"/>
              <a:t> </a:t>
            </a:r>
            <a:r>
              <a:rPr lang="cs-CZ" sz="6400" dirty="0"/>
              <a:t>Viz k tomu HART, H. L. A. </a:t>
            </a:r>
            <a:r>
              <a:rPr lang="cs-CZ" sz="6400" i="1" dirty="0"/>
              <a:t>Pojem práva</a:t>
            </a:r>
            <a:r>
              <a:rPr lang="cs-CZ" sz="6400" dirty="0"/>
              <a:t>. Praha: Prostor, 2004, s. 192.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64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b="1" i="1" dirty="0">
                <a:solidFill>
                  <a:srgbClr val="FFFF00"/>
                </a:solidFill>
              </a:rPr>
              <a:t>Proč odkazujeme na zdroje?</a:t>
            </a:r>
            <a:r>
              <a:rPr lang="cs-CZ" b="1" i="1" dirty="0"/>
              <a:t>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Cílem odkazování je (kromě ochrany autorských práv) </a:t>
            </a:r>
            <a:r>
              <a:rPr lang="cs-CZ" altLang="cs-CZ" b="1" smtClean="0"/>
              <a:t>mj. i transparentnost a přezkoumatelnost odborného textu</a:t>
            </a:r>
            <a:r>
              <a:rPr lang="cs-CZ" altLang="cs-CZ" smtClean="0"/>
              <a:t>. </a:t>
            </a:r>
          </a:p>
          <a:p>
            <a:pPr eaLnBrk="1" hangingPunct="1"/>
            <a:r>
              <a:rPr lang="cs-CZ" altLang="cs-CZ" smtClean="0"/>
              <a:t>Proto je třeba na jedno místo v textu umístit pouze jeden odkaz na poznámku pod čarou. Pokud chcete říci, že k nějakým obdobným závěrům dochází více autorů v různých dílech, můžete buď již tuto informaci uvést v textu samotném, nebo ji uvést v poznámce pod čarou a opatřit příslušnými citacemi zdrojů. 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FFFF00"/>
                </a:solidFill>
              </a:rPr>
              <a:t>Příklad vhodného a nevhodného odkazování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5525" y="2052638"/>
            <a:ext cx="7092950" cy="4248150"/>
          </a:xfrm>
        </p:spPr>
        <p:txBody>
          <a:bodyPr rtlCol="0">
            <a:normAutofit fontScale="25000" lnSpcReduction="2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5600" dirty="0"/>
              <a:t>…stylizace slovem.</a:t>
            </a:r>
            <a:r>
              <a:rPr lang="cs-CZ" sz="5600" baseline="30000" dirty="0"/>
              <a:t>123   </a:t>
            </a:r>
            <a:endParaRPr lang="cs-CZ" sz="5600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56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5600" baseline="30000" dirty="0"/>
              <a:t>1</a:t>
            </a:r>
            <a:r>
              <a:rPr lang="cs-CZ" sz="5600" dirty="0"/>
              <a:t> Viz AUTOR, A. </a:t>
            </a:r>
            <a:r>
              <a:rPr lang="cs-CZ" sz="5600" i="1" dirty="0"/>
              <a:t>Název.</a:t>
            </a:r>
            <a:r>
              <a:rPr lang="cs-CZ" sz="5600" dirty="0"/>
              <a:t> Místo: Nakladatelství, rok, s. 34.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5600" baseline="30000" dirty="0"/>
              <a:t>2</a:t>
            </a:r>
            <a:r>
              <a:rPr lang="cs-CZ" sz="5600" dirty="0"/>
              <a:t> Srov. AUTOR, B. </a:t>
            </a:r>
            <a:r>
              <a:rPr lang="cs-CZ" sz="5600" i="1" dirty="0"/>
              <a:t>Název</a:t>
            </a:r>
            <a:r>
              <a:rPr lang="cs-CZ" sz="5600" dirty="0"/>
              <a:t>. Místo: Nakladatelství, rok, s. 5.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5600" baseline="30000" dirty="0"/>
              <a:t>3 </a:t>
            </a:r>
            <a:r>
              <a:rPr lang="cs-CZ" sz="5600" dirty="0"/>
              <a:t>§ 36 zákona č. 89/1999 Sb.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5600" baseline="30000" dirty="0"/>
              <a:t> </a:t>
            </a:r>
            <a:endParaRPr lang="cs-CZ" sz="5600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56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5600" dirty="0"/>
              <a:t>…stylizace slovem.</a:t>
            </a:r>
            <a:r>
              <a:rPr lang="cs-CZ" sz="5600" baseline="30000" dirty="0"/>
              <a:t>1</a:t>
            </a:r>
            <a:endParaRPr lang="cs-CZ" sz="5600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56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5600" baseline="30000" dirty="0"/>
              <a:t>1</a:t>
            </a:r>
            <a:r>
              <a:rPr lang="cs-CZ" sz="5600" dirty="0"/>
              <a:t> Viz AUTOR, A. </a:t>
            </a:r>
            <a:r>
              <a:rPr lang="cs-CZ" sz="5600" i="1" dirty="0"/>
              <a:t>Název.</a:t>
            </a:r>
            <a:r>
              <a:rPr lang="cs-CZ" sz="5600" dirty="0"/>
              <a:t> Místo: Nakladatelství, rok, s. 34. Podobně se vyjadřuje i AUTOR, B. </a:t>
            </a:r>
            <a:r>
              <a:rPr lang="cs-CZ" sz="5600" i="1" dirty="0"/>
              <a:t>Název</a:t>
            </a:r>
            <a:r>
              <a:rPr lang="cs-CZ" sz="5600" dirty="0"/>
              <a:t>. Místo: Nakladatelství, rok, s. 5. V kontextu českého práva je také vhodné upozornit na § 36 zákona č. 89/1999 Sb., který pracuje s obdobným konceptem.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5600" dirty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5600" dirty="0"/>
              <a:t> </a:t>
            </a:r>
            <a:r>
              <a:rPr lang="cs-CZ" sz="5600" dirty="0" smtClean="0">
                <a:solidFill>
                  <a:srgbClr val="FF0000"/>
                </a:solidFill>
              </a:rPr>
              <a:t>Podle způsobů navazování na zdroj uvádíme  Viz (podívej se) nebo Srov. (srovnej)</a:t>
            </a:r>
            <a:endParaRPr lang="cs-CZ" sz="5600" dirty="0">
              <a:solidFill>
                <a:srgbClr val="FF0000"/>
              </a:solidFill>
            </a:endParaRP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cs-CZ" sz="5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00"/>
                </a:solidFill>
              </a:rPr>
              <a:t>d) Citační pravidla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5000" lnSpcReduction="2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altLang="cs-CZ" sz="4000" b="1" smtClean="0">
                <a:solidFill>
                  <a:srgbClr val="FFFF00"/>
                </a:solidFill>
              </a:rPr>
              <a:t>V citační normě ČSN ISO 690 jsou stanoveny:</a:t>
            </a:r>
            <a:r>
              <a:rPr lang="cs-CZ" altLang="cs-CZ" sz="3200" smtClean="0"/>
              <a:t> </a:t>
            </a:r>
            <a:br>
              <a:rPr lang="cs-CZ" altLang="cs-CZ" sz="3200" smtClean="0"/>
            </a:br>
            <a:r>
              <a:rPr lang="cs-CZ" altLang="cs-CZ" sz="3200" smtClean="0"/>
              <a:t/>
            </a:r>
            <a:br>
              <a:rPr lang="cs-CZ" altLang="cs-CZ" sz="3200" smtClean="0"/>
            </a:br>
            <a:r>
              <a:rPr lang="cs-CZ" altLang="cs-CZ" sz="3200" smtClean="0"/>
              <a:t>• metody citování (citační standardy) </a:t>
            </a:r>
            <a:br>
              <a:rPr lang="cs-CZ" altLang="cs-CZ" sz="3200" smtClean="0"/>
            </a:br>
            <a:r>
              <a:rPr lang="cs-CZ" altLang="cs-CZ" sz="3200" smtClean="0"/>
              <a:t>• které údaje se uvádí v bibliografických</a:t>
            </a:r>
            <a:br>
              <a:rPr lang="cs-CZ" altLang="cs-CZ" sz="3200" smtClean="0"/>
            </a:br>
            <a:r>
              <a:rPr lang="cs-CZ" altLang="cs-CZ" sz="3200" smtClean="0"/>
              <a:t>   citací </a:t>
            </a:r>
            <a:r>
              <a:rPr lang="cs-CZ" altLang="cs-CZ" sz="2400" smtClean="0"/>
              <a:t>(autor, název, vydavatel, rok …)</a:t>
            </a:r>
            <a:r>
              <a:rPr lang="cs-CZ" altLang="cs-CZ" sz="3200" smtClean="0"/>
              <a:t> </a:t>
            </a:r>
            <a:br>
              <a:rPr lang="cs-CZ" altLang="cs-CZ" sz="3200" smtClean="0"/>
            </a:br>
            <a:r>
              <a:rPr lang="cs-CZ" altLang="cs-CZ" sz="3200" smtClean="0"/>
              <a:t>• které jsou povinné a které nepovinné </a:t>
            </a:r>
            <a:br>
              <a:rPr lang="cs-CZ" altLang="cs-CZ" sz="3200" smtClean="0"/>
            </a:br>
            <a:r>
              <a:rPr lang="cs-CZ" altLang="cs-CZ" sz="3200" smtClean="0"/>
              <a:t>• struktura citací a formální úprava (v jakém </a:t>
            </a:r>
            <a:br>
              <a:rPr lang="cs-CZ" altLang="cs-CZ" sz="3200" smtClean="0"/>
            </a:br>
            <a:r>
              <a:rPr lang="cs-CZ" altLang="cs-CZ" sz="3200" smtClean="0"/>
              <a:t>   pořadí a v jaké formě se zapisují) </a:t>
            </a:r>
            <a:br>
              <a:rPr lang="cs-CZ" altLang="cs-CZ" sz="3200" smtClean="0"/>
            </a:br>
            <a:r>
              <a:rPr lang="cs-CZ" altLang="cs-CZ" sz="3200" smtClean="0"/>
              <a:t>• uspořádání soupisu bibliografických citací </a:t>
            </a:r>
            <a:br>
              <a:rPr lang="cs-CZ" altLang="cs-CZ" sz="3200" smtClean="0"/>
            </a:br>
            <a:endParaRPr lang="cs-CZ" altLang="cs-CZ" sz="32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pPr eaLnBrk="1" hangingPunct="1"/>
            <a:r>
              <a:rPr lang="cs-CZ" altLang="cs-CZ" sz="3200" b="1" smtClean="0">
                <a:solidFill>
                  <a:srgbClr val="FFFF00"/>
                </a:solidFill>
              </a:rPr>
              <a:t>Metody citování (citační standardy)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229600" cy="5373687"/>
          </a:xfrm>
        </p:spPr>
        <p:txBody>
          <a:bodyPr rtlCol="0">
            <a:normAutofit fontScale="85000" lnSpcReduction="20000"/>
          </a:bodyPr>
          <a:lstStyle/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800" dirty="0" smtClean="0"/>
              <a:t>Existuje více metod citování, které uvádí norma ISO 690. </a:t>
            </a:r>
            <a:r>
              <a:rPr lang="cs-CZ" altLang="cs-CZ" sz="1800" dirty="0" smtClean="0">
                <a:cs typeface="Times New Roman" pitchFamily="18" charset="0"/>
              </a:rPr>
              <a:t>Musí být propojeny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800" dirty="0" smtClean="0">
                <a:cs typeface="Times New Roman" pitchFamily="18" charset="0"/>
              </a:rPr>
              <a:t>s úplnými bibliografickými citacemi v seznamu použitých pramenů.</a:t>
            </a:r>
            <a:endParaRPr lang="cs-CZ" altLang="cs-CZ" sz="1800" b="1" dirty="0" smtClean="0">
              <a:cs typeface="Times New Roman" pitchFamily="18" charset="0"/>
            </a:endParaRP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800" b="1" dirty="0" smtClean="0">
              <a:cs typeface="Times New Roman" pitchFamily="18" charset="0"/>
            </a:endParaRP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>
                <a:cs typeface="Times New Roman" pitchFamily="18" charset="0"/>
              </a:rPr>
              <a:t>Tři možnosti: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endParaRPr lang="cs-CZ" altLang="cs-CZ" sz="800" b="1" dirty="0" smtClean="0">
              <a:solidFill>
                <a:schemeClr val="hlink"/>
              </a:solidFill>
              <a:cs typeface="Times New Roman" pitchFamily="18" charset="0"/>
            </a:endParaRP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cs-CZ" altLang="cs-CZ" sz="1600" b="1" dirty="0" smtClean="0">
                <a:solidFill>
                  <a:schemeClr val="hlink"/>
                </a:solidFill>
                <a:cs typeface="Times New Roman" pitchFamily="18" charset="0"/>
              </a:rPr>
              <a:t>- </a:t>
            </a:r>
            <a:r>
              <a:rPr lang="cs-CZ" altLang="cs-CZ" b="1" dirty="0" smtClean="0">
                <a:solidFill>
                  <a:srgbClr val="FFFF00"/>
                </a:solidFill>
                <a:cs typeface="Times New Roman" pitchFamily="18" charset="0"/>
              </a:rPr>
              <a:t>Metoda průběžných odkazů v poznámce pod čarou: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Každý odkaz k citaci dostane pořadové vzestupné číslo, odkazy jsou uváděny 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průběžně v poznámkách pod čarou.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</a:t>
            </a:r>
            <a:r>
              <a:rPr lang="cs-CZ" altLang="cs-CZ" sz="1600" dirty="0" smtClean="0">
                <a:solidFill>
                  <a:srgbClr val="0EF835"/>
                </a:solidFill>
                <a:cs typeface="Times New Roman" pitchFamily="18" charset="0"/>
              </a:rPr>
              <a:t>Např.  ...idealismus Kantův a učení jeho následovníků.</a:t>
            </a:r>
            <a:r>
              <a:rPr lang="en-US" altLang="cs-CZ" sz="1600" dirty="0" smtClean="0">
                <a:solidFill>
                  <a:srgbClr val="0EF835"/>
                </a:solidFill>
                <a:cs typeface="Tahoma" pitchFamily="34" charset="0"/>
              </a:rPr>
              <a:t>²</a:t>
            </a:r>
            <a:r>
              <a:rPr lang="cs-CZ" altLang="cs-CZ" sz="1600" dirty="0" smtClean="0">
                <a:solidFill>
                  <a:srgbClr val="0EF835"/>
                </a:solidFill>
              </a:rPr>
              <a:t> </a:t>
            </a:r>
            <a:r>
              <a:rPr lang="cs-CZ" altLang="cs-CZ" sz="1600" dirty="0" smtClean="0">
                <a:solidFill>
                  <a:srgbClr val="0EF835"/>
                </a:solidFill>
                <a:cs typeface="Times New Roman" pitchFamily="18" charset="0"/>
              </a:rPr>
              <a:t> ...</a:t>
            </a:r>
            <a:endParaRPr lang="cs-CZ" altLang="cs-CZ" sz="900" dirty="0" smtClean="0">
              <a:solidFill>
                <a:srgbClr val="0EF835"/>
              </a:solidFill>
              <a:cs typeface="Times New Roman" pitchFamily="18" charset="0"/>
            </a:endParaRP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solidFill>
                  <a:srgbClr val="0EF835"/>
                </a:solidFill>
                <a:cs typeface="Times New Roman" pitchFamily="18" charset="0"/>
              </a:rPr>
              <a:t>   </a:t>
            </a:r>
            <a:r>
              <a:rPr lang="cs-CZ" altLang="cs-CZ" sz="1000" dirty="0" smtClean="0">
                <a:solidFill>
                  <a:srgbClr val="0EF835"/>
                </a:solidFill>
                <a:cs typeface="Times New Roman" pitchFamily="18" charset="0"/>
              </a:rPr>
              <a:t>------</a:t>
            </a:r>
            <a:endParaRPr lang="cs-CZ" altLang="cs-CZ" sz="900" dirty="0" smtClean="0">
              <a:solidFill>
                <a:srgbClr val="0EF835"/>
              </a:solidFill>
            </a:endParaRP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900" dirty="0" smtClean="0">
                <a:solidFill>
                  <a:srgbClr val="0EF835"/>
                </a:solidFill>
              </a:rPr>
              <a:t>   </a:t>
            </a:r>
            <a:r>
              <a:rPr lang="en-US" altLang="cs-CZ" sz="1600" dirty="0" smtClean="0">
                <a:solidFill>
                  <a:srgbClr val="0EF835"/>
                </a:solidFill>
                <a:cs typeface="Tahoma" pitchFamily="34" charset="0"/>
              </a:rPr>
              <a:t>²</a:t>
            </a:r>
            <a:r>
              <a:rPr lang="cs-CZ" altLang="cs-CZ" sz="900" dirty="0" smtClean="0">
                <a:solidFill>
                  <a:srgbClr val="0EF835"/>
                </a:solidFill>
              </a:rPr>
              <a:t> </a:t>
            </a:r>
            <a:r>
              <a:rPr lang="cs-CZ" altLang="cs-CZ" sz="1400" dirty="0" smtClean="0">
                <a:solidFill>
                  <a:srgbClr val="0EF835"/>
                </a:solidFill>
                <a:cs typeface="Times New Roman" pitchFamily="18" charset="0"/>
              </a:rPr>
              <a:t>WEYR, F. </a:t>
            </a:r>
            <a:r>
              <a:rPr lang="cs-CZ" altLang="cs-CZ" sz="1400" i="1" dirty="0" smtClean="0">
                <a:solidFill>
                  <a:srgbClr val="0EF835"/>
                </a:solidFill>
                <a:cs typeface="Times New Roman" pitchFamily="18" charset="0"/>
              </a:rPr>
              <a:t>Paměti</a:t>
            </a:r>
            <a:r>
              <a:rPr lang="cs-CZ" altLang="cs-CZ" sz="1400" dirty="0" smtClean="0">
                <a:solidFill>
                  <a:srgbClr val="0EF835"/>
                </a:solidFill>
                <a:cs typeface="Times New Roman" pitchFamily="18" charset="0"/>
              </a:rPr>
              <a:t>. Brno: Atlantis, 2004, s. 103.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1400" dirty="0" smtClean="0">
              <a:solidFill>
                <a:srgbClr val="0EF835"/>
              </a:solidFill>
              <a:cs typeface="Times New Roman" pitchFamily="18" charset="0"/>
            </a:endParaRP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800" b="1" dirty="0" smtClean="0">
                <a:solidFill>
                  <a:schemeClr val="hlink"/>
                </a:solidFill>
                <a:cs typeface="Times New Roman" pitchFamily="18" charset="0"/>
              </a:rPr>
              <a:t>- </a:t>
            </a:r>
            <a:r>
              <a:rPr lang="cs-CZ" altLang="cs-CZ" b="1" dirty="0" smtClean="0">
                <a:solidFill>
                  <a:srgbClr val="FFFF00"/>
                </a:solidFill>
                <a:cs typeface="Times New Roman" pitchFamily="18" charset="0"/>
              </a:rPr>
              <a:t>Metoda uvedení autora a data (Harvardský systém):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</a:t>
            </a:r>
            <a:r>
              <a:rPr lang="cs-CZ" altLang="cs-CZ" sz="1600" i="1" dirty="0" smtClean="0">
                <a:solidFill>
                  <a:srgbClr val="0EF835"/>
                </a:solidFill>
                <a:cs typeface="Times New Roman" pitchFamily="18" charset="0"/>
              </a:rPr>
              <a:t>(Možný 1992), (Možný 1992, s. 231) nebo ... Možný (2003b, s. 23)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1000" dirty="0" smtClean="0">
              <a:solidFill>
                <a:srgbClr val="0EF835"/>
              </a:solidFill>
              <a:cs typeface="Times New Roman" pitchFamily="18" charset="0"/>
            </a:endParaRP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800" b="1" dirty="0" smtClean="0">
                <a:cs typeface="Times New Roman" pitchFamily="18" charset="0"/>
              </a:rPr>
              <a:t>- </a:t>
            </a:r>
            <a:r>
              <a:rPr lang="cs-CZ" altLang="cs-CZ" b="1" dirty="0" smtClean="0">
                <a:solidFill>
                  <a:srgbClr val="FFFF00"/>
                </a:solidFill>
                <a:cs typeface="Times New Roman" pitchFamily="18" charset="0"/>
              </a:rPr>
              <a:t>Metoda číselných odkazů: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Číslo v závorce odkazuje na informační zdroj, který je v závěrečném souhrnu 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 literatury uveden pod daným číslem; čísla lze přiřazovat podle toho, jak jsou 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 uvedeny v textu nebo podle čísla uvedeného vzestupně podle abecedy řazených citací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cs typeface="Times New Roman" pitchFamily="18" charset="0"/>
              </a:rPr>
              <a:t>    v závěrečném souhrnu, kdy při opakovaném odkazu má zdroj vždy stejné číslo.</a:t>
            </a:r>
            <a:r>
              <a:rPr lang="cs-CZ" altLang="cs-CZ" sz="1600" i="1" dirty="0" smtClean="0">
                <a:cs typeface="Times New Roman" pitchFamily="18" charset="0"/>
              </a:rPr>
              <a:t>  </a:t>
            </a:r>
          </a:p>
          <a:p>
            <a:pPr marL="609600" indent="-609600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cs-CZ" altLang="cs-CZ" sz="1600" i="1" dirty="0" smtClean="0">
                <a:cs typeface="Times New Roman" pitchFamily="18" charset="0"/>
              </a:rPr>
              <a:t>   </a:t>
            </a:r>
            <a:r>
              <a:rPr lang="cs-CZ" altLang="cs-CZ" sz="1600" i="1" dirty="0" smtClean="0">
                <a:solidFill>
                  <a:srgbClr val="0EF835"/>
                </a:solidFill>
                <a:cs typeface="Times New Roman" pitchFamily="18" charset="0"/>
              </a:rPr>
              <a:t>Např. ... dobré mravy [24</a:t>
            </a:r>
            <a:r>
              <a:rPr lang="en-US" altLang="cs-CZ" sz="1600" i="1" dirty="0" smtClean="0">
                <a:solidFill>
                  <a:srgbClr val="0EF835"/>
                </a:solidFill>
                <a:cs typeface="Times New Roman" pitchFamily="18" charset="0"/>
              </a:rPr>
              <a:t>]</a:t>
            </a:r>
            <a:endParaRPr lang="cs-CZ" altLang="cs-CZ" sz="1600" i="1" dirty="0" smtClean="0">
              <a:solidFill>
                <a:srgbClr val="0EF835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7993063" cy="13716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b="1" dirty="0" smtClean="0">
                <a:solidFill>
                  <a:srgbClr val="FFFF00"/>
                </a:solidFill>
              </a:rPr>
              <a:t>Způsoby užití citací</a:t>
            </a:r>
            <a:r>
              <a:rPr lang="cs-CZ" altLang="cs-CZ" sz="1800" b="1" dirty="0" smtClean="0">
                <a:solidFill>
                  <a:srgbClr val="FFFF00"/>
                </a:solidFill>
              </a:rPr>
              <a:t/>
            </a:r>
            <a:br>
              <a:rPr lang="cs-CZ" altLang="cs-CZ" sz="1800" b="1" dirty="0" smtClean="0">
                <a:solidFill>
                  <a:srgbClr val="FFFF00"/>
                </a:solidFill>
              </a:rPr>
            </a:br>
            <a:r>
              <a:rPr lang="cs-CZ" altLang="cs-CZ" sz="1800" b="1" dirty="0" smtClean="0">
                <a:solidFill>
                  <a:srgbClr val="FFFF00"/>
                </a:solidFill>
              </a:rPr>
              <a:t/>
            </a:r>
            <a:br>
              <a:rPr lang="cs-CZ" altLang="cs-CZ" sz="1800" b="1" dirty="0" smtClean="0">
                <a:solidFill>
                  <a:srgbClr val="FFFF00"/>
                </a:solidFill>
              </a:rPr>
            </a:br>
            <a:r>
              <a:rPr lang="cs-CZ" altLang="cs-CZ" sz="1800" b="1" dirty="0" smtClean="0">
                <a:solidFill>
                  <a:srgbClr val="FFFF00"/>
                </a:solidFill>
              </a:rPr>
              <a:t/>
            </a:r>
            <a:br>
              <a:rPr lang="cs-CZ" altLang="cs-CZ" sz="1800" b="1" dirty="0" smtClean="0">
                <a:solidFill>
                  <a:srgbClr val="FFFF00"/>
                </a:solidFill>
              </a:rPr>
            </a:br>
            <a:r>
              <a:rPr lang="cs-CZ" altLang="cs-CZ" sz="1800" b="1" dirty="0">
                <a:solidFill>
                  <a:srgbClr val="FFFF00"/>
                </a:solidFill>
              </a:rPr>
              <a:t/>
            </a:r>
            <a:br>
              <a:rPr lang="cs-CZ" altLang="cs-CZ" sz="1800" b="1" dirty="0">
                <a:solidFill>
                  <a:srgbClr val="FFFF00"/>
                </a:solidFill>
              </a:rPr>
            </a:br>
            <a:r>
              <a:rPr lang="cs-CZ" altLang="cs-CZ" sz="1800" b="1" dirty="0" smtClean="0">
                <a:solidFill>
                  <a:srgbClr val="FFFF00"/>
                </a:solidFill>
              </a:rPr>
              <a:t/>
            </a:r>
            <a:br>
              <a:rPr lang="cs-CZ" altLang="cs-CZ" sz="1800" b="1" dirty="0" smtClean="0">
                <a:solidFill>
                  <a:srgbClr val="FFFF00"/>
                </a:solidFill>
              </a:rPr>
            </a:br>
            <a:r>
              <a:rPr lang="cs-CZ" altLang="cs-CZ" sz="3200" b="1" dirty="0" smtClean="0">
                <a:solidFill>
                  <a:srgbClr val="FFFF00"/>
                </a:solidFill>
              </a:rPr>
              <a:t>1. Přímá citace</a:t>
            </a:r>
            <a:r>
              <a:rPr lang="cs-CZ" altLang="cs-CZ" sz="2800" dirty="0" smtClean="0"/>
              <a:t> – </a:t>
            </a:r>
            <a:r>
              <a:rPr lang="cs-CZ" altLang="cs-CZ" sz="2800" b="1" dirty="0" smtClean="0"/>
              <a:t>doslovné</a:t>
            </a:r>
            <a:r>
              <a:rPr lang="cs-CZ" altLang="cs-CZ" sz="2800" dirty="0" smtClean="0"/>
              <a:t> převzetí textu. </a:t>
            </a:r>
            <a:br>
              <a:rPr lang="cs-CZ" altLang="cs-CZ" sz="2800" dirty="0" smtClean="0"/>
            </a:br>
            <a:r>
              <a:rPr lang="cs-CZ" altLang="cs-CZ" sz="2800" dirty="0" smtClean="0"/>
              <a:t>Je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úplná</a:t>
            </a:r>
            <a:r>
              <a:rPr lang="cs-CZ" altLang="cs-CZ" sz="2800" dirty="0" smtClean="0"/>
              <a:t> (celá myšlenka) nebo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částečná</a:t>
            </a:r>
            <a:r>
              <a:rPr lang="cs-CZ" altLang="cs-CZ" sz="2800" dirty="0" smtClean="0"/>
              <a:t> (jen část myšlenky). Vyznačuje se</a:t>
            </a:r>
            <a:r>
              <a:rPr lang="cs-CZ" altLang="cs-CZ" sz="2800" b="1" dirty="0" smtClean="0"/>
              <a:t> </a:t>
            </a:r>
            <a:r>
              <a:rPr lang="cs-CZ" altLang="cs-CZ" sz="2800" b="1" dirty="0" smtClean="0">
                <a:solidFill>
                  <a:schemeClr val="folHlink"/>
                </a:solidFill>
              </a:rPr>
              <a:t>uvozovkami</a:t>
            </a:r>
            <a:r>
              <a:rPr lang="cs-CZ" altLang="cs-CZ" sz="2800" b="1" dirty="0" smtClean="0"/>
              <a:t> a</a:t>
            </a:r>
            <a:r>
              <a:rPr lang="cs-CZ" altLang="cs-CZ" sz="2800" dirty="0" smtClean="0"/>
              <a:t> </a:t>
            </a:r>
            <a:r>
              <a:rPr lang="cs-CZ" altLang="cs-CZ" sz="2800" b="1" dirty="0" smtClean="0">
                <a:solidFill>
                  <a:schemeClr val="folHlink"/>
                </a:solidFill>
              </a:rPr>
              <a:t>kurzívou</a:t>
            </a:r>
            <a:r>
              <a:rPr lang="cs-CZ" altLang="cs-CZ" sz="2800" dirty="0" smtClean="0"/>
              <a:t>, </a:t>
            </a:r>
            <a:r>
              <a:rPr lang="cs-CZ" altLang="cs-CZ" sz="2400" dirty="0" smtClean="0"/>
              <a:t>příp. odsazením zprava a zleva a shora a zdola a užitím menšího  fontu. Je třeba jednotně užívat v celé práci.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Rozsah by neměl činit více než cca 10% díla. </a:t>
            </a:r>
            <a:br>
              <a:rPr lang="cs-CZ" altLang="cs-CZ" sz="2800" dirty="0" smtClean="0"/>
            </a:br>
            <a:r>
              <a:rPr lang="cs-CZ" altLang="cs-CZ" sz="1000" dirty="0" smtClean="0"/>
              <a:t/>
            </a:r>
            <a:br>
              <a:rPr lang="cs-CZ" altLang="cs-CZ" sz="1000" dirty="0" smtClean="0"/>
            </a:br>
            <a:r>
              <a:rPr lang="cs-CZ" altLang="cs-CZ" sz="3200" b="1" dirty="0" smtClean="0">
                <a:solidFill>
                  <a:srgbClr val="FFFF00"/>
                </a:solidFill>
              </a:rPr>
              <a:t>2. Nepřímá citace - parafráze</a:t>
            </a:r>
            <a:r>
              <a:rPr lang="cs-CZ" altLang="cs-CZ" sz="2800" dirty="0" smtClean="0"/>
              <a:t> – volné vyjádření dané myšlenky jinou formulací textu při </a:t>
            </a:r>
            <a:r>
              <a:rPr lang="cs-CZ" altLang="cs-CZ" sz="2800" b="1" dirty="0" smtClean="0"/>
              <a:t>zachování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smyslu</a:t>
            </a:r>
            <a:r>
              <a:rPr lang="cs-CZ" altLang="cs-CZ" sz="2800" dirty="0" smtClean="0"/>
              <a:t>. Je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věrná</a:t>
            </a:r>
            <a:r>
              <a:rPr lang="cs-CZ" altLang="cs-CZ" sz="2800" dirty="0" smtClean="0"/>
              <a:t> nebo jen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volná</a:t>
            </a:r>
            <a:r>
              <a:rPr lang="cs-CZ" altLang="cs-CZ" sz="2800" dirty="0" smtClean="0"/>
              <a:t>. Je vždy třeba opatřit odkazem.</a:t>
            </a:r>
            <a:br>
              <a:rPr lang="cs-CZ" altLang="cs-CZ" sz="2800" dirty="0" smtClean="0"/>
            </a:br>
            <a:r>
              <a:rPr lang="cs-CZ" altLang="cs-CZ" sz="1000" dirty="0" smtClean="0"/>
              <a:t/>
            </a:r>
            <a:br>
              <a:rPr lang="cs-CZ" altLang="cs-CZ" sz="1000" dirty="0" smtClean="0"/>
            </a:br>
            <a:r>
              <a:rPr lang="cs-CZ" altLang="cs-CZ" sz="3200" b="1" dirty="0" smtClean="0">
                <a:solidFill>
                  <a:srgbClr val="FFFF00"/>
                </a:solidFill>
              </a:rPr>
              <a:t>3. Zmínka</a:t>
            </a:r>
            <a:r>
              <a:rPr lang="cs-CZ" altLang="cs-CZ" sz="2800" dirty="0" smtClean="0"/>
              <a:t> o díle nebo autorovi </a:t>
            </a:r>
            <a:r>
              <a:rPr lang="cs-CZ" altLang="cs-CZ" sz="2400" i="1" dirty="0" smtClean="0"/>
              <a:t>(„jak to uvádí i Kant“)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7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55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i="1" smtClean="0">
                <a:solidFill>
                  <a:srgbClr val="FFFF00"/>
                </a:solidFill>
              </a:rPr>
              <a:t>Citace a parafráze</a:t>
            </a:r>
            <a:r>
              <a:rPr lang="cs-CZ" altLang="cs-CZ" smtClean="0">
                <a:solidFill>
                  <a:srgbClr val="FFFF00"/>
                </a:solidFill>
              </a:rPr>
              <a:t/>
            </a:r>
            <a:br>
              <a:rPr lang="cs-CZ" altLang="cs-CZ" smtClean="0">
                <a:solidFill>
                  <a:srgbClr val="FFFF00"/>
                </a:solidFill>
              </a:rPr>
            </a:br>
            <a:endParaRPr lang="cs-CZ" altLang="cs-CZ" smtClean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dirty="0"/>
              <a:t>Přímou citací se rozumí doslovné převzetí textu. Takový případ je dle platné citační směrnice na Právnické fakultě MU nezbytné </a:t>
            </a:r>
            <a:endParaRPr lang="cs-CZ" dirty="0" smtClean="0"/>
          </a:p>
          <a:p>
            <a:pPr marL="0" indent="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endParaRPr lang="cs-CZ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dirty="0">
                <a:solidFill>
                  <a:srgbClr val="FFFF00"/>
                </a:solidFill>
              </a:rPr>
              <a:t>„</a:t>
            </a:r>
            <a:r>
              <a:rPr lang="cs-CZ" b="1" i="1" dirty="0">
                <a:solidFill>
                  <a:srgbClr val="FFFF00"/>
                </a:solidFill>
              </a:rPr>
              <a:t>vyznačit uvozovkami a kurzívou, případně též odsazením přímo citovaného textu zprava a zleva a dále shora a zdola od okolního textu, jakož i užitím menšího fontu. Zvolený způsob je třeba konzistentně užívat v průběhu celé práce“.</a:t>
            </a:r>
            <a:r>
              <a:rPr lang="cs-CZ" b="1" baseline="30000" dirty="0">
                <a:solidFill>
                  <a:srgbClr val="FFFF00"/>
                </a:solidFill>
              </a:rPr>
              <a:t> 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525463" y="407988"/>
            <a:ext cx="8229600" cy="1371600"/>
          </a:xfrm>
        </p:spPr>
        <p:txBody>
          <a:bodyPr/>
          <a:lstStyle/>
          <a:p>
            <a:pPr eaLnBrk="1" hangingPunct="1"/>
            <a:r>
              <a:rPr lang="cs-CZ" altLang="cs-CZ" sz="4000" b="1" smtClean="0">
                <a:solidFill>
                  <a:srgbClr val="FFFF00"/>
                </a:solidFill>
              </a:rPr>
              <a:t>Proč je nutné dodržovat citační etiku?  </a:t>
            </a:r>
          </a:p>
        </p:txBody>
      </p:sp>
      <p:sp>
        <p:nvSpPr>
          <p:cNvPr id="320514" name="Rectangle 2"/>
          <p:cNvSpPr>
            <a:spLocks noGrp="1" noChangeArrowheads="1"/>
          </p:cNvSpPr>
          <p:nvPr>
            <p:ph idx="1"/>
          </p:nvPr>
        </p:nvSpPr>
        <p:spPr>
          <a:xfrm>
            <a:off x="323850" y="1341438"/>
            <a:ext cx="8229600" cy="4114800"/>
          </a:xfrm>
        </p:spPr>
        <p:txBody>
          <a:bodyPr rtlCol="0">
            <a:normAutofit fontScale="77500" lnSpcReduction="20000"/>
          </a:bodyPr>
          <a:lstStyle/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b="1" dirty="0" smtClean="0">
              <a:solidFill>
                <a:srgbClr val="FFFF00"/>
              </a:solidFill>
            </a:endParaRP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>
                <a:solidFill>
                  <a:srgbClr val="FFFF00"/>
                </a:solidFill>
              </a:rPr>
              <a:t>Význam citací</a:t>
            </a:r>
            <a:r>
              <a:rPr lang="cs-CZ" altLang="cs-CZ" b="1" dirty="0" smtClean="0"/>
              <a:t>: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dirty="0" smtClean="0"/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/>
              <a:t>Autor prokazuje návaznost na dosaženou úroveň poznání  dané 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/>
              <a:t>problematiky a z jakých podkladů vychází ;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/>
              <a:t>- Informační etika a ochrana intelektuálního vlastnictví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/>
              <a:t>- Identifikace vlastních myšlenek autora, jejich originálnost 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/>
              <a:t>- Převzetí cizí myšlenky, grafu, tabulky apod. bez citace signalizuje plagiát (</a:t>
            </a:r>
            <a:r>
              <a:rPr lang="cs-CZ" altLang="cs-CZ" b="1" i="1" dirty="0" err="1" smtClean="0"/>
              <a:t>plagiare</a:t>
            </a:r>
            <a:r>
              <a:rPr lang="cs-CZ" altLang="cs-CZ" b="1" i="1" dirty="0" smtClean="0"/>
              <a:t> = </a:t>
            </a:r>
            <a:r>
              <a:rPr lang="cs-CZ" altLang="cs-CZ" b="1" dirty="0" smtClean="0"/>
              <a:t>krást)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b="1" dirty="0" smtClean="0">
              <a:solidFill>
                <a:srgbClr val="FFFF00"/>
              </a:solidFill>
            </a:endParaRP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>
                <a:solidFill>
                  <a:srgbClr val="FFFF00"/>
                </a:solidFill>
              </a:rPr>
              <a:t>Prohřešky proti citační etice: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Arial" pitchFamily="34" charset="0"/>
              <a:buAutoNum type="arabicPeriod"/>
              <a:defRPr/>
            </a:pPr>
            <a:r>
              <a:rPr lang="cs-CZ" altLang="cs-CZ" dirty="0" smtClean="0"/>
              <a:t>Necitování děl, které autor použil 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Arial" pitchFamily="34" charset="0"/>
              <a:buAutoNum type="arabicPeriod"/>
              <a:defRPr/>
            </a:pPr>
            <a:r>
              <a:rPr lang="cs-CZ" altLang="cs-CZ" dirty="0" smtClean="0"/>
              <a:t>Citování děl, které autor nečetl a nepoužil</a:t>
            </a:r>
          </a:p>
          <a:p>
            <a:pPr marL="609600" indent="-609600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Arial" pitchFamily="34" charset="0"/>
              <a:buAutoNum type="arabicPeriod"/>
              <a:defRPr/>
            </a:pPr>
            <a:r>
              <a:rPr lang="cs-CZ" altLang="cs-CZ" dirty="0" smtClean="0"/>
              <a:t>Nepřesné citace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00"/>
                </a:solidFill>
              </a:rPr>
              <a:t>Drobná úprava citace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Vypuštění textu:</a:t>
            </a:r>
            <a:r>
              <a:rPr lang="cs-CZ" altLang="cs-CZ" smtClean="0"/>
              <a:t> vypouštěnou část nahradíme třemi tečkami umístěnými v hranatých závorkách.</a:t>
            </a:r>
          </a:p>
          <a:p>
            <a:pPr eaLnBrk="1" hangingPunct="1"/>
            <a:r>
              <a:rPr lang="cs-CZ" altLang="cs-CZ" b="1" smtClean="0"/>
              <a:t>Nahrazování textu:</a:t>
            </a:r>
            <a:r>
              <a:rPr lang="cs-CZ" altLang="cs-CZ" smtClean="0"/>
              <a:t> na místo vypouštěného slova umístíme námi vkládané slovo opět v hranatých závorkách. </a:t>
            </a:r>
          </a:p>
          <a:p>
            <a:pPr eaLnBrk="1" hangingPunct="1"/>
            <a:r>
              <a:rPr lang="cs-CZ" altLang="cs-CZ" b="1" smtClean="0"/>
              <a:t>Typografické změny:</a:t>
            </a:r>
            <a:r>
              <a:rPr lang="cs-CZ" altLang="cs-CZ" smtClean="0"/>
              <a:t> Stejně tak můžeme činit typografické změny, jako nahrazování interpunkčních znamének (pokud to logika zařazení přímé citace do našeho textu vyžaduje), nebo doplňování nebo vypouštění zdůraznění v textu, např. doplnění kurzívy pro zdůraznění. 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Původní 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6025" y="2286000"/>
            <a:ext cx="6983413" cy="5003800"/>
          </a:xfrm>
        </p:spPr>
        <p:txBody>
          <a:bodyPr rtlCol="0">
            <a:normAutofit fontScale="40000" lnSpcReduction="2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„V </a:t>
            </a:r>
            <a:r>
              <a:rPr lang="cs-CZ" sz="3800" dirty="0"/>
              <a:t>obecné rovině ve vztahu k závaznosti soudní judikatury lze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konstatovat</a:t>
            </a:r>
            <a:r>
              <a:rPr lang="cs-CZ" sz="3800" dirty="0"/>
              <a:t>, že již učiněný výklad by měl být, nedojde-li k následnému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shledání </a:t>
            </a:r>
            <a:r>
              <a:rPr lang="cs-CZ" sz="3800" dirty="0"/>
              <a:t>dostatečných relevantních důvodů podložených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racionálními </a:t>
            </a:r>
            <a:r>
              <a:rPr lang="cs-CZ" sz="3800" dirty="0"/>
              <a:t>a </a:t>
            </a:r>
            <a:r>
              <a:rPr lang="cs-CZ" sz="3800" dirty="0" smtClean="0"/>
              <a:t>přesvědčivějšími </a:t>
            </a:r>
            <a:r>
              <a:rPr lang="cs-CZ" sz="3800" dirty="0"/>
              <a:t>argumenty, ve svém souhrnu více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konformnějšími </a:t>
            </a:r>
            <a:r>
              <a:rPr lang="cs-CZ" sz="3800" dirty="0"/>
              <a:t>s </a:t>
            </a:r>
            <a:r>
              <a:rPr lang="cs-CZ" sz="3800" dirty="0" smtClean="0"/>
              <a:t>právním </a:t>
            </a:r>
            <a:r>
              <a:rPr lang="cs-CZ" sz="3800" dirty="0"/>
              <a:t>řádem jako významovým celkem a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svědčícími </a:t>
            </a:r>
            <a:r>
              <a:rPr lang="cs-CZ" sz="3800" dirty="0"/>
              <a:t>tak pro změnu </a:t>
            </a:r>
            <a:r>
              <a:rPr lang="cs-CZ" sz="3800" dirty="0" smtClean="0"/>
              <a:t>judikatury</a:t>
            </a:r>
            <a:r>
              <a:rPr lang="cs-CZ" sz="3800" dirty="0"/>
              <a:t>, východiskem pro rozhodování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následujících </a:t>
            </a:r>
            <a:r>
              <a:rPr lang="cs-CZ" sz="3800" dirty="0"/>
              <a:t>případů </a:t>
            </a:r>
            <a:r>
              <a:rPr lang="cs-CZ" sz="3800" dirty="0" smtClean="0"/>
              <a:t>stejného </a:t>
            </a:r>
            <a:r>
              <a:rPr lang="cs-CZ" sz="3800" dirty="0"/>
              <a:t>druhu, a to z pohledu postulátů právní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jistoty</a:t>
            </a:r>
            <a:r>
              <a:rPr lang="cs-CZ" sz="3800" dirty="0"/>
              <a:t>, </a:t>
            </a:r>
            <a:r>
              <a:rPr lang="cs-CZ" sz="3800" dirty="0" smtClean="0"/>
              <a:t>předvídatelnosti </a:t>
            </a:r>
            <a:r>
              <a:rPr lang="cs-CZ" sz="3800" dirty="0"/>
              <a:t>práva, ochrany oprávněné důvěry v právo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(</a:t>
            </a:r>
            <a:r>
              <a:rPr lang="cs-CZ" sz="3800" dirty="0"/>
              <a:t>oprávněného </a:t>
            </a:r>
            <a:r>
              <a:rPr lang="cs-CZ" sz="3800" dirty="0" smtClean="0"/>
              <a:t>legitimního </a:t>
            </a:r>
            <a:r>
              <a:rPr lang="cs-CZ" sz="3800" dirty="0"/>
              <a:t>očekávání) a principu formální </a:t>
            </a:r>
            <a:endParaRPr lang="cs-CZ" sz="3800" dirty="0" smtClean="0"/>
          </a:p>
          <a:p>
            <a:pPr marL="342906" indent="-342906" algn="just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800" dirty="0" smtClean="0"/>
              <a:t>spravedlnosti </a:t>
            </a:r>
            <a:r>
              <a:rPr lang="cs-CZ" sz="3800" dirty="0"/>
              <a:t>(rovnosti</a:t>
            </a:r>
            <a:r>
              <a:rPr lang="cs-CZ" sz="3800" dirty="0" smtClean="0"/>
              <a:t>)“.</a:t>
            </a:r>
            <a:r>
              <a:rPr lang="cs-CZ" sz="3800" baseline="30000" dirty="0" smtClean="0"/>
              <a:t> 1</a:t>
            </a:r>
            <a:endParaRPr lang="cs-CZ" sz="3800" dirty="0" smtClean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dirty="0" smtClean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500" baseline="30000" dirty="0" smtClean="0"/>
              <a:t>1</a:t>
            </a:r>
            <a:r>
              <a:rPr lang="cs-CZ" sz="3500" dirty="0" smtClean="0"/>
              <a:t>Viz nález Ústavního soudu ČR ze dne 25. 1. 2005 </a:t>
            </a:r>
            <a:r>
              <a:rPr lang="cs-CZ" sz="3500" dirty="0" err="1" smtClean="0"/>
              <a:t>sp</a:t>
            </a:r>
            <a:r>
              <a:rPr lang="cs-CZ" sz="3500" dirty="0" smtClean="0"/>
              <a:t>. zn. III. ÚS 252/04.</a:t>
            </a:r>
            <a:endParaRPr lang="cs-CZ" sz="3500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3500" dirty="0"/>
              <a:t> 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Upravený text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088" y="2176463"/>
            <a:ext cx="6711950" cy="3151187"/>
          </a:xfrm>
        </p:spPr>
        <p:txBody>
          <a:bodyPr rtlCol="0">
            <a:normAutofit fontScale="70000" lnSpcReduction="2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dirty="0" smtClean="0"/>
              <a:t>Podle Ústavního soudu by </a:t>
            </a:r>
            <a:r>
              <a:rPr lang="cs-CZ" i="1" dirty="0" smtClean="0">
                <a:solidFill>
                  <a:srgbClr val="FF0000"/>
                </a:solidFill>
              </a:rPr>
              <a:t>„[v] obecné rovině ve vztahu k závaznosti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i="1" dirty="0" smtClean="0">
                <a:solidFill>
                  <a:srgbClr val="FF0000"/>
                </a:solidFill>
              </a:rPr>
              <a:t>soudní judikatury [bylo možné] konstatovat, že již učiněný výklad by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i="1" dirty="0" smtClean="0">
                <a:solidFill>
                  <a:srgbClr val="FF0000"/>
                </a:solidFill>
              </a:rPr>
              <a:t>měl být, nedojde-li k následnému shledání dostatečných relevantních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i="1" dirty="0" smtClean="0">
                <a:solidFill>
                  <a:srgbClr val="FF0000"/>
                </a:solidFill>
              </a:rPr>
              <a:t>důvodů podložených racionálními a přesvědčivějšími argumenty [...]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i="1" dirty="0" smtClean="0">
                <a:solidFill>
                  <a:srgbClr val="FF0000"/>
                </a:solidFill>
              </a:rPr>
              <a:t>svědčícími tak pro změnu judikatury, východiskem pro rozhodování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i="1" dirty="0" smtClean="0">
                <a:solidFill>
                  <a:srgbClr val="FF0000"/>
                </a:solidFill>
              </a:rPr>
              <a:t>následujících případů stejného druhu“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r>
              <a:rPr lang="cs-CZ" dirty="0" smtClean="0"/>
              <a:t>Tento závěr Ústavní soud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dirty="0" smtClean="0"/>
              <a:t>podkládá dovoláním se principů právní jistoty, předvídatelnosti práva,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dirty="0" smtClean="0"/>
              <a:t>formální jistoty a ochrany oprávněné důvěry v právo.</a:t>
            </a:r>
            <a:r>
              <a:rPr lang="cs-CZ" baseline="30000" dirty="0" smtClean="0"/>
              <a:t> </a:t>
            </a:r>
            <a:r>
              <a:rPr lang="cs-CZ" dirty="0" smtClean="0"/>
              <a:t> 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i="1" smtClean="0"/>
              <a:t>Parafráze	- nepřímá citace </a:t>
            </a:r>
            <a:endParaRPr lang="cs-CZ" altLang="cs-CZ" smtClean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 Parafrází je jak formulačně upravený text zdroje, tak převzatá myšlenka. </a:t>
            </a:r>
          </a:p>
          <a:p>
            <a:pPr eaLnBrk="1" hangingPunct="1"/>
            <a:r>
              <a:rPr lang="cs-CZ" altLang="cs-CZ" smtClean="0"/>
              <a:t>Podle citační směrnice se žádným zvláštním způsobem nevyznačuje, pouze se opatří odkazem. </a:t>
            </a:r>
          </a:p>
          <a:p>
            <a:pPr eaLnBrk="1" hangingPunct="1"/>
            <a:r>
              <a:rPr lang="cs-CZ" altLang="cs-CZ" smtClean="0"/>
              <a:t>Parafráze (nepřímé citace) jsou v odborných textech podstatně častějším jevem, než citace přímé.  </a:t>
            </a:r>
          </a:p>
          <a:p>
            <a:pPr eaLnBrk="1" hangingPunct="1"/>
            <a:r>
              <a:rPr lang="cs-CZ" altLang="cs-CZ" smtClean="0"/>
              <a:t>Je důležité si však uvědomit, že parafrázování klade na autora větší interpretační nároky.</a:t>
            </a:r>
          </a:p>
          <a:p>
            <a:pPr eaLnBrk="1" hangingPunct="1"/>
            <a:r>
              <a:rPr lang="cs-CZ" altLang="cs-CZ" smtClean="0"/>
              <a:t>Viz čl. 2 odst. 2 směrnice děkana č. 4/2013.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sz="900" dirty="0" smtClean="0"/>
              <a:t/>
            </a:r>
            <a:br>
              <a:rPr lang="cs-CZ" altLang="cs-CZ" sz="900" dirty="0" smtClean="0"/>
            </a:br>
            <a:r>
              <a:rPr lang="cs-CZ" altLang="cs-CZ" sz="2800" dirty="0" smtClean="0"/>
              <a:t> </a:t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b="1" dirty="0" smtClean="0">
                <a:solidFill>
                  <a:srgbClr val="FFFF00"/>
                </a:solidFill>
              </a:rPr>
              <a:t>Zkrácená  bibliografická citace</a:t>
            </a:r>
            <a:r>
              <a:rPr lang="cs-CZ" altLang="cs-CZ" sz="2800" dirty="0" smtClean="0"/>
              <a:t> - odkaz pod čarou se shoduje s úplnou bibliografickou citací, ale neobsahuje údaje o celkovém počtu stran a ISBN, uvede se rozsah stran, z nichž citace pochází</a:t>
            </a:r>
            <a:br>
              <a:rPr lang="cs-CZ" altLang="cs-CZ" sz="2800" dirty="0" smtClean="0"/>
            </a:br>
            <a:r>
              <a:rPr lang="cs-CZ" altLang="cs-CZ" sz="900" dirty="0" smtClean="0"/>
              <a:t/>
            </a:r>
            <a:br>
              <a:rPr lang="cs-CZ" altLang="cs-CZ" sz="900" dirty="0" smtClean="0"/>
            </a:br>
            <a:r>
              <a:rPr lang="cs-CZ" altLang="cs-CZ" sz="2800" dirty="0" smtClean="0"/>
              <a:t>-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Následná bibliografická citace</a:t>
            </a:r>
            <a:r>
              <a:rPr lang="cs-CZ" altLang="cs-CZ" sz="2800" dirty="0" smtClean="0"/>
              <a:t>: byl-li již konkrétní pramen v práci citován v odkazu pod čarou, lze užít pouze příjmení a zkratku „op. cit.“ a zpravidla rozsah stran </a:t>
            </a:r>
            <a:r>
              <a:rPr lang="cs-CZ" altLang="cs-CZ" sz="2000" dirty="0">
                <a:solidFill>
                  <a:srgbClr val="0EF835"/>
                </a:solidFill>
              </a:rPr>
              <a:t>(např. Novák, </a:t>
            </a:r>
            <a:r>
              <a:rPr lang="cs-CZ" altLang="cs-CZ" sz="2000" dirty="0" smtClean="0">
                <a:solidFill>
                  <a:srgbClr val="0EF835"/>
                </a:solidFill>
              </a:rPr>
              <a:t>op</a:t>
            </a:r>
            <a:r>
              <a:rPr lang="cs-CZ" altLang="cs-CZ" sz="2000" dirty="0">
                <a:solidFill>
                  <a:srgbClr val="0EF835"/>
                </a:solidFill>
              </a:rPr>
              <a:t>. cit., s. 32.)</a:t>
            </a:r>
            <a:r>
              <a:rPr lang="cs-CZ" altLang="cs-CZ" sz="2800" dirty="0" smtClean="0"/>
              <a:t>. Je-li více děl téhož autora – za příjmení uvést rok vydání nebo název díla </a:t>
            </a:r>
            <a:r>
              <a:rPr lang="cs-CZ" altLang="cs-CZ" sz="2000" dirty="0" smtClean="0">
                <a:solidFill>
                  <a:srgbClr val="0EF835"/>
                </a:solidFill>
              </a:rPr>
              <a:t>(např. Novák, 2012, op. cit., s. 32.)</a:t>
            </a:r>
            <a:br>
              <a:rPr lang="cs-CZ" altLang="cs-CZ" sz="2000" dirty="0" smtClean="0">
                <a:solidFill>
                  <a:srgbClr val="0EF835"/>
                </a:solidFill>
              </a:rPr>
            </a:br>
            <a:r>
              <a:rPr lang="cs-CZ" altLang="cs-CZ" sz="1800" dirty="0" smtClean="0">
                <a:solidFill>
                  <a:srgbClr val="0EF835"/>
                </a:solidFill>
              </a:rPr>
              <a:t/>
            </a:r>
            <a:br>
              <a:rPr lang="cs-CZ" altLang="cs-CZ" sz="1800" dirty="0" smtClean="0">
                <a:solidFill>
                  <a:srgbClr val="0EF835"/>
                </a:solidFill>
              </a:rPr>
            </a:br>
            <a:r>
              <a:rPr lang="cs-CZ" altLang="cs-CZ" sz="2800" dirty="0" smtClean="0"/>
              <a:t>- Pokud se v odkazu pod čarou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na téže straně</a:t>
            </a:r>
            <a:r>
              <a:rPr lang="cs-CZ" altLang="cs-CZ" sz="2800" dirty="0" smtClean="0"/>
              <a:t> 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bezprostředně opakuje</a:t>
            </a:r>
            <a:r>
              <a:rPr lang="cs-CZ" altLang="cs-CZ" sz="2800" b="1" dirty="0" smtClean="0"/>
              <a:t> </a:t>
            </a:r>
            <a:r>
              <a:rPr lang="cs-CZ" altLang="cs-CZ" sz="2800" dirty="0" smtClean="0"/>
              <a:t>bibliografická citace konkrétního pramene, použije se u dalšího odkazu výraz „</a:t>
            </a:r>
            <a:r>
              <a:rPr lang="cs-CZ" altLang="cs-CZ" sz="2800" dirty="0" err="1" smtClean="0"/>
              <a:t>Ibidem</a:t>
            </a:r>
            <a:r>
              <a:rPr lang="cs-CZ" altLang="cs-CZ" sz="2800" dirty="0" smtClean="0"/>
              <a:t>“, „</a:t>
            </a:r>
            <a:r>
              <a:rPr lang="cs-CZ" altLang="cs-CZ" sz="2800" dirty="0" err="1" smtClean="0"/>
              <a:t>Ibid</a:t>
            </a:r>
            <a:r>
              <a:rPr lang="cs-CZ" altLang="cs-CZ" sz="2800" dirty="0" smtClean="0"/>
              <a:t>.“ nebo „Tamtéž</a:t>
            </a:r>
            <a:r>
              <a:rPr lang="cs-CZ" altLang="cs-CZ" sz="1800" dirty="0" smtClean="0"/>
              <a:t>“ </a:t>
            </a:r>
            <a:r>
              <a:rPr lang="cs-CZ" altLang="cs-CZ" sz="1800" dirty="0" smtClean="0">
                <a:solidFill>
                  <a:srgbClr val="0EF835"/>
                </a:solidFill>
              </a:rPr>
              <a:t>(př. </a:t>
            </a:r>
            <a:r>
              <a:rPr lang="cs-CZ" altLang="cs-CZ" sz="1800" dirty="0" err="1" smtClean="0">
                <a:solidFill>
                  <a:srgbClr val="0EF835"/>
                </a:solidFill>
              </a:rPr>
              <a:t>Ibidem</a:t>
            </a:r>
            <a:r>
              <a:rPr lang="cs-CZ" altLang="cs-CZ" sz="1800" dirty="0" smtClean="0">
                <a:solidFill>
                  <a:srgbClr val="0EF835"/>
                </a:solidFill>
              </a:rPr>
              <a:t>, s. 23.)</a:t>
            </a:r>
            <a:br>
              <a:rPr lang="cs-CZ" altLang="cs-CZ" sz="1800" dirty="0" smtClean="0">
                <a:solidFill>
                  <a:srgbClr val="0EF835"/>
                </a:solidFill>
              </a:rPr>
            </a:br>
            <a:endParaRPr lang="cs-CZ" altLang="cs-CZ" sz="1800" dirty="0" smtClean="0">
              <a:solidFill>
                <a:srgbClr val="0EF83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3716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sz="3200" b="1" dirty="0" smtClean="0">
                <a:solidFill>
                  <a:srgbClr val="FFFF00"/>
                </a:solidFill>
              </a:rPr>
              <a:t/>
            </a:r>
            <a:br>
              <a:rPr lang="cs-CZ" altLang="cs-CZ" sz="3200" b="1" dirty="0" smtClean="0">
                <a:solidFill>
                  <a:srgbClr val="FFFF00"/>
                </a:solidFill>
              </a:rPr>
            </a:br>
            <a:r>
              <a:rPr lang="cs-CZ" altLang="cs-CZ" sz="3200" b="1" dirty="0">
                <a:solidFill>
                  <a:srgbClr val="FFFF00"/>
                </a:solidFill>
              </a:rPr>
              <a:t/>
            </a:r>
            <a:br>
              <a:rPr lang="cs-CZ" altLang="cs-CZ" sz="3200" b="1" dirty="0">
                <a:solidFill>
                  <a:srgbClr val="FFFF00"/>
                </a:solidFill>
              </a:rPr>
            </a:br>
            <a:r>
              <a:rPr lang="cs-CZ" altLang="cs-CZ" sz="3200" b="1" dirty="0" smtClean="0">
                <a:solidFill>
                  <a:srgbClr val="FFFF00"/>
                </a:solidFill>
              </a:rPr>
              <a:t>Příklad zkrácené  bibliografické citace</a:t>
            </a:r>
            <a:br>
              <a:rPr lang="cs-CZ" altLang="cs-CZ" sz="3200" b="1" dirty="0" smtClean="0">
                <a:solidFill>
                  <a:srgbClr val="FFFF00"/>
                </a:solidFill>
              </a:rPr>
            </a:br>
            <a:r>
              <a:rPr lang="cs-CZ" altLang="cs-CZ" sz="1200" b="1" dirty="0" smtClean="0">
                <a:solidFill>
                  <a:srgbClr val="FFFF00"/>
                </a:solidFill>
              </a:rPr>
              <a:t/>
            </a:r>
            <a:br>
              <a:rPr lang="cs-CZ" altLang="cs-CZ" sz="1200" b="1" dirty="0" smtClean="0">
                <a:solidFill>
                  <a:srgbClr val="FFFF00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>BĚLOHLÁVEK, František. Jak řídit a vést lidi: testy. 4. vyd. Brno: CP </a:t>
            </a:r>
            <a:r>
              <a:rPr lang="cs-CZ" altLang="cs-CZ" sz="2800" dirty="0" err="1" smtClean="0">
                <a:solidFill>
                  <a:schemeClr val="tx1"/>
                </a:solidFill>
              </a:rPr>
              <a:t>Books</a:t>
            </a:r>
            <a:r>
              <a:rPr lang="cs-CZ" altLang="cs-CZ" sz="2800" dirty="0" smtClean="0">
                <a:solidFill>
                  <a:schemeClr val="tx1"/>
                </a:solidFill>
              </a:rPr>
              <a:t>, 2005, s. 32.</a:t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1600" dirty="0" smtClean="0">
                <a:solidFill>
                  <a:schemeClr val="tx1"/>
                </a:solidFill>
              </a:rPr>
              <a:t/>
            </a:r>
            <a:br>
              <a:rPr lang="cs-CZ" altLang="cs-CZ" sz="1600" dirty="0" smtClean="0">
                <a:solidFill>
                  <a:schemeClr val="tx1"/>
                </a:solidFill>
              </a:rPr>
            </a:br>
            <a:r>
              <a:rPr lang="en-US" altLang="cs-CZ" sz="2800" dirty="0" smtClean="0">
                <a:solidFill>
                  <a:schemeClr val="tx1"/>
                </a:solidFill>
              </a:rPr>
              <a:t>CASTELLS, M</a:t>
            </a:r>
            <a:r>
              <a:rPr lang="cs-CZ" altLang="cs-CZ" sz="2800" dirty="0" smtClean="0">
                <a:solidFill>
                  <a:schemeClr val="tx1"/>
                </a:solidFill>
              </a:rPr>
              <a:t>.</a:t>
            </a:r>
            <a:r>
              <a:rPr lang="en-US" altLang="cs-CZ" sz="2800" dirty="0" smtClean="0">
                <a:solidFill>
                  <a:schemeClr val="tx1"/>
                </a:solidFill>
              </a:rPr>
              <a:t> The Information Age: </a:t>
            </a:r>
            <a:r>
              <a:rPr lang="cs-CZ" altLang="cs-CZ" sz="2800" dirty="0" smtClean="0">
                <a:solidFill>
                  <a:schemeClr val="tx1"/>
                </a:solidFill>
              </a:rPr>
              <a:t>E</a:t>
            </a:r>
            <a:r>
              <a:rPr lang="en-US" altLang="cs-CZ" sz="2800" dirty="0" err="1" smtClean="0">
                <a:solidFill>
                  <a:schemeClr val="tx1"/>
                </a:solidFill>
              </a:rPr>
              <a:t>conomy</a:t>
            </a:r>
            <a:r>
              <a:rPr lang="en-US" altLang="cs-CZ" sz="2800" dirty="0" smtClean="0">
                <a:solidFill>
                  <a:schemeClr val="tx1"/>
                </a:solidFill>
              </a:rPr>
              <a:t>. 2.</a:t>
            </a:r>
            <a:r>
              <a:rPr lang="cs-CZ" altLang="cs-CZ" sz="2800" dirty="0" smtClean="0">
                <a:solidFill>
                  <a:schemeClr val="tx1"/>
                </a:solidFill>
              </a:rPr>
              <a:t> </a:t>
            </a:r>
            <a:r>
              <a:rPr lang="cs-CZ" altLang="cs-CZ" sz="2800" dirty="0" err="1" smtClean="0">
                <a:solidFill>
                  <a:schemeClr val="tx1"/>
                </a:solidFill>
              </a:rPr>
              <a:t>ed</a:t>
            </a:r>
            <a:r>
              <a:rPr lang="cs-CZ" altLang="cs-CZ" sz="2800" dirty="0" smtClean="0">
                <a:solidFill>
                  <a:schemeClr val="tx1"/>
                </a:solidFill>
              </a:rPr>
              <a:t>.</a:t>
            </a:r>
            <a:r>
              <a:rPr lang="en-US" altLang="cs-CZ" sz="2800" dirty="0" smtClean="0">
                <a:solidFill>
                  <a:schemeClr val="tx1"/>
                </a:solidFill>
              </a:rPr>
              <a:t> Oxford: Blackwell Publishers, 2004</a:t>
            </a:r>
            <a:r>
              <a:rPr lang="cs-CZ" altLang="cs-CZ" sz="2800" dirty="0" smtClean="0">
                <a:solidFill>
                  <a:schemeClr val="tx1"/>
                </a:solidFill>
              </a:rPr>
              <a:t>, p. 35.</a:t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rgbClr val="FFFF00"/>
                </a:solidFill>
              </a:rPr>
              <a:t/>
            </a:r>
            <a:br>
              <a:rPr lang="cs-CZ" altLang="cs-CZ" sz="2800" dirty="0" smtClean="0">
                <a:solidFill>
                  <a:srgbClr val="FFFF00"/>
                </a:solidFill>
              </a:rPr>
            </a:br>
            <a:r>
              <a:rPr lang="cs-CZ" altLang="cs-CZ" sz="2800" dirty="0" smtClean="0">
                <a:solidFill>
                  <a:srgbClr val="FFFF00"/>
                </a:solidFill>
              </a:rPr>
              <a:t/>
            </a:r>
            <a:br>
              <a:rPr lang="cs-CZ" altLang="cs-CZ" sz="2800" dirty="0" smtClean="0">
                <a:solidFill>
                  <a:srgbClr val="FFFF00"/>
                </a:solidFill>
              </a:rPr>
            </a:br>
            <a:r>
              <a:rPr lang="cs-CZ" altLang="cs-CZ" sz="3200" b="1" dirty="0" smtClean="0">
                <a:solidFill>
                  <a:srgbClr val="FFFF00"/>
                </a:solidFill>
              </a:rPr>
              <a:t>Příklad následné bibliografické citace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/>
            </a:r>
            <a:br>
              <a:rPr lang="cs-CZ" altLang="cs-CZ" sz="2800" b="1" dirty="0" smtClean="0">
                <a:solidFill>
                  <a:srgbClr val="FFFF00"/>
                </a:solidFill>
              </a:rPr>
            </a:br>
            <a:r>
              <a:rPr lang="cs-CZ" altLang="cs-CZ" sz="1600" b="1" dirty="0" smtClean="0">
                <a:solidFill>
                  <a:srgbClr val="FFFF00"/>
                </a:solidFill>
              </a:rPr>
              <a:t/>
            </a:r>
            <a:br>
              <a:rPr lang="cs-CZ" altLang="cs-CZ" sz="1600" b="1" dirty="0" smtClean="0">
                <a:solidFill>
                  <a:srgbClr val="FFFF00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>BĚLOHLÁVEK, 2005, op. cit., s. 56. </a:t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1600" dirty="0" smtClean="0">
                <a:solidFill>
                  <a:schemeClr val="tx1"/>
                </a:solidFill>
              </a:rPr>
              <a:t/>
            </a:r>
            <a:br>
              <a:rPr lang="cs-CZ" altLang="cs-CZ" sz="1600" dirty="0" smtClean="0">
                <a:solidFill>
                  <a:schemeClr val="tx1"/>
                </a:solidFill>
              </a:rPr>
            </a:br>
            <a:r>
              <a:rPr lang="en-US" altLang="cs-CZ" sz="2800" dirty="0" smtClean="0">
                <a:solidFill>
                  <a:schemeClr val="tx1"/>
                </a:solidFill>
              </a:rPr>
              <a:t>CASTELLS, </a:t>
            </a:r>
            <a:r>
              <a:rPr lang="cs-CZ" altLang="cs-CZ" sz="2800" dirty="0" smtClean="0">
                <a:solidFill>
                  <a:schemeClr val="tx1"/>
                </a:solidFill>
              </a:rPr>
              <a:t>op. cit., s. 231.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41438"/>
            <a:ext cx="8229600" cy="46815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Je-li autorů více se stejnou rolí, </a:t>
            </a:r>
            <a:r>
              <a:rPr lang="cs-CZ" altLang="cs-CZ" smtClean="0">
                <a:solidFill>
                  <a:srgbClr val="FFFF00"/>
                </a:solidFill>
              </a:rPr>
              <a:t>měli by být uvedeni všichni</a:t>
            </a:r>
            <a:r>
              <a:rPr lang="cs-CZ" altLang="cs-CZ" smtClean="0"/>
              <a:t>. Je-li autorů více než tři, lze fakultativně uvést pouze osobu uvedenou na prvním místě a pak uvést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   </a:t>
            </a:r>
            <a:r>
              <a:rPr lang="cs-CZ" altLang="cs-CZ" sz="2800" smtClean="0"/>
              <a:t>„</a:t>
            </a:r>
            <a:r>
              <a:rPr lang="cs-CZ" altLang="cs-CZ" sz="2800" smtClean="0">
                <a:solidFill>
                  <a:srgbClr val="FFFF00"/>
                </a:solidFill>
              </a:rPr>
              <a:t>a kol</a:t>
            </a:r>
            <a:r>
              <a:rPr lang="cs-CZ" altLang="cs-CZ" sz="2800" smtClean="0"/>
              <a:t>.“,</a:t>
            </a:r>
            <a:r>
              <a:rPr lang="cs-CZ" altLang="cs-CZ" sz="2400" smtClean="0"/>
              <a:t> </a:t>
            </a:r>
            <a:r>
              <a:rPr lang="cs-CZ" altLang="cs-CZ" smtClean="0"/>
              <a:t>„</a:t>
            </a:r>
            <a:r>
              <a:rPr lang="cs-CZ" altLang="cs-CZ" smtClean="0">
                <a:solidFill>
                  <a:srgbClr val="FFFF00"/>
                </a:solidFill>
              </a:rPr>
              <a:t>et al</a:t>
            </a:r>
            <a:r>
              <a:rPr lang="cs-CZ" altLang="cs-CZ" smtClean="0"/>
              <a:t>.“ nebo </a:t>
            </a:r>
            <a:r>
              <a:rPr lang="cs-CZ" altLang="cs-CZ" smtClean="0">
                <a:solidFill>
                  <a:srgbClr val="FFFF00"/>
                </a:solidFill>
              </a:rPr>
              <a:t>„aj.“</a:t>
            </a:r>
            <a:r>
              <a:rPr lang="cs-CZ" altLang="cs-CZ" sz="2800" smtClean="0"/>
              <a:t> </a:t>
            </a:r>
            <a:r>
              <a:rPr lang="cs-CZ" altLang="cs-CZ" sz="2400" smtClean="0">
                <a:solidFill>
                  <a:srgbClr val="0EF835"/>
                </a:solidFill>
              </a:rPr>
              <a:t>(např. WILLS, T. a kol. ...; WOKOUN, R. aj. ...)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Dva poslední autoři lze oddělit spojkou </a:t>
            </a:r>
            <a:r>
              <a:rPr lang="cs-CZ" altLang="cs-CZ" smtClean="0">
                <a:solidFill>
                  <a:srgbClr val="FFFF00"/>
                </a:solidFill>
              </a:rPr>
              <a:t>„a“.</a:t>
            </a:r>
            <a:r>
              <a:rPr lang="cs-CZ" altLang="cs-CZ" smtClean="0"/>
              <a:t> Kromě prvního jména mohou být další jména uvedena v pořadí křestní jméno a příjmení, pokud je to žádoucí. </a:t>
            </a:r>
            <a:endParaRPr lang="cs-CZ" altLang="cs-CZ" smtClean="0">
              <a:solidFill>
                <a:srgbClr val="FFFF00"/>
              </a:solidFill>
            </a:endParaRPr>
          </a:p>
          <a:p>
            <a:pPr eaLnBrk="1" hangingPunct="1"/>
            <a:endParaRPr lang="cs-CZ" altLang="cs-CZ" sz="2400" smtClean="0"/>
          </a:p>
        </p:txBody>
      </p:sp>
      <p:sp>
        <p:nvSpPr>
          <p:cNvPr id="461827" name="Rectangle 3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0"/>
            <a:ext cx="8229600" cy="1371600"/>
          </a:xfrm>
        </p:spPr>
        <p:txBody>
          <a:bodyPr/>
          <a:lstStyle/>
          <a:p>
            <a:pPr eaLnBrk="1" hangingPunct="1"/>
            <a:r>
              <a:rPr lang="cs-CZ" altLang="cs-CZ" sz="4800" b="1" smtClean="0">
                <a:solidFill>
                  <a:srgbClr val="FFFF00"/>
                </a:solidFill>
              </a:rPr>
              <a:t/>
            </a:r>
            <a:br>
              <a:rPr lang="cs-CZ" altLang="cs-CZ" sz="4800" b="1" smtClean="0">
                <a:solidFill>
                  <a:srgbClr val="FFFF00"/>
                </a:solidFill>
              </a:rPr>
            </a:br>
            <a:r>
              <a:rPr lang="cs-CZ" altLang="cs-CZ" sz="4800" b="1" smtClean="0">
                <a:solidFill>
                  <a:srgbClr val="FFFF00"/>
                </a:solidFill>
              </a:rPr>
              <a:t>Poznámky k citacím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1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1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1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26" grpId="0" build="p"/>
      <p:bldP spid="46182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2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396287" cy="13589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sz="4000" b="1" dirty="0" smtClean="0"/>
              <a:t>    </a:t>
            </a:r>
            <a:r>
              <a:rPr lang="cs-CZ" altLang="cs-CZ" sz="4000" b="1" dirty="0" smtClean="0">
                <a:solidFill>
                  <a:srgbClr val="FFFF00"/>
                </a:solidFill>
              </a:rPr>
              <a:t>Použité informační zdroje </a:t>
            </a:r>
            <a:br>
              <a:rPr lang="cs-CZ" altLang="cs-CZ" sz="4000" b="1" dirty="0" smtClean="0">
                <a:solidFill>
                  <a:srgbClr val="FFFF00"/>
                </a:solidFill>
              </a:rPr>
            </a:br>
            <a:r>
              <a:rPr lang="cs-CZ" altLang="cs-CZ" sz="4000" b="1" dirty="0" smtClean="0">
                <a:solidFill>
                  <a:srgbClr val="FFFF00"/>
                </a:solidFill>
              </a:rPr>
              <a:t>         rozdělujeme na:</a:t>
            </a:r>
            <a:r>
              <a:rPr lang="cs-CZ" altLang="cs-CZ" sz="4000" dirty="0" smtClean="0">
                <a:solidFill>
                  <a:srgbClr val="FFFF00"/>
                </a:solidFill>
              </a:rPr>
              <a:t/>
            </a:r>
            <a:br>
              <a:rPr lang="cs-CZ" altLang="cs-CZ" sz="4000" dirty="0" smtClean="0">
                <a:solidFill>
                  <a:srgbClr val="FFFF00"/>
                </a:solidFill>
              </a:rPr>
            </a:br>
            <a:r>
              <a:rPr lang="cs-CZ" altLang="cs-CZ" sz="1600" dirty="0" smtClean="0">
                <a:solidFill>
                  <a:srgbClr val="FFFF00"/>
                </a:solidFill>
              </a:rPr>
              <a:t/>
            </a:r>
            <a:br>
              <a:rPr lang="cs-CZ" altLang="cs-CZ" sz="1600" dirty="0" smtClean="0">
                <a:solidFill>
                  <a:srgbClr val="FFFF00"/>
                </a:solidFill>
              </a:rPr>
            </a:br>
            <a:r>
              <a:rPr lang="cs-CZ" altLang="cs-CZ" sz="3200" b="1" dirty="0" smtClean="0"/>
              <a:t>-</a:t>
            </a:r>
            <a:r>
              <a:rPr lang="cs-CZ" altLang="cs-CZ" sz="3200" dirty="0" smtClean="0"/>
              <a:t> </a:t>
            </a:r>
            <a:r>
              <a:rPr lang="cs-CZ" altLang="cs-CZ" sz="3600" dirty="0" smtClean="0"/>
              <a:t>Bibliografické citace tištěné („Použitá </a:t>
            </a:r>
            <a:br>
              <a:rPr lang="cs-CZ" altLang="cs-CZ" sz="3600" dirty="0" smtClean="0"/>
            </a:br>
            <a:r>
              <a:rPr lang="cs-CZ" altLang="cs-CZ" sz="3600" dirty="0" smtClean="0"/>
              <a:t>    literatura“: publikace, časopisy, sborníky) </a:t>
            </a:r>
            <a:r>
              <a:rPr lang="cs-CZ" altLang="cs-CZ" sz="3600" b="1" dirty="0" smtClean="0"/>
              <a:t/>
            </a:r>
            <a:br>
              <a:rPr lang="cs-CZ" altLang="cs-CZ" sz="3600" b="1" dirty="0" smtClean="0"/>
            </a:br>
            <a:r>
              <a:rPr lang="cs-CZ" altLang="cs-CZ" sz="3600" b="1" dirty="0" smtClean="0"/>
              <a:t>- </a:t>
            </a:r>
            <a:r>
              <a:rPr lang="cs-CZ" altLang="cs-CZ" sz="3600" dirty="0" smtClean="0"/>
              <a:t>Citace elektronických zdrojů</a:t>
            </a:r>
            <a:br>
              <a:rPr lang="cs-CZ" altLang="cs-CZ" sz="3600" dirty="0" smtClean="0"/>
            </a:br>
            <a:r>
              <a:rPr lang="cs-CZ" altLang="cs-CZ" sz="3600" dirty="0" smtClean="0"/>
              <a:t>    („Elektronické zdroje“) </a:t>
            </a:r>
            <a:br>
              <a:rPr lang="cs-CZ" altLang="cs-CZ" sz="3600" dirty="0" smtClean="0"/>
            </a:br>
            <a:r>
              <a:rPr lang="cs-CZ" altLang="cs-CZ" sz="3600" b="1" dirty="0" smtClean="0"/>
              <a:t>-</a:t>
            </a:r>
            <a:r>
              <a:rPr lang="cs-CZ" altLang="cs-CZ" sz="3600" dirty="0" smtClean="0"/>
              <a:t> Citace právních předpisů („Použité </a:t>
            </a:r>
            <a:br>
              <a:rPr lang="cs-CZ" altLang="cs-CZ" sz="3600" dirty="0" smtClean="0"/>
            </a:br>
            <a:r>
              <a:rPr lang="cs-CZ" altLang="cs-CZ" sz="3600" dirty="0" smtClean="0"/>
              <a:t>    právní předpisy“)  </a:t>
            </a:r>
            <a:br>
              <a:rPr lang="cs-CZ" altLang="cs-CZ" sz="3600" dirty="0" smtClean="0"/>
            </a:br>
            <a:r>
              <a:rPr lang="cs-CZ" altLang="cs-CZ" sz="3600" b="1" dirty="0" smtClean="0"/>
              <a:t>- </a:t>
            </a:r>
            <a:r>
              <a:rPr lang="cs-CZ" altLang="cs-CZ" sz="3600" dirty="0" smtClean="0"/>
              <a:t>Citace soudní judikatury („Použitá</a:t>
            </a:r>
            <a:br>
              <a:rPr lang="cs-CZ" altLang="cs-CZ" sz="3600" dirty="0" smtClean="0"/>
            </a:br>
            <a:r>
              <a:rPr lang="cs-CZ" altLang="cs-CZ" sz="3600" dirty="0" smtClean="0"/>
              <a:t>    soudní judikatura“)</a:t>
            </a:r>
            <a:r>
              <a:rPr lang="cs-CZ" altLang="cs-CZ" sz="4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20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40750" cy="11430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sz="3600" dirty="0" smtClean="0"/>
              <a:t>Je třeba citovat zdroj i u grafů a tabulek (např. Foto: Autor 2007).</a:t>
            </a:r>
            <a:br>
              <a:rPr lang="cs-CZ" altLang="cs-CZ" sz="3600" dirty="0" smtClean="0"/>
            </a:br>
            <a:r>
              <a:rPr lang="cs-CZ" altLang="cs-CZ" sz="3600" dirty="0" smtClean="0"/>
              <a:t/>
            </a:r>
            <a:br>
              <a:rPr lang="cs-CZ" altLang="cs-CZ" sz="3600" dirty="0" smtClean="0"/>
            </a:br>
            <a:r>
              <a:rPr lang="cs-CZ" altLang="cs-CZ" sz="3600" dirty="0" smtClean="0"/>
              <a:t>Soupis použitých pramenů </a:t>
            </a:r>
            <a:br>
              <a:rPr lang="cs-CZ" altLang="cs-CZ" sz="3600" dirty="0" smtClean="0"/>
            </a:br>
            <a:r>
              <a:rPr lang="cs-CZ" altLang="cs-CZ" sz="3600" dirty="0" smtClean="0"/>
              <a:t>uspořádáváme abecedně. </a:t>
            </a:r>
            <a:br>
              <a:rPr lang="cs-CZ" altLang="cs-CZ" sz="3600" dirty="0" smtClean="0"/>
            </a:br>
            <a:r>
              <a:rPr lang="cs-CZ" altLang="cs-CZ" sz="3600" dirty="0" smtClean="0"/>
              <a:t>Položky se stejným prvním prvkem řadí sestupně od nejnovějšího data vydání. </a:t>
            </a:r>
            <a:br>
              <a:rPr lang="cs-CZ" altLang="cs-CZ" sz="3600" dirty="0" smtClean="0"/>
            </a:br>
            <a:r>
              <a:rPr lang="cs-CZ" altLang="cs-CZ" sz="3600" dirty="0" smtClean="0"/>
              <a:t/>
            </a:r>
            <a:br>
              <a:rPr lang="cs-CZ" altLang="cs-CZ" sz="3600" dirty="0" smtClean="0"/>
            </a:br>
            <a:r>
              <a:rPr lang="cs-CZ" altLang="cs-CZ" sz="3600" dirty="0" smtClean="0"/>
              <a:t>Údaje se uvádí v jazyce, ve kterém jsou uvedeny v citovaném dokumentu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6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3716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sz="4000" b="1" dirty="0" smtClean="0">
                <a:solidFill>
                  <a:srgbClr val="FFFF00"/>
                </a:solidFill>
              </a:rPr>
              <a:t>Citace monografické publikace</a:t>
            </a:r>
            <a:r>
              <a:rPr lang="cs-CZ" altLang="cs-CZ" sz="2400" b="1" dirty="0" smtClean="0"/>
              <a:t> </a:t>
            </a:r>
            <a:br>
              <a:rPr lang="cs-CZ" altLang="cs-CZ" sz="2400" b="1" dirty="0" smtClean="0"/>
            </a:br>
            <a:r>
              <a:rPr lang="cs-CZ" altLang="cs-CZ" sz="2400" b="1" dirty="0" smtClean="0"/>
              <a:t/>
            </a:r>
            <a:br>
              <a:rPr lang="cs-CZ" altLang="cs-CZ" sz="2400" b="1" dirty="0" smtClean="0"/>
            </a:br>
            <a:r>
              <a:rPr lang="cs-CZ" altLang="cs-CZ" sz="2400" b="1" dirty="0" smtClean="0"/>
              <a:t/>
            </a:r>
            <a:br>
              <a:rPr lang="cs-CZ" altLang="cs-CZ" sz="2400" b="1" dirty="0" smtClean="0"/>
            </a:br>
            <a:r>
              <a:rPr lang="cs-CZ" altLang="cs-CZ" sz="2400" b="1" dirty="0"/>
              <a:t/>
            </a:r>
            <a:br>
              <a:rPr lang="cs-CZ" altLang="cs-CZ" sz="2400" b="1" dirty="0"/>
            </a:br>
            <a:r>
              <a:rPr lang="cs-CZ" altLang="cs-CZ" sz="2400" b="1" dirty="0" smtClean="0"/>
              <a:t/>
            </a:r>
            <a:br>
              <a:rPr lang="cs-CZ" altLang="cs-CZ" sz="2400" b="1" dirty="0" smtClean="0"/>
            </a:br>
            <a:r>
              <a:rPr lang="cs-CZ" altLang="cs-CZ" sz="2400" b="1" dirty="0"/>
              <a:t/>
            </a:r>
            <a:br>
              <a:rPr lang="cs-CZ" altLang="cs-CZ" sz="2400" b="1" dirty="0"/>
            </a:br>
            <a:r>
              <a:rPr lang="cs-CZ" altLang="cs-CZ" sz="2800" b="1" dirty="0" smtClean="0">
                <a:solidFill>
                  <a:srgbClr val="FFFF00"/>
                </a:solidFill>
              </a:rPr>
              <a:t>Autorské údaje </a:t>
            </a:r>
            <a:r>
              <a:rPr lang="cs-CZ" altLang="cs-CZ" sz="2800" dirty="0" smtClean="0">
                <a:solidFill>
                  <a:srgbClr val="FFFF00"/>
                </a:solidFill>
              </a:rPr>
              <a:t>(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PŘÍJMENÍ a jméno autora).</a:t>
            </a:r>
            <a:r>
              <a:rPr lang="cs-CZ" altLang="cs-CZ" sz="2800" b="1" dirty="0" smtClean="0"/>
              <a:t> </a:t>
            </a:r>
            <a:r>
              <a:rPr lang="cs-CZ" altLang="cs-CZ" sz="2800" b="1" i="1" dirty="0" smtClean="0">
                <a:solidFill>
                  <a:srgbClr val="FFFF00"/>
                </a:solidFill>
              </a:rPr>
              <a:t>Název publikace: případný podnázev</a:t>
            </a:r>
            <a:r>
              <a:rPr lang="cs-CZ" altLang="cs-CZ" sz="2800" i="1" dirty="0" smtClean="0"/>
              <a:t> </a:t>
            </a:r>
            <a:r>
              <a:rPr lang="cs-CZ" altLang="cs-CZ" sz="2800" i="1" dirty="0" smtClean="0">
                <a:solidFill>
                  <a:srgbClr val="FFFF00"/>
                </a:solidFill>
              </a:rPr>
              <a:t>– </a:t>
            </a:r>
            <a:r>
              <a:rPr lang="cs-CZ" altLang="cs-CZ" sz="2800" dirty="0" smtClean="0">
                <a:solidFill>
                  <a:srgbClr val="FFFF00"/>
                </a:solidFill>
              </a:rPr>
              <a:t>pokud nezbytný</a:t>
            </a:r>
            <a:r>
              <a:rPr lang="cs-CZ" altLang="cs-CZ" sz="2800" dirty="0" smtClean="0">
                <a:solidFill>
                  <a:srgbClr val="0EF835"/>
                </a:solidFill>
              </a:rPr>
              <a:t>, jinak nepovinný údaj</a:t>
            </a:r>
            <a:r>
              <a:rPr lang="cs-CZ" altLang="cs-CZ" sz="2800" b="1" dirty="0" smtClean="0"/>
              <a:t>. </a:t>
            </a:r>
            <a:r>
              <a:rPr lang="cs-CZ" altLang="cs-CZ" sz="2800" dirty="0" smtClean="0">
                <a:solidFill>
                  <a:srgbClr val="0EF835"/>
                </a:solidFill>
              </a:rPr>
              <a:t>Sekundární autorské údaje</a:t>
            </a:r>
            <a:r>
              <a:rPr lang="cs-CZ" altLang="cs-CZ" sz="2800" dirty="0" smtClean="0"/>
              <a:t> </a:t>
            </a:r>
            <a:r>
              <a:rPr lang="cs-CZ" altLang="cs-CZ" sz="2800" dirty="0" smtClean="0">
                <a:solidFill>
                  <a:srgbClr val="0EF835"/>
                </a:solidFill>
              </a:rPr>
              <a:t>(např. přeložil - nepovinný údaj).</a:t>
            </a:r>
            <a:r>
              <a:rPr lang="cs-CZ" altLang="cs-CZ" sz="2800" b="1" dirty="0" smtClean="0"/>
              <a:t>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Pořadí vydání</a:t>
            </a:r>
            <a:r>
              <a:rPr lang="cs-CZ" altLang="cs-CZ" sz="2800" b="1" dirty="0" smtClean="0"/>
              <a:t> </a:t>
            </a:r>
            <a:r>
              <a:rPr lang="cs-CZ" altLang="cs-CZ" sz="2800" dirty="0" smtClean="0">
                <a:solidFill>
                  <a:srgbClr val="0EF835"/>
                </a:solidFill>
              </a:rPr>
              <a:t>(první vydání nepovinné uvést)</a:t>
            </a:r>
            <a:r>
              <a:rPr lang="cs-CZ" altLang="cs-CZ" sz="2800" dirty="0" smtClean="0"/>
              <a:t>.</a:t>
            </a:r>
            <a:r>
              <a:rPr lang="cs-CZ" altLang="cs-CZ" sz="2800" b="1" dirty="0" smtClean="0"/>
              <a:t>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Nakladatelské údaje (Místo vydání:</a:t>
            </a:r>
            <a:r>
              <a:rPr lang="cs-CZ" altLang="cs-CZ" sz="2800" b="1" dirty="0" smtClean="0"/>
              <a:t>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Nakladatelství), rok vydání, počet stran (celkový počet stran, v poznámce pod čarou strana textu).</a:t>
            </a:r>
            <a:r>
              <a:rPr lang="cs-CZ" altLang="cs-CZ" sz="2800" dirty="0" smtClean="0"/>
              <a:t> </a:t>
            </a:r>
            <a:r>
              <a:rPr lang="cs-CZ" altLang="cs-CZ" sz="2800" dirty="0" smtClean="0">
                <a:solidFill>
                  <a:srgbClr val="0EF835"/>
                </a:solidFill>
              </a:rPr>
              <a:t>Edice a poznámky</a:t>
            </a:r>
            <a:r>
              <a:rPr lang="cs-CZ" altLang="cs-CZ" sz="2800" dirty="0" smtClean="0"/>
              <a:t> </a:t>
            </a:r>
            <a:r>
              <a:rPr lang="cs-CZ" altLang="cs-CZ" sz="2800" dirty="0" smtClean="0">
                <a:solidFill>
                  <a:srgbClr val="0EF835"/>
                </a:solidFill>
              </a:rPr>
              <a:t>(nepovinný údaj)</a:t>
            </a:r>
            <a:r>
              <a:rPr lang="cs-CZ" altLang="cs-CZ" sz="2800" dirty="0" smtClean="0"/>
              <a:t>.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ISBN</a:t>
            </a:r>
            <a:r>
              <a:rPr lang="cs-CZ" altLang="cs-CZ" sz="2800" dirty="0" smtClean="0"/>
              <a:t>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(mezinárodní standardní číslo knihy).</a:t>
            </a:r>
            <a:r>
              <a:rPr lang="cs-CZ" altLang="cs-CZ" sz="2800" b="1" dirty="0" smtClean="0"/>
              <a:t> 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00"/>
                </a:solidFill>
              </a:rPr>
              <a:t>Formální požadavky 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Při zpracování jakéhokoliv odborného textu se musíme podřídit určitým </a:t>
            </a:r>
            <a:r>
              <a:rPr lang="cs-CZ" altLang="cs-CZ" b="1" smtClean="0">
                <a:solidFill>
                  <a:srgbClr val="FFFF00"/>
                </a:solidFill>
              </a:rPr>
              <a:t>zvyklostem a formálním </a:t>
            </a:r>
            <a:r>
              <a:rPr lang="cs-CZ" altLang="cs-CZ" smtClean="0">
                <a:solidFill>
                  <a:srgbClr val="FFFF00"/>
                </a:solidFill>
              </a:rPr>
              <a:t>požadavkům</a:t>
            </a:r>
            <a:r>
              <a:rPr lang="cs-CZ" altLang="cs-CZ" smtClean="0"/>
              <a:t> na zpracování textu, a to na: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- </a:t>
            </a:r>
            <a:r>
              <a:rPr lang="cs-CZ" altLang="cs-CZ" b="1" smtClean="0">
                <a:solidFill>
                  <a:srgbClr val="FFFF00"/>
                </a:solidFill>
              </a:rPr>
              <a:t>strukturu práce</a:t>
            </a:r>
            <a:r>
              <a:rPr lang="cs-CZ" altLang="cs-CZ" smtClean="0"/>
              <a:t> (členění kapitol, subkapitol a odstavců, resumé, přílohy, seznamy zkratek apod.),</a:t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- </a:t>
            </a:r>
            <a:r>
              <a:rPr lang="cs-CZ" altLang="cs-CZ" b="1" smtClean="0">
                <a:solidFill>
                  <a:srgbClr val="FFFF00"/>
                </a:solidFill>
              </a:rPr>
              <a:t>seznam použitých pramenů a způsob citování v textu</a:t>
            </a:r>
            <a:r>
              <a:rPr lang="cs-CZ" altLang="cs-CZ" smtClean="0"/>
              <a:t>.</a:t>
            </a:r>
            <a:br>
              <a:rPr lang="cs-CZ" altLang="cs-CZ" smtClean="0"/>
            </a:br>
            <a:endParaRPr lang="cs-CZ" altLang="cs-CZ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04813"/>
            <a:ext cx="8540750" cy="6048375"/>
          </a:xfrm>
        </p:spPr>
        <p:txBody>
          <a:bodyPr rtlCol="0">
            <a:normAutofit lnSpcReduction="10000"/>
          </a:bodyPr>
          <a:lstStyle/>
          <a:p>
            <a:pPr marL="342906" indent="-342906" algn="ctr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3600" b="1" dirty="0" smtClean="0">
                <a:solidFill>
                  <a:srgbClr val="FFFF00"/>
                </a:solidFill>
              </a:rPr>
              <a:t>Citace monografické publikace</a:t>
            </a:r>
          </a:p>
          <a:p>
            <a:pPr marL="342906" indent="-342906" algn="ctr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dirty="0" smtClean="0"/>
              <a:t>(příklady č. 1)</a:t>
            </a:r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dirty="0" smtClean="0"/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2800" b="1" dirty="0" smtClean="0"/>
              <a:t>HART, H. L. A. </a:t>
            </a:r>
            <a:r>
              <a:rPr lang="cs-CZ" altLang="cs-CZ" sz="2800" b="1" i="1" dirty="0" smtClean="0"/>
              <a:t>Pojem práva</a:t>
            </a:r>
            <a:r>
              <a:rPr lang="cs-CZ" altLang="cs-CZ" sz="2800" b="1" dirty="0" smtClean="0"/>
              <a:t>.</a:t>
            </a:r>
            <a:r>
              <a:rPr lang="cs-CZ" altLang="cs-CZ" sz="2800" dirty="0" smtClean="0"/>
              <a:t> Přel. Petr </a:t>
            </a:r>
            <a:r>
              <a:rPr lang="cs-CZ" altLang="cs-CZ" sz="2800" dirty="0" err="1" smtClean="0"/>
              <a:t>Fantys</a:t>
            </a:r>
            <a:r>
              <a:rPr lang="cs-CZ" altLang="cs-CZ" sz="2800" dirty="0" smtClean="0"/>
              <a:t>. 1. vyd. </a:t>
            </a:r>
            <a:r>
              <a:rPr lang="cs-CZ" altLang="cs-CZ" sz="2800" b="1" dirty="0" smtClean="0"/>
              <a:t>Praha: Prostor, 2004, 355 s.</a:t>
            </a:r>
            <a:r>
              <a:rPr lang="cs-CZ" altLang="cs-CZ" sz="2800" dirty="0" smtClean="0"/>
              <a:t> Edice Obzor. Sv. 5. </a:t>
            </a:r>
            <a:r>
              <a:rPr lang="cs-CZ" altLang="cs-CZ" sz="2800" b="1" dirty="0" smtClean="0"/>
              <a:t>ISBN 80-7260-103-2</a:t>
            </a:r>
            <a:r>
              <a:rPr lang="cs-CZ" altLang="cs-CZ" sz="2800" dirty="0" smtClean="0"/>
              <a:t>.</a:t>
            </a:r>
            <a:r>
              <a:rPr lang="cs-CZ" altLang="cs-CZ" sz="2400" dirty="0" smtClean="0"/>
              <a:t> </a:t>
            </a:r>
            <a:endParaRPr lang="cs-CZ" altLang="cs-CZ" sz="2400" b="1" dirty="0" smtClean="0"/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1200" b="1" dirty="0" smtClean="0"/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2800" b="1" dirty="0" smtClean="0"/>
              <a:t>NOVÁK, Jan a kol. </a:t>
            </a:r>
            <a:r>
              <a:rPr lang="cs-CZ" altLang="cs-CZ" sz="2800" b="1" i="1" dirty="0" smtClean="0"/>
              <a:t>Stát: </a:t>
            </a:r>
            <a:r>
              <a:rPr lang="cs-CZ" altLang="cs-CZ" sz="2800" i="1" dirty="0" smtClean="0"/>
              <a:t>Úvahy strukturální</a:t>
            </a:r>
            <a:r>
              <a:rPr lang="cs-CZ" altLang="cs-CZ" sz="2800" b="1" i="1" dirty="0" smtClean="0"/>
              <a:t>. </a:t>
            </a:r>
            <a:r>
              <a:rPr lang="cs-CZ" altLang="cs-CZ" sz="2800" b="1" dirty="0" smtClean="0"/>
              <a:t>2. vyd. Plzeň: Aleš Čeněk, 2007, 225 s. ISBN 80-7033-208-X.</a:t>
            </a:r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1200" b="1" dirty="0" smtClean="0">
              <a:solidFill>
                <a:srgbClr val="FFFF00"/>
              </a:solidFill>
            </a:endParaRPr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>
                <a:solidFill>
                  <a:srgbClr val="FFFF00"/>
                </a:solidFill>
              </a:rPr>
              <a:t>Odkaz pod čarou:</a:t>
            </a:r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2800" b="1" dirty="0" smtClean="0"/>
              <a:t>PAVEL, Pavel. </a:t>
            </a:r>
            <a:r>
              <a:rPr lang="cs-CZ" altLang="cs-CZ" sz="2800" b="1" i="1" dirty="0" smtClean="0"/>
              <a:t>Rapa </a:t>
            </a:r>
            <a:r>
              <a:rPr lang="cs-CZ" altLang="cs-CZ" sz="2800" b="1" i="1" dirty="0" err="1" smtClean="0"/>
              <a:t>Nui</a:t>
            </a:r>
            <a:r>
              <a:rPr lang="cs-CZ" altLang="cs-CZ" sz="2800" i="1" dirty="0" smtClean="0"/>
              <a:t>: jak chodily sochy </a:t>
            </a:r>
            <a:r>
              <a:rPr lang="cs-CZ" altLang="cs-CZ" sz="2800" i="1" dirty="0" err="1" smtClean="0"/>
              <a:t>moai</a:t>
            </a:r>
            <a:r>
              <a:rPr lang="cs-CZ" altLang="cs-CZ" sz="2800" b="1" i="1" dirty="0" smtClean="0"/>
              <a:t>.</a:t>
            </a:r>
            <a:r>
              <a:rPr lang="cs-CZ" altLang="cs-CZ" sz="2800" b="1" dirty="0" smtClean="0"/>
              <a:t> 2. vyd.</a:t>
            </a:r>
            <a:r>
              <a:rPr lang="cs-CZ" altLang="cs-CZ" sz="2800" dirty="0" smtClean="0"/>
              <a:t> </a:t>
            </a:r>
            <a:r>
              <a:rPr lang="cs-CZ" altLang="cs-CZ" sz="2800" b="1" dirty="0" smtClean="0"/>
              <a:t>Praha: Olympia, 2000,</a:t>
            </a:r>
            <a:r>
              <a:rPr lang="cs-CZ" altLang="cs-CZ" sz="2800" dirty="0" smtClean="0"/>
              <a:t> </a:t>
            </a:r>
            <a:r>
              <a:rPr lang="cs-CZ" altLang="cs-CZ" sz="2800" b="1" dirty="0" smtClean="0"/>
              <a:t>s. 56.</a:t>
            </a:r>
            <a:r>
              <a:rPr lang="cs-CZ" altLang="cs-CZ" sz="2800" dirty="0" smtClean="0"/>
              <a:t> </a:t>
            </a:r>
            <a:endParaRPr lang="cs-CZ" altLang="cs-CZ" sz="2800" b="1" dirty="0" smtClean="0"/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1000" dirty="0" smtClean="0"/>
          </a:p>
          <a:p>
            <a:pPr marL="342906" indent="-342906" defTabSz="457207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2400" dirty="0" smtClean="0"/>
              <a:t>(Tučně jsou označeny povinné údaje. Pokud některý z nich v pramenu chybí, je možné ho vynechat.)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8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76250"/>
            <a:ext cx="8540750" cy="5976938"/>
          </a:xfrm>
        </p:spPr>
        <p:txBody>
          <a:bodyPr rtlCol="0">
            <a:normAutofit lnSpcReduction="10000"/>
          </a:bodyPr>
          <a:lstStyle/>
          <a:p>
            <a:pPr marL="342906" indent="-342906" algn="ctr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3600" b="1" dirty="0" smtClean="0">
                <a:solidFill>
                  <a:srgbClr val="FFFF00"/>
                </a:solidFill>
              </a:rPr>
              <a:t>Citace monografické publikace</a:t>
            </a:r>
          </a:p>
          <a:p>
            <a:pPr marL="342906" indent="-342906" algn="ctr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/>
              <a:t>(příklady č. 2)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2800" dirty="0" smtClean="0">
              <a:solidFill>
                <a:srgbClr val="FFFF00"/>
              </a:solidFill>
            </a:endParaRP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2800" b="1" dirty="0" smtClean="0"/>
              <a:t>GERLOCH, Aleš, BERAN, Karel, NOVÁK, Jan. </a:t>
            </a:r>
            <a:r>
              <a:rPr lang="cs-CZ" altLang="cs-CZ" sz="2800" b="1" i="1" dirty="0" smtClean="0"/>
              <a:t>Teorie práva</a:t>
            </a:r>
            <a:r>
              <a:rPr lang="cs-CZ" altLang="cs-CZ" sz="2800" b="1" dirty="0" smtClean="0"/>
              <a:t>. Praha: Linde, 2010, 256 s. ISBN 80-8033-208-X.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1600" b="1" dirty="0" smtClean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2800" b="1" dirty="0" smtClean="0"/>
              <a:t>GERLOCH, A.; K. BERAN a J. NOVÁK. </a:t>
            </a:r>
            <a:r>
              <a:rPr lang="cs-CZ" altLang="cs-CZ" sz="2800" b="1" i="1" dirty="0" smtClean="0"/>
              <a:t>Teorie práva</a:t>
            </a:r>
            <a:r>
              <a:rPr lang="cs-CZ" altLang="cs-CZ" sz="2800" b="1" dirty="0" smtClean="0"/>
              <a:t>. Praha: Linde, 2010, 256 s. ISBN 80-8033-208-X.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1600" b="1" dirty="0" smtClean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2800" b="1" dirty="0" smtClean="0"/>
              <a:t>GERLOCH, A. et </a:t>
            </a:r>
            <a:r>
              <a:rPr lang="cs-CZ" altLang="cs-CZ" sz="2800" b="1" dirty="0" err="1" smtClean="0"/>
              <a:t>al.</a:t>
            </a:r>
            <a:r>
              <a:rPr lang="cs-CZ" altLang="cs-CZ" sz="2800" b="1" i="1" dirty="0" err="1" smtClean="0"/>
              <a:t>Teorie</a:t>
            </a:r>
            <a:r>
              <a:rPr lang="cs-CZ" altLang="cs-CZ" sz="2800" b="1" i="1" dirty="0" smtClean="0"/>
              <a:t> práva</a:t>
            </a:r>
            <a:r>
              <a:rPr lang="cs-CZ" altLang="cs-CZ" sz="2800" b="1" dirty="0" smtClean="0"/>
              <a:t>. Praha: Linde, 2010, 256 s. ISBN 80-8033-208-X.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2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5400" b="1" smtClean="0">
                <a:solidFill>
                  <a:srgbClr val="FFFF00"/>
                </a:solidFill>
              </a:rPr>
              <a:t>Citace článku časopisu</a:t>
            </a:r>
            <a:endParaRPr lang="cs-CZ" altLang="cs-CZ" sz="5400" smtClean="0">
              <a:solidFill>
                <a:srgbClr val="FFFF00"/>
              </a:solidFill>
            </a:endParaRPr>
          </a:p>
        </p:txBody>
      </p:sp>
      <p:sp>
        <p:nvSpPr>
          <p:cNvPr id="36761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89138"/>
            <a:ext cx="8229600" cy="4114800"/>
          </a:xfrm>
        </p:spPr>
        <p:txBody>
          <a:bodyPr rtlCol="0">
            <a:normAutofit lnSpcReduction="10000"/>
          </a:bodyPr>
          <a:lstStyle/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b="1" dirty="0" smtClean="0"/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b="1" dirty="0" smtClean="0"/>
              <a:t>   </a:t>
            </a:r>
            <a:r>
              <a:rPr lang="cs-CZ" altLang="cs-CZ" sz="4000" b="1" dirty="0" smtClean="0"/>
              <a:t>Autorské údaje </a:t>
            </a:r>
            <a:r>
              <a:rPr lang="cs-CZ" altLang="cs-CZ" sz="4000" dirty="0" smtClean="0"/>
              <a:t>(</a:t>
            </a:r>
            <a:r>
              <a:rPr lang="cs-CZ" altLang="cs-CZ" sz="4000" b="1" dirty="0" smtClean="0"/>
              <a:t>PŘÍJMENÍ a jméno autora). Název článku: Případný podnázev. </a:t>
            </a:r>
            <a:r>
              <a:rPr lang="cs-CZ" altLang="cs-CZ" sz="4000" b="1" i="1" dirty="0" smtClean="0"/>
              <a:t>Název časopisu.</a:t>
            </a:r>
            <a:r>
              <a:rPr lang="cs-CZ" altLang="cs-CZ" sz="4000" b="1" dirty="0" smtClean="0"/>
              <a:t> rok, ročník (svazek), číslo, strany od - do.</a:t>
            </a:r>
            <a:r>
              <a:rPr lang="cs-CZ" altLang="cs-CZ" sz="4000" dirty="0" smtClean="0"/>
              <a:t> </a:t>
            </a:r>
            <a:r>
              <a:rPr lang="cs-CZ" altLang="cs-CZ" sz="4000" b="1" dirty="0"/>
              <a:t>ISSN (International Standard </a:t>
            </a:r>
            <a:r>
              <a:rPr lang="cs-CZ" altLang="cs-CZ" sz="4000" b="1" dirty="0" err="1"/>
              <a:t>Serial</a:t>
            </a:r>
            <a:r>
              <a:rPr lang="cs-CZ" altLang="cs-CZ" sz="4000" b="1" dirty="0"/>
              <a:t> </a:t>
            </a:r>
            <a:r>
              <a:rPr lang="cs-CZ" altLang="cs-CZ" sz="4000" b="1" dirty="0" err="1" smtClean="0"/>
              <a:t>Number</a:t>
            </a:r>
            <a:r>
              <a:rPr lang="cs-CZ" altLang="cs-CZ" sz="4000" b="1" dirty="0"/>
              <a:t>).</a:t>
            </a:r>
            <a:endParaRPr lang="cs-CZ" altLang="cs-CZ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5" name="Rectangle 5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40750" cy="11430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sz="4800" b="1" dirty="0" smtClean="0">
                <a:solidFill>
                  <a:srgbClr val="FFFF00"/>
                </a:solidFill>
              </a:rPr>
              <a:t>Citace článku časopisu</a:t>
            </a:r>
            <a:r>
              <a:rPr lang="cs-CZ" altLang="cs-CZ" sz="3600" b="1" dirty="0" smtClean="0"/>
              <a:t> </a:t>
            </a:r>
            <a:br>
              <a:rPr lang="cs-CZ" altLang="cs-CZ" sz="3600" b="1" dirty="0" smtClean="0"/>
            </a:br>
            <a:r>
              <a:rPr lang="cs-CZ" altLang="cs-CZ" sz="3600" b="1" dirty="0" smtClean="0"/>
              <a:t>                       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(příklady)</a:t>
            </a:r>
            <a:br>
              <a:rPr lang="cs-CZ" altLang="cs-CZ" sz="2400" b="1" dirty="0" smtClean="0">
                <a:solidFill>
                  <a:schemeClr val="tx1"/>
                </a:solidFill>
              </a:rPr>
            </a:br>
            <a:r>
              <a:rPr lang="cs-CZ" altLang="cs-CZ" sz="2400" b="1" dirty="0" smtClean="0">
                <a:solidFill>
                  <a:schemeClr val="tx1"/>
                </a:solidFill>
              </a:rPr>
              <a:t/>
            </a:r>
            <a:br>
              <a:rPr lang="cs-CZ" altLang="cs-CZ" sz="2400" b="1" dirty="0" smtClean="0">
                <a:solidFill>
                  <a:schemeClr val="tx1"/>
                </a:solidFill>
              </a:rPr>
            </a:br>
            <a:r>
              <a:rPr lang="cs-CZ" altLang="cs-CZ" sz="2400" b="1" dirty="0" smtClean="0">
                <a:solidFill>
                  <a:schemeClr val="tx1"/>
                </a:solidFill>
              </a:rPr>
              <a:t/>
            </a:r>
            <a:br>
              <a:rPr lang="cs-CZ" altLang="cs-CZ" sz="2400" b="1" dirty="0" smtClean="0">
                <a:solidFill>
                  <a:schemeClr val="tx1"/>
                </a:solidFill>
              </a:rPr>
            </a:br>
            <a:r>
              <a:rPr lang="cs-CZ" altLang="cs-CZ" sz="2400" b="1" dirty="0">
                <a:solidFill>
                  <a:schemeClr val="tx1"/>
                </a:solidFill>
              </a:rPr>
              <a:t/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800" b="1" dirty="0" smtClean="0"/>
              <a:t>KNAPP, Viktor. Člověk, občan a právo. </a:t>
            </a:r>
            <a:r>
              <a:rPr lang="cs-CZ" altLang="cs-CZ" sz="2800" b="1" i="1" dirty="0" smtClean="0"/>
              <a:t>Právník</a:t>
            </a:r>
            <a:r>
              <a:rPr lang="cs-CZ" altLang="cs-CZ" sz="2800" b="1" dirty="0" smtClean="0"/>
              <a:t>. 1992, roč. 131, č. 1, s. 25-30</a:t>
            </a:r>
            <a:r>
              <a:rPr lang="cs-CZ" altLang="cs-CZ" sz="2800" dirty="0" smtClean="0"/>
              <a:t>. </a:t>
            </a:r>
            <a:r>
              <a:rPr lang="cs-CZ" altLang="cs-CZ" sz="2800" b="1" dirty="0" smtClean="0"/>
              <a:t>ISSN 0231-6625.</a:t>
            </a:r>
            <a:r>
              <a:rPr lang="cs-CZ" altLang="cs-CZ" sz="2800" dirty="0" smtClean="0"/>
              <a:t> </a:t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b="1" dirty="0" smtClean="0"/>
              <a:t>GERLOCH, A., BERAN, K., NOVÁK, J. Teorie institucí. </a:t>
            </a:r>
            <a:r>
              <a:rPr lang="cs-CZ" altLang="cs-CZ" sz="2800" b="1" i="1" dirty="0" smtClean="0"/>
              <a:t>Časopis pro právní vědu a praxi</a:t>
            </a:r>
            <a:r>
              <a:rPr lang="cs-CZ" altLang="cs-CZ" sz="2800" b="1" dirty="0" smtClean="0"/>
              <a:t>. 2001, roč. 9, č. 3, s. 256-258. ISSN 1210-9126.</a:t>
            </a:r>
            <a:r>
              <a:rPr lang="cs-CZ" altLang="cs-CZ" sz="4000" b="1" dirty="0" smtClean="0"/>
              <a:t> </a:t>
            </a:r>
            <a:r>
              <a:rPr lang="cs-CZ" altLang="cs-CZ" sz="3600" dirty="0" smtClean="0"/>
              <a:t/>
            </a:r>
            <a:br>
              <a:rPr lang="cs-CZ" altLang="cs-CZ" sz="3600" dirty="0" smtClean="0"/>
            </a:br>
            <a:endParaRPr lang="cs-CZ" altLang="cs-CZ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00" b="1" smtClean="0">
                <a:solidFill>
                  <a:srgbClr val="FFFF00"/>
                </a:solidFill>
              </a:rPr>
              <a:t>Citace článku ve sborníku</a:t>
            </a:r>
            <a:endParaRPr lang="cs-CZ" altLang="cs-CZ" sz="4800" smtClean="0">
              <a:solidFill>
                <a:srgbClr val="FFFF00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84313"/>
            <a:ext cx="8540750" cy="44989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smtClean="0"/>
              <a:t>PŘÍJMENÍ a jméno autora</a:t>
            </a:r>
            <a:r>
              <a:rPr lang="cs-CZ" altLang="cs-CZ" sz="2800" smtClean="0"/>
              <a:t>. </a:t>
            </a:r>
            <a:r>
              <a:rPr lang="cs-CZ" altLang="cs-CZ" sz="2800" b="1" smtClean="0"/>
              <a:t>Název příspěvku: Případný podnázev. In: Editor/ři sborníku (ed./eds.).</a:t>
            </a:r>
            <a:r>
              <a:rPr lang="cs-CZ" altLang="cs-CZ" sz="2800" b="1" i="1" smtClean="0"/>
              <a:t> Název sborníku. </a:t>
            </a:r>
            <a:r>
              <a:rPr lang="cs-CZ" altLang="cs-CZ" sz="2800" b="1" smtClean="0"/>
              <a:t>Místo vydání: Nakladatelství, rok vydání, stránky od-do. ISBN.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492375"/>
            <a:ext cx="8540750" cy="11430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sz="4800" b="1" dirty="0" smtClean="0">
                <a:solidFill>
                  <a:srgbClr val="FFFF00"/>
                </a:solidFill>
              </a:rPr>
              <a:t>Citace článku ve sborníku</a:t>
            </a:r>
            <a:r>
              <a:rPr lang="cs-CZ" altLang="cs-CZ" sz="3200" b="1" dirty="0" smtClean="0"/>
              <a:t/>
            </a:r>
            <a:br>
              <a:rPr lang="cs-CZ" altLang="cs-CZ" sz="3200" b="1" dirty="0" smtClean="0"/>
            </a:br>
            <a:r>
              <a:rPr lang="cs-CZ" altLang="cs-CZ" sz="3200" b="1" dirty="0" smtClean="0"/>
              <a:t>                        </a:t>
            </a:r>
            <a:r>
              <a:rPr lang="cs-CZ" altLang="cs-CZ" sz="2400" b="1" dirty="0" smtClean="0"/>
              <a:t>(příklad)</a:t>
            </a:r>
            <a:r>
              <a:rPr lang="cs-CZ" altLang="cs-CZ" sz="3200" b="1" dirty="0" smtClean="0"/>
              <a:t> </a:t>
            </a:r>
            <a:br>
              <a:rPr lang="cs-CZ" altLang="cs-CZ" sz="3200" b="1" dirty="0" smtClean="0"/>
            </a:br>
            <a:r>
              <a:rPr lang="cs-CZ" altLang="cs-CZ" sz="3200" b="1" dirty="0" smtClean="0"/>
              <a:t/>
            </a:r>
            <a:br>
              <a:rPr lang="cs-CZ" altLang="cs-CZ" sz="3200" b="1" dirty="0" smtClean="0"/>
            </a:br>
            <a:r>
              <a:rPr lang="cs-CZ" altLang="cs-CZ" sz="3200" b="1" dirty="0" smtClean="0"/>
              <a:t>BRÖSTL, A. O ústavnosti. In: JERMANOVÁ, H. a MASOPUST, Z. (</a:t>
            </a:r>
            <a:r>
              <a:rPr lang="cs-CZ" altLang="cs-CZ" sz="3200" b="1" dirty="0" err="1" smtClean="0"/>
              <a:t>eds</a:t>
            </a:r>
            <a:r>
              <a:rPr lang="cs-CZ" altLang="cs-CZ" sz="3200" b="1" dirty="0" smtClean="0"/>
              <a:t>.). </a:t>
            </a:r>
            <a:r>
              <a:rPr lang="cs-CZ" altLang="cs-CZ" sz="3200" b="1" i="1" dirty="0" smtClean="0"/>
              <a:t>Metamorfózy práva ve střední Evropě</a:t>
            </a:r>
            <a:r>
              <a:rPr lang="cs-CZ" altLang="cs-CZ" sz="3200" b="1" dirty="0" smtClean="0"/>
              <a:t>. Praha: Ústav Státu a práva AV ČR, 2008, s. 11-24.</a:t>
            </a:r>
            <a:r>
              <a:rPr lang="cs-CZ" altLang="cs-CZ" sz="3200" dirty="0" smtClean="0"/>
              <a:t> </a:t>
            </a:r>
            <a:r>
              <a:rPr lang="cs-CZ" altLang="cs-CZ" sz="3200" b="1" dirty="0" smtClean="0"/>
              <a:t>ISBN 978-80-904024-6-1.</a:t>
            </a:r>
            <a:br>
              <a:rPr lang="cs-CZ" altLang="cs-CZ" sz="3200" b="1" dirty="0" smtClean="0"/>
            </a:br>
            <a:endParaRPr lang="cs-CZ" altLang="cs-CZ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smtClean="0">
                <a:solidFill>
                  <a:srgbClr val="FFFF00"/>
                </a:solidFill>
              </a:rPr>
              <a:t>Citace elektronických pramenů</a:t>
            </a:r>
            <a:endParaRPr lang="cs-CZ" altLang="cs-CZ" sz="4000" smtClean="0">
              <a:solidFill>
                <a:srgbClr val="FFFF00"/>
              </a:solidFill>
            </a:endParaRPr>
          </a:p>
        </p:txBody>
      </p:sp>
      <p:sp>
        <p:nvSpPr>
          <p:cNvPr id="37478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8229600" cy="4114800"/>
          </a:xfrm>
        </p:spPr>
        <p:txBody>
          <a:bodyPr rtlCol="0">
            <a:normAutofit fontScale="92500" lnSpcReduction="2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2800" dirty="0" smtClean="0"/>
              <a:t>Pokud máme k dispozici dokument v tištěné i elektronické podobě, upřednostňujeme citaci tištěného dokumentu s </a:t>
            </a:r>
            <a:r>
              <a:rPr lang="cs-CZ" sz="2800" dirty="0"/>
              <a:t>případným odkazem</a:t>
            </a:r>
            <a:r>
              <a:rPr lang="cs-CZ" sz="2800" dirty="0" smtClean="0"/>
              <a:t>, že tento je i v elektronické podobě.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2800" dirty="0" smtClean="0"/>
              <a:t> Dáváme přednost autorizovaným elektronickým zdrojům před zdroji, které jsou volně otevřeny k úpravám (jako je např. </a:t>
            </a:r>
            <a:r>
              <a:rPr lang="cs-CZ" sz="2800" dirty="0" err="1" smtClean="0"/>
              <a:t>Wikipedia</a:t>
            </a:r>
            <a:r>
              <a:rPr lang="cs-CZ" sz="2800" dirty="0" smtClean="0"/>
              <a:t>).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2800" dirty="0" smtClean="0"/>
              <a:t>Citace musí poskytnout dostatek informací k možnému </a:t>
            </a:r>
            <a:r>
              <a:rPr lang="cs-CZ" sz="2800" dirty="0" err="1" smtClean="0"/>
              <a:t>znovuvyhledání</a:t>
            </a:r>
            <a:r>
              <a:rPr lang="cs-CZ" sz="2800" dirty="0" smtClean="0"/>
              <a:t> elektronického zdroje.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smtClean="0">
                <a:solidFill>
                  <a:srgbClr val="FFFF00"/>
                </a:solidFill>
              </a:rPr>
              <a:t>Citace elektronické publikace</a:t>
            </a:r>
            <a:r>
              <a:rPr lang="cs-CZ" altLang="cs-CZ" sz="4000" smtClean="0"/>
              <a:t>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908050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 b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smtClean="0"/>
              <a:t>Autorské údaje (</a:t>
            </a:r>
            <a:r>
              <a:rPr lang="cs-CZ" altLang="cs-CZ" b="1" smtClean="0">
                <a:solidFill>
                  <a:srgbClr val="FFFF00"/>
                </a:solidFill>
              </a:rPr>
              <a:t>PŘÍJMENÍ a jméno</a:t>
            </a:r>
            <a:r>
              <a:rPr lang="cs-CZ" altLang="cs-CZ" b="1" smtClean="0"/>
              <a:t>). </a:t>
            </a:r>
            <a:r>
              <a:rPr lang="cs-CZ" altLang="cs-CZ" b="1" i="1" smtClean="0">
                <a:solidFill>
                  <a:srgbClr val="FFFF00"/>
                </a:solidFill>
              </a:rPr>
              <a:t>Název</a:t>
            </a:r>
            <a:r>
              <a:rPr lang="cs-CZ" altLang="cs-CZ" b="1" i="1" smtClean="0"/>
              <a:t> </a:t>
            </a:r>
            <a:r>
              <a:rPr lang="cs-CZ" altLang="cs-CZ" b="1" smtClean="0"/>
              <a:t> (</a:t>
            </a:r>
            <a:r>
              <a:rPr lang="cs-CZ" altLang="cs-CZ" smtClean="0"/>
              <a:t>u časopisu a sborníku se zde uvede navíc: </a:t>
            </a:r>
            <a:r>
              <a:rPr lang="cs-CZ" altLang="cs-CZ" i="1" smtClean="0">
                <a:solidFill>
                  <a:srgbClr val="FFFF00"/>
                </a:solidFill>
              </a:rPr>
              <a:t>název časopisu</a:t>
            </a:r>
            <a:r>
              <a:rPr lang="cs-CZ" altLang="cs-CZ" smtClean="0"/>
              <a:t>, resp. u sborníku </a:t>
            </a:r>
            <a:r>
              <a:rPr lang="cs-CZ" altLang="cs-CZ" smtClean="0">
                <a:solidFill>
                  <a:srgbClr val="FFFF00"/>
                </a:solidFill>
              </a:rPr>
              <a:t>In: editoři a </a:t>
            </a:r>
            <a:r>
              <a:rPr lang="cs-CZ" altLang="cs-CZ" i="1" smtClean="0">
                <a:solidFill>
                  <a:srgbClr val="FFFF00"/>
                </a:solidFill>
              </a:rPr>
              <a:t>název sborníku</a:t>
            </a:r>
            <a:r>
              <a:rPr lang="cs-CZ" altLang="cs-CZ" b="1" smtClean="0"/>
              <a:t> </a:t>
            </a:r>
            <a:endParaRPr lang="cs-CZ" altLang="cs-CZ" sz="1200" b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200" b="1" smtClean="0"/>
              <a:t>      </a:t>
            </a:r>
            <a:r>
              <a:rPr lang="cs-CZ" altLang="cs-CZ" b="1" smtClean="0">
                <a:solidFill>
                  <a:srgbClr val="FFFF00"/>
                </a:solidFill>
              </a:rPr>
              <a:t>[Druh nosiče].</a:t>
            </a:r>
            <a:r>
              <a:rPr lang="cs-CZ" altLang="cs-CZ" smtClean="0"/>
              <a:t> Sekundární autorské údaje (Přeložil…).</a:t>
            </a:r>
            <a:r>
              <a:rPr lang="cs-CZ" altLang="cs-CZ" b="1" smtClean="0"/>
              <a:t> </a:t>
            </a:r>
            <a:r>
              <a:rPr lang="cs-CZ" altLang="cs-CZ" b="1" smtClean="0">
                <a:solidFill>
                  <a:srgbClr val="FFFF00"/>
                </a:solidFill>
              </a:rPr>
              <a:t>Vydání/verze.</a:t>
            </a:r>
            <a:r>
              <a:rPr lang="cs-CZ" altLang="cs-CZ" smtClean="0">
                <a:solidFill>
                  <a:srgbClr val="FFFF00"/>
                </a:solidFill>
              </a:rPr>
              <a:t> </a:t>
            </a:r>
            <a:r>
              <a:rPr lang="cs-CZ" altLang="cs-CZ" b="1" smtClean="0">
                <a:solidFill>
                  <a:srgbClr val="FFFF00"/>
                </a:solidFill>
              </a:rPr>
              <a:t>Místo</a:t>
            </a:r>
            <a:r>
              <a:rPr lang="cs-CZ" altLang="cs-CZ" smtClean="0">
                <a:solidFill>
                  <a:srgbClr val="FFFF00"/>
                </a:solidFill>
              </a:rPr>
              <a:t> </a:t>
            </a:r>
            <a:r>
              <a:rPr lang="cs-CZ" altLang="cs-CZ" b="1" smtClean="0">
                <a:solidFill>
                  <a:srgbClr val="FFFF00"/>
                </a:solidFill>
              </a:rPr>
              <a:t>vydání:</a:t>
            </a:r>
            <a:r>
              <a:rPr lang="cs-CZ" altLang="cs-CZ" smtClean="0">
                <a:solidFill>
                  <a:srgbClr val="FFFF00"/>
                </a:solidFill>
              </a:rPr>
              <a:t> </a:t>
            </a:r>
            <a:r>
              <a:rPr lang="cs-CZ" altLang="cs-CZ" b="1" smtClean="0">
                <a:solidFill>
                  <a:srgbClr val="FFFF00"/>
                </a:solidFill>
              </a:rPr>
              <a:t>Nakladatelství,</a:t>
            </a:r>
            <a:r>
              <a:rPr lang="cs-CZ" altLang="cs-CZ" smtClean="0">
                <a:solidFill>
                  <a:srgbClr val="FFFF00"/>
                </a:solidFill>
              </a:rPr>
              <a:t> </a:t>
            </a:r>
            <a:r>
              <a:rPr lang="cs-CZ" altLang="cs-CZ" b="1" smtClean="0">
                <a:solidFill>
                  <a:srgbClr val="FFFF00"/>
                </a:solidFill>
              </a:rPr>
              <a:t>rok vydání, datum aktualizace/revize </a:t>
            </a:r>
            <a:endParaRPr lang="cs-CZ" altLang="cs-CZ" sz="1200" b="1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200" b="1" smtClean="0">
                <a:solidFill>
                  <a:srgbClr val="FFFF00"/>
                </a:solidFill>
              </a:rPr>
              <a:t>       </a:t>
            </a:r>
            <a:r>
              <a:rPr lang="cs-CZ" altLang="cs-CZ" b="1" smtClean="0">
                <a:solidFill>
                  <a:srgbClr val="FFFF00"/>
                </a:solidFill>
              </a:rPr>
              <a:t>[datum citování]. Edice a fyzický popis. ISBN. Dostupnost</a:t>
            </a:r>
            <a:endParaRPr lang="cs-CZ" altLang="cs-CZ" sz="2400" b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00"/>
                </a:solidFill>
              </a:rPr>
              <a:t>Poznámky k elektronickým citacím</a:t>
            </a:r>
          </a:p>
        </p:txBody>
      </p:sp>
      <p:sp>
        <p:nvSpPr>
          <p:cNvPr id="463878" name="Rectangle 6"/>
          <p:cNvSpPr>
            <a:spLocks noGrp="1" noChangeArrowheads="1"/>
          </p:cNvSpPr>
          <p:nvPr>
            <p:ph idx="1"/>
          </p:nvPr>
        </p:nvSpPr>
        <p:spPr>
          <a:xfrm>
            <a:off x="395288" y="1700213"/>
            <a:ext cx="8229600" cy="4114800"/>
          </a:xfrm>
        </p:spPr>
        <p:txBody>
          <a:bodyPr rtlCol="0">
            <a:normAutofit fontScale="85000" lnSpcReduction="10000"/>
          </a:bodyPr>
          <a:lstStyle/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cs-CZ" sz="2800" b="1" dirty="0" smtClean="0">
              <a:solidFill>
                <a:srgbClr val="FFFF00"/>
              </a:solidFill>
            </a:endParaRP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2800" b="1" dirty="0" smtClean="0">
                <a:solidFill>
                  <a:srgbClr val="FFFF00"/>
                </a:solidFill>
              </a:rPr>
              <a:t>Druh nosiče</a:t>
            </a:r>
            <a:r>
              <a:rPr lang="cs-CZ" sz="2800" dirty="0" smtClean="0"/>
              <a:t> – obvykle [online], [CD-ROM], [online databáze], [disk].</a:t>
            </a: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2800" b="1" dirty="0" smtClean="0">
                <a:solidFill>
                  <a:srgbClr val="FFFF00"/>
                </a:solidFill>
              </a:rPr>
              <a:t>Vydání/verze </a:t>
            </a:r>
            <a:r>
              <a:rPr lang="cs-CZ" sz="2800" dirty="0" smtClean="0"/>
              <a:t>– např. 2. vyd., </a:t>
            </a:r>
            <a:r>
              <a:rPr lang="cs-CZ" sz="2800" dirty="0" err="1" smtClean="0"/>
              <a:t>Version</a:t>
            </a:r>
            <a:r>
              <a:rPr lang="cs-CZ" sz="2800" dirty="0" smtClean="0"/>
              <a:t> 3.1 </a:t>
            </a: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2800" b="1" dirty="0" smtClean="0">
                <a:solidFill>
                  <a:srgbClr val="FFFF00"/>
                </a:solidFill>
              </a:rPr>
              <a:t>Datum aktualizace/revize</a:t>
            </a:r>
            <a:r>
              <a:rPr lang="cs-CZ" sz="2800" b="1" dirty="0" smtClean="0"/>
              <a:t> </a:t>
            </a:r>
            <a:r>
              <a:rPr lang="cs-CZ" sz="2800" dirty="0" smtClean="0"/>
              <a:t>– pokud je uvedeno je povinné, např. poslední revize, změna, aktualizace s uvedením data.</a:t>
            </a: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</a:rPr>
              <a:t>Datum citování</a:t>
            </a:r>
            <a:r>
              <a:rPr lang="cs-CZ" sz="2800" b="1" dirty="0" smtClean="0"/>
              <a:t> - </a:t>
            </a:r>
            <a:r>
              <a:rPr lang="cs-CZ" sz="2800" dirty="0" smtClean="0"/>
              <a:t>uvádí se v hranatých závorkách za zkratkou „vid.„, resp. dle směrnice „cit.“ (např. [vid. 3.5.2012], [cit. 2012-08-25], [vid. 2. února 2012]).</a:t>
            </a: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sz="2800" b="1" dirty="0" smtClean="0">
                <a:solidFill>
                  <a:srgbClr val="FFFF00"/>
                </a:solidFill>
              </a:rPr>
              <a:t>Dostupnost</a:t>
            </a:r>
            <a:r>
              <a:rPr lang="cs-CZ" sz="2800" b="1" dirty="0" smtClean="0"/>
              <a:t> </a:t>
            </a:r>
            <a:r>
              <a:rPr lang="cs-CZ" sz="2800" dirty="0" smtClean="0"/>
              <a:t>– uvede se:</a:t>
            </a:r>
            <a:r>
              <a:rPr lang="cs-CZ" sz="2800" b="1" dirty="0" smtClean="0"/>
              <a:t> „</a:t>
            </a:r>
            <a:r>
              <a:rPr lang="cs-CZ" sz="2800" dirty="0" smtClean="0"/>
              <a:t>Dostupné z: úplná adresa“</a:t>
            </a: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cs-CZ" sz="2400" dirty="0" smtClean="0"/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smtClean="0">
                <a:solidFill>
                  <a:srgbClr val="FFFF00"/>
                </a:solidFill>
              </a:rPr>
              <a:t>Citace elektronické publikace</a:t>
            </a:r>
            <a:r>
              <a:rPr lang="cs-CZ" altLang="cs-CZ" sz="3600" b="1" smtClean="0">
                <a:solidFill>
                  <a:srgbClr val="FFFF00"/>
                </a:solidFill>
              </a:rPr>
              <a:t/>
            </a:r>
            <a:br>
              <a:rPr lang="cs-CZ" altLang="cs-CZ" sz="3600" b="1" smtClean="0">
                <a:solidFill>
                  <a:srgbClr val="FFFF00"/>
                </a:solidFill>
              </a:rPr>
            </a:br>
            <a:r>
              <a:rPr lang="cs-CZ" altLang="cs-CZ" sz="2400" smtClean="0">
                <a:solidFill>
                  <a:schemeClr val="tx1"/>
                </a:solidFill>
              </a:rPr>
              <a:t>(Příklady)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229600" cy="4471988"/>
          </a:xfrm>
        </p:spPr>
        <p:txBody>
          <a:bodyPr rtlCol="0">
            <a:normAutofit fontScale="77500" lnSpcReduction="20000"/>
          </a:bodyPr>
          <a:lstStyle/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2800" dirty="0" smtClean="0">
              <a:solidFill>
                <a:srgbClr val="FFFF00"/>
              </a:solidFill>
            </a:endParaRP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2800" dirty="0">
              <a:solidFill>
                <a:srgbClr val="FFFF00"/>
              </a:solidFill>
            </a:endParaRP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2800" dirty="0" smtClean="0">
              <a:solidFill>
                <a:srgbClr val="FFFF00"/>
              </a:solidFill>
            </a:endParaRP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>
                <a:solidFill>
                  <a:srgbClr val="FFFF00"/>
                </a:solidFill>
              </a:rPr>
              <a:t>Monografie:</a:t>
            </a: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/>
              <a:t>PAZDERA, Zdeněk. </a:t>
            </a:r>
            <a:r>
              <a:rPr lang="cs-CZ" altLang="cs-CZ" sz="2800" i="1" dirty="0" smtClean="0"/>
              <a:t>Botanický herbář</a:t>
            </a:r>
            <a:r>
              <a:rPr lang="cs-CZ" altLang="cs-CZ" sz="2800" dirty="0" smtClean="0"/>
              <a:t> [online]. Miličín, aktualizováno 2014-09-30 [cit. 2014-10-02]. Dostupné z: </a:t>
            </a:r>
            <a:r>
              <a:rPr lang="cs-CZ" altLang="cs-CZ" sz="2800" dirty="0" smtClean="0">
                <a:hlinkClick r:id="rId2"/>
              </a:rPr>
              <a:t>http://botanika.wendys.cz/maso.php</a:t>
            </a:r>
            <a:endParaRPr lang="cs-CZ" altLang="cs-CZ" sz="2800" dirty="0" smtClean="0">
              <a:solidFill>
                <a:srgbClr val="FFFF00"/>
              </a:solidFill>
            </a:endParaRP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1000" dirty="0" smtClean="0">
              <a:solidFill>
                <a:srgbClr val="FFFF00"/>
              </a:solidFill>
            </a:endParaRP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>
                <a:solidFill>
                  <a:srgbClr val="FFFF00"/>
                </a:solidFill>
              </a:rPr>
              <a:t>Sborník:</a:t>
            </a: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/>
              <a:t>VESELÝ, Miloš. Diversita a jednota práva. In: NECKÁŘ, Jan et al. (</a:t>
            </a:r>
            <a:r>
              <a:rPr lang="cs-CZ" altLang="cs-CZ" sz="2800" dirty="0" err="1" smtClean="0"/>
              <a:t>eds</a:t>
            </a:r>
            <a:r>
              <a:rPr lang="cs-CZ" altLang="cs-CZ" sz="2800" dirty="0" smtClean="0"/>
              <a:t>.). </a:t>
            </a:r>
            <a:r>
              <a:rPr lang="cs-CZ" altLang="cs-CZ" sz="2800" i="1" dirty="0" smtClean="0"/>
              <a:t>Dny práva – 2008 – </a:t>
            </a:r>
            <a:r>
              <a:rPr lang="cs-CZ" altLang="cs-CZ" sz="2800" i="1" dirty="0" err="1" smtClean="0"/>
              <a:t>Days</a:t>
            </a:r>
            <a:r>
              <a:rPr lang="cs-CZ" altLang="cs-CZ" sz="2800" i="1" dirty="0" smtClean="0"/>
              <a:t> </a:t>
            </a:r>
            <a:r>
              <a:rPr lang="cs-CZ" altLang="cs-CZ" sz="2800" i="1" dirty="0" err="1" smtClean="0"/>
              <a:t>of</a:t>
            </a:r>
            <a:r>
              <a:rPr lang="cs-CZ" altLang="cs-CZ" sz="2800" i="1" dirty="0" smtClean="0"/>
              <a:t> </a:t>
            </a:r>
            <a:r>
              <a:rPr lang="cs-CZ" altLang="cs-CZ" sz="2800" i="1" dirty="0" err="1" smtClean="0"/>
              <a:t>Law</a:t>
            </a:r>
            <a:r>
              <a:rPr lang="cs-CZ" altLang="cs-CZ" sz="2800" i="1" dirty="0" smtClean="0"/>
              <a:t> </a:t>
            </a:r>
            <a:r>
              <a:rPr lang="cs-CZ" altLang="cs-CZ" sz="2800" dirty="0" smtClean="0"/>
              <a:t>[online]. Brno: Masarykova univerzita, 2008 </a:t>
            </a:r>
            <a:r>
              <a:rPr lang="it-IT" altLang="cs-CZ" sz="2800" dirty="0" smtClean="0"/>
              <a:t>[</a:t>
            </a:r>
            <a:r>
              <a:rPr lang="cs-CZ" altLang="cs-CZ" sz="2800" dirty="0" smtClean="0"/>
              <a:t>vid. 1. 9. 2012</a:t>
            </a:r>
            <a:r>
              <a:rPr lang="it-IT" altLang="cs-CZ" sz="2800" dirty="0" smtClean="0"/>
              <a:t>]. S. 1329-1341</a:t>
            </a:r>
            <a:r>
              <a:rPr lang="cs-CZ" altLang="cs-CZ" sz="2800" dirty="0" smtClean="0"/>
              <a:t>.</a:t>
            </a:r>
            <a:r>
              <a:rPr lang="it-IT" altLang="cs-CZ" sz="2800" dirty="0" smtClean="0"/>
              <a:t> </a:t>
            </a:r>
            <a:r>
              <a:rPr lang="cs-CZ" altLang="cs-CZ" sz="2800" dirty="0" smtClean="0"/>
              <a:t>ISBN 978-80-210-4733-4</a:t>
            </a:r>
            <a:r>
              <a:rPr lang="it-IT" altLang="cs-CZ" sz="2800" dirty="0" smtClean="0"/>
              <a:t>. Dostupné z: </a:t>
            </a:r>
            <a:endParaRPr lang="cs-CZ" altLang="cs-CZ" sz="2800" dirty="0" smtClean="0"/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/>
              <a:t>   </a:t>
            </a:r>
            <a:r>
              <a:rPr lang="it-IT" altLang="cs-CZ" sz="2800" dirty="0" smtClean="0">
                <a:hlinkClick r:id="rId3"/>
              </a:rPr>
              <a:t>http://www.law.muni.cz/edicni/dp89/index.html</a:t>
            </a: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smtClean="0">
                <a:solidFill>
                  <a:srgbClr val="FFFF00"/>
                </a:solidFill>
              </a:rPr>
              <a:t>Formální  požadavky jsou uváděny:</a:t>
            </a:r>
            <a:br>
              <a:rPr lang="cs-CZ" altLang="cs-CZ" sz="3600" b="1" smtClean="0">
                <a:solidFill>
                  <a:srgbClr val="FFFF00"/>
                </a:solidFill>
              </a:rPr>
            </a:br>
            <a:r>
              <a:rPr lang="cs-CZ" altLang="cs-CZ" sz="3600" b="1" smtClean="0"/>
              <a:t/>
            </a:r>
            <a:br>
              <a:rPr lang="cs-CZ" altLang="cs-CZ" sz="3600" b="1" smtClean="0"/>
            </a:br>
            <a:r>
              <a:rPr lang="cs-CZ" altLang="cs-CZ" sz="3600" smtClean="0"/>
              <a:t> </a:t>
            </a:r>
            <a:br>
              <a:rPr lang="cs-CZ" altLang="cs-CZ" sz="3600" smtClean="0"/>
            </a:br>
            <a:endParaRPr lang="cs-CZ" altLang="cs-CZ" sz="36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608513"/>
          </a:xfrm>
        </p:spPr>
        <p:txBody>
          <a:bodyPr rtlCol="0">
            <a:normAutofit fontScale="925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altLang="cs-CZ" sz="2400" dirty="0" smtClean="0"/>
              <a:t>- v citační normě ČSN ISO 690 - Pravidla pro </a:t>
            </a:r>
            <a:br>
              <a:rPr lang="cs-CZ" altLang="cs-CZ" sz="2400" dirty="0" smtClean="0"/>
            </a:br>
            <a:r>
              <a:rPr lang="cs-CZ" altLang="cs-CZ" sz="2400" dirty="0" smtClean="0"/>
              <a:t>     bibliografické odkazy a citace informačních zdrojů,</a:t>
            </a:r>
            <a:br>
              <a:rPr lang="cs-CZ" altLang="cs-CZ" sz="2400" dirty="0" smtClean="0"/>
            </a:br>
            <a:r>
              <a:rPr lang="cs-CZ" altLang="cs-CZ" sz="2400" dirty="0" smtClean="0"/>
              <a:t>- ve vnitřních předpisech fakult, vysokých škol a dalších </a:t>
            </a:r>
            <a:br>
              <a:rPr lang="cs-CZ" altLang="cs-CZ" sz="2400" dirty="0" smtClean="0"/>
            </a:br>
            <a:r>
              <a:rPr lang="cs-CZ" altLang="cs-CZ" sz="2400" dirty="0" smtClean="0"/>
              <a:t>     institucí,</a:t>
            </a:r>
            <a:br>
              <a:rPr lang="cs-CZ" altLang="cs-CZ" sz="2400" dirty="0" smtClean="0"/>
            </a:br>
            <a:r>
              <a:rPr lang="cs-CZ" altLang="cs-CZ" sz="2400" dirty="0" smtClean="0"/>
              <a:t>- v pokynech pro autory časopiseckých a sborníkových</a:t>
            </a:r>
            <a:br>
              <a:rPr lang="cs-CZ" altLang="cs-CZ" sz="2400" dirty="0" smtClean="0"/>
            </a:br>
            <a:r>
              <a:rPr lang="cs-CZ" altLang="cs-CZ" sz="2400" dirty="0" smtClean="0"/>
              <a:t>     příspěvků,</a:t>
            </a:r>
            <a:br>
              <a:rPr lang="cs-CZ" altLang="cs-CZ" sz="2400" dirty="0" smtClean="0"/>
            </a:br>
            <a:r>
              <a:rPr lang="cs-CZ" altLang="cs-CZ" sz="2400" dirty="0" smtClean="0"/>
              <a:t>- v právních předpisech souvisejících s autorským právem a studiem (autorský zákon - </a:t>
            </a:r>
            <a:r>
              <a:rPr lang="cs-CZ" altLang="cs-CZ" sz="2400" dirty="0" err="1" smtClean="0"/>
              <a:t>zákon</a:t>
            </a:r>
            <a:r>
              <a:rPr lang="cs-CZ" altLang="cs-CZ" sz="2400" dirty="0" smtClean="0"/>
              <a:t> č. 121/2000 Sb.),</a:t>
            </a:r>
            <a:br>
              <a:rPr lang="cs-CZ" altLang="cs-CZ" sz="2400" dirty="0" smtClean="0"/>
            </a:br>
            <a:r>
              <a:rPr lang="cs-CZ" altLang="cs-CZ" sz="2400" dirty="0" smtClean="0"/>
              <a:t>     zákon o vysokých školách (zákon č. 111/1998 Sb.), </a:t>
            </a:r>
            <a:br>
              <a:rPr lang="cs-CZ" altLang="cs-CZ" sz="2400" dirty="0" smtClean="0"/>
            </a:br>
            <a:r>
              <a:rPr lang="cs-CZ" altLang="cs-CZ" sz="2400" dirty="0" smtClean="0"/>
              <a:t>     občanský zákoník, trestní zákoník a další. </a:t>
            </a:r>
            <a:br>
              <a:rPr lang="cs-CZ" altLang="cs-CZ" sz="2400" dirty="0" smtClean="0"/>
            </a:br>
            <a:endParaRPr lang="cs-CZ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smtClean="0">
                <a:solidFill>
                  <a:srgbClr val="FFFF00"/>
                </a:solidFill>
              </a:rPr>
              <a:t>Citace elektronické publikace</a:t>
            </a:r>
            <a:r>
              <a:rPr lang="cs-CZ" altLang="cs-CZ" sz="3600" b="1" smtClean="0">
                <a:solidFill>
                  <a:srgbClr val="FFFF00"/>
                </a:solidFill>
              </a:rPr>
              <a:t/>
            </a:r>
            <a:br>
              <a:rPr lang="cs-CZ" altLang="cs-CZ" sz="3600" b="1" smtClean="0">
                <a:solidFill>
                  <a:srgbClr val="FFFF00"/>
                </a:solidFill>
              </a:rPr>
            </a:br>
            <a:r>
              <a:rPr lang="cs-CZ" altLang="cs-CZ" sz="2400" smtClean="0">
                <a:solidFill>
                  <a:schemeClr val="tx1"/>
                </a:solidFill>
              </a:rPr>
              <a:t>(Příklad)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3600" dirty="0" smtClean="0">
              <a:solidFill>
                <a:srgbClr val="FFFF00"/>
              </a:solidFill>
            </a:endParaRP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3600" dirty="0" smtClean="0">
                <a:solidFill>
                  <a:srgbClr val="FFFF00"/>
                </a:solidFill>
              </a:rPr>
              <a:t>Časopis: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3600" dirty="0" smtClean="0"/>
              <a:t>DAVIES, </a:t>
            </a:r>
            <a:r>
              <a:rPr lang="cs-CZ" altLang="cs-CZ" sz="3600" dirty="0" err="1" smtClean="0"/>
              <a:t>Lorraine</a:t>
            </a:r>
            <a:r>
              <a:rPr lang="cs-CZ" altLang="cs-CZ" sz="3600" dirty="0" smtClean="0"/>
              <a:t>, FORD, John. Gender </a:t>
            </a:r>
            <a:r>
              <a:rPr lang="cs-CZ" altLang="cs-CZ" sz="3600" dirty="0" err="1" smtClean="0"/>
              <a:t>Inequality</a:t>
            </a:r>
            <a:r>
              <a:rPr lang="cs-CZ" altLang="cs-CZ" sz="3600" dirty="0" smtClean="0"/>
              <a:t>. </a:t>
            </a:r>
            <a:r>
              <a:rPr lang="cs-CZ" altLang="cs-CZ" sz="3600" i="1" dirty="0" err="1" smtClean="0"/>
              <a:t>Journal</a:t>
            </a:r>
            <a:r>
              <a:rPr lang="cs-CZ" altLang="cs-CZ" sz="3600" i="1" dirty="0" smtClean="0"/>
              <a:t> </a:t>
            </a:r>
            <a:r>
              <a:rPr lang="cs-CZ" altLang="cs-CZ" sz="3600" i="1" dirty="0" err="1" smtClean="0"/>
              <a:t>of</a:t>
            </a:r>
            <a:r>
              <a:rPr lang="cs-CZ" altLang="cs-CZ" sz="3600" i="1" dirty="0" smtClean="0"/>
              <a:t> </a:t>
            </a:r>
            <a:r>
              <a:rPr lang="cs-CZ" altLang="cs-CZ" sz="3600" i="1" dirty="0" err="1" smtClean="0"/>
              <a:t>Family</a:t>
            </a:r>
            <a:r>
              <a:rPr lang="cs-CZ" altLang="cs-CZ" sz="3600" i="1" dirty="0" smtClean="0"/>
              <a:t> </a:t>
            </a:r>
            <a:r>
              <a:rPr lang="cs-CZ" altLang="cs-CZ" sz="3600" i="1" dirty="0" err="1" smtClean="0"/>
              <a:t>Violence</a:t>
            </a:r>
            <a:r>
              <a:rPr lang="cs-CZ" altLang="cs-CZ" sz="3600" dirty="0" smtClean="0"/>
              <a:t> [online]. </a:t>
            </a:r>
            <a:r>
              <a:rPr lang="cs-CZ" altLang="cs-CZ" sz="3600" dirty="0" err="1" smtClean="0"/>
              <a:t>Springer</a:t>
            </a:r>
            <a:r>
              <a:rPr lang="cs-CZ" altLang="cs-CZ" sz="3600" dirty="0" smtClean="0"/>
              <a:t>, 2011, vol. 23, n. 2, p. 12-15 [vid. 3.5.2012]. Dostupné z: http://www.ikaros.eu/kowebk.asp?ID=2003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2800" dirty="0" smtClean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smtClean="0">
                <a:solidFill>
                  <a:srgbClr val="FFFF00"/>
                </a:solidFill>
              </a:rPr>
              <a:t>Citace elektronické publikace</a:t>
            </a:r>
            <a:r>
              <a:rPr lang="cs-CZ" altLang="cs-CZ" sz="3600" b="1" smtClean="0">
                <a:solidFill>
                  <a:srgbClr val="FFFF00"/>
                </a:solidFill>
              </a:rPr>
              <a:t/>
            </a:r>
            <a:br>
              <a:rPr lang="cs-CZ" altLang="cs-CZ" sz="3600" b="1" smtClean="0">
                <a:solidFill>
                  <a:srgbClr val="FFFF00"/>
                </a:solidFill>
              </a:rPr>
            </a:br>
            <a:r>
              <a:rPr lang="cs-CZ" altLang="cs-CZ" sz="3600" b="1" smtClean="0">
                <a:solidFill>
                  <a:srgbClr val="FFFF00"/>
                </a:solidFill>
              </a:rPr>
              <a:t> </a:t>
            </a:r>
            <a:r>
              <a:rPr lang="cs-CZ" altLang="cs-CZ" sz="2400" smtClean="0">
                <a:solidFill>
                  <a:schemeClr val="tx1"/>
                </a:solidFill>
              </a:rPr>
              <a:t>(Příklady)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773238"/>
            <a:ext cx="8229600" cy="4471987"/>
          </a:xfrm>
        </p:spPr>
        <p:txBody>
          <a:bodyPr rtlCol="0">
            <a:normAutofit fontScale="85000" lnSpcReduction="20000"/>
          </a:bodyPr>
          <a:lstStyle/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2800" dirty="0" smtClean="0">
              <a:solidFill>
                <a:srgbClr val="FFFF00"/>
              </a:solidFill>
            </a:endParaRP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2800" dirty="0">
              <a:solidFill>
                <a:srgbClr val="FFFF00"/>
              </a:solidFill>
            </a:endParaRP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>
                <a:solidFill>
                  <a:srgbClr val="FFFF00"/>
                </a:solidFill>
              </a:rPr>
              <a:t>Článek z online zdroje:</a:t>
            </a: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/>
              <a:t>  </a:t>
            </a:r>
            <a:r>
              <a:rPr lang="cs-CZ" altLang="cs-CZ" sz="2800" dirty="0" err="1" smtClean="0"/>
              <a:t>Social</a:t>
            </a:r>
            <a:r>
              <a:rPr lang="cs-CZ" altLang="cs-CZ" sz="2800" dirty="0" smtClean="0"/>
              <a:t> software. </a:t>
            </a:r>
            <a:r>
              <a:rPr lang="cs-CZ" altLang="cs-CZ" sz="2800" i="1" dirty="0" err="1" smtClean="0"/>
              <a:t>Wikipedia</a:t>
            </a:r>
            <a:r>
              <a:rPr lang="cs-CZ" altLang="cs-CZ" sz="2800" i="1" dirty="0" smtClean="0"/>
              <a:t> </a:t>
            </a:r>
            <a:r>
              <a:rPr lang="en-US" altLang="cs-CZ" sz="2800" dirty="0" smtClean="0"/>
              <a:t>[online]. </a:t>
            </a:r>
            <a:r>
              <a:rPr lang="en-US" sz="2800" dirty="0"/>
              <a:t>Last modified </a:t>
            </a:r>
            <a:r>
              <a:rPr lang="cs-CZ" sz="2800" dirty="0"/>
              <a:t>28 June 2015 </a:t>
            </a:r>
            <a:r>
              <a:rPr lang="en-US" sz="2800" dirty="0"/>
              <a:t>[vid. 15. 7. 2015]. </a:t>
            </a:r>
            <a:r>
              <a:rPr lang="cs-CZ" sz="2800" dirty="0"/>
              <a:t>Dostupné z: </a:t>
            </a:r>
            <a:r>
              <a:rPr lang="cs-CZ" sz="2800" u="sng" dirty="0">
                <a:hlinkClick r:id="rId2"/>
              </a:rPr>
              <a:t>http://en.wikipedia.org/wiki/Social_software</a:t>
            </a:r>
            <a:endParaRPr lang="cs-CZ" sz="2800" dirty="0"/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1000" dirty="0" smtClean="0">
              <a:solidFill>
                <a:srgbClr val="FFFF00"/>
              </a:solidFill>
            </a:endParaRP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>
                <a:solidFill>
                  <a:srgbClr val="FFFF00"/>
                </a:solidFill>
              </a:rPr>
              <a:t>Elektronický dokument umístěný na www nějaké instituce:</a:t>
            </a:r>
            <a:endParaRPr lang="cs-CZ" altLang="cs-CZ" sz="2800" i="1" dirty="0" smtClean="0">
              <a:solidFill>
                <a:srgbClr val="FFFF00"/>
              </a:solidFill>
            </a:endParaRP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2800" i="1" dirty="0" smtClean="0"/>
              <a:t>  Sociální stipendijní program: směrnice děkana č. 3/2009</a:t>
            </a:r>
            <a:r>
              <a:rPr lang="cs-CZ" altLang="cs-CZ" sz="2800" dirty="0" smtClean="0"/>
              <a:t> [online]. Brno: Právnická fakulta Masarykovy univerzity, vydáno 13. 7. 2009 [vid. 2014-04-07]. Dostupné z: </a:t>
            </a:r>
            <a:r>
              <a:rPr lang="cs-CZ" altLang="cs-CZ" sz="2800" u="sng" dirty="0" smtClean="0">
                <a:hlinkClick r:id="rId3"/>
              </a:rPr>
              <a:t>http://www.law.muni.cz/dokumenty/667</a:t>
            </a: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smtClean="0">
                <a:solidFill>
                  <a:srgbClr val="FFFF00"/>
                </a:solidFill>
              </a:rPr>
              <a:t>CITACE INFORMAČNÍCH ZDROJŮ</a:t>
            </a:r>
          </a:p>
        </p:txBody>
      </p:sp>
      <p:sp>
        <p:nvSpPr>
          <p:cNvPr id="324610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8229600" cy="4114800"/>
          </a:xfrm>
        </p:spPr>
        <p:txBody>
          <a:bodyPr rtlCol="0">
            <a:normAutofit fontScale="92500" lnSpcReduction="20000"/>
          </a:bodyPr>
          <a:lstStyle/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4000" smtClean="0">
                <a:solidFill>
                  <a:srgbClr val="FFFF00"/>
                </a:solidFill>
                <a:latin typeface="TimesNewRoman,BoldItalic" charset="-18"/>
              </a:rPr>
              <a:t>www.stránky</a:t>
            </a: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3600" i="1" smtClean="0">
                <a:latin typeface="TimesNewRoman,BoldItalic" charset="-18"/>
              </a:rPr>
              <a:t>Č</a:t>
            </a:r>
            <a:r>
              <a:rPr lang="cs-CZ" altLang="cs-CZ" sz="3600" i="1" smtClean="0"/>
              <a:t>eský chmel </a:t>
            </a:r>
            <a:r>
              <a:rPr lang="cs-CZ" altLang="cs-CZ" sz="3600" smtClean="0"/>
              <a:t>[online]. [vid. 15. 5. 2011]. Dostupné z: http://www.beer.cz/humulus/</a:t>
            </a:r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3600" smtClean="0"/>
          </a:p>
          <a:p>
            <a:pPr marL="342906" indent="-342906" defTabSz="457207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3600" i="1" smtClean="0"/>
              <a:t>Právnická fakulta Masarykovy univerzity</a:t>
            </a:r>
            <a:r>
              <a:rPr lang="cs-CZ" altLang="cs-CZ" sz="3600" smtClean="0"/>
              <a:t> [online]. </a:t>
            </a:r>
            <a:r>
              <a:rPr lang="pl-PL" altLang="cs-CZ" sz="3600" smtClean="0"/>
              <a:t>Změněno </a:t>
            </a:r>
            <a:r>
              <a:rPr lang="cs-CZ" altLang="cs-CZ" sz="3600" smtClean="0"/>
              <a:t>30. 03. 2014 </a:t>
            </a:r>
            <a:r>
              <a:rPr lang="pl-PL" altLang="cs-CZ" sz="3600" smtClean="0"/>
              <a:t>[</a:t>
            </a:r>
            <a:r>
              <a:rPr lang="cs-CZ" altLang="cs-CZ" sz="3600" smtClean="0"/>
              <a:t>vid</a:t>
            </a:r>
            <a:r>
              <a:rPr lang="pl-PL" altLang="cs-CZ" sz="3600" smtClean="0"/>
              <a:t>. 2014-04-07]. D</a:t>
            </a:r>
            <a:r>
              <a:rPr lang="cs-CZ" altLang="cs-CZ" sz="3600" smtClean="0"/>
              <a:t>ostupné z: </a:t>
            </a:r>
            <a:r>
              <a:rPr lang="pl-PL" altLang="cs-CZ" sz="3600" u="sng" smtClean="0">
                <a:hlinkClick r:id="rId2"/>
              </a:rPr>
              <a:t>http://www.law.muni.cz/</a:t>
            </a:r>
            <a:endParaRPr lang="cs-CZ" altLang="cs-CZ" sz="28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91513" cy="1371600"/>
          </a:xfrm>
        </p:spPr>
        <p:txBody>
          <a:bodyPr/>
          <a:lstStyle/>
          <a:p>
            <a:pPr eaLnBrk="1" hangingPunct="1"/>
            <a:r>
              <a:rPr lang="cs-CZ" altLang="cs-CZ" smtClean="0">
                <a:solidFill>
                  <a:srgbClr val="FFFF00"/>
                </a:solidFill>
              </a:rPr>
              <a:t>Citace tištěné kvalifikační práce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312863"/>
            <a:ext cx="8424863" cy="55451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600" b="1" smtClean="0"/>
              <a:t>   </a:t>
            </a:r>
            <a:r>
              <a:rPr lang="cs-CZ" altLang="cs-CZ" smtClean="0"/>
              <a:t>PŘÍJMENÍ, Jméno. </a:t>
            </a:r>
            <a:r>
              <a:rPr lang="cs-CZ" altLang="cs-CZ" i="1" smtClean="0"/>
              <a:t>Název. </a:t>
            </a:r>
            <a:r>
              <a:rPr lang="cs-CZ" altLang="cs-CZ" smtClean="0"/>
              <a:t>Místo obhajoby,</a:t>
            </a:r>
            <a:r>
              <a:rPr lang="cs-CZ" altLang="cs-CZ" i="1" smtClean="0"/>
              <a:t> </a:t>
            </a:r>
            <a:r>
              <a:rPr lang="cs-CZ" altLang="cs-CZ" smtClean="0"/>
              <a:t>rok obhájení práce. Počet stran. Druh kvalifikační práce. Univerzita, Fakulta. Fakultativně uvést jméno a příjmení vedoucího práce (bez titulů).  Příp. uvést i dostupnost v elektronické podobě.</a:t>
            </a:r>
            <a:r>
              <a:rPr lang="cs-CZ" altLang="cs-CZ" sz="2400" b="1" smtClean="0"/>
              <a:t> </a:t>
            </a:r>
            <a:endParaRPr lang="cs-CZ" altLang="cs-CZ" sz="900" b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90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smtClean="0">
                <a:solidFill>
                  <a:srgbClr val="FFFF00"/>
                </a:solidFill>
              </a:rPr>
              <a:t>Příklad :</a:t>
            </a:r>
            <a:endParaRPr lang="cs-CZ" altLang="cs-CZ" sz="2800" b="1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smtClean="0"/>
              <a:t>    </a:t>
            </a:r>
            <a:r>
              <a:rPr lang="cs-CZ" altLang="cs-CZ" sz="2800" smtClean="0"/>
              <a:t>NOVÁ, Helena. </a:t>
            </a:r>
            <a:r>
              <a:rPr lang="cs-CZ" altLang="cs-CZ" sz="2800" i="1" smtClean="0"/>
              <a:t>Právní důsledky nelegálního užití PC programů</a:t>
            </a:r>
            <a:r>
              <a:rPr lang="cs-CZ" altLang="cs-CZ" sz="2800" smtClean="0"/>
              <a:t>. Brno, 2012. 81 s. Diplomová práce. Masarykova univerzita, právnická fakulta. </a:t>
            </a:r>
            <a:r>
              <a:rPr lang="cs-CZ" altLang="cs-CZ" sz="2400" smtClean="0"/>
              <a:t>(Vedoucí práce Jan NOVÁK.) </a:t>
            </a:r>
            <a:r>
              <a:rPr lang="cs-CZ" altLang="cs-CZ" sz="2800" smtClean="0"/>
              <a:t>Dostupné také z: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smtClean="0"/>
              <a:t>    https://is.muni.cz/auth/th/0000/prf_m/nova.pdf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90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76250"/>
            <a:ext cx="8540750" cy="11430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sz="4000" b="1" smtClean="0">
                <a:solidFill>
                  <a:srgbClr val="FFFF00"/>
                </a:solidFill>
              </a:rPr>
              <a:t>Citace kvalifikační práce z IS</a:t>
            </a:r>
            <a:r>
              <a:rPr lang="cs-CZ" sz="4000" smtClean="0">
                <a:solidFill>
                  <a:srgbClr val="FFFF00"/>
                </a:solidFill>
              </a:rPr>
              <a:t/>
            </a:r>
            <a:br>
              <a:rPr lang="cs-CZ" sz="4000" smtClean="0">
                <a:solidFill>
                  <a:srgbClr val="FFFF00"/>
                </a:solidFill>
              </a:rPr>
            </a:br>
            <a:r>
              <a:rPr lang="cs-CZ" sz="2400" smtClean="0"/>
              <a:t>(příklad)</a:t>
            </a:r>
            <a:r>
              <a:rPr lang="cs-CZ" sz="4000" b="1" smtClean="0"/>
              <a:t/>
            </a:r>
            <a:br>
              <a:rPr lang="cs-CZ" sz="4000" b="1" smtClean="0"/>
            </a:br>
            <a:endParaRPr lang="cs-CZ" sz="4000" b="1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   SVOBODA, Jan. </a:t>
            </a:r>
            <a:r>
              <a:rPr lang="cs-CZ" altLang="cs-CZ" i="1" smtClean="0"/>
              <a:t>Soumrak kyberkomunit</a:t>
            </a:r>
            <a:r>
              <a:rPr lang="cs-CZ" altLang="cs-CZ" smtClean="0"/>
              <a:t> [online]. Brno, 2007 [vid. 2012-05-15]. Diplomová práce. 110 s. Masarykova univerzita, filozofická fakulta. Dostupné z: </a:t>
            </a:r>
            <a:r>
              <a:rPr lang="cs-CZ" altLang="cs-CZ" sz="2800" smtClean="0">
                <a:hlinkClick r:id="rId2"/>
              </a:rPr>
              <a:t>http://is.muni.cz/th/0000/ff_m/svoboda.pdf</a:t>
            </a:r>
            <a:endParaRPr lang="cs-CZ" alt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40750" cy="1143000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00"/>
                </a:solidFill>
              </a:rPr>
              <a:t>Citace právního předpisu</a:t>
            </a:r>
            <a:endParaRPr lang="cs-CZ" altLang="cs-CZ" sz="2800" b="1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981075"/>
            <a:ext cx="8229600" cy="5543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 smtClean="0"/>
              <a:t>Druh právního předpisu, pořadové číslo/rok vydání, zkratka publikační  platformy, celý název předpisu, </a:t>
            </a:r>
            <a:r>
              <a:rPr lang="cs-CZ" altLang="cs-CZ" smtClean="0"/>
              <a:t>pokud byl právní předpis novelizován, uvede se </a:t>
            </a:r>
            <a:r>
              <a:rPr lang="cs-CZ" altLang="cs-CZ" b="1" smtClean="0"/>
              <a:t>ve znění pozdějších předpisů</a:t>
            </a:r>
            <a:r>
              <a:rPr lang="cs-CZ" altLang="cs-CZ" smtClean="0"/>
              <a:t>. </a:t>
            </a:r>
            <a:r>
              <a:rPr lang="cs-CZ" altLang="cs-CZ" b="1" smtClean="0"/>
              <a:t>Zdroj. </a:t>
            </a:r>
            <a:endParaRPr lang="cs-CZ" altLang="cs-CZ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mtClean="0">
                <a:solidFill>
                  <a:srgbClr val="FFFF00"/>
                </a:solidFill>
              </a:rPr>
              <a:t>   Příklad: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smtClean="0"/>
              <a:t> - </a:t>
            </a:r>
            <a:r>
              <a:rPr lang="cs-CZ" altLang="cs-CZ" sz="2400" smtClean="0"/>
              <a:t>Zákon č. 99/1963 Sb., občanský soudní řád, ve znění pozdějších předpisů. In: </a:t>
            </a:r>
            <a:r>
              <a:rPr lang="cs-CZ" altLang="cs-CZ" sz="2400" i="1" smtClean="0"/>
              <a:t>ASPI</a:t>
            </a:r>
            <a:r>
              <a:rPr lang="cs-CZ" altLang="cs-CZ" sz="2400" smtClean="0"/>
              <a:t> </a:t>
            </a:r>
            <a:r>
              <a:rPr lang="pt-BR" altLang="cs-CZ" sz="2400" smtClean="0"/>
              <a:t>[právní informační systém]. </a:t>
            </a:r>
            <a:r>
              <a:rPr lang="cs-CZ" altLang="cs-CZ" sz="2400" smtClean="0"/>
              <a:t>Wolters Kluver ČR </a:t>
            </a:r>
            <a:r>
              <a:rPr lang="pt-BR" altLang="cs-CZ" sz="2400" smtClean="0"/>
              <a:t>[</a:t>
            </a:r>
            <a:r>
              <a:rPr lang="cs-CZ" altLang="cs-CZ" sz="2400" smtClean="0"/>
              <a:t>vid.</a:t>
            </a:r>
            <a:r>
              <a:rPr lang="pt-BR" altLang="cs-CZ" sz="2400" smtClean="0"/>
              <a:t> 29. 4.</a:t>
            </a:r>
            <a:r>
              <a:rPr lang="cs-CZ" altLang="cs-CZ" sz="2400" smtClean="0"/>
              <a:t> 2012].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0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smtClean="0"/>
              <a:t>  - Zákon č. 182/1993 Sb., o Ústavním soudu, ve znění pozdějších předpisů </a:t>
            </a:r>
            <a:r>
              <a:rPr lang="pt-BR" altLang="cs-CZ" sz="2400" smtClean="0"/>
              <a:t>[</a:t>
            </a:r>
            <a:r>
              <a:rPr lang="cs-CZ" altLang="cs-CZ" sz="2400" smtClean="0"/>
              <a:t>online</a:t>
            </a:r>
            <a:r>
              <a:rPr lang="pt-BR" altLang="cs-CZ" sz="2400" smtClean="0"/>
              <a:t>]. [</a:t>
            </a:r>
            <a:r>
              <a:rPr lang="cs-CZ" altLang="cs-CZ" sz="2400" smtClean="0"/>
              <a:t>vid.</a:t>
            </a:r>
            <a:r>
              <a:rPr lang="pt-BR" altLang="cs-CZ" sz="2400" smtClean="0"/>
              <a:t> 29. 4.</a:t>
            </a:r>
            <a:r>
              <a:rPr lang="cs-CZ" altLang="cs-CZ" sz="2400" smtClean="0"/>
              <a:t> 2012]. Dostupný z: www.usoud.cz/zákon-o-ustavnim.soudu/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b="1" smtClean="0">
                <a:solidFill>
                  <a:srgbClr val="FFFF00"/>
                </a:solidFill>
              </a:rPr>
              <a:t>Zkrácená bibliografická citace: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smtClean="0"/>
              <a:t>  - zákon č. 182/1993 Sb.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smtClean="0"/>
              <a:t>  - autorský zákon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540750" cy="1143000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00"/>
                </a:solidFill>
              </a:rPr>
              <a:t>Citace právního předpisu EU</a:t>
            </a:r>
            <a:endParaRPr lang="cs-CZ" altLang="cs-CZ" b="1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96975"/>
            <a:ext cx="8229600" cy="5543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smtClean="0"/>
              <a:t>Druh právního předpisu, orgán, který právní přepis vydal, rok vydání, pořadové číslo a zkratka EU, datum vydání a název. U nařízení EU je rok vydání za pořadovým číslem. Pramen</a:t>
            </a:r>
            <a:endParaRPr lang="cs-CZ" altLang="cs-CZ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20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smtClean="0">
                <a:solidFill>
                  <a:srgbClr val="FFFF00"/>
                </a:solidFill>
              </a:rPr>
              <a:t>Příklad: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smtClean="0"/>
              <a:t>Nařízení Evropského parlamentu a Rady č. 34/98/ES ze dne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smtClean="0"/>
              <a:t>22. června 1998 o postupu poskytování informací ... In: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i="1" smtClean="0"/>
              <a:t>EUR-Lex</a:t>
            </a:r>
            <a:r>
              <a:rPr lang="cs-CZ" altLang="cs-CZ" sz="2400" smtClean="0"/>
              <a:t> [právní informační systém]. Úřad pro publikace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smtClean="0"/>
              <a:t>Evropské unie [cit. 29. </a:t>
            </a:r>
            <a:r>
              <a:rPr lang="pl-PL" altLang="cs-CZ" sz="2400" smtClean="0"/>
              <a:t>4. 2012]. Dostupné z: http://eur-lex.europa.eu/</a:t>
            </a:r>
            <a:r>
              <a:rPr lang="cs-CZ" altLang="cs-CZ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00"/>
                </a:solidFill>
              </a:rPr>
              <a:t>Citace soudního rozhodnutí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73238"/>
            <a:ext cx="8229600" cy="4114800"/>
          </a:xfrm>
        </p:spPr>
        <p:txBody>
          <a:bodyPr rtlCol="0">
            <a:normAutofit lnSpcReduction="1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3600" b="1" dirty="0" smtClean="0"/>
              <a:t>Druh rozhodnutí, příslušný soud,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3600" b="1" dirty="0" smtClean="0"/>
              <a:t>datum rozhodnutí a spisová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3600" b="1" dirty="0" smtClean="0"/>
              <a:t>značka. Připojí se zdroj.</a:t>
            </a:r>
            <a:endParaRPr lang="cs-CZ" altLang="cs-CZ" sz="3600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endParaRPr lang="cs-CZ" altLang="cs-CZ" sz="2400" dirty="0" smtClean="0">
              <a:solidFill>
                <a:srgbClr val="FFFF00"/>
              </a:solidFill>
            </a:endParaRP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cs-CZ" altLang="cs-CZ" sz="2400" dirty="0" smtClean="0">
                <a:solidFill>
                  <a:srgbClr val="FFFF00"/>
                </a:solidFill>
              </a:rPr>
              <a:t>Příklad: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altLang="cs-CZ" sz="2400" dirty="0" smtClean="0"/>
              <a:t>Nález Ústavního soudu ze dne 4. 1. 2007, </a:t>
            </a:r>
            <a:r>
              <a:rPr lang="cs-CZ" altLang="cs-CZ" sz="2400" dirty="0" err="1" smtClean="0"/>
              <a:t>sp</a:t>
            </a:r>
            <a:r>
              <a:rPr lang="cs-CZ" altLang="cs-CZ" sz="2400" dirty="0" smtClean="0"/>
              <a:t>. zn. IV. ÚS 129/06 [online]. </a:t>
            </a:r>
            <a:r>
              <a:rPr lang="cs-CZ" altLang="cs-CZ" sz="2400" i="1" dirty="0" smtClean="0"/>
              <a:t>Ústavní soud </a:t>
            </a:r>
            <a:r>
              <a:rPr lang="cs-CZ" altLang="cs-CZ" sz="2400" dirty="0" smtClean="0"/>
              <a:t>[vid. </a:t>
            </a:r>
            <a:r>
              <a:rPr lang="pt-BR" altLang="cs-CZ" sz="2400" dirty="0" smtClean="0"/>
              <a:t>29. 4.</a:t>
            </a:r>
            <a:r>
              <a:rPr lang="cs-CZ" altLang="cs-CZ" sz="2400" dirty="0" smtClean="0"/>
              <a:t> 2012]. Dostupné z : http://nalus.usoud.cz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00"/>
                </a:solidFill>
              </a:rPr>
              <a:t>PrF MU  -citační směrnice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altLang="cs-CZ" dirty="0"/>
              <a:t>Pro </a:t>
            </a:r>
            <a:r>
              <a:rPr lang="cs-CZ" altLang="cs-CZ" dirty="0" err="1"/>
              <a:t>PrF</a:t>
            </a:r>
            <a:r>
              <a:rPr lang="cs-CZ" altLang="cs-CZ" dirty="0"/>
              <a:t> MU platí </a:t>
            </a:r>
            <a:r>
              <a:rPr lang="cs-CZ" altLang="cs-CZ" b="1" dirty="0">
                <a:solidFill>
                  <a:srgbClr val="FFFF00"/>
                </a:solidFill>
              </a:rPr>
              <a:t>směrnice děkana č. 4/2013</a:t>
            </a:r>
            <a:r>
              <a:rPr lang="cs-CZ" altLang="cs-CZ" dirty="0"/>
              <a:t> </a:t>
            </a:r>
            <a:r>
              <a:rPr lang="cs-CZ" altLang="cs-CZ" i="1" dirty="0">
                <a:solidFill>
                  <a:schemeClr val="folHlink"/>
                </a:solidFill>
              </a:rPr>
              <a:t/>
            </a:r>
            <a:br>
              <a:rPr lang="cs-CZ" altLang="cs-CZ" i="1" dirty="0">
                <a:solidFill>
                  <a:schemeClr val="folHlink"/>
                </a:solidFill>
              </a:rPr>
            </a:br>
            <a:r>
              <a:rPr lang="cs-CZ" altLang="cs-CZ" i="1" dirty="0">
                <a:solidFill>
                  <a:schemeClr val="folHlink"/>
                </a:solidFill>
              </a:rPr>
              <a:t>O citacích dokumentů užívaných v pracích podávaných na Právnické fakultě MU</a:t>
            </a:r>
            <a:r>
              <a:rPr lang="cs-CZ" altLang="cs-CZ" dirty="0"/>
              <a:t>. </a:t>
            </a:r>
            <a:br>
              <a:rPr lang="cs-CZ" altLang="cs-CZ" dirty="0"/>
            </a:br>
            <a:r>
              <a:rPr lang="cs-CZ" altLang="cs-CZ" dirty="0"/>
              <a:t>Vztahuje se na citace dokumentů užitých v kvalifikačních pracích na </a:t>
            </a:r>
            <a:r>
              <a:rPr lang="cs-CZ" altLang="cs-CZ" dirty="0" err="1"/>
              <a:t>PrF</a:t>
            </a:r>
            <a:r>
              <a:rPr lang="cs-CZ" altLang="cs-CZ" dirty="0"/>
              <a:t> MU od seminárních prací až po habilitační práce. Přiměřeně i na ostatní písemné práce podávané na fakultě.</a:t>
            </a:r>
            <a:r>
              <a:rPr lang="cs-CZ" altLang="cs-CZ" b="1" dirty="0">
                <a:solidFill>
                  <a:srgbClr val="FFFF00"/>
                </a:solidFill>
              </a:rPr>
              <a:t/>
            </a:r>
            <a:br>
              <a:rPr lang="cs-CZ" altLang="cs-CZ" b="1" dirty="0">
                <a:solidFill>
                  <a:srgbClr val="FFFF00"/>
                </a:solidFill>
              </a:rPr>
            </a:br>
            <a:r>
              <a:rPr lang="cs-CZ" altLang="cs-CZ" sz="800" b="1" dirty="0">
                <a:solidFill>
                  <a:srgbClr val="FFFF00"/>
                </a:solidFill>
              </a:rPr>
              <a:t/>
            </a:r>
            <a:br>
              <a:rPr lang="cs-CZ" altLang="cs-CZ" sz="800" b="1" dirty="0">
                <a:solidFill>
                  <a:srgbClr val="FFFF00"/>
                </a:solidFill>
              </a:rPr>
            </a:br>
            <a:r>
              <a:rPr lang="cs-CZ" altLang="cs-CZ" b="1" dirty="0">
                <a:solidFill>
                  <a:srgbClr val="FFFF00"/>
                </a:solidFill>
              </a:rPr>
              <a:t>Kontrola dodržení: </a:t>
            </a:r>
            <a:r>
              <a:rPr lang="cs-CZ" altLang="cs-CZ" dirty="0"/>
              <a:t>vedoucí BP a DP, školitel</a:t>
            </a:r>
            <a:br>
              <a:rPr lang="cs-CZ" altLang="cs-CZ" dirty="0"/>
            </a:br>
            <a:r>
              <a:rPr lang="cs-CZ" altLang="cs-CZ" dirty="0"/>
              <a:t>disertace, u </a:t>
            </a:r>
            <a:r>
              <a:rPr lang="cs-CZ" altLang="cs-CZ" dirty="0" err="1"/>
              <a:t>riga</a:t>
            </a:r>
            <a:r>
              <a:rPr lang="cs-CZ" altLang="cs-CZ" dirty="0"/>
              <a:t> oponenti.</a:t>
            </a:r>
            <a:br>
              <a:rPr lang="cs-CZ" altLang="cs-CZ" dirty="0"/>
            </a:br>
            <a:r>
              <a:rPr lang="cs-CZ" altLang="cs-CZ" sz="800" dirty="0"/>
              <a:t/>
            </a:r>
            <a:br>
              <a:rPr lang="cs-CZ" altLang="cs-CZ" sz="800" dirty="0"/>
            </a:br>
            <a:r>
              <a:rPr lang="cs-CZ" altLang="cs-CZ" b="1" dirty="0">
                <a:solidFill>
                  <a:srgbClr val="FFFF00"/>
                </a:solidFill>
              </a:rPr>
              <a:t>Výklad:</a:t>
            </a:r>
            <a:r>
              <a:rPr lang="cs-CZ" altLang="cs-CZ" dirty="0"/>
              <a:t> proděkan pro vědu a výzkum </a:t>
            </a:r>
            <a:r>
              <a:rPr lang="cs-CZ" altLang="cs-CZ" sz="1600" dirty="0"/>
              <a:t>(doc. Kotásek)</a:t>
            </a:r>
            <a:br>
              <a:rPr lang="cs-CZ" altLang="cs-CZ" sz="1600" dirty="0"/>
            </a:br>
            <a:r>
              <a:rPr lang="cs-CZ" altLang="cs-CZ" sz="800" dirty="0"/>
              <a:t/>
            </a:r>
            <a:br>
              <a:rPr lang="cs-CZ" altLang="cs-CZ" sz="800" dirty="0"/>
            </a:br>
            <a:r>
              <a:rPr lang="cs-CZ" altLang="cs-CZ" dirty="0"/>
              <a:t>Formální náležitosti BP a DP upravuje </a:t>
            </a:r>
            <a:r>
              <a:rPr lang="cs-CZ" altLang="cs-CZ" b="1" dirty="0">
                <a:solidFill>
                  <a:srgbClr val="FFFF00"/>
                </a:solidFill>
              </a:rPr>
              <a:t>směrnice děkana č.  7/2012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chemeClr val="folHlink"/>
                </a:solidFill>
              </a:rPr>
              <a:t>o studiu v bakalářských a magisterských programech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3716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altLang="cs-CZ" sz="3600" b="1" dirty="0" smtClean="0">
                <a:solidFill>
                  <a:srgbClr val="FFFF00"/>
                </a:solidFill>
              </a:rPr>
              <a:t/>
            </a:r>
            <a:br>
              <a:rPr lang="cs-CZ" altLang="cs-CZ" sz="3600" b="1" dirty="0" smtClean="0">
                <a:solidFill>
                  <a:srgbClr val="FFFF00"/>
                </a:solidFill>
              </a:rPr>
            </a:br>
            <a:r>
              <a:rPr lang="cs-CZ" altLang="cs-CZ" sz="3600" b="1" dirty="0" smtClean="0">
                <a:solidFill>
                  <a:srgbClr val="FFFF00"/>
                </a:solidFill>
              </a:rPr>
              <a:t>Podpůrně k směrnice děkana č. 4/2013</a:t>
            </a:r>
            <a:r>
              <a:rPr lang="cs-CZ" altLang="cs-CZ" sz="3600" dirty="0" smtClean="0"/>
              <a:t> </a:t>
            </a:r>
            <a:r>
              <a:rPr lang="cs-CZ" altLang="cs-CZ" sz="3600" b="1" dirty="0" smtClean="0">
                <a:solidFill>
                  <a:srgbClr val="FFFF00"/>
                </a:solidFill>
              </a:rPr>
              <a:t>se použijí normy:</a:t>
            </a:r>
            <a:r>
              <a:rPr lang="cs-CZ" altLang="cs-CZ" sz="2800" dirty="0" smtClean="0"/>
              <a:t> </a:t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-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ČSN ISO 690</a:t>
            </a:r>
            <a:br>
              <a:rPr lang="cs-CZ" altLang="cs-CZ" sz="2800" b="1" dirty="0" smtClean="0">
                <a:solidFill>
                  <a:srgbClr val="FFFF00"/>
                </a:solidFill>
              </a:rPr>
            </a:br>
            <a:r>
              <a:rPr lang="cs-CZ" altLang="cs-CZ" sz="2800" b="1" dirty="0" smtClean="0">
                <a:solidFill>
                  <a:srgbClr val="FFFF00"/>
                </a:solidFill>
              </a:rPr>
              <a:t/>
            </a:r>
            <a:br>
              <a:rPr lang="cs-CZ" altLang="cs-CZ" sz="2800" b="1" dirty="0" smtClean="0">
                <a:solidFill>
                  <a:srgbClr val="FFFF00"/>
                </a:solidFill>
              </a:rPr>
            </a:br>
            <a:r>
              <a:rPr lang="cs-CZ" altLang="cs-CZ" sz="2800" b="1" dirty="0" smtClean="0">
                <a:solidFill>
                  <a:srgbClr val="FFFF00"/>
                </a:solidFill>
              </a:rPr>
              <a:t>- Legislativní pravidla vlády</a:t>
            </a:r>
            <a:r>
              <a:rPr lang="cs-CZ" altLang="cs-CZ" sz="2800" dirty="0" smtClean="0"/>
              <a:t> (při citaci právních předpisů) a </a:t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-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Pravidla pro jednotnou úpravu dokumentů EU</a:t>
            </a:r>
            <a:r>
              <a:rPr lang="cs-CZ" altLang="cs-CZ" sz="2800" b="1" dirty="0" smtClean="0"/>
              <a:t> </a:t>
            </a:r>
            <a:r>
              <a:rPr lang="cs-CZ" altLang="cs-CZ" sz="2800" dirty="0" smtClean="0"/>
              <a:t>(při citaci právních předpisů EU).</a:t>
            </a:r>
            <a:br>
              <a:rPr lang="cs-CZ" altLang="cs-CZ" sz="2800" dirty="0" smtClean="0"/>
            </a:br>
            <a:r>
              <a:rPr lang="cs-CZ" altLang="cs-CZ" sz="2800" b="1" dirty="0" smtClean="0"/>
              <a:t/>
            </a:r>
            <a:br>
              <a:rPr lang="cs-CZ" altLang="cs-CZ" sz="2800" b="1" dirty="0" smtClean="0"/>
            </a:br>
            <a:r>
              <a:rPr lang="cs-CZ" altLang="cs-CZ" sz="2800" dirty="0" smtClean="0"/>
              <a:t>V případech porušení citačních norem dosahujících kvalifikace plagiátu se uplatní vnitřní předpis Právnické fakulty MU </a:t>
            </a:r>
            <a:r>
              <a:rPr lang="cs-CZ" altLang="cs-CZ" sz="2800" b="1" dirty="0" smtClean="0">
                <a:solidFill>
                  <a:srgbClr val="FFFF00"/>
                </a:solidFill>
              </a:rPr>
              <a:t>Disciplinární řád</a:t>
            </a:r>
            <a:r>
              <a:rPr lang="cs-CZ" altLang="cs-CZ" sz="2800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131763" y="452438"/>
            <a:ext cx="7761287" cy="1400175"/>
          </a:xfrm>
        </p:spPr>
        <p:txBody>
          <a:bodyPr/>
          <a:lstStyle/>
          <a:p>
            <a:pPr marL="514350" indent="-514350" eaLnBrk="1" hangingPunct="1"/>
            <a:r>
              <a:rPr lang="cs-CZ" altLang="cs-CZ" sz="2800" b="1" smtClean="0">
                <a:solidFill>
                  <a:srgbClr val="FFFF00"/>
                </a:solidFill>
              </a:rPr>
              <a:t>B) </a:t>
            </a:r>
            <a:r>
              <a:rPr lang="cs-CZ" altLang="cs-CZ" sz="2800" b="1" smtClean="0">
                <a:solidFill>
                  <a:schemeClr val="tx1"/>
                </a:solidFill>
              </a:rPr>
              <a:t> </a:t>
            </a:r>
            <a:r>
              <a:rPr lang="cs-CZ" altLang="cs-CZ" sz="2800" b="1" smtClean="0">
                <a:solidFill>
                  <a:srgbClr val="FFFF00"/>
                </a:solidFill>
              </a:rPr>
              <a:t>S jakými zdroji můžeme pracovat </a:t>
            </a:r>
            <a:br>
              <a:rPr lang="cs-CZ" altLang="cs-CZ" sz="2800" b="1" smtClean="0">
                <a:solidFill>
                  <a:srgbClr val="FFFF00"/>
                </a:solidFill>
              </a:rPr>
            </a:br>
            <a:r>
              <a:rPr lang="cs-CZ" altLang="cs-CZ" sz="2800" b="1" smtClean="0">
                <a:solidFill>
                  <a:srgbClr val="FFFF00"/>
                </a:solidFill>
              </a:rPr>
              <a:t>při tvorbě  odborného (právního)textu?</a:t>
            </a:r>
            <a:br>
              <a:rPr lang="cs-CZ" altLang="cs-CZ" sz="2800" b="1" smtClean="0">
                <a:solidFill>
                  <a:srgbClr val="FFFF00"/>
                </a:solidFill>
              </a:rPr>
            </a:br>
            <a:endParaRPr lang="cs-CZ" altLang="cs-CZ" sz="2800" smtClean="0">
              <a:solidFill>
                <a:srgbClr val="FFFF00"/>
              </a:solidFill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Autoři při psaní odborných textů používají celou řadu zdrojů;  odborné knihy, články, tištěné nebo elektronické. </a:t>
            </a:r>
          </a:p>
          <a:p>
            <a:pPr eaLnBrk="1" hangingPunct="1"/>
            <a:r>
              <a:rPr lang="cs-CZ" altLang="cs-CZ" smtClean="0"/>
              <a:t>V oblasti práva  autoři pracují se specifickými zdroji;  s právními předpisy, soudními rozhodnutími- judikáty,  důvodovými zprávami, metodickými pokyny, právními podáními, atd. </a:t>
            </a:r>
          </a:p>
          <a:p>
            <a:pPr eaLnBrk="1" hangingPunct="1"/>
            <a:r>
              <a:rPr lang="cs-CZ" altLang="cs-CZ" smtClean="0"/>
              <a:t>Někdy  se odkazují i na obrazy, audiovizuální záznamy, apod.  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4188" y="571500"/>
            <a:ext cx="7056437" cy="1273175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FFFF00"/>
                </a:solidFill>
              </a:rPr>
              <a:t>Primární či sekundární  zdroje?  </a:t>
            </a:r>
            <a:br>
              <a:rPr lang="cs-CZ" b="1" dirty="0">
                <a:solidFill>
                  <a:srgbClr val="FFFF00"/>
                </a:solidFill>
              </a:rPr>
            </a:b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u="sng" dirty="0"/>
              <a:t>Za </a:t>
            </a:r>
            <a:r>
              <a:rPr lang="cs-CZ" b="1" u="sng" dirty="0"/>
              <a:t>primární zdroje (prameny)</a:t>
            </a:r>
            <a:r>
              <a:rPr lang="cs-CZ" u="sng" dirty="0"/>
              <a:t> typicky považujeme:</a:t>
            </a:r>
            <a:endParaRPr lang="cs-CZ" sz="2800" u="sng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u="sng" dirty="0"/>
              <a:t>původní vědecké práce</a:t>
            </a:r>
            <a:r>
              <a:rPr lang="cs-CZ" b="1" dirty="0"/>
              <a:t>, </a:t>
            </a:r>
            <a:endParaRPr lang="cs-CZ" sz="2800" b="1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dirty="0"/>
              <a:t>v oblasti práva pak také </a:t>
            </a:r>
            <a:endParaRPr lang="cs-CZ" sz="2800" b="1" dirty="0"/>
          </a:p>
          <a:p>
            <a:pPr marL="742962" lvl="1" indent="-285755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dirty="0"/>
              <a:t>právní předpisy, </a:t>
            </a:r>
            <a:endParaRPr lang="cs-CZ" sz="2400" b="1" dirty="0"/>
          </a:p>
          <a:p>
            <a:pPr marL="742962" lvl="1" indent="-285755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dirty="0"/>
              <a:t>soudní nebo správní rozhodnutí, </a:t>
            </a:r>
            <a:endParaRPr lang="cs-CZ" sz="2400" b="1" dirty="0"/>
          </a:p>
          <a:p>
            <a:pPr marL="742962" lvl="1" indent="-285755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dirty="0"/>
              <a:t>důvodové zprávy a </a:t>
            </a:r>
            <a:endParaRPr lang="cs-CZ" sz="2400" b="1" dirty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dirty="0"/>
              <a:t>další původní </a:t>
            </a:r>
            <a:r>
              <a:rPr lang="cs-CZ" b="1" dirty="0" smtClean="0"/>
              <a:t>prameny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cs-CZ" b="1" u="sng" dirty="0" smtClean="0"/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cs-CZ" b="1" u="sng" dirty="0" smtClean="0"/>
              <a:t>Sekundární </a:t>
            </a:r>
            <a:r>
              <a:rPr lang="cs-CZ" b="1" u="sng" dirty="0"/>
              <a:t>zdroje (prameny</a:t>
            </a:r>
            <a:r>
              <a:rPr lang="cs-CZ" b="1" dirty="0"/>
              <a:t>)</a:t>
            </a:r>
            <a:r>
              <a:rPr lang="cs-CZ" dirty="0"/>
              <a:t> jsou potom ty, které s primárními prameny nějak pracují, interpretují je, rozvádí je. </a:t>
            </a:r>
          </a:p>
          <a:p>
            <a:pPr marL="342906" indent="-342906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00"/>
                </a:solidFill>
              </a:rPr>
              <a:t>Pozor!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827088" y="1331913"/>
            <a:ext cx="7596187" cy="41941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eaLnBrk="1" hangingPunct="1"/>
            <a:r>
              <a:rPr lang="cs-CZ" altLang="cs-CZ" smtClean="0"/>
              <a:t>  </a:t>
            </a:r>
            <a:r>
              <a:rPr lang="cs-CZ" altLang="cs-CZ" sz="3200" smtClean="0"/>
              <a:t>  </a:t>
            </a:r>
            <a:r>
              <a:rPr lang="cs-CZ" altLang="cs-CZ" sz="3200" b="1" smtClean="0"/>
              <a:t>V žádném případě pak nesmíme převzít citaci z druhé ruky a předstírat, že pracujeme s originálem. </a:t>
            </a:r>
          </a:p>
          <a:p>
            <a:pPr eaLnBrk="1" hangingPunct="1"/>
            <a:endParaRPr lang="cs-CZ" altLang="cs-CZ" sz="3200" b="1" smtClean="0"/>
          </a:p>
          <a:p>
            <a:pPr eaLnBrk="1" hangingPunct="1"/>
            <a:r>
              <a:rPr lang="cs-CZ" altLang="cs-CZ" sz="3200" b="1" smtClean="0"/>
              <a:t>V takovém případě by se jednalo o porušení publikační etiky. </a:t>
            </a:r>
            <a:endParaRPr lang="cs-CZ" altLang="cs-CZ" sz="32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200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3596</TotalTime>
  <Words>2093</Words>
  <Application>Microsoft Office PowerPoint</Application>
  <PresentationFormat>Předvádění na obrazovce (4:3)</PresentationFormat>
  <Paragraphs>278</Paragraphs>
  <Slides>47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5" baseType="lpstr">
      <vt:lpstr>Century Gothic</vt:lpstr>
      <vt:lpstr>Arial</vt:lpstr>
      <vt:lpstr>Wingdings 3</vt:lpstr>
      <vt:lpstr>Wingdings</vt:lpstr>
      <vt:lpstr>Times New Roman</vt:lpstr>
      <vt:lpstr>Tahoma</vt:lpstr>
      <vt:lpstr>TimesNewRoman,BoldItalic</vt:lpstr>
      <vt:lpstr>Ion</vt:lpstr>
      <vt:lpstr>JAK SPRÁVNĚ CITOVAT</vt:lpstr>
      <vt:lpstr>Proč je nutné dodržovat citační etiku?  </vt:lpstr>
      <vt:lpstr>Formální požadavky </vt:lpstr>
      <vt:lpstr>Formální  požadavky jsou uváděny:    </vt:lpstr>
      <vt:lpstr>PrF MU  -citační směrnice </vt:lpstr>
      <vt:lpstr> Podpůrně k směrnice děkana č. 4/2013 se použijí normy:   - ČSN ISO 690  - Legislativní pravidla vlády (při citaci právních předpisů) a   - Pravidla pro jednotnou úpravu dokumentů EU (při citaci právních předpisů EU).  V případech porušení citačních norem dosahujících kvalifikace plagiátu se uplatní vnitřní předpis Právnické fakulty MU Disciplinární řád.</vt:lpstr>
      <vt:lpstr>B)  S jakými zdroji můžeme pracovat  při tvorbě  odborného (právního)textu? </vt:lpstr>
      <vt:lpstr>Primární či sekundární  zdroje?   </vt:lpstr>
      <vt:lpstr>Pozor!</vt:lpstr>
      <vt:lpstr>   C)  Jak správně citovat? Základní pojmy:   􀂃 citace - převzatá část textu z použitých pramenů   􀂃 bibliografická citace (reference) – úplný souhrn údajů o citovaném prameni k identifikaci a zpětnému vyhledání zdroje   􀂃 seznam bibliografických citací - seznam použitých pramenů v závěru práce  􀂃 odkaz (citation) – úplné nebo zkrácené označení pramene na stránce pod čarou  􀂃 citát (quotation) – obecně známé rčení</vt:lpstr>
      <vt:lpstr> K čemu slouží poznámky pod čarou? </vt:lpstr>
      <vt:lpstr>Poznámka pod čarou je věta, kterou je třeba začít velkým písmenem a zakončit tečkou.     </vt:lpstr>
      <vt:lpstr>Odkazy na poznámky pod čarou </vt:lpstr>
      <vt:lpstr>Proč odkazujeme na zdroje?  </vt:lpstr>
      <vt:lpstr>Příklad vhodného a nevhodného odkazování</vt:lpstr>
      <vt:lpstr>d) Citační pravidla</vt:lpstr>
      <vt:lpstr>Metody citování (citační standardy)</vt:lpstr>
      <vt:lpstr>Způsoby užití citací     1. Přímá citace – doslovné převzetí textu.  Je úplná (celá myšlenka) nebo částečná (jen část myšlenky). Vyznačuje se uvozovkami a kurzívou, příp. odsazením zprava a zleva a shora a zdola a užitím menšího  fontu. Je třeba jednotně užívat v celé práci. Rozsah by neměl činit více než cca 10% díla.   2. Nepřímá citace - parafráze – volné vyjádření dané myšlenky jinou formulací textu při zachování smyslu. Je věrná nebo jen volná. Je vždy třeba opatřit odkazem.  3. Zmínka o díle nebo autorovi („jak to uvádí i Kant“)</vt:lpstr>
      <vt:lpstr>Citace a parafráze </vt:lpstr>
      <vt:lpstr>Drobná úprava citace</vt:lpstr>
      <vt:lpstr>Původní text</vt:lpstr>
      <vt:lpstr>Upravený text </vt:lpstr>
      <vt:lpstr>Parafráze - nepřímá citace </vt:lpstr>
      <vt:lpstr>    Zkrácená  bibliografická citace - odkaz pod čarou se shoduje s úplnou bibliografickou citací, ale neobsahuje údaje o celkovém počtu stran a ISBN, uvede se rozsah stran, z nichž citace pochází  - Následná bibliografická citace: byl-li již konkrétní pramen v práci citován v odkazu pod čarou, lze užít pouze příjmení a zkratku „op. cit.“ a zpravidla rozsah stran (např. Novák, op. cit., s. 32.). Je-li více děl téhož autora – za příjmení uvést rok vydání nebo název díla (např. Novák, 2012, op. cit., s. 32.)  - Pokud se v odkazu pod čarou na téže straně  bezprostředně opakuje bibliografická citace konkrétního pramene, použije se u dalšího odkazu výraz „Ibidem“, „Ibid.“ nebo „Tamtéž“ (př. Ibidem, s. 23.) </vt:lpstr>
      <vt:lpstr>  Příklad zkrácené  bibliografické citace  BĚLOHLÁVEK, František. Jak řídit a vést lidi: testy. 4. vyd. Brno: CP Books, 2005, s. 32.  CASTELLS, M. The Information Age: Economy. 2. ed. Oxford: Blackwell Publishers, 2004, p. 35.   Příklad následné bibliografické citace  BĚLOHLÁVEK, 2005, op. cit., s. 56.   CASTELLS, op. cit., s. 231.</vt:lpstr>
      <vt:lpstr> Poznámky k citacím</vt:lpstr>
      <vt:lpstr>    Použité informační zdroje           rozdělujeme na:  - Bibliografické citace tištěné („Použitá      literatura“: publikace, časopisy, sborníky)  - Citace elektronických zdrojů     („Elektronické zdroje“)  - Citace právních předpisů („Použité      právní předpisy“)   - Citace soudní judikatury („Použitá     soudní judikatura“) </vt:lpstr>
      <vt:lpstr>Je třeba citovat zdroj i u grafů a tabulek (např. Foto: Autor 2007).  Soupis použitých pramenů  uspořádáváme abecedně.  Položky se stejným prvním prvkem řadí sestupně od nejnovějšího data vydání.   Údaje se uvádí v jazyce, ve kterém jsou uvedeny v citovaném dokumentu</vt:lpstr>
      <vt:lpstr>Citace monografické publikace       Autorské údaje (PŘÍJMENÍ a jméno autora). Název publikace: případný podnázev – pokud nezbytný, jinak nepovinný údaj. Sekundární autorské údaje (např. přeložil - nepovinný údaj). Pořadí vydání (první vydání nepovinné uvést). Nakladatelské údaje (Místo vydání: Nakladatelství), rok vydání, počet stran (celkový počet stran, v poznámce pod čarou strana textu). Edice a poznámky (nepovinný údaj). ISBN (mezinárodní standardní číslo knihy).  </vt:lpstr>
      <vt:lpstr>Prezentace aplikace PowerPoint</vt:lpstr>
      <vt:lpstr>Prezentace aplikace PowerPoint</vt:lpstr>
      <vt:lpstr>Citace článku časopisu</vt:lpstr>
      <vt:lpstr>Citace článku časopisu                         (příklady)    KNAPP, Viktor. Člověk, občan a právo. Právník. 1992, roč. 131, č. 1, s. 25-30. ISSN 0231-6625.   GERLOCH, A., BERAN, K., NOVÁK, J. Teorie institucí. Časopis pro právní vědu a praxi. 2001, roč. 9, č. 3, s. 256-258. ISSN 1210-9126.  </vt:lpstr>
      <vt:lpstr>Citace článku ve sborníku</vt:lpstr>
      <vt:lpstr>Citace článku ve sborníku                         (příklad)   BRÖSTL, A. O ústavnosti. In: JERMANOVÁ, H. a MASOPUST, Z. (eds.). Metamorfózy práva ve střední Evropě. Praha: Ústav Státu a práva AV ČR, 2008, s. 11-24. ISBN 978-80-904024-6-1. </vt:lpstr>
      <vt:lpstr>Citace elektronických pramenů</vt:lpstr>
      <vt:lpstr>Citace elektronické publikace </vt:lpstr>
      <vt:lpstr>Poznámky k elektronickým citacím</vt:lpstr>
      <vt:lpstr>Citace elektronické publikace (Příklady)</vt:lpstr>
      <vt:lpstr>Citace elektronické publikace (Příklad)</vt:lpstr>
      <vt:lpstr>Citace elektronické publikace  (Příklady)</vt:lpstr>
      <vt:lpstr>CITACE INFORMAČNÍCH ZDROJŮ</vt:lpstr>
      <vt:lpstr>Citace tištěné kvalifikační práce</vt:lpstr>
      <vt:lpstr>Citace kvalifikační práce z IS (příklad) </vt:lpstr>
      <vt:lpstr>Citace právního předpisu</vt:lpstr>
      <vt:lpstr>Citace právního předpisu EU</vt:lpstr>
      <vt:lpstr>Citace soudního rozhodnutí</vt:lpstr>
    </vt:vector>
  </TitlesOfParts>
  <Company>fame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Výběr tématu BP</dc:title>
  <dc:creator>Michal Pilík</dc:creator>
  <cp:lastModifiedBy>1844</cp:lastModifiedBy>
  <cp:revision>179</cp:revision>
  <dcterms:created xsi:type="dcterms:W3CDTF">2004-08-11T12:46:38Z</dcterms:created>
  <dcterms:modified xsi:type="dcterms:W3CDTF">2019-10-13T19:42:08Z</dcterms:modified>
</cp:coreProperties>
</file>