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77" r:id="rId6"/>
    <p:sldId id="259" r:id="rId7"/>
    <p:sldId id="278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0" r:id="rId22"/>
    <p:sldId id="281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79" d="100"/>
          <a:sy n="79" d="100"/>
        </p:scale>
        <p:origin x="1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7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6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3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7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0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0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62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0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32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E13B-0491-4B80-804A-0ABCE7D91680}" type="datetimeFigureOut">
              <a:rPr lang="cs-CZ" smtClean="0"/>
              <a:t>05.10.2018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05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Závazky z protiprávních jednání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77752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/>
              <a:t>Obecný výklad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07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Náhrada majetkové a nemajetkové škody (újmy) škůdcem při porušení zákona § 2910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 smtClean="0"/>
              <a:t>Předpoklady vzniku povinnosti nahradit majetkovou a nemajetkovou újmu způsobenou škůdcem: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Protiprávní jednání (resp. Právně relevantní škodná událost)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Škoda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Kauzální nexus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Zavinění (§2895 NOZ) (není-li speciálně upravena objektivní odpovědnost)presumpce nedbalosti nevědomé – 2911+2912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79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Ad 1) protiprávní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 smtClean="0"/>
              <a:t>Jednání porušující zákon (absolutní nebo jiné právo) – mimosmluvní povinnost k náhradě škody</a:t>
            </a:r>
          </a:p>
          <a:p>
            <a:r>
              <a:rPr lang="cs-CZ" sz="2000" dirty="0" smtClean="0"/>
              <a:t>Jednání porušující smlouvu (povinnost k náhradě bez ohledu na zavinění, ale rozsah podmíněn předvídatelností jejího vzniku)-objektivní odpovědnost</a:t>
            </a:r>
          </a:p>
          <a:p>
            <a:r>
              <a:rPr lang="cs-CZ" sz="2000" dirty="0" smtClean="0"/>
              <a:t>Na straně subjektu pro vznik povinnosti k náhradě škody zkoumáme zda je dána jeho deliktní způsobilost </a:t>
            </a:r>
          </a:p>
          <a:p>
            <a:r>
              <a:rPr lang="cs-CZ" sz="2000" dirty="0" smtClean="0"/>
              <a:t>§ 2904 protiprávní jednání může spočívat i v zaviněném podnětu k náhodě, zejména tím, že byl porušen příkaz nebo poškozeno zařízení, které mělo nahodilé újmě zabránit (převzato z návrhu oz z roku 1937)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90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arenR"/>
            </a:pPr>
            <a:endParaRPr lang="cs-CZ" sz="8000" dirty="0" smtClean="0"/>
          </a:p>
          <a:p>
            <a:pPr marL="514350" indent="-514350">
              <a:buAutoNum type="arabicParenR"/>
            </a:pPr>
            <a:r>
              <a:rPr lang="cs-CZ" sz="9600" dirty="0" smtClean="0"/>
              <a:t>Svépomoc (§ 14 NOZ)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- </a:t>
            </a:r>
            <a:r>
              <a:rPr lang="cs-CZ" sz="9600" dirty="0" smtClean="0"/>
              <a:t>možnost ohroženého vlastními silami  (popř. zákonným zástupcem nebo zmocněncem ohroženého) odvrátit hrozící zásah jiné osoby do svého subjektivního práva</a:t>
            </a:r>
          </a:p>
          <a:p>
            <a:pPr marL="0" indent="0">
              <a:buNone/>
            </a:pPr>
            <a:endParaRPr lang="cs-CZ" sz="9600" dirty="0"/>
          </a:p>
          <a:p>
            <a:pPr marL="514350" indent="-514350">
              <a:buAutoNum type="alphaLcParenR"/>
            </a:pPr>
            <a:r>
              <a:rPr lang="cs-CZ" sz="9600" dirty="0" smtClean="0"/>
              <a:t>Obecná svépomoc (§ 14/1)</a:t>
            </a:r>
          </a:p>
          <a:p>
            <a:pPr marL="0" indent="0">
              <a:buNone/>
            </a:pPr>
            <a:r>
              <a:rPr lang="cs-CZ" sz="9600" dirty="0" smtClean="0"/>
              <a:t>    - je-li právo ohroženo a</a:t>
            </a:r>
          </a:p>
          <a:p>
            <a:pPr marL="0" indent="0">
              <a:buNone/>
            </a:pPr>
            <a:r>
              <a:rPr lang="cs-CZ" sz="9600" dirty="0" smtClean="0"/>
              <a:t>    - je-li zřejmé, že by zásah veřejné moci přišel pozdě</a:t>
            </a:r>
          </a:p>
          <a:p>
            <a:pPr marL="0" indent="0">
              <a:buNone/>
            </a:pPr>
            <a:r>
              <a:rPr lang="cs-CZ" sz="9600" dirty="0" smtClean="0"/>
              <a:t>    - přiměřenost (proporcionalitu) je nutno zkoumat objektivně</a:t>
            </a:r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9600" dirty="0" smtClean="0"/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r>
              <a:rPr lang="cs-CZ" sz="8000" dirty="0" smtClean="0"/>
              <a:t>b)        Zvláštní svépomoc (§ 14/2)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hrozí-li zásah do práva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zásah je neoprávněný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zásah hrozí bezprostředně (subsidiarita svépomoci)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přiměřenost prostředků použitých pro odvrácení          	zásahu (</a:t>
            </a:r>
            <a:r>
              <a:rPr lang="cs-CZ" sz="8000" dirty="0" err="1" smtClean="0"/>
              <a:t>proporiconalita</a:t>
            </a:r>
            <a:r>
              <a:rPr lang="cs-CZ" sz="8000" dirty="0" smtClean="0"/>
              <a:t> svépomoci)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přiměřenost posuzováno subjektivně (tj. jak by se jevila osobě v postavení ohrožené strany)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 - nově: svépomoc k zajištění práva, které by bylo jinak  zmařeno  (nutné podmínky shora + bez zbytečného odkladu obrátit se na orgán veřejné moci)</a:t>
            </a:r>
          </a:p>
          <a:p>
            <a:pPr marL="0" indent="0">
              <a:buNone/>
            </a:pPr>
            <a:r>
              <a:rPr lang="cs-CZ" sz="8000" dirty="0" smtClean="0"/>
              <a:t>- NOZ posílil využití mož</a:t>
            </a:r>
            <a:r>
              <a:rPr lang="cs-CZ" sz="6000" dirty="0" smtClean="0"/>
              <a:t>nosti svépomoci</a:t>
            </a:r>
          </a:p>
          <a:p>
            <a:pPr marL="0" indent="0">
              <a:buNone/>
            </a:pPr>
            <a:r>
              <a:rPr lang="cs-CZ" sz="6000" dirty="0" smtClean="0"/>
              <a:t> 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1461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160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7992888" cy="54620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 b</a:t>
            </a:r>
            <a:r>
              <a:rPr lang="cs-CZ" sz="3600" dirty="0" smtClean="0"/>
              <a:t>)   </a:t>
            </a:r>
            <a:r>
              <a:rPr lang="cs-CZ" sz="3600" dirty="0"/>
              <a:t>Zvláštní svépomoc (§ 14/2)</a:t>
            </a:r>
          </a:p>
          <a:p>
            <a:pPr marL="0" indent="0">
              <a:buNone/>
            </a:pPr>
            <a:r>
              <a:rPr lang="cs-CZ" sz="3600" dirty="0"/>
              <a:t>  </a:t>
            </a:r>
            <a:r>
              <a:rPr lang="cs-CZ" sz="3600" dirty="0" smtClean="0"/>
              <a:t>     </a:t>
            </a:r>
            <a:r>
              <a:rPr lang="cs-CZ" sz="3600" dirty="0"/>
              <a:t>- hrozí-li zásah do práva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</a:t>
            </a:r>
            <a:r>
              <a:rPr lang="cs-CZ" sz="3600" dirty="0"/>
              <a:t>- zásah je neoprávněný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</a:t>
            </a:r>
            <a:r>
              <a:rPr lang="cs-CZ" sz="3600" dirty="0"/>
              <a:t>- zásah hrozí bezprostředně (subsidiarita svépomoci)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</a:t>
            </a:r>
            <a:r>
              <a:rPr lang="cs-CZ" sz="3600" dirty="0"/>
              <a:t>- přiměřenost prostředků použitých pro odvrácení     </a:t>
            </a:r>
            <a:r>
              <a:rPr lang="cs-CZ" sz="3600" dirty="0" smtClean="0"/>
              <a:t>  </a:t>
            </a:r>
            <a:r>
              <a:rPr lang="cs-CZ" sz="3600" dirty="0"/>
              <a:t>	zásahu </a:t>
            </a:r>
            <a:r>
              <a:rPr lang="cs-CZ" sz="3600" dirty="0" smtClean="0"/>
              <a:t>(</a:t>
            </a:r>
            <a:r>
              <a:rPr lang="cs-CZ" sz="3600" dirty="0" err="1"/>
              <a:t>proporiconalita</a:t>
            </a:r>
            <a:r>
              <a:rPr lang="cs-CZ" sz="3600" dirty="0"/>
              <a:t> </a:t>
            </a:r>
            <a:r>
              <a:rPr lang="cs-CZ" sz="3600" dirty="0" smtClean="0"/>
              <a:t> svépomoci</a:t>
            </a:r>
            <a:r>
              <a:rPr lang="cs-CZ" sz="3600" dirty="0"/>
              <a:t>)</a:t>
            </a:r>
          </a:p>
          <a:p>
            <a:pPr marL="0" indent="0">
              <a:buNone/>
            </a:pPr>
            <a:r>
              <a:rPr lang="cs-CZ" sz="3600" dirty="0"/>
              <a:t>   </a:t>
            </a:r>
            <a:r>
              <a:rPr lang="cs-CZ" sz="3600" dirty="0" smtClean="0"/>
              <a:t>    - </a:t>
            </a:r>
            <a:r>
              <a:rPr lang="cs-CZ" sz="3600" dirty="0"/>
              <a:t>přiměřenost posuzováno subjektivně (tj. jak by se jevila </a:t>
            </a:r>
            <a:r>
              <a:rPr lang="cs-CZ" sz="3600" dirty="0" smtClean="0"/>
              <a:t>  osobě </a:t>
            </a:r>
            <a:r>
              <a:rPr lang="cs-CZ" sz="3600" dirty="0"/>
              <a:t>v postavení ohrožené strany)</a:t>
            </a:r>
          </a:p>
          <a:p>
            <a:pPr marL="0" indent="0">
              <a:buNone/>
            </a:pPr>
            <a:r>
              <a:rPr lang="cs-CZ" sz="3600" dirty="0"/>
              <a:t>   </a:t>
            </a:r>
            <a:r>
              <a:rPr lang="cs-CZ" sz="3600" dirty="0" smtClean="0"/>
              <a:t>   </a:t>
            </a:r>
            <a:r>
              <a:rPr lang="cs-CZ" sz="3600" dirty="0"/>
              <a:t>- nově: svépomoc k zajištění práva, které by bylo jinak  </a:t>
            </a:r>
            <a:r>
              <a:rPr lang="cs-CZ" sz="3600" dirty="0" smtClean="0"/>
              <a:t>   zmařeno  </a:t>
            </a:r>
            <a:r>
              <a:rPr lang="cs-CZ" sz="3600" dirty="0"/>
              <a:t>(nutné podmínky shora + bez zbytečného odkladu obrátit se na orgán veřejné moci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0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2) Svolení poškozeného  </a:t>
            </a:r>
          </a:p>
          <a:p>
            <a:pPr marL="0" indent="0">
              <a:buNone/>
            </a:pPr>
            <a:r>
              <a:rPr lang="cs-CZ" dirty="0" smtClean="0"/>
              <a:t>      - zákaz se způsobením závažné újmy (§93)</a:t>
            </a:r>
          </a:p>
          <a:p>
            <a:pPr marL="0" indent="0">
              <a:buNone/>
            </a:pPr>
            <a:r>
              <a:rPr lang="cs-CZ" dirty="0" smtClean="0"/>
              <a:t>      - specialita k § 93 je § 2897,8,9</a:t>
            </a:r>
          </a:p>
          <a:p>
            <a:pPr marL="0" indent="0">
              <a:buNone/>
            </a:pPr>
            <a:r>
              <a:rPr lang="cs-CZ" dirty="0" smtClean="0"/>
              <a:t>3) Výkon práva (§93/1 věta poslední)   </a:t>
            </a:r>
          </a:p>
          <a:p>
            <a:pPr marL="0" indent="0">
              <a:buNone/>
            </a:pPr>
            <a:r>
              <a:rPr lang="cs-CZ" dirty="0" smtClean="0"/>
              <a:t>4) Plnění povinnosti (zásahové složky)</a:t>
            </a:r>
          </a:p>
        </p:txBody>
      </p:sp>
    </p:spTree>
    <p:extLst>
      <p:ext uri="{BB962C8B-B14F-4D97-AF65-F5344CB8AC3E}">
        <p14:creationId xmlns:p14="http://schemas.microsoft.com/office/powerpoint/2010/main" val="33163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326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5) Nutná obrana (§2905)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bezprostředně hrozící nebo trvající útok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odvracení od sebe nebo od jiného (tzv. pomoc v NO)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hrozící újma vzhledem k poměrům napadeného nesmí být jen nepatrná (subjektivní prvek – nově v NOZ)</a:t>
            </a:r>
          </a:p>
          <a:p>
            <a:pPr marL="0" indent="0">
              <a:buNone/>
            </a:pPr>
            <a:r>
              <a:rPr lang="cs-CZ" dirty="0" smtClean="0"/>
              <a:t>     - obrana nesmí být zjevně nepřiměřená s ohledem na  hrozící závažnost újmy (subsidiarita)</a:t>
            </a:r>
          </a:p>
          <a:p>
            <a:pPr marL="0" indent="0">
              <a:buNone/>
            </a:pPr>
            <a:r>
              <a:rPr lang="cs-CZ" dirty="0" smtClean="0"/>
              <a:t>Posouzení PROPORICIONALITY i s ohledem k omluvitelnému vzrušení mysli toho, kdo útok odvrací (subjektivní prvek)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5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675456"/>
            <a:ext cx="8208912" cy="5715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6) Krajní nouze (§2906)</a:t>
            </a:r>
          </a:p>
          <a:p>
            <a:pPr marL="0" indent="0">
              <a:buNone/>
            </a:pPr>
            <a:r>
              <a:rPr lang="cs-CZ" sz="2800" dirty="0" smtClean="0"/>
              <a:t>    - odvracení od sebe nebo od jiného přímo hrozící nebezpečí újmy</a:t>
            </a:r>
          </a:p>
          <a:p>
            <a:pPr marL="0" indent="0">
              <a:buNone/>
            </a:pPr>
            <a:r>
              <a:rPr lang="cs-CZ" sz="2800" dirty="0" smtClean="0"/>
              <a:t>   - subsidiarita jednání, tzn. nebylo možno odvrátit jinak za daných okolností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proporcionalita: nesmí způsobit stejně závažný nebo závažnější následek než který hrozil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ledaže by majetek podlehl zkáze i bez jednání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nesmí nebezpečí vyvolat vlastní vinou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přihlédnutí i k omluvitelnému vzrušení mysli toho, kdo jednal v krajní nouzi (nově subjektivní prvek)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2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Škoda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Škoda na věci (skutečná škoda a ušlý zisk)</a:t>
            </a:r>
          </a:p>
          <a:p>
            <a:r>
              <a:rPr lang="cs-CZ" dirty="0" smtClean="0"/>
              <a:t>Nemajetková škoda, tzv. újma (na zdraví, životě, důstojnosti aj. přirozených právech člověka)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Příčinná souvislost (kauzální nexus)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Nutný předpoklad pro vznik odpovědnosti za škodu</a:t>
            </a:r>
          </a:p>
          <a:p>
            <a:r>
              <a:rPr lang="cs-CZ" dirty="0" smtClean="0"/>
              <a:t>Nutno zkoumat, zda daná škoda byla skutečným následkem konkrétního protiprávního jednání či události</a:t>
            </a:r>
          </a:p>
          <a:p>
            <a:r>
              <a:rPr lang="cs-CZ" dirty="0" smtClean="0"/>
              <a:t>Kauzální nexus není vyloučen působením na vadný základ (zejména v medicínském právu)</a:t>
            </a:r>
          </a:p>
        </p:txBody>
      </p:sp>
    </p:spTree>
    <p:extLst>
      <p:ext uri="{BB962C8B-B14F-4D97-AF65-F5344CB8AC3E}">
        <p14:creationId xmlns:p14="http://schemas.microsoft.com/office/powerpoint/2010/main" val="28127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Zavinění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§ 2895 škůdce je povinen hradit škodu bez ohledu na zavinění jen v případech stanovených zvlášť zákonem</a:t>
            </a:r>
          </a:p>
          <a:p>
            <a:r>
              <a:rPr lang="cs-CZ" dirty="0" smtClean="0"/>
              <a:t>Tzn. povinnost k náhradě škody v NOZ na bázi subjektivního odpovědnostního principu, tj. za zaviněné porušení povinnosti</a:t>
            </a:r>
          </a:p>
          <a:p>
            <a:r>
              <a:rPr lang="cs-CZ" dirty="0" smtClean="0"/>
              <a:t>Vnitřní psychický vztah škůdce k jeho jednání a k následkům tohoto jednání</a:t>
            </a:r>
          </a:p>
          <a:p>
            <a:r>
              <a:rPr lang="cs-CZ" dirty="0" smtClean="0"/>
              <a:t>Presumuje se nedbalostní forma zavinění</a:t>
            </a:r>
          </a:p>
          <a:p>
            <a:r>
              <a:rPr lang="cs-CZ" dirty="0" smtClean="0"/>
              <a:t>Pokud domnělý škůdce odpovídat nechce, musí se tzv. vyvinit (</a:t>
            </a:r>
            <a:r>
              <a:rPr lang="cs-CZ" dirty="0" err="1" smtClean="0"/>
              <a:t>exculpovat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Pokud chce poškozený tvrdit, že došlo k hrubé nedbalosti nebo k úmyslu, musí to dokázat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0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Pojem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Delikt je porušení povinnosti, která vyplývá ze zákona </a:t>
            </a:r>
          </a:p>
          <a:p>
            <a:r>
              <a:rPr lang="cs-CZ" sz="2400" dirty="0" smtClean="0"/>
              <a:t>Občanskoprávní úprava části IV, hlavy III. Problematická terminologie  „závazky z deliktů“ – </a:t>
            </a:r>
          </a:p>
          <a:p>
            <a:r>
              <a:rPr lang="cs-CZ" sz="2400" dirty="0" smtClean="0"/>
              <a:t>Závazky podle této části vznikají jednak z porušení:</a:t>
            </a:r>
          </a:p>
          <a:p>
            <a:r>
              <a:rPr lang="cs-CZ" sz="2400" dirty="0" smtClean="0"/>
              <a:t>Zákona</a:t>
            </a:r>
          </a:p>
          <a:p>
            <a:r>
              <a:rPr lang="cs-CZ" sz="2400" dirty="0" smtClean="0"/>
              <a:t>Smluvní povinnosti </a:t>
            </a:r>
          </a:p>
          <a:p>
            <a:r>
              <a:rPr lang="cs-CZ" sz="2400" dirty="0" smtClean="0"/>
              <a:t>Dobrých mravů</a:t>
            </a:r>
          </a:p>
          <a:p>
            <a:pPr marL="0" indent="0">
              <a:buNone/>
            </a:pPr>
            <a:r>
              <a:rPr lang="cs-CZ" sz="2400" dirty="0" err="1" smtClean="0"/>
              <a:t>Narozdíl</a:t>
            </a:r>
            <a:r>
              <a:rPr lang="cs-CZ" sz="2400" dirty="0" smtClean="0"/>
              <a:t> od trestního práva se stát nestará ex offo o práva a povinnost vzniklé z těchto „deliktů“, poškozený se jich domáhá sám na základě žaloby v civilním řízení (občanské řízení soudní)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527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Formy zavinění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Úmysl přímý</a:t>
            </a:r>
          </a:p>
          <a:p>
            <a:r>
              <a:rPr lang="cs-CZ" dirty="0" smtClean="0"/>
              <a:t>Úmysl nepřímý</a:t>
            </a:r>
          </a:p>
          <a:p>
            <a:r>
              <a:rPr lang="cs-CZ" dirty="0" smtClean="0"/>
              <a:t>Nedbalost vědomá (obyčejná  hrubá-§2898)</a:t>
            </a:r>
          </a:p>
          <a:p>
            <a:r>
              <a:rPr lang="cs-CZ" dirty="0" smtClean="0"/>
              <a:t>Nedbalost nevědomá (obyčejná, hrubá)</a:t>
            </a:r>
          </a:p>
          <a:p>
            <a:r>
              <a:rPr lang="cs-CZ" dirty="0" smtClean="0"/>
              <a:t>Význam rozlišení (naplnění skutkové podstaty, moderační právo soudu, nemožnost ujednání vylučujícímu povinnost k náhradě újmy způsobené z hrubé nedbalosti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3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3200" dirty="0" smtClean="0"/>
              <a:t>Povinnost k náhradě škody při porušení smluvní povinnosti § 2913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Jednání porušující smlouvu (povinnost k náhradě bez ohledu na zavinění, ale rozsah podmíněn předvídatelností jejího vzniku)-objektivní </a:t>
            </a:r>
            <a:r>
              <a:rPr lang="cs-CZ" dirty="0" smtClean="0"/>
              <a:t>odpovědnost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781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/>
              <a:t>Povinnost k náhradě škody při porušení dobrých mravů § 2909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Subjektivní odpovědnost</a:t>
            </a:r>
          </a:p>
          <a:p>
            <a:r>
              <a:rPr lang="cs-CZ" sz="2800" dirty="0" smtClean="0"/>
              <a:t>Protiprávnost spočívá v porušení dobrých mravů</a:t>
            </a:r>
          </a:p>
          <a:p>
            <a:r>
              <a:rPr lang="cs-CZ" sz="2800" dirty="0" smtClean="0"/>
              <a:t>Požadovaná kvalifikovaná forma zavinění – úmysl jednajícího</a:t>
            </a:r>
          </a:p>
          <a:p>
            <a:r>
              <a:rPr lang="cs-CZ" sz="2800" dirty="0" smtClean="0"/>
              <a:t>Důkazní břemeno o úmyslu na poškozeném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867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Ujednání před vznikem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§2896 jednostranné oznámení vylučující nebo omezující odpovědnost – nepřihlíží se</a:t>
            </a:r>
          </a:p>
          <a:p>
            <a:r>
              <a:rPr lang="cs-CZ" dirty="0" smtClean="0"/>
              <a:t>Význam pouze preventivní („pozor zlý pes!“)</a:t>
            </a:r>
          </a:p>
          <a:p>
            <a:r>
              <a:rPr lang="cs-CZ" dirty="0" smtClean="0"/>
              <a:t>§2897 vzdání se práva na náhradu škody vzniklé na pozemku zapsané do veřej. Seznamu má </a:t>
            </a:r>
            <a:r>
              <a:rPr lang="cs-CZ" dirty="0" err="1" smtClean="0"/>
              <a:t>věcněprávní</a:t>
            </a:r>
            <a:r>
              <a:rPr lang="cs-CZ" dirty="0" smtClean="0"/>
              <a:t> účinky (tj. působí i vůči pozdějším vlastníkům)</a:t>
            </a:r>
          </a:p>
          <a:p>
            <a:r>
              <a:rPr lang="cs-CZ" dirty="0" smtClean="0"/>
              <a:t>§2898 zákaz ujednání předem vylučujících odpovědnost za újmu na přirozených právech člověka, úmyslně způsobené újmu nebo z hrubé nedbalosti, vylučující nebo omezující právo slabší smluvní strany, nemožnost i vzdání se těchto práv</a:t>
            </a:r>
          </a:p>
          <a:p>
            <a:r>
              <a:rPr lang="cs-CZ" dirty="0" smtClean="0"/>
              <a:t>§2899 vzetí na sebe rizika oběti – stále je dáno právo na náhradu škody (např. vběhne-li někdo zachraňovat někoho do hořícího domu, je to risk, ale má právo na náhradu škody vůči škůdci, který dům zapálil)</a:t>
            </a:r>
          </a:p>
        </p:txBody>
      </p:sp>
    </p:spTree>
    <p:extLst>
      <p:ext uri="{BB962C8B-B14F-4D97-AF65-F5344CB8AC3E}">
        <p14:creationId xmlns:p14="http://schemas.microsoft.com/office/powerpoint/2010/main" val="3724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/>
              <a:t>§ 2900 obecná prevenční povinnost, konání uložené bezvýhradně všem, aby nedošlo bez důvodu k újmě na svobodě, zdraví nebo vlastnictví</a:t>
            </a:r>
          </a:p>
          <a:p>
            <a:r>
              <a:rPr lang="cs-CZ" sz="2400" dirty="0" smtClean="0"/>
              <a:t>§ 2901 a 2902 </a:t>
            </a:r>
            <a:r>
              <a:rPr lang="cs-CZ" sz="2400" dirty="0" err="1" smtClean="0"/>
              <a:t>zakročovací</a:t>
            </a:r>
            <a:r>
              <a:rPr lang="cs-CZ" sz="2400" dirty="0" smtClean="0"/>
              <a:t> a notifikační (oznamovací povinnost)</a:t>
            </a:r>
          </a:p>
          <a:p>
            <a:r>
              <a:rPr lang="cs-CZ" sz="2400" dirty="0" smtClean="0"/>
              <a:t>§2901 </a:t>
            </a:r>
            <a:r>
              <a:rPr lang="cs-CZ" sz="2400" dirty="0" err="1" smtClean="0"/>
              <a:t>zakročovací</a:t>
            </a:r>
            <a:r>
              <a:rPr lang="cs-CZ" sz="2400" dirty="0"/>
              <a:t> </a:t>
            </a:r>
            <a:r>
              <a:rPr lang="cs-CZ" sz="2400" dirty="0" smtClean="0"/>
              <a:t>– nutná subsidiarita a proporcionalita chování (podle nepřikázaného jednatelství§3006 </a:t>
            </a:r>
            <a:r>
              <a:rPr lang="cs-CZ" sz="2400" dirty="0" err="1" smtClean="0"/>
              <a:t>an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§2903 nezakročí-li ten, komu újma hrozí, nese ze svého čemu mohl zabránit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9052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Občanský zákoník, č. 89/2012 Sb.,</a:t>
            </a:r>
          </a:p>
          <a:p>
            <a:r>
              <a:rPr lang="cs-CZ" dirty="0" err="1"/>
              <a:t>Raban</a:t>
            </a:r>
            <a:r>
              <a:rPr lang="cs-CZ" dirty="0"/>
              <a:t>, P. : Občanské právo hmotné, relativní majetková práva, vydavatel </a:t>
            </a:r>
            <a:r>
              <a:rPr lang="cs-CZ" dirty="0" err="1"/>
              <a:t>Klemm</a:t>
            </a:r>
            <a:r>
              <a:rPr lang="cs-CZ" dirty="0"/>
              <a:t>, V., Brno, 2013</a:t>
            </a:r>
          </a:p>
          <a:p>
            <a:r>
              <a:rPr lang="cs-CZ" dirty="0"/>
              <a:t>Švestka, J., Dvořák, J., Fiala, J. a kol. : Občanský zákoník, Komentář svazek V.,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2014</a:t>
            </a:r>
          </a:p>
          <a:p>
            <a:r>
              <a:rPr lang="cs-CZ" dirty="0"/>
              <a:t>VLASÁK, M. Opustí občanský zákoník princip </a:t>
            </a:r>
            <a:r>
              <a:rPr lang="cs-CZ" dirty="0" err="1"/>
              <a:t>pekuníární</a:t>
            </a:r>
            <a:r>
              <a:rPr lang="cs-CZ" dirty="0"/>
              <a:t> kondemnace? Právní rozhledy, 2008/2, s. 20n.</a:t>
            </a:r>
          </a:p>
          <a:p>
            <a:r>
              <a:rPr lang="cs-CZ" dirty="0"/>
              <a:t>MELZER, F. Corpus delicti aneb obrana úpravy deliktního práva v návrhu občanského zákoníku, Bulletin advokacie, 2011/3, s.24n.</a:t>
            </a:r>
          </a:p>
          <a:p>
            <a:r>
              <a:rPr lang="cs-CZ" dirty="0"/>
              <a:t>BEZOUŠKA, P. Příčinná souvislost jako nechtěné dítě normativního textu? </a:t>
            </a:r>
            <a:r>
              <a:rPr lang="cs-CZ" dirty="0" err="1"/>
              <a:t>Rezistencia</a:t>
            </a:r>
            <a:r>
              <a:rPr lang="cs-CZ" dirty="0"/>
              <a:t> </a:t>
            </a:r>
            <a:r>
              <a:rPr lang="cs-CZ" dirty="0" err="1"/>
              <a:t>vnútroštátného</a:t>
            </a:r>
            <a:r>
              <a:rPr lang="cs-CZ" dirty="0"/>
              <a:t> práva a právně transplantáty. Sborník z konference. s. 85n.</a:t>
            </a:r>
          </a:p>
          <a:p>
            <a:r>
              <a:rPr lang="cs-CZ" dirty="0"/>
              <a:t>SVEJKOVSKÝ, J. Náhrada škody. Bulletin advokacie, 2011/5, s.34n.</a:t>
            </a:r>
          </a:p>
          <a:p>
            <a:r>
              <a:rPr lang="cs-CZ" dirty="0"/>
              <a:t>PELIKÁNOVÁ, I. Odpovědnost za škodu. Trendy a otázky. Malý náhled do osnovy  nového občanského zákoníku, Bulletin advokacie, 2011/3, s.15n.</a:t>
            </a:r>
          </a:p>
          <a:p>
            <a:r>
              <a:rPr lang="cs-CZ" dirty="0"/>
              <a:t>Judikatura:</a:t>
            </a:r>
          </a:p>
          <a:p>
            <a:r>
              <a:rPr lang="cs-CZ" dirty="0"/>
              <a:t>Rozhodnutí Nejvyššího soudu ze dne 25.2.2003,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618/2001.</a:t>
            </a:r>
          </a:p>
          <a:p>
            <a:r>
              <a:rPr lang="cs-CZ" dirty="0"/>
              <a:t>Rozhodnutí Nejvyššího soudu ze dne 23. 2. 2005,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1506/2004.</a:t>
            </a:r>
          </a:p>
          <a:p>
            <a:r>
              <a:rPr lang="cs-CZ" dirty="0"/>
              <a:t>Rozhodnutí Nejvyššího soudu ze dne 29.8.2002, </a:t>
            </a:r>
            <a:r>
              <a:rPr lang="cs-CZ" dirty="0" err="1"/>
              <a:t>sp.zn</a:t>
            </a:r>
            <a:r>
              <a:rPr lang="cs-CZ" dirty="0"/>
              <a:t>. 29 Odo 611/2001.</a:t>
            </a:r>
          </a:p>
          <a:p>
            <a:r>
              <a:rPr lang="cs-CZ" dirty="0"/>
              <a:t>Rozhodnutí Nejvyššího soudu ze dne 10.1.2011, </a:t>
            </a:r>
            <a:r>
              <a:rPr lang="cs-CZ" dirty="0" err="1"/>
              <a:t>sp.zn</a:t>
            </a:r>
            <a:r>
              <a:rPr lang="cs-CZ" dirty="0"/>
              <a:t>. 23 </a:t>
            </a:r>
            <a:r>
              <a:rPr lang="cs-CZ" dirty="0" err="1"/>
              <a:t>Cdo</a:t>
            </a:r>
            <a:r>
              <a:rPr lang="cs-CZ" dirty="0"/>
              <a:t> 2575/2010.</a:t>
            </a:r>
          </a:p>
          <a:p>
            <a:r>
              <a:rPr lang="cs-CZ" dirty="0"/>
              <a:t>Rozsudek Nejvyššího soudu, </a:t>
            </a:r>
            <a:r>
              <a:rPr lang="cs-CZ" dirty="0" err="1"/>
              <a:t>sp.zn</a:t>
            </a:r>
            <a:r>
              <a:rPr lang="cs-CZ" dirty="0"/>
              <a:t>. 29 Odo 379/2001, publikovaný ve Sbírce soudních</a:t>
            </a:r>
          </a:p>
          <a:p>
            <a:r>
              <a:rPr lang="cs-CZ" dirty="0"/>
              <a:t>rozhodnutí a stanovisek pod R 56/2004.</a:t>
            </a:r>
          </a:p>
          <a:p>
            <a:r>
              <a:rPr lang="cs-CZ" dirty="0"/>
              <a:t>Rozhodnutí Nejvyššího soudu ze dne 29.7.2008,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1417/2006.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právní úpravy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70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Pojem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276872"/>
            <a:ext cx="8280920" cy="35178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Dvě základní odpovědnostní koncepce:</a:t>
            </a:r>
          </a:p>
          <a:p>
            <a:pPr marL="514350" indent="-514350">
              <a:buAutoNum type="alphaLcParenR"/>
            </a:pPr>
            <a:r>
              <a:rPr lang="cs-CZ" dirty="0"/>
              <a:t>Odpovědnost vzniká zároveň s primární povinností – odpovědnost za splnění (preventivní působení této odpovědnosti)</a:t>
            </a:r>
          </a:p>
          <a:p>
            <a:pPr marL="514350" indent="-514350">
              <a:buAutoNum type="alphaLcParenR"/>
            </a:pPr>
            <a:r>
              <a:rPr lang="cs-CZ" dirty="0"/>
              <a:t>Odpovědnost vzniká jako sekundární právní povinnost, ke které dojde v důsledku nesplnění primární povinnosti (ta může vyplývat ze zákona, ze smlouvy)</a:t>
            </a:r>
          </a:p>
        </p:txBody>
      </p:sp>
    </p:spTree>
    <p:extLst>
      <p:ext uri="{BB962C8B-B14F-4D97-AF65-F5344CB8AC3E}">
        <p14:creationId xmlns:p14="http://schemas.microsoft.com/office/powerpoint/2010/main" val="7731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Druhy závazků z protiprávního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S ohledem na povahu primárního závazku (dle kritéria charakteru protiprávnosti)rozlišujeme druhy odpovědnosti</a:t>
            </a:r>
          </a:p>
          <a:p>
            <a:r>
              <a:rPr lang="cs-CZ" sz="2400" dirty="0" smtClean="0"/>
              <a:t> Odpovědnost </a:t>
            </a:r>
            <a:r>
              <a:rPr lang="cs-CZ" sz="2400" dirty="0"/>
              <a:t>za </a:t>
            </a:r>
            <a:r>
              <a:rPr lang="cs-CZ" sz="2400" dirty="0" smtClean="0"/>
              <a:t>prodlení (povinnost plnit včas a řádně § 1968 až 1976 – zánik závazků)</a:t>
            </a:r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2400" dirty="0"/>
              <a:t>Odpovědnost za </a:t>
            </a:r>
            <a:r>
              <a:rPr lang="cs-CZ" sz="2400" dirty="0" smtClean="0"/>
              <a:t>vady (povinnost plnit řádně § 1914 - 1925)</a:t>
            </a:r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2400" dirty="0"/>
              <a:t>Odpovědnost za škodu způsobenou</a:t>
            </a:r>
          </a:p>
          <a:p>
            <a:r>
              <a:rPr lang="cs-CZ" sz="2400" dirty="0"/>
              <a:t>porušením povinnosti:</a:t>
            </a:r>
          </a:p>
          <a:p>
            <a:r>
              <a:rPr lang="cs-CZ" sz="2400" dirty="0"/>
              <a:t>– Zákonné včetně úmyslného porušení DM podle 2909 NOZ nebo</a:t>
            </a:r>
          </a:p>
          <a:p>
            <a:r>
              <a:rPr lang="cs-CZ" sz="2400" dirty="0"/>
              <a:t>předsmluvní - druh zákonné (</a:t>
            </a:r>
            <a:r>
              <a:rPr lang="cs-CZ" sz="2400" dirty="0" smtClean="0"/>
              <a:t>culpa in </a:t>
            </a:r>
            <a:r>
              <a:rPr lang="cs-CZ" sz="2400" dirty="0" err="1" smtClean="0"/>
              <a:t>contrahendo</a:t>
            </a:r>
            <a:r>
              <a:rPr lang="cs-CZ" sz="2400" dirty="0" smtClean="0"/>
              <a:t>) </a:t>
            </a:r>
            <a:r>
              <a:rPr lang="cs-CZ" sz="2400" dirty="0"/>
              <a:t>1729 NOZ</a:t>
            </a:r>
          </a:p>
          <a:p>
            <a:r>
              <a:rPr lang="cs-CZ" sz="2400" dirty="0"/>
              <a:t>– Smluvní 2913 NOZ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706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Odpovědnost za škodu (povinnost k náhradě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Vzniká: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smtClean="0"/>
              <a:t>Porušením </a:t>
            </a:r>
            <a:r>
              <a:rPr lang="cs-CZ" dirty="0"/>
              <a:t>dobrých mravů (§2909) úmyslné zavinění</a:t>
            </a:r>
          </a:p>
          <a:p>
            <a:pPr marL="0" indent="0">
              <a:buNone/>
            </a:pPr>
            <a:r>
              <a:rPr lang="cs-CZ" dirty="0"/>
              <a:t>b)   Porušením zákona (§2910) subjektivní odpovědnost –  nedbalostní zavinění, není-li upraveno jinak</a:t>
            </a:r>
          </a:p>
          <a:p>
            <a:pPr marL="0" indent="0">
              <a:buNone/>
            </a:pPr>
            <a:r>
              <a:rPr lang="cs-CZ" dirty="0"/>
              <a:t>c) Porušením smluvní povinnosti (§2913, objektivní odpovědnost)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06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Východiska úpravy závazků z deliktů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Tradice naší právní úpravy v ABGB</a:t>
            </a:r>
          </a:p>
          <a:p>
            <a:r>
              <a:rPr lang="cs-CZ" dirty="0" smtClean="0"/>
              <a:t>Návrhy principů evropského deliktního práva PETL, vypracovaných Evropskou skupinou pro deliktní právo v roce 2005</a:t>
            </a:r>
          </a:p>
          <a:p>
            <a:r>
              <a:rPr lang="cs-CZ" dirty="0" smtClean="0"/>
              <a:t>Německý občanský zákoník</a:t>
            </a:r>
          </a:p>
          <a:p>
            <a:r>
              <a:rPr lang="cs-CZ" dirty="0" smtClean="0"/>
              <a:t>Občanský zákoník </a:t>
            </a:r>
            <a:r>
              <a:rPr lang="cs-CZ" dirty="0" err="1" smtClean="0"/>
              <a:t>Québecu</a:t>
            </a:r>
            <a:endParaRPr lang="cs-CZ" dirty="0" smtClean="0"/>
          </a:p>
          <a:p>
            <a:r>
              <a:rPr lang="cs-CZ" dirty="0" smtClean="0"/>
              <a:t>Návrh novely rakouského deliktního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Prameny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Zákon č. 89/2012 Sb., dále jen NOZ</a:t>
            </a:r>
          </a:p>
          <a:p>
            <a:r>
              <a:rPr lang="cs-CZ" dirty="0"/>
              <a:t>Účinnost 1.1.2014</a:t>
            </a:r>
          </a:p>
          <a:p>
            <a:r>
              <a:rPr lang="cs-CZ" dirty="0"/>
              <a:t>§§ 2894-2971 NOZ</a:t>
            </a:r>
          </a:p>
          <a:p>
            <a:r>
              <a:rPr lang="cs-CZ" dirty="0"/>
              <a:t>Uplatní se obecná ustanovení o závazcích (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i="1" dirty="0" err="1"/>
              <a:t>derogat</a:t>
            </a:r>
            <a:r>
              <a:rPr lang="cs-CZ" i="1" dirty="0"/>
              <a:t> </a:t>
            </a:r>
            <a:r>
              <a:rPr lang="cs-CZ" i="1" dirty="0" err="1"/>
              <a:t>legi</a:t>
            </a:r>
            <a:r>
              <a:rPr lang="cs-CZ" i="1" dirty="0"/>
              <a:t> </a:t>
            </a:r>
            <a:r>
              <a:rPr lang="cs-CZ" i="1" dirty="0" err="1"/>
              <a:t>generali</a:t>
            </a:r>
            <a:r>
              <a:rPr lang="cs-CZ" i="1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5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Hlavní koncepční zásady právní úpravy závazků z deliktů a rozdíly od dosavadní úpravy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Odklon od výlučného hrazení majetkové škody (§2894 + §2956)</a:t>
            </a:r>
          </a:p>
          <a:p>
            <a:r>
              <a:rPr lang="cs-CZ" sz="2800" dirty="0" smtClean="0"/>
              <a:t>Obecné předpoklady pro náhradu škody se použijí i pro náhradu nemajetkové újmy</a:t>
            </a:r>
          </a:p>
          <a:p>
            <a:r>
              <a:rPr lang="cs-CZ" sz="2800" dirty="0" smtClean="0"/>
              <a:t>Možnost předem se smluvně vzdát práva na náhradu škody, mimo úmyslně způsobené, z hrubé nedbalosti či na přirozených právech (§2898)</a:t>
            </a:r>
          </a:p>
          <a:p>
            <a:r>
              <a:rPr lang="cs-CZ" sz="2800" dirty="0" smtClean="0"/>
              <a:t>Nemožnost slabší smluvní strany se vzdát práva na náhradu škody (§2898)</a:t>
            </a:r>
          </a:p>
          <a:p>
            <a:r>
              <a:rPr lang="cs-CZ" sz="2800" dirty="0" smtClean="0"/>
              <a:t>Důraz na prevenci, podrobná propracovanost (§2900-2903)</a:t>
            </a:r>
          </a:p>
          <a:p>
            <a:r>
              <a:rPr lang="cs-CZ" sz="2800" dirty="0" smtClean="0"/>
              <a:t>Jasné rozlišení smluvního a mimosmluvního deliktu</a:t>
            </a:r>
          </a:p>
          <a:p>
            <a:r>
              <a:rPr lang="cs-CZ" sz="2800" dirty="0" smtClean="0"/>
              <a:t>Upřednostnění naturálního způsobu náhrady škody před </a:t>
            </a:r>
            <a:r>
              <a:rPr lang="cs-CZ" sz="2800" dirty="0" err="1" smtClean="0"/>
              <a:t>relutárním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455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86551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Odklon od dosavadní terminologie „odpovědnost za škodu“ na většině míst nahrazen souslovími „náhrada újmy, povinnost k náhradě škody“</a:t>
            </a:r>
          </a:p>
          <a:p>
            <a:r>
              <a:rPr lang="cs-CZ" sz="2800" dirty="0" smtClean="0"/>
              <a:t>Reakce na </a:t>
            </a:r>
            <a:r>
              <a:rPr lang="cs-CZ" sz="2800" dirty="0" err="1" smtClean="0"/>
              <a:t>společ</a:t>
            </a:r>
            <a:r>
              <a:rPr lang="cs-CZ" sz="2800" dirty="0" smtClean="0"/>
              <a:t>. vývoj – nové skutkové podstaty (škoda způsobená informacemi, škoda způsobená zvířetem, aj.)</a:t>
            </a:r>
          </a:p>
          <a:p>
            <a:r>
              <a:rPr lang="cs-CZ" sz="2800" dirty="0" smtClean="0"/>
              <a:t>Odpovědnost z prodlení je na rozdíl od předchozí úpravy mezi ustanoveními o zániku závazku (dříve změna)</a:t>
            </a:r>
          </a:p>
          <a:p>
            <a:r>
              <a:rPr lang="cs-CZ" sz="2800" dirty="0" smtClean="0"/>
              <a:t>Odpovědnost za vady nově v rámci zániku závazků (dříve u jednotlivých smluvních typů)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1448</Words>
  <Application>Microsoft Office PowerPoint</Application>
  <PresentationFormat>Předvádění na obrazovce (4:3)</PresentationFormat>
  <Paragraphs>173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systému Office</vt:lpstr>
      <vt:lpstr>Závazky z protiprávních jednání</vt:lpstr>
      <vt:lpstr>Pojem deliktu</vt:lpstr>
      <vt:lpstr>Pojem odpovědnosti</vt:lpstr>
      <vt:lpstr>Druhy závazků z protiprávního jednání</vt:lpstr>
      <vt:lpstr>Odpovědnost za škodu (povinnost k náhradě škody</vt:lpstr>
      <vt:lpstr>Východiska úpravy závazků z deliktů v NOZ</vt:lpstr>
      <vt:lpstr>Prameny právní úpravy</vt:lpstr>
      <vt:lpstr>Hlavní koncepční zásady právní úpravy závazků z deliktů a rozdíly od dosavadní úpravy</vt:lpstr>
      <vt:lpstr>Prezentace aplikace PowerPoint</vt:lpstr>
      <vt:lpstr>Náhrada majetkové a nemajetkové škody (újmy) škůdcem při porušení zákona § 2910 </vt:lpstr>
      <vt:lpstr>Ad 1) protiprávní jednání</vt:lpstr>
      <vt:lpstr>Okolnosti vylučující protiprávnost</vt:lpstr>
      <vt:lpstr>Prezentace aplikace PowerPoint</vt:lpstr>
      <vt:lpstr>Prezentace aplikace PowerPoint</vt:lpstr>
      <vt:lpstr>Prezentace aplikace PowerPoint</vt:lpstr>
      <vt:lpstr>Prezentace aplikace PowerPoint</vt:lpstr>
      <vt:lpstr>Škoda</vt:lpstr>
      <vt:lpstr>Příčinná souvislost (kauzální nexus)</vt:lpstr>
      <vt:lpstr>Zavinění</vt:lpstr>
      <vt:lpstr>Formy zavinění</vt:lpstr>
      <vt:lpstr>Povinnost k náhradě škody při porušení smluvní povinnosti § 2913</vt:lpstr>
      <vt:lpstr>Povinnost k náhradě škody při porušení dobrých mravů § 2909</vt:lpstr>
      <vt:lpstr>Ujednání před vznikem škody</vt:lpstr>
      <vt:lpstr>Prevence</vt:lpstr>
      <vt:lpstr>Prameny právní úpravy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Závazky z protiprávních jednání,</dc:title>
  <dc:creator>Lenka Dobešová</dc:creator>
  <cp:lastModifiedBy>Lenka Dobešová</cp:lastModifiedBy>
  <cp:revision>48</cp:revision>
  <dcterms:created xsi:type="dcterms:W3CDTF">2015-03-11T09:28:38Z</dcterms:created>
  <dcterms:modified xsi:type="dcterms:W3CDTF">2018-10-05T09:46:07Z</dcterms:modified>
</cp:coreProperties>
</file>