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301" r:id="rId10"/>
    <p:sldId id="266" r:id="rId11"/>
    <p:sldId id="267" r:id="rId12"/>
    <p:sldId id="268" r:id="rId13"/>
    <p:sldId id="269" r:id="rId14"/>
    <p:sldId id="270" r:id="rId15"/>
    <p:sldId id="300" r:id="rId16"/>
    <p:sldId id="263" r:id="rId17"/>
    <p:sldId id="264" r:id="rId18"/>
    <p:sldId id="265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1" r:id="rId37"/>
    <p:sldId id="297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83" d="100"/>
          <a:sy n="83" d="100"/>
        </p:scale>
        <p:origin x="7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CD8FF6-45AB-4832-9CED-0896A097383C}" type="pres">
      <dgm:prSet presAssocID="{0BB16A27-5E4D-4EF9-B71F-B2454229C97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  <dgm:t>
        <a:bodyPr/>
        <a:lstStyle/>
        <a:p>
          <a:endParaRPr lang="cs-CZ"/>
        </a:p>
      </dgm:t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0AD224-D0C7-46CD-B4D4-D83B08ED715C}" type="pres">
      <dgm:prSet presAssocID="{9172C796-A381-4503-80C6-42BD5BAB3194}" presName="rootConnector" presStyleLbl="node2" presStyleIdx="0" presStyleCnt="2"/>
      <dgm:spPr/>
      <dgm:t>
        <a:bodyPr/>
        <a:lstStyle/>
        <a:p>
          <a:endParaRPr lang="cs-CZ"/>
        </a:p>
      </dgm:t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  <dgm:t>
        <a:bodyPr/>
        <a:lstStyle/>
        <a:p>
          <a:endParaRPr lang="cs-CZ"/>
        </a:p>
      </dgm:t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B85F04-A339-4EC1-849A-A283029F719B}" type="pres">
      <dgm:prSet presAssocID="{A726E593-7ABA-47BE-97CF-8BE6CA48B9F2}" presName="rootConnector" presStyleLbl="node3" presStyleIdx="0" presStyleCnt="2"/>
      <dgm:spPr/>
      <dgm:t>
        <a:bodyPr/>
        <a:lstStyle/>
        <a:p>
          <a:endParaRPr lang="cs-CZ"/>
        </a:p>
      </dgm:t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  <dgm:t>
        <a:bodyPr/>
        <a:lstStyle/>
        <a:p>
          <a:endParaRPr lang="cs-CZ"/>
        </a:p>
      </dgm:t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C94F74-8470-41B5-BDF6-1618D87C5876}" type="pres">
      <dgm:prSet presAssocID="{C5EFB6A8-CAD4-4704-9AFF-68C84435D60C}" presName="rootConnector" presStyleLbl="node2" presStyleIdx="1" presStyleCnt="2"/>
      <dgm:spPr/>
      <dgm:t>
        <a:bodyPr/>
        <a:lstStyle/>
        <a:p>
          <a:endParaRPr lang="cs-CZ"/>
        </a:p>
      </dgm:t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  <dgm:t>
        <a:bodyPr/>
        <a:lstStyle/>
        <a:p>
          <a:endParaRPr lang="cs-CZ"/>
        </a:p>
      </dgm:t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D14A20-8290-4222-982C-8CCC7A5ADBBA}" type="pres">
      <dgm:prSet presAssocID="{FA177302-ABAF-4DCE-8D80-737E5EAC5D38}" presName="rootConnector" presStyleLbl="node3" presStyleIdx="1" presStyleCnt="2"/>
      <dgm:spPr/>
      <dgm:t>
        <a:bodyPr/>
        <a:lstStyle/>
        <a:p>
          <a:endParaRPr lang="cs-CZ"/>
        </a:p>
      </dgm:t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3799883" y="1494302"/>
          <a:ext cx="91440" cy="2590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3086099" y="618332"/>
          <a:ext cx="759503" cy="259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44"/>
              </a:lnTo>
              <a:lnTo>
                <a:pt x="759503" y="129544"/>
              </a:lnTo>
              <a:lnTo>
                <a:pt x="759503" y="259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293954" y="1494302"/>
          <a:ext cx="91440" cy="2590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339674" y="618332"/>
          <a:ext cx="746425" cy="259089"/>
        </a:xfrm>
        <a:custGeom>
          <a:avLst/>
          <a:gdLst/>
          <a:ahLst/>
          <a:cxnLst/>
          <a:rect l="0" t="0" r="0" b="0"/>
          <a:pathLst>
            <a:path>
              <a:moveTo>
                <a:pt x="746425" y="0"/>
              </a:moveTo>
              <a:lnTo>
                <a:pt x="746425" y="129544"/>
              </a:lnTo>
              <a:lnTo>
                <a:pt x="0" y="129544"/>
              </a:lnTo>
              <a:lnTo>
                <a:pt x="0" y="259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2469219" y="1451"/>
          <a:ext cx="1233761" cy="616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2469219" y="1451"/>
        <a:ext cx="1233761" cy="616880"/>
      </dsp:txXfrm>
    </dsp:sp>
    <dsp:sp modelId="{F897A9D1-EEDD-41E6-93DE-824A87A419A5}">
      <dsp:nvSpPr>
        <dsp:cNvPr id="0" name=""/>
        <dsp:cNvSpPr/>
      </dsp:nvSpPr>
      <dsp:spPr>
        <a:xfrm>
          <a:off x="1709715" y="877422"/>
          <a:ext cx="1259917" cy="616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709715" y="877422"/>
        <a:ext cx="1259917" cy="616880"/>
      </dsp:txXfrm>
    </dsp:sp>
    <dsp:sp modelId="{8CF669E9-77B6-427F-9A34-3922CB6A6F4B}">
      <dsp:nvSpPr>
        <dsp:cNvPr id="0" name=""/>
        <dsp:cNvSpPr/>
      </dsp:nvSpPr>
      <dsp:spPr>
        <a:xfrm>
          <a:off x="1722793" y="1753392"/>
          <a:ext cx="1233761" cy="616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22793" y="1753392"/>
        <a:ext cx="1233761" cy="616880"/>
      </dsp:txXfrm>
    </dsp:sp>
    <dsp:sp modelId="{BD071168-F966-4068-837F-894C2E5F6900}">
      <dsp:nvSpPr>
        <dsp:cNvPr id="0" name=""/>
        <dsp:cNvSpPr/>
      </dsp:nvSpPr>
      <dsp:spPr>
        <a:xfrm>
          <a:off x="3228722" y="877422"/>
          <a:ext cx="1233761" cy="616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3228722" y="877422"/>
        <a:ext cx="1233761" cy="616880"/>
      </dsp:txXfrm>
    </dsp:sp>
    <dsp:sp modelId="{F670F50B-8DF4-4B3D-9D14-510F64D3510B}">
      <dsp:nvSpPr>
        <dsp:cNvPr id="0" name=""/>
        <dsp:cNvSpPr/>
      </dsp:nvSpPr>
      <dsp:spPr>
        <a:xfrm>
          <a:off x="3228722" y="1753392"/>
          <a:ext cx="1233761" cy="6168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3228722" y="1753392"/>
        <a:ext cx="1233761" cy="61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7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5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2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41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3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0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1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8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0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3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0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FB17-B764-4933-A531-F68AB4B588AA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F587-B204-4BE7-8D16-1A24EFE8A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3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nb.cz/cs/o_cnb/organizacni_struktura/uzemni_pracoviste/up_brno.html" TargetMode="External"/><Relationship Id="rId13" Type="http://schemas.openxmlformats.org/officeDocument/2006/relationships/hyperlink" Target="http://www.cnb.cz/cs/o_cnb/organizacni_struktura/uzemni_pracoviste/up_ceske_bud.html" TargetMode="External"/><Relationship Id="rId3" Type="http://schemas.openxmlformats.org/officeDocument/2006/relationships/hyperlink" Target="http://www.cnb.cz/cs/o_cnb/organizacni_struktura/ustredi/570_licenc_sankc_rizeni.html" TargetMode="External"/><Relationship Id="rId7" Type="http://schemas.openxmlformats.org/officeDocument/2006/relationships/hyperlink" Target="http://www.cnb.cz/cs/o_cnb/organizacni_struktura/pobocky/pob_brno.html" TargetMode="External"/><Relationship Id="rId12" Type="http://schemas.openxmlformats.org/officeDocument/2006/relationships/hyperlink" Target="http://www.cnb.cz/cs/o_cnb/organizacni_struktura/uzemni_pracoviste/up_ostrava.html" TargetMode="External"/><Relationship Id="rId2" Type="http://schemas.openxmlformats.org/officeDocument/2006/relationships/hyperlink" Target="http://www.cnb.cz/cs/o_cnb/organizacni_struktura/ustredi/320_penezni_platebni_sty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b.cz/cs/o_cnb/organizacni_struktura/pobocky/pob_praha.html" TargetMode="External"/><Relationship Id="rId11" Type="http://schemas.openxmlformats.org/officeDocument/2006/relationships/hyperlink" Target="http://www.cnb.cz/cs/o_cnb/organizacni_struktura/pobocky/pob_ostrava.html" TargetMode="External"/><Relationship Id="rId5" Type="http://schemas.openxmlformats.org/officeDocument/2006/relationships/hyperlink" Target="http://www.cnb.cz/cs/o_cnb/organizacni_struktura/ustredi/index.html" TargetMode="External"/><Relationship Id="rId15" Type="http://schemas.openxmlformats.org/officeDocument/2006/relationships/hyperlink" Target="http://www.cnb.cz/cs/o_cnb/organizacni_struktura/uzemni_pracoviste/up_usti_n_labem.html" TargetMode="External"/><Relationship Id="rId10" Type="http://schemas.openxmlformats.org/officeDocument/2006/relationships/hyperlink" Target="http://www.cnb.cz/cs/o_cnb/organizacni_struktura/uzemni_pracoviste/up_hradec_kralove.html" TargetMode="External"/><Relationship Id="rId4" Type="http://schemas.openxmlformats.org/officeDocument/2006/relationships/hyperlink" Target="http://www.cnb.cz/cs/o_cnb/organizacni_struktura/ustredi/590_dohled_distributori_fp.html" TargetMode="External"/><Relationship Id="rId9" Type="http://schemas.openxmlformats.org/officeDocument/2006/relationships/hyperlink" Target="http://www.cnb.cz/cs/o_cnb/organizacni_struktura/pobocky/pob_hradec_kr.html" TargetMode="External"/><Relationship Id="rId14" Type="http://schemas.openxmlformats.org/officeDocument/2006/relationships/hyperlink" Target="http://www.cnb.cz/cs/o_cnb/organizacni_struktura/uzemni_pracoviste/up_plzen.html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nb.cz/cs/o_cnb/bankovni-rada/clenove-bankovni-rady/ales-michl/" TargetMode="External"/><Relationship Id="rId3" Type="http://schemas.openxmlformats.org/officeDocument/2006/relationships/hyperlink" Target="https://www.cnb.cz/cs/o_cnb/bankovni-rada/clenove-bankovni-rady/marek-mora/" TargetMode="External"/><Relationship Id="rId7" Type="http://schemas.openxmlformats.org/officeDocument/2006/relationships/hyperlink" Target="https://www.cnb.cz/cs/o_cnb/bankovni-rada/clenove-bankovni-rady/tomas-holub/" TargetMode="External"/><Relationship Id="rId2" Type="http://schemas.openxmlformats.org/officeDocument/2006/relationships/hyperlink" Target="https://www.cnb.cz/cs/o_cnb/bankovni-rada/clenove-bankovni-rady/jiri-rusn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b.cz/cs/o_cnb/bankovni-rada/clenove-bankovni-rady/oldrich-dedek/" TargetMode="External"/><Relationship Id="rId5" Type="http://schemas.openxmlformats.org/officeDocument/2006/relationships/hyperlink" Target="https://www.cnb.cz/cs/o_cnb/bankovni-rada/clenove-bankovni-rady/vojtech-benda/" TargetMode="External"/><Relationship Id="rId4" Type="http://schemas.openxmlformats.org/officeDocument/2006/relationships/hyperlink" Target="https://www.cnb.cz/cs/o_cnb/bankovni-rada/clenove-bankovni-rady/tomas-nidetzky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Úvod do finanční správy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Petr Mrkývka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2019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Řetězení realizace veřejné správy</a:t>
            </a:r>
            <a:br>
              <a:rPr lang="cs-CZ" dirty="0" smtClean="0"/>
            </a:br>
            <a:r>
              <a:rPr lang="cs-CZ" dirty="0" smtClean="0"/>
              <a:t>(Průcha)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Cíle</a:t>
            </a:r>
            <a:r>
              <a:rPr lang="cs-CZ" sz="3400" b="1" dirty="0" smtClean="0"/>
              <a:t> </a:t>
            </a:r>
          </a:p>
          <a:p>
            <a:pPr marL="0" indent="0" algn="ctr">
              <a:buNone/>
            </a:pPr>
            <a:r>
              <a:rPr lang="cs-CZ" sz="3400" b="1" dirty="0" smtClean="0"/>
              <a:t>(účel)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Úkoly</a:t>
            </a:r>
          </a:p>
          <a:p>
            <a:pPr marL="0" indent="0" algn="ctr">
              <a:buNone/>
            </a:pPr>
            <a:r>
              <a:rPr lang="cs-CZ" sz="3400" b="1" dirty="0" smtClean="0"/>
              <a:t>(postuláty)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Funkce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Metody</a:t>
            </a:r>
          </a:p>
          <a:p>
            <a:pPr marL="0" indent="0" algn="ctr">
              <a:buNone/>
            </a:pPr>
            <a:r>
              <a:rPr lang="cs-CZ" sz="3400" b="1" dirty="0" smtClean="0"/>
              <a:t>↓</a:t>
            </a:r>
          </a:p>
          <a:p>
            <a:pPr marL="0" indent="0" algn="ctr">
              <a:buNone/>
            </a:pPr>
            <a:r>
              <a:rPr lang="cs-CZ" sz="3400" b="1" dirty="0" smtClean="0">
                <a:solidFill>
                  <a:srgbClr val="FFFF00"/>
                </a:solidFill>
              </a:rPr>
              <a:t>Formy realizace</a:t>
            </a:r>
            <a:endParaRPr lang="cs-C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Ideální stát – maximální sociální užitečnost pro občany</a:t>
            </a:r>
          </a:p>
          <a:p>
            <a:r>
              <a:rPr lang="cs-CZ" i="1" dirty="0" smtClean="0"/>
              <a:t>H. Dalton, </a:t>
            </a:r>
            <a:r>
              <a:rPr lang="cs-CZ" dirty="0" smtClean="0"/>
              <a:t>Základy veřejných financí (1930): </a:t>
            </a:r>
            <a:r>
              <a:rPr lang="cs-CZ" b="1" i="1" dirty="0" smtClean="0"/>
              <a:t>stát, který umí hospodařit, není držgrešle, ale není prostopášný, nemyslí jen na současnost, ale i na budoucnost, zajistí občanům bezpečí, svobodu vlastního rozvoje a sociální jistotu zejména v nemohoucnosti a stáří … 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750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Koresponduje s účelem existence veřejné finanční činnosti: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odpovídajícího materiálního základu k plnění funkcí státu a veřejné samosprávy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Zabezpečení funkcí státního intervencionalizmu – redistribuční, stabilizační, adaptační, alokační, koordinační</a:t>
            </a:r>
          </a:p>
          <a:p>
            <a:pPr marL="0" indent="0">
              <a:buNone/>
            </a:pPr>
            <a:r>
              <a:rPr lang="cs-CZ" dirty="0" smtClean="0"/>
              <a:t>3. Zajištění stability měny a peněžního systému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39322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finanční správy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</a:t>
            </a:r>
            <a:r>
              <a:rPr lang="cs-CZ" b="0" dirty="0" smtClean="0"/>
              <a:t> </a:t>
            </a:r>
            <a:r>
              <a:rPr lang="cs-CZ" b="0" dirty="0" err="1" smtClean="0"/>
              <a:t>fce</a:t>
            </a:r>
            <a:r>
              <a:rPr lang="cs-CZ" b="0" dirty="0" smtClean="0"/>
              <a:t> VS : organizační,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Speciální </a:t>
            </a:r>
            <a:r>
              <a:rPr lang="cs-CZ" dirty="0" err="1" smtClean="0"/>
              <a:t>fce</a:t>
            </a:r>
            <a:r>
              <a:rPr lang="cs-CZ" dirty="0" smtClean="0"/>
              <a:t> FS:</a:t>
            </a:r>
          </a:p>
          <a:p>
            <a:r>
              <a:rPr lang="cs-CZ" dirty="0" smtClean="0"/>
              <a:t>Plánovací,</a:t>
            </a:r>
          </a:p>
          <a:p>
            <a:r>
              <a:rPr lang="cs-CZ" dirty="0" smtClean="0"/>
              <a:t>Rozhodovací,</a:t>
            </a:r>
          </a:p>
          <a:p>
            <a:r>
              <a:rPr lang="cs-CZ" dirty="0" smtClean="0"/>
              <a:t>Přikazovací,</a:t>
            </a:r>
          </a:p>
          <a:p>
            <a:r>
              <a:rPr lang="cs-CZ" dirty="0" smtClean="0"/>
              <a:t>Kontrolní,</a:t>
            </a:r>
          </a:p>
          <a:p>
            <a:r>
              <a:rPr lang="cs-CZ" dirty="0" smtClean="0"/>
              <a:t>Koordinační,</a:t>
            </a:r>
          </a:p>
          <a:p>
            <a:r>
              <a:rPr lang="cs-CZ" dirty="0" smtClean="0"/>
              <a:t>Kooperační,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/>
              <a:t>regulační, ochranná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Stimulační, edukační, servisní, </a:t>
            </a:r>
          </a:p>
          <a:p>
            <a:r>
              <a:rPr lang="cs-CZ" dirty="0" smtClean="0"/>
              <a:t>Konzultační,</a:t>
            </a:r>
          </a:p>
          <a:p>
            <a:r>
              <a:rPr lang="cs-CZ" dirty="0" smtClean="0"/>
              <a:t>Informační,</a:t>
            </a:r>
          </a:p>
          <a:p>
            <a:r>
              <a:rPr lang="cs-CZ" dirty="0" smtClean="0"/>
              <a:t>Depozitní,</a:t>
            </a:r>
          </a:p>
          <a:p>
            <a:r>
              <a:rPr lang="cs-CZ" dirty="0" smtClean="0"/>
              <a:t>Evidenčně-účetní</a:t>
            </a:r>
          </a:p>
          <a:p>
            <a:r>
              <a:rPr lang="cs-CZ" dirty="0" smtClean="0"/>
              <a:t>hospodářská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FS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Metody VS = způsoby činností, které realizují úkoly uložené veřejné správě</a:t>
            </a:r>
          </a:p>
          <a:p>
            <a:r>
              <a:rPr lang="cs-CZ" dirty="0" smtClean="0"/>
              <a:t>Obecné metody VS – m. řízení, regulace, přesvědčování a donucení</a:t>
            </a:r>
          </a:p>
          <a:p>
            <a:r>
              <a:rPr lang="cs-CZ" dirty="0" smtClean="0"/>
              <a:t>Metoda veřejné služby</a:t>
            </a:r>
          </a:p>
          <a:p>
            <a:r>
              <a:rPr lang="cs-CZ" dirty="0" smtClean="0"/>
              <a:t>Specifické metody – m. administrativní, ekonomické, organizační</a:t>
            </a:r>
          </a:p>
          <a:p>
            <a:r>
              <a:rPr lang="cs-CZ" dirty="0" smtClean="0"/>
              <a:t>Metody finančního působení veřejné správy</a:t>
            </a:r>
          </a:p>
          <a:p>
            <a:r>
              <a:rPr lang="cs-CZ" dirty="0" smtClean="0"/>
              <a:t>Metody správy veřejných financí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5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485900" y="1743075"/>
          <a:ext cx="6172200" cy="237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391025"/>
            <a:ext cx="8229600" cy="1064420"/>
          </a:xfrm>
        </p:spPr>
        <p:txBody>
          <a:bodyPr/>
          <a:lstStyle/>
          <a:p>
            <a:endParaRPr lang="cs-CZ" altLang="cs-CZ" sz="195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2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správa ve funkčním smyslu </a:t>
            </a:r>
            <a:br>
              <a:rPr lang="cs-CZ" b="1" dirty="0" smtClean="0"/>
            </a:br>
            <a:r>
              <a:rPr lang="cs-CZ" b="1" dirty="0" smtClean="0"/>
              <a:t>a v organizačním smyslu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 </a:t>
            </a:r>
            <a:r>
              <a:rPr lang="cs-CZ" b="1" u="sng" dirty="0" smtClean="0"/>
              <a:t>funkčním</a:t>
            </a:r>
            <a:r>
              <a:rPr lang="cs-CZ" b="1" dirty="0" smtClean="0"/>
              <a:t> smyslu: </a:t>
            </a:r>
            <a:r>
              <a:rPr lang="cs-CZ" b="1" dirty="0" smtClean="0">
                <a:solidFill>
                  <a:srgbClr val="FFFF00"/>
                </a:solidFill>
              </a:rPr>
              <a:t>veřejná finanční činnost </a:t>
            </a:r>
            <a:r>
              <a:rPr lang="cs-CZ" b="1" u="sng" dirty="0" smtClean="0">
                <a:solidFill>
                  <a:srgbClr val="FFFF00"/>
                </a:solidFill>
              </a:rPr>
              <a:t>vykonávaná</a:t>
            </a:r>
            <a:r>
              <a:rPr lang="cs-CZ" b="1" dirty="0" smtClean="0">
                <a:solidFill>
                  <a:srgbClr val="FFFF00"/>
                </a:solidFill>
              </a:rPr>
              <a:t> s použitím metod a forem veřejné správy</a:t>
            </a:r>
          </a:p>
          <a:p>
            <a:r>
              <a:rPr lang="cs-CZ" b="1" dirty="0" smtClean="0"/>
              <a:t>V </a:t>
            </a:r>
            <a:r>
              <a:rPr lang="cs-CZ" b="1" u="sng" dirty="0" smtClean="0"/>
              <a:t>organizačním</a:t>
            </a:r>
            <a:r>
              <a:rPr lang="cs-CZ" b="1" dirty="0" smtClean="0"/>
              <a:t> smyslu: </a:t>
            </a:r>
            <a:r>
              <a:rPr lang="cs-CZ" b="1" dirty="0" smtClean="0">
                <a:solidFill>
                  <a:srgbClr val="FFFF00"/>
                </a:solidFill>
              </a:rPr>
              <a:t>soustava realizátorů finanční správy ve funkčním smyslu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vrchnostenská x </a:t>
            </a:r>
            <a:r>
              <a:rPr lang="cs-CZ" b="1" dirty="0" err="1" smtClean="0"/>
              <a:t>nevrchnostenská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Primární a sekundární finanční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Primární finanční správa: </a:t>
            </a:r>
            <a:r>
              <a:rPr lang="cs-CZ" b="1" dirty="0" smtClean="0"/>
              <a:t>MF, ČNB, NKÚ, FSČR, CSČR, státní fondy</a:t>
            </a:r>
          </a:p>
          <a:p>
            <a:r>
              <a:rPr lang="cs-CZ" dirty="0" smtClean="0"/>
              <a:t>Sektor veřejných financí: P+S</a:t>
            </a:r>
          </a:p>
          <a:p>
            <a:r>
              <a:rPr lang="cs-CZ" b="1" dirty="0" smtClean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Netvoří </a:t>
            </a:r>
            <a:r>
              <a:rPr lang="cs-CZ" u="sng" dirty="0" smtClean="0"/>
              <a:t>obecnou</a:t>
            </a:r>
            <a:r>
              <a:rPr lang="cs-CZ" dirty="0" smtClean="0"/>
              <a:t> strategii VFČ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425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4616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Ministerská (vládní</a:t>
              </a:r>
              <a:r>
                <a:rPr kumimoji="0" lang="cs-CZ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Centrální banka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 postavením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800" dirty="0" err="1"/>
              <a:t>Merkl</a:t>
            </a:r>
            <a:r>
              <a:rPr lang="cs-CZ" altLang="cs-CZ" sz="2800" dirty="0"/>
              <a:t>: pomocná funkce - slouží realizaci ostatních činností státu, negoval její samostatnost (</a:t>
            </a:r>
            <a:r>
              <a:rPr lang="cs-CZ" altLang="cs-CZ" sz="2800" dirty="0" err="1"/>
              <a:t>Merkl</a:t>
            </a:r>
            <a:r>
              <a:rPr lang="cs-CZ" altLang="cs-CZ" sz="2800" dirty="0"/>
              <a:t>, A. Obecné právo správní. Díl II. Praha – Brno: Orbis 1932)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X </a:t>
            </a:r>
            <a:r>
              <a:rPr lang="cs-CZ" altLang="cs-CZ" sz="2800" dirty="0" err="1"/>
              <a:t>Pošvář</a:t>
            </a:r>
            <a:r>
              <a:rPr lang="cs-CZ" altLang="cs-CZ" sz="2800" dirty="0"/>
              <a:t>: samostatný díl veřejné správy</a:t>
            </a:r>
          </a:p>
          <a:p>
            <a:pPr>
              <a:lnSpc>
                <a:spcPct val="90000"/>
              </a:lnSpc>
            </a:pPr>
            <a:r>
              <a:rPr lang="cs-CZ" altLang="cs-CZ" sz="2800" dirty="0" err="1"/>
              <a:t>Siblík</a:t>
            </a:r>
            <a:r>
              <a:rPr lang="cs-CZ" altLang="cs-CZ" sz="2800" dirty="0"/>
              <a:t>: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843776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683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 smtClean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smtClean="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 smtClean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Centrální finanční správa – MF, ČNB</a:t>
            </a:r>
          </a:p>
          <a:p>
            <a:r>
              <a:rPr lang="cs-CZ" altLang="cs-CZ" sz="2800" dirty="0"/>
              <a:t>Administrativní členění státu – obec, okres, kraj (1960)</a:t>
            </a:r>
          </a:p>
          <a:p>
            <a:r>
              <a:rPr lang="cs-CZ" altLang="cs-CZ" sz="2800" dirty="0"/>
              <a:t>Obvody podle systému územních samosprávných celků – obec (typ), VÚSC</a:t>
            </a:r>
          </a:p>
          <a:p>
            <a:r>
              <a:rPr lang="cs-CZ" altLang="cs-CZ" sz="2800" dirty="0"/>
              <a:t>Vlastní obvody podle potřeb FS</a:t>
            </a:r>
          </a:p>
          <a:p>
            <a:r>
              <a:rPr lang="cs-CZ" altLang="cs-CZ" sz="2800" dirty="0"/>
              <a:t>Kombinovaný systém teritoriální a funkční (pobočky ČNB)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3650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800"/>
              <a:t>Centralizovaná finanční správa – pobočky</a:t>
            </a:r>
          </a:p>
          <a:p>
            <a:r>
              <a:rPr lang="cs-CZ" altLang="cs-CZ" sz="2800"/>
              <a:t>ČNB</a:t>
            </a:r>
          </a:p>
          <a:p>
            <a:r>
              <a:rPr lang="cs-CZ" altLang="cs-CZ" sz="2800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 sz="2800"/>
              <a:t>Decentralizace – fiskální federalismus</a:t>
            </a:r>
          </a:p>
          <a:p>
            <a:r>
              <a:rPr lang="cs-CZ" altLang="cs-CZ" sz="2800"/>
              <a:t>Správa státních financí</a:t>
            </a:r>
          </a:p>
          <a:p>
            <a:r>
              <a:rPr lang="cs-CZ" altLang="cs-CZ" sz="2800"/>
              <a:t>Správa financí územních samospráv</a:t>
            </a:r>
          </a:p>
          <a:p>
            <a:r>
              <a:rPr lang="cs-CZ" altLang="cs-CZ" sz="2800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/>
              <a:t>Správa vykonávaná dvěma orgány finanční správy bez vzájemného vrchnostenského vztahu</a:t>
            </a:r>
          </a:p>
          <a:p>
            <a:r>
              <a:rPr lang="cs-CZ" altLang="cs-CZ" sz="2800" dirty="0"/>
              <a:t>Určující kritérium působnosti/příslušnosti: charakter (statut) adresáta FS</a:t>
            </a:r>
          </a:p>
          <a:p>
            <a:r>
              <a:rPr lang="cs-CZ" altLang="cs-CZ" sz="2800" dirty="0"/>
              <a:t>Příklady: </a:t>
            </a:r>
            <a:r>
              <a:rPr lang="cs-CZ" altLang="cs-CZ" sz="2800" b="1" dirty="0"/>
              <a:t>devizové orgány </a:t>
            </a:r>
            <a:r>
              <a:rPr lang="cs-CZ" altLang="cs-CZ" sz="2800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1" dirty="0"/>
              <a:t>		</a:t>
            </a:r>
            <a:r>
              <a:rPr lang="cs-CZ" altLang="cs-CZ" sz="2800" b="1" dirty="0" smtClean="0"/>
              <a:t>          FSČR: </a:t>
            </a:r>
            <a:r>
              <a:rPr lang="cs-CZ" altLang="cs-CZ" sz="2800" dirty="0"/>
              <a:t>obecné FÚ, 				                    </a:t>
            </a:r>
            <a:r>
              <a:rPr lang="cs-CZ" altLang="cs-CZ" sz="2800" dirty="0" smtClean="0"/>
              <a:t>		          Specializovaný</a:t>
            </a:r>
            <a:r>
              <a:rPr lang="cs-CZ" altLang="cs-CZ" sz="2800" b="1" dirty="0" smtClean="0"/>
              <a:t> </a:t>
            </a:r>
            <a:r>
              <a:rPr lang="cs-CZ" altLang="cs-CZ" sz="2800" dirty="0"/>
              <a:t>FÚ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1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9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Ústřední orgán státní správy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státních příjmů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Úsek finančního trhu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dirty="0" smtClean="0"/>
              <a:t>Ostatní úseky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0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Ministerstvo financí je ústředním orgánem státní správy pro státní rozpočet republiky, státní závěrečný účet republiky, státní pokladnu České republiky, finanční trh, regulaci vydávání elektronických peněz a ochranu zájmů spotřebitelů na finančním trhu s výjimkou výkonu dohledu nad finančním trhem v rozsahu působnosti České národní banky, pro zavedení jednotné měny euro na území České republiky, pro platební styk, daně, pojistné na důchodové spoření, poplatky a clo, finanční hospodaření, finanční kontrolu, přezkoumání hospodaření územních samosprávných celků, účetnictví, audit a daňové poradenství, věci devizové včetně pohledávek a závazků státu vůči zahraničí, ochranu zahraničních investic, pro tomboly, loterie a jiné podobné hry, hospodaření s majetkem státu, privatizaci majetku státu, příspěvek ke stavebnímu spoření a státní příspěvek na penzijní připojištění, ceny a pro činnost zaměřenou proti legalizaci výnosů z trestné činnosti a vnitrostátní koordinaci při uplatňování mezinárodních sankcí za účelem udržování mezinárodního míru a bezpečnosti, ochrany základních lidských práv a boje proti terorismu, posuzuje dovoz subvencovaných výrobků a přijímá opatření na ochranu proti dovozu těchto výrobků.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charakteristiky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Různorodost segmentů veřejné finanční činnosti vyžaduje rozmanitost v implantaci prvků veřejné správy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965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Rozpočtové a daňové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Ústřední orgán státní správy pro SR a SZÚ</a:t>
            </a:r>
          </a:p>
          <a:p>
            <a:r>
              <a:rPr lang="cs-CZ" dirty="0" smtClean="0"/>
              <a:t>Iniciativa, řízení přípravy, průběžně hodnotí</a:t>
            </a:r>
          </a:p>
          <a:p>
            <a:r>
              <a:rPr lang="cs-CZ" dirty="0" smtClean="0"/>
              <a:t>Finanční kontrola – řídí a koordinuje</a:t>
            </a:r>
          </a:p>
          <a:p>
            <a:r>
              <a:rPr lang="cs-CZ" dirty="0" smtClean="0"/>
              <a:t>Daně (berně) – přenesení výkonu správy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42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Měnové a devizové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Měnové právo – ústřední orgán pro zavedení jednotné měny EURO, pro platební styk a vydávání elektronických peněz (zbytek ČNB)</a:t>
            </a:r>
          </a:p>
          <a:p>
            <a:r>
              <a:rPr lang="cs-CZ" dirty="0" smtClean="0"/>
              <a:t>Devizové právo – ochrana zahraničních investic a závazky </a:t>
            </a:r>
            <a:r>
              <a:rPr lang="en-US" dirty="0" smtClean="0"/>
              <a:t>&amp; </a:t>
            </a:r>
            <a:r>
              <a:rPr lang="en-US" dirty="0" err="1" smtClean="0"/>
              <a:t>pohled</a:t>
            </a:r>
            <a:r>
              <a:rPr lang="cs-CZ" dirty="0" err="1" smtClean="0"/>
              <a:t>ávky</a:t>
            </a:r>
            <a:r>
              <a:rPr lang="cs-CZ" dirty="0" smtClean="0"/>
              <a:t> státu</a:t>
            </a:r>
          </a:p>
          <a:p>
            <a:r>
              <a:rPr lang="cs-CZ" dirty="0" smtClean="0"/>
              <a:t>Finanční trh – zbytková činnost (analytické činnosti a legislativa)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360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Stavební spoření, penzijní připojištění</a:t>
            </a:r>
          </a:p>
          <a:p>
            <a:r>
              <a:rPr lang="cs-CZ" dirty="0" smtClean="0"/>
              <a:t>Hospodaření se státním majetkem</a:t>
            </a:r>
          </a:p>
          <a:p>
            <a:r>
              <a:rPr lang="cs-CZ" dirty="0" smtClean="0"/>
              <a:t>Privatizace národního majetku</a:t>
            </a:r>
          </a:p>
          <a:p>
            <a:r>
              <a:rPr lang="cs-CZ" dirty="0" smtClean="0"/>
              <a:t>Kontrola cen</a:t>
            </a:r>
          </a:p>
          <a:p>
            <a:r>
              <a:rPr lang="cs-CZ" dirty="0" smtClean="0"/>
              <a:t>Loterie, tomboly a jiné podobné hry (obecní a krajské úřady)</a:t>
            </a:r>
          </a:p>
          <a:p>
            <a:r>
              <a:rPr lang="cs-CZ" dirty="0" smtClean="0"/>
              <a:t>Boj proti legalizaci výnosů z trestné činnosti a financování terorismu</a:t>
            </a:r>
          </a:p>
          <a:p>
            <a:r>
              <a:rPr lang="cs-CZ" dirty="0" smtClean="0"/>
              <a:t>Přezkoumávání hospodaření ÚSC, dobrovolných svazků obcí a Regionálních rad soudržnosti</a:t>
            </a:r>
          </a:p>
          <a:p>
            <a:r>
              <a:rPr lang="cs-CZ" dirty="0" smtClean="0"/>
              <a:t>Účetnictví, audit a daňové poradenství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1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Česká národní banka (ČNB)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(1) Hlavním cílem činnosti České národní banky je péče o cenovou stabilitu. Česká národní banka dále pečuje o finanční stabilitu a o bezpečné fungování finančního systému v České republice. Pokud tím není dotčen její hlavní cíl, Česká národní banka podporuje obecnou hospodářskou politiku vlády vedoucí k udržitelnému hospodářskému růstu a obecné hospodářské politiky v Evropské unii se záměrem přispět k dosažení cílů Evropské unie. Česká národní banka jedná v souladu se zásadou otevřeného tržního hospodářství.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</a:t>
            </a:r>
            <a:r>
              <a:rPr lang="cs-CZ" sz="1200" dirty="0"/>
              <a:t>(2) Česká národní banka plní tyto úkoly: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a) určuje měnovou politiku,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b) vydává bankovky a mince,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c)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d) vykonává dohled nad osobami působícími na finančním trhu (§ 44 odst. 1),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e)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200" dirty="0" err="1"/>
              <a:t>makroobezřetnostní</a:t>
            </a:r>
            <a:r>
              <a:rPr lang="cs-CZ" sz="1200" dirty="0"/>
              <a:t> politiku; v případě potřeby spolupracuje na tvorbě </a:t>
            </a:r>
            <a:r>
              <a:rPr lang="cs-CZ" sz="1200" dirty="0" err="1"/>
              <a:t>makroobezřetnostní</a:t>
            </a:r>
            <a:r>
              <a:rPr lang="cs-CZ" sz="1200" dirty="0"/>
              <a:t> politiky s orgány státu, jejichž působnosti se tato politika týká,</a:t>
            </a:r>
          </a:p>
          <a:p>
            <a:r>
              <a:rPr lang="cs-CZ" sz="1200" dirty="0"/>
              <a:t> </a:t>
            </a:r>
          </a:p>
          <a:p>
            <a:r>
              <a:rPr lang="cs-CZ" sz="1200" dirty="0"/>
              <a:t>f) provádí další činnosti podle tohoto zákona a podle jiných právních předpisů.1</a:t>
            </a:r>
            <a:r>
              <a:rPr lang="cs-CZ" dirty="0"/>
              <a:t>)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(3) Česká národní banka při plnění svých úkolů spolupracuje s ústředními bankami jiných států, zahraničními orgány zabývajícími se dohledem nad finančním trhem, s mezinárodními finančními institucemi a mezinárodními orgány zabývajícími se dohledem nad finančním trhem a sjednává s nimi v rámci své působnosti příslušné dohody.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	(4) Česká národní banka zváží možný dopad svého rozhodnutí, které hodlá vydat v souvislosti s výkonem dohledu podle odstavce 2 písm. d), na stabilitu finančního systému jiného členského státu Evropské unie, a to s přihlédnutím ke skutečnostem dostupným v době jeho vydání a zejména v případech, kdy nastane mimořádná situace, která by mohla fungování finančních systémů ovlivnit.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5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/>
          <a:lstStyle/>
          <a:p>
            <a:r>
              <a:rPr lang="cs-CZ" sz="1600" b="1" u="sng" dirty="0" smtClean="0"/>
              <a:t>Česká </a:t>
            </a:r>
            <a:r>
              <a:rPr lang="cs-CZ" sz="1600" b="1" u="sng" dirty="0"/>
              <a:t>národní banka plní tyto úkoly: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a</a:t>
            </a:r>
            <a:r>
              <a:rPr lang="cs-CZ" sz="1600" dirty="0"/>
              <a:t>) určuje měnovou politiku,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b</a:t>
            </a:r>
            <a:r>
              <a:rPr lang="cs-CZ" sz="1600" dirty="0"/>
              <a:t>) vydává bankovky a mince,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c</a:t>
            </a:r>
            <a:r>
              <a:rPr lang="cs-CZ" sz="1600" dirty="0"/>
              <a:t>) řídí peněžní oběh, platební styk a zúčtování bank, zahraničních bank vykonávajících bankovní činnosti na území České republiky prostřednictvím své pobočky (dále jen „pobočka zahraniční banky“) a spořitelních a úvěrních družstev, pečuje o jejich plynulost a hospodárnost a podílí se na zajištění bezpečnosti, spolehlivosti a efektivnosti platebních a vypořádacích systémů a na jejich rozvoji,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d</a:t>
            </a:r>
            <a:r>
              <a:rPr lang="cs-CZ" sz="1600" dirty="0"/>
              <a:t>) vykonává dohled nad osobami působícími na finančním trhu (§ 44 odst. 1),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e</a:t>
            </a:r>
            <a:r>
              <a:rPr lang="cs-CZ" sz="1600" dirty="0"/>
              <a:t>) rozpoznává, sleduje a posuzuje rizika ohrožení stability finančního systému a v zájmu předcházení vzniku nebo snižování těchto rizik přispívá prostřednictvím svých pravomocí k odolnosti finančního systému a udržení finanční stability a vytváří tak </a:t>
            </a:r>
            <a:r>
              <a:rPr lang="cs-CZ" sz="1600" dirty="0" err="1"/>
              <a:t>makroobezřetnostní</a:t>
            </a:r>
            <a:r>
              <a:rPr lang="cs-CZ" sz="1600" dirty="0"/>
              <a:t> politiku; v případě potřeby spolupracuje na tvorbě </a:t>
            </a:r>
            <a:r>
              <a:rPr lang="cs-CZ" sz="1600" dirty="0" err="1"/>
              <a:t>makroobezřetnostní</a:t>
            </a:r>
            <a:r>
              <a:rPr lang="cs-CZ" sz="1600" dirty="0"/>
              <a:t> politiky s orgány státu, jejichž působnosti se tato politika týká,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f</a:t>
            </a:r>
            <a:r>
              <a:rPr lang="cs-CZ" sz="1600" dirty="0"/>
              <a:t>) provádí další činnosti podle tohoto zákona a podle jiných právních předpisů</a:t>
            </a:r>
            <a:r>
              <a:rPr lang="cs-CZ" sz="16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2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784"/>
            <a:ext cx="7772400" cy="464614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Vedení účtu bank a přijímání jejich vkladů, vede účty SR (0710)</a:t>
            </a:r>
          </a:p>
          <a:p>
            <a:r>
              <a:rPr lang="cs-CZ" dirty="0" smtClean="0"/>
              <a:t>Stanoví úrokové sazby</a:t>
            </a:r>
          </a:p>
          <a:p>
            <a:r>
              <a:rPr lang="cs-CZ" dirty="0" smtClean="0"/>
              <a:t>Dává do prodeje státní dluhopisy, evidence části CP (ČR a ČNB CP)</a:t>
            </a:r>
          </a:p>
          <a:p>
            <a:r>
              <a:rPr lang="cs-CZ" dirty="0" smtClean="0"/>
              <a:t>Dohled nad finančním trhem: bankovnictví (dohled a licence, zákon o bankách), družstevnictví, spořitelnictví, pojišťovnictví (povolení a dohled, zákon o pojišťovnictví, zákon o </a:t>
            </a:r>
            <a:r>
              <a:rPr lang="cs-CZ" dirty="0" err="1" smtClean="0"/>
              <a:t>PojZprost</a:t>
            </a:r>
            <a:r>
              <a:rPr lang="cs-CZ" dirty="0" smtClean="0"/>
              <a:t>. A </a:t>
            </a:r>
            <a:r>
              <a:rPr lang="cs-CZ" dirty="0" err="1" smtClean="0"/>
              <a:t>SamLikvPoJUdál</a:t>
            </a:r>
            <a:r>
              <a:rPr lang="cs-CZ" dirty="0" smtClean="0"/>
              <a:t>.) a kapitálový trh (licence, dohled).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8910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Organizace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>
            <a:normAutofit fontScale="92500"/>
          </a:bodyPr>
          <a:lstStyle/>
          <a:p>
            <a:r>
              <a:rPr lang="cs-CZ" sz="1800" dirty="0"/>
              <a:t>Na územních pracovištích ústředí jsou dislokované vybrané útvary </a:t>
            </a:r>
            <a:r>
              <a:rPr lang="cs-CZ" sz="1800" dirty="0">
                <a:hlinkClick r:id="rId2"/>
              </a:rPr>
              <a:t>sekce peněžní a platebního styku</a:t>
            </a:r>
            <a:r>
              <a:rPr lang="cs-CZ" sz="1800" dirty="0"/>
              <a:t>, </a:t>
            </a:r>
            <a:r>
              <a:rPr lang="cs-CZ" sz="1800" dirty="0">
                <a:hlinkClick r:id="rId3"/>
              </a:rPr>
              <a:t>sekce licenčních a sankčních řízení</a:t>
            </a:r>
            <a:r>
              <a:rPr lang="cs-CZ" sz="1800" dirty="0"/>
              <a:t>, které na území České republiky zajišťují vybrané činnosti zejména provozního charakteru a plní </a:t>
            </a:r>
            <a:r>
              <a:rPr lang="cs-CZ" sz="1800" b="1" dirty="0"/>
              <a:t>společně s ústředím a </a:t>
            </a:r>
            <a:r>
              <a:rPr lang="cs-CZ" sz="1800" b="1" dirty="0" smtClean="0"/>
              <a:t>pobočkami (4)</a:t>
            </a:r>
            <a:r>
              <a:rPr lang="cs-CZ" sz="1800" dirty="0" smtClean="0"/>
              <a:t> </a:t>
            </a:r>
            <a:r>
              <a:rPr lang="cs-CZ" sz="1800" dirty="0"/>
              <a:t>úlohu kontaktních míst ČNB pro orgány státní správy a územní samosprávy, právnické osoby a fyzické osoby. Na územních pracovištích ústředí jsou dále dislokované vybrané útvary </a:t>
            </a:r>
            <a:r>
              <a:rPr lang="cs-CZ" sz="1800" dirty="0">
                <a:hlinkClick r:id="rId4"/>
              </a:rPr>
              <a:t>samostatného odboru dohledu nad drobnými distributory finančních produktů</a:t>
            </a:r>
            <a:r>
              <a:rPr lang="cs-CZ" sz="1800" dirty="0"/>
              <a:t>, které na území České republiky zajišťují vybrané činnosti dohledu nad finančním trhem ve vymezené působnosti.</a:t>
            </a:r>
          </a:p>
          <a:p>
            <a:r>
              <a:rPr lang="cs-CZ" sz="1800" dirty="0"/>
              <a:t>Praha – </a:t>
            </a:r>
            <a:r>
              <a:rPr lang="cs-CZ" sz="1800" dirty="0">
                <a:hlinkClick r:id="rId5"/>
              </a:rPr>
              <a:t>ústředí</a:t>
            </a:r>
            <a:r>
              <a:rPr lang="cs-CZ" sz="1800" dirty="0"/>
              <a:t>, </a:t>
            </a:r>
            <a:r>
              <a:rPr lang="cs-CZ" sz="1800" dirty="0">
                <a:hlinkClick r:id="rId6"/>
              </a:rPr>
              <a:t>pobočka</a:t>
            </a:r>
            <a:endParaRPr lang="cs-CZ" sz="1800" dirty="0"/>
          </a:p>
          <a:p>
            <a:r>
              <a:rPr lang="cs-CZ" sz="1800" dirty="0"/>
              <a:t>Brno – </a:t>
            </a:r>
            <a:r>
              <a:rPr lang="cs-CZ" sz="1800" dirty="0">
                <a:hlinkClick r:id="rId7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8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Hradec Králové – </a:t>
            </a:r>
            <a:r>
              <a:rPr lang="cs-CZ" sz="1800" dirty="0">
                <a:hlinkClick r:id="rId9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0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Ostrava – </a:t>
            </a:r>
            <a:r>
              <a:rPr lang="cs-CZ" sz="1800" dirty="0">
                <a:hlinkClick r:id="rId11"/>
              </a:rPr>
              <a:t>pobočka</a:t>
            </a:r>
            <a:r>
              <a:rPr lang="cs-CZ" sz="1800" dirty="0"/>
              <a:t>, </a:t>
            </a:r>
            <a:r>
              <a:rPr lang="cs-CZ" sz="1800" dirty="0">
                <a:hlinkClick r:id="rId12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České Budějovice – </a:t>
            </a:r>
            <a:r>
              <a:rPr lang="cs-CZ" sz="1800" dirty="0">
                <a:hlinkClick r:id="rId13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Plzeň – </a:t>
            </a:r>
            <a:r>
              <a:rPr lang="cs-CZ" sz="1800" dirty="0">
                <a:hlinkClick r:id="rId14"/>
              </a:rPr>
              <a:t>územní pracoviště ústředí</a:t>
            </a:r>
            <a:endParaRPr lang="cs-CZ" sz="1800" dirty="0"/>
          </a:p>
          <a:p>
            <a:r>
              <a:rPr lang="cs-CZ" sz="1800" dirty="0"/>
              <a:t>Ústí nad Labem – </a:t>
            </a:r>
            <a:r>
              <a:rPr lang="cs-CZ" sz="1800" dirty="0">
                <a:hlinkClick r:id="rId15"/>
              </a:rPr>
              <a:t>územní pracoviště ústředí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Bankovní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guvernér ČNB: </a:t>
            </a:r>
            <a:r>
              <a:rPr lang="cs-CZ" dirty="0">
                <a:hlinkClick r:id="rId2"/>
              </a:rPr>
              <a:t>Jiří Rusnok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3"/>
              </a:rPr>
              <a:t>Marek Mora</a:t>
            </a:r>
            <a:endParaRPr lang="cs-CZ" dirty="0"/>
          </a:p>
          <a:p>
            <a:r>
              <a:rPr lang="cs-CZ" dirty="0"/>
              <a:t>viceguvernér ČNB: </a:t>
            </a:r>
            <a:r>
              <a:rPr lang="cs-CZ" dirty="0">
                <a:hlinkClick r:id="rId4"/>
              </a:rPr>
              <a:t>Tomáš </a:t>
            </a:r>
            <a:r>
              <a:rPr lang="cs-CZ" dirty="0" err="1">
                <a:hlinkClick r:id="rId4"/>
              </a:rPr>
              <a:t>Nidetzký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5"/>
              </a:rPr>
              <a:t>Vojtěch Benda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6"/>
              </a:rPr>
              <a:t>Oldřich Dědek</a:t>
            </a:r>
            <a:endParaRPr lang="cs-CZ" dirty="0"/>
          </a:p>
          <a:p>
            <a:r>
              <a:rPr lang="cs-CZ" dirty="0"/>
              <a:t>člen bankovní rady ČNB: </a:t>
            </a:r>
            <a:r>
              <a:rPr lang="cs-CZ" dirty="0">
                <a:hlinkClick r:id="rId7"/>
              </a:rPr>
              <a:t>Tomáš Holub</a:t>
            </a:r>
            <a:endParaRPr lang="cs-CZ" dirty="0"/>
          </a:p>
          <a:p>
            <a:r>
              <a:rPr lang="cs-CZ" dirty="0"/>
              <a:t>člen bankovní rady ČNB: </a:t>
            </a:r>
            <a:r>
              <a:rPr lang="cs-CZ" dirty="0">
                <a:hlinkClick r:id="rId8"/>
              </a:rPr>
              <a:t>Aleš Michl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Pl</a:t>
            </a:r>
            <a:r>
              <a:rPr lang="cs-CZ" dirty="0" smtClean="0"/>
              <a:t>. ÚS 14/01 – bez kontrasignace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1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Poradní orgány: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Rozkladová </a:t>
            </a:r>
            <a:r>
              <a:rPr lang="cs-CZ" dirty="0"/>
              <a:t>komise: Rozkladová komise je poradní orgán bankovní rady pro přípravu návrhů rozhodnutí bankovní rady České národní banky vydávaných ve správním řízení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149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kontrolní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97 Ústavy ČR</a:t>
            </a:r>
          </a:p>
          <a:p>
            <a:r>
              <a:rPr lang="cs-CZ" dirty="0" smtClean="0"/>
              <a:t>Zákon č. 166/1993 Sb. o NKÚ</a:t>
            </a:r>
          </a:p>
          <a:p>
            <a:r>
              <a:rPr lang="cs-CZ" dirty="0" smtClean="0"/>
              <a:t>Kolegiální (Kolegium NKÚ 15 členů, prezident a </a:t>
            </a:r>
            <a:r>
              <a:rPr lang="cs-CZ" dirty="0" err="1" smtClean="0"/>
              <a:t>víceprezident</a:t>
            </a:r>
            <a:r>
              <a:rPr lang="cs-CZ" dirty="0" smtClean="0"/>
              <a:t>) anglosaský (x latinský) model rozhodování (nemůže přímo zasahovat – až dle jeho </a:t>
            </a:r>
            <a:r>
              <a:rPr lang="cs-CZ" dirty="0" err="1" smtClean="0"/>
              <a:t>info</a:t>
            </a:r>
            <a:r>
              <a:rPr lang="cs-CZ" dirty="0" smtClean="0"/>
              <a:t> primární orgány) – kontrolní závěry (po námitkách a stížnostech)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43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Vhodnost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Moderní veřejná správa je chápána jako veřejná služba =</a:t>
            </a:r>
          </a:p>
          <a:p>
            <a:r>
              <a:rPr lang="cs-CZ" b="1" i="1" dirty="0" smtClean="0"/>
              <a:t>Lidská aktivita, pro kterou jsou charakteristické čtyři základní rysy: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7609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Pravomoc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40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0320"/>
            <a:ext cx="8064896" cy="586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00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124744"/>
            <a:ext cx="7772400" cy="500618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NKÚ </a:t>
            </a:r>
            <a:r>
              <a:rPr lang="cs-CZ" dirty="0"/>
              <a:t>vykonává kontrolu </a:t>
            </a:r>
          </a:p>
          <a:p>
            <a:r>
              <a:rPr lang="cs-CZ" dirty="0"/>
              <a:t>a) hospodaření se státním majetkem a finančními prostředky vybíranými na základě zákona ve prospěch právnických osob s výjimkou prostředků vybíraných obcemi nebo kraji v jejich samostatné působnosti, </a:t>
            </a:r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státního závěrečného účtu, </a:t>
            </a:r>
          </a:p>
          <a:p>
            <a:r>
              <a:rPr lang="cs-CZ" dirty="0"/>
              <a:t>c) plnění státního rozpočtu, </a:t>
            </a:r>
          </a:p>
          <a:p>
            <a:r>
              <a:rPr lang="cs-CZ" dirty="0"/>
              <a:t>d) hospodaření s prostředky, poskytnutými České republice ze zahraničí, a s prostředky, za něž převzal stát záruky, </a:t>
            </a:r>
          </a:p>
          <a:p>
            <a:r>
              <a:rPr lang="cs-CZ" dirty="0"/>
              <a:t>e) vydávání a umořování státních cenných </a:t>
            </a:r>
            <a:r>
              <a:rPr lang="cs-CZ" dirty="0" smtClean="0"/>
              <a:t>papírů a </a:t>
            </a:r>
            <a:endParaRPr lang="cs-CZ" dirty="0"/>
          </a:p>
          <a:p>
            <a:r>
              <a:rPr lang="cs-CZ" dirty="0"/>
              <a:t>f) zadávání státních zakázek.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8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1. Společensky užitečná a všeobecně potřebná aktivita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existenci podmínky trvalé veřejné potřeby a veřejného zájmu nedává charakter veřejné finanční činnosti možnost privátní iniciativě a realizaci, a to z důvodu:</a:t>
            </a:r>
          </a:p>
          <a:p>
            <a:pPr marL="514350" indent="-514350">
              <a:buAutoNum type="alphaLcParenR"/>
            </a:pPr>
            <a:r>
              <a:rPr lang="cs-CZ" dirty="0" smtClean="0"/>
              <a:t>Nezájmu či neschopnosti soukromého sektoru, nebo  </a:t>
            </a:r>
          </a:p>
          <a:p>
            <a:pPr marL="514350" indent="-514350">
              <a:buAutoNum type="alphaLcParenR"/>
            </a:pPr>
            <a:r>
              <a:rPr lang="cs-CZ" dirty="0" smtClean="0"/>
              <a:t>Škodlivosti (dosažení privátního profitu) – </a:t>
            </a:r>
            <a:r>
              <a:rPr lang="cs-CZ" dirty="0" smtClean="0">
                <a:solidFill>
                  <a:srgbClr val="FFFF00"/>
                </a:solidFill>
              </a:rPr>
              <a:t>homo </a:t>
            </a:r>
            <a:r>
              <a:rPr lang="cs-CZ" dirty="0" err="1" smtClean="0">
                <a:solidFill>
                  <a:srgbClr val="FFFF00"/>
                </a:solidFill>
              </a:rPr>
              <a:t>oekonomicus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x </a:t>
            </a:r>
            <a:r>
              <a:rPr lang="cs-CZ" i="1" dirty="0" smtClean="0">
                <a:solidFill>
                  <a:srgbClr val="FFFF00"/>
                </a:solidFill>
              </a:rPr>
              <a:t>régime </a:t>
            </a:r>
            <a:r>
              <a:rPr lang="cs-CZ" i="1" dirty="0" err="1" smtClean="0">
                <a:solidFill>
                  <a:srgbClr val="FFFF00"/>
                </a:solidFill>
              </a:rPr>
              <a:t>égalitaire</a:t>
            </a:r>
            <a:endParaRPr lang="cs-CZ" i="1" dirty="0" smtClean="0">
              <a:solidFill>
                <a:srgbClr val="FFFF00"/>
              </a:solidFill>
            </a:endParaRPr>
          </a:p>
          <a:p>
            <a:r>
              <a:rPr lang="cs-CZ" b="1" u="sng" dirty="0" smtClean="0"/>
              <a:t>Výdělek </a:t>
            </a:r>
            <a:r>
              <a:rPr lang="cs-CZ" dirty="0" smtClean="0"/>
              <a:t>– výsledek činnosti, </a:t>
            </a:r>
            <a:r>
              <a:rPr lang="cs-CZ" b="1" dirty="0" smtClean="0"/>
              <a:t>NE cíl/účel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 Stálost, trvalost, </a:t>
            </a:r>
            <a:r>
              <a:rPr lang="cs-CZ" b="1" dirty="0" err="1" smtClean="0"/>
              <a:t>nepřerušitelnost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nezbytná pro zajištění plnění funkcí státu</a:t>
            </a:r>
          </a:p>
          <a:p>
            <a:r>
              <a:rPr lang="cs-CZ" dirty="0" smtClean="0"/>
              <a:t>Není možné ji jakkoliv přerušit, ani v případě krizí velkého rozsahu</a:t>
            </a:r>
          </a:p>
          <a:p>
            <a:r>
              <a:rPr lang="cs-CZ" dirty="0" smtClean="0"/>
              <a:t>VS garant stálého, trvalého, nepřerušitelného poskytování veřejné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0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Obligatorní poskytování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Veřejná finanční činnost vykazuje znaky obligatorní činnosti uvalené na konkrétní instituce a osoby, a to včetně státu, ústavním pořádkem a zákony</a:t>
            </a:r>
          </a:p>
          <a:p>
            <a:r>
              <a:rPr lang="cs-CZ" dirty="0" smtClean="0"/>
              <a:t>Veřejná správa je veřejnou službou povinně vykonávanou příslušnými orgány veřejné moci, kdy stát garantuje naplnění parametrů služby – formální a materiální základ veřejné správy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Privilegium spravovat </a:t>
            </a:r>
            <a:r>
              <a:rPr lang="cs-CZ" b="1" dirty="0" smtClean="0"/>
              <a:t>→ </a:t>
            </a:r>
            <a:r>
              <a:rPr lang="cs-CZ" b="1" u="sng" dirty="0" smtClean="0">
                <a:solidFill>
                  <a:srgbClr val="FFFF00"/>
                </a:solidFill>
              </a:rPr>
              <a:t>povinnost sloužit</a:t>
            </a:r>
            <a:endParaRPr lang="cs-CZ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Garance správnosti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je složitým konglomerátem činností realizovaných v zákonném rámci </a:t>
            </a:r>
          </a:p>
          <a:p>
            <a:r>
              <a:rPr lang="cs-CZ" dirty="0" smtClean="0"/>
              <a:t>Veřejná správa – zásada legality, legitimity, zásada legitimního očekávání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Veřejná správa je podrobena veřejné kontrole</a:t>
            </a:r>
          </a:p>
          <a:p>
            <a:r>
              <a:rPr lang="cs-CZ" dirty="0" smtClean="0"/>
              <a:t>Veřejná správa je materiálně závislá na „čistých“ penězích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7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/>
              <a:t>Předmět finančního práva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6100" b="1" dirty="0" smtClean="0">
                <a:cs typeface="Arial" charset="0"/>
              </a:rPr>
              <a:t>&gt;</a:t>
            </a:r>
            <a:endParaRPr lang="cs-CZ" sz="6100" b="1" dirty="0" smtClean="0"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2600" b="1" dirty="0" smtClean="0">
                <a:cs typeface="Arial" charset="0"/>
              </a:rPr>
              <a:t>Předmět finanční správy</a:t>
            </a:r>
          </a:p>
          <a:p>
            <a:pPr algn="just" eaLnBrk="1" hangingPunct="1"/>
            <a:r>
              <a:rPr lang="cs-CZ" sz="2600" i="1" dirty="0" smtClean="0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 (nezasahuje do nich – dohled, dozor, vliv). </a:t>
            </a:r>
            <a:endParaRPr lang="en-US" sz="2600" i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2038</Words>
  <Application>Microsoft Office PowerPoint</Application>
  <PresentationFormat>Předvádění na obrazovce (4:3)</PresentationFormat>
  <Paragraphs>295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Wingdings</vt:lpstr>
      <vt:lpstr>Motiv systému Office</vt:lpstr>
      <vt:lpstr>Úvod do finanční správy </vt:lpstr>
      <vt:lpstr>Finanční správa</vt:lpstr>
      <vt:lpstr>Z charakteristiky finanční správy</vt:lpstr>
      <vt:lpstr>Vhodnost veřejné správy</vt:lpstr>
      <vt:lpstr>1. Společensky užitečná a všeobecně potřebná aktivita</vt:lpstr>
      <vt:lpstr>2. Stálost, trvalost, nepřerušitelnost </vt:lpstr>
      <vt:lpstr>3. Obligatorní poskytování </vt:lpstr>
      <vt:lpstr>4. Garance správnosti</vt:lpstr>
      <vt:lpstr>Prezentace aplikace PowerPoint</vt:lpstr>
      <vt:lpstr>Řetězení realizace veřejné správy (Průcha)</vt:lpstr>
      <vt:lpstr>Cíl finanční správy</vt:lpstr>
      <vt:lpstr>Cíl 2</vt:lpstr>
      <vt:lpstr>Funkce finanční správy</vt:lpstr>
      <vt:lpstr>Metody FS</vt:lpstr>
      <vt:lpstr>Pojetí finanční správy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Ministerstvo financí</vt:lpstr>
      <vt:lpstr>Ministerstvo financí</vt:lpstr>
      <vt:lpstr>Zákon…</vt:lpstr>
      <vt:lpstr>Rozpočtové a daňové právo</vt:lpstr>
      <vt:lpstr>Měnové a devizové právo</vt:lpstr>
      <vt:lpstr>Ostatní oblasti</vt:lpstr>
      <vt:lpstr>Česká národní banka (ČNB)</vt:lpstr>
      <vt:lpstr>Prezentace aplikace PowerPoint</vt:lpstr>
      <vt:lpstr>Prezentace aplikace PowerPoint</vt:lpstr>
      <vt:lpstr>Organizace </vt:lpstr>
      <vt:lpstr>Bankovní rada</vt:lpstr>
      <vt:lpstr>Prezentace aplikace PowerPoint</vt:lpstr>
      <vt:lpstr>Nejvyšší kontrolní úřad</vt:lpstr>
      <vt:lpstr>Pravomoc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632</dc:creator>
  <cp:lastModifiedBy>Hewlett-Packard Company</cp:lastModifiedBy>
  <cp:revision>26</cp:revision>
  <dcterms:created xsi:type="dcterms:W3CDTF">2013-10-30T21:57:44Z</dcterms:created>
  <dcterms:modified xsi:type="dcterms:W3CDTF">2019-09-29T22:46:43Z</dcterms:modified>
</cp:coreProperties>
</file>