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1"/>
  </p:notesMasterIdLst>
  <p:handoutMasterIdLst>
    <p:handoutMasterId r:id="rId3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77" r:id="rId10"/>
    <p:sldId id="263" r:id="rId11"/>
    <p:sldId id="278" r:id="rId12"/>
    <p:sldId id="265" r:id="rId13"/>
    <p:sldId id="279" r:id="rId14"/>
    <p:sldId id="281" r:id="rId15"/>
    <p:sldId id="280" r:id="rId16"/>
    <p:sldId id="282" r:id="rId17"/>
    <p:sldId id="266" r:id="rId18"/>
    <p:sldId id="267" r:id="rId19"/>
    <p:sldId id="268" r:id="rId20"/>
    <p:sldId id="269" r:id="rId21"/>
    <p:sldId id="270" r:id="rId22"/>
    <p:sldId id="283" r:id="rId23"/>
    <p:sldId id="271" r:id="rId24"/>
    <p:sldId id="284" r:id="rId25"/>
    <p:sldId id="272" r:id="rId26"/>
    <p:sldId id="273" r:id="rId27"/>
    <p:sldId id="274" r:id="rId28"/>
    <p:sldId id="275" r:id="rId29"/>
    <p:sldId id="276" r:id="rId30"/>
  </p:sldIdLst>
  <p:sldSz cx="9144000" cy="6858000" type="screen4x3"/>
  <p:notesSz cx="6797675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109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2D5B4D-C5DE-4162-96B1-2C9DA6AE08E5}" type="datetimeFigureOut">
              <a:rPr lang="cs-CZ" smtClean="0"/>
              <a:t>17.10.2019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31599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31599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5BF167-7915-42C2-B208-B4660E22A28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11474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79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836" y="0"/>
            <a:ext cx="2945659" cy="49879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114AE-D287-4DD1-840E-214FA9ABC77A}" type="datetimeFigureOut">
              <a:rPr lang="cs-CZ" smtClean="0"/>
              <a:t>17.10.2019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8725"/>
            <a:ext cx="5438140" cy="39098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31026"/>
            <a:ext cx="2945659" cy="49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836" y="9431026"/>
            <a:ext cx="2945659" cy="49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AD7333-A17C-443D-B6FA-785092040A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6556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8832DBB9-2ACA-4283-B207-9982F7E3105D}" type="datetimeFigureOut">
              <a:rPr lang="cs-CZ" smtClean="0"/>
              <a:t>17.10.2019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04A57219-07A2-4F5B-ACC3-C3CBBE597A58}" type="slidenum">
              <a:rPr lang="cs-CZ" smtClean="0"/>
              <a:t>‹#›</a:t>
            </a:fld>
            <a:endParaRPr lang="cs-CZ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3584552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2DBB9-2ACA-4283-B207-9982F7E3105D}" type="datetimeFigureOut">
              <a:rPr lang="cs-CZ" smtClean="0"/>
              <a:t>17.10.2019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57219-07A2-4F5B-ACC3-C3CBBE597A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9316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2DBB9-2ACA-4283-B207-9982F7E3105D}" type="datetimeFigureOut">
              <a:rPr lang="cs-CZ" smtClean="0"/>
              <a:t>17.10.2019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57219-07A2-4F5B-ACC3-C3CBBE597A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87452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2DBB9-2ACA-4283-B207-9982F7E3105D}" type="datetimeFigureOut">
              <a:rPr lang="cs-CZ" smtClean="0"/>
              <a:t>17.10.2019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57219-07A2-4F5B-ACC3-C3CBBE597A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81503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2DBB9-2ACA-4283-B207-9982F7E3105D}" type="datetimeFigureOut">
              <a:rPr lang="cs-CZ" smtClean="0"/>
              <a:t>17.10.2019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57219-07A2-4F5B-ACC3-C3CBBE597A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07260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2DBB9-2ACA-4283-B207-9982F7E3105D}" type="datetimeFigureOut">
              <a:rPr lang="cs-CZ" smtClean="0"/>
              <a:t>17.10.2019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57219-07A2-4F5B-ACC3-C3CBBE597A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96685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2DBB9-2ACA-4283-B207-9982F7E3105D}" type="datetimeFigureOut">
              <a:rPr lang="cs-CZ" smtClean="0"/>
              <a:t>17.10.2019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57219-07A2-4F5B-ACC3-C3CBBE597A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15771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2DBB9-2ACA-4283-B207-9982F7E3105D}" type="datetimeFigureOut">
              <a:rPr lang="cs-CZ" smtClean="0"/>
              <a:t>17.10.2019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57219-07A2-4F5B-ACC3-C3CBBE597A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48402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2DBB9-2ACA-4283-B207-9982F7E3105D}" type="datetimeFigureOut">
              <a:rPr lang="cs-CZ" smtClean="0"/>
              <a:t>17.10.2019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57219-07A2-4F5B-ACC3-C3CBBE597A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5936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8832DBB9-2ACA-4283-B207-9982F7E3105D}" type="datetimeFigureOut">
              <a:rPr lang="cs-CZ" smtClean="0"/>
              <a:t>17.10.2019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04A57219-07A2-4F5B-ACC3-C3CBBE597A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9290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2DBB9-2ACA-4283-B207-9982F7E3105D}" type="datetimeFigureOut">
              <a:rPr lang="cs-CZ" smtClean="0"/>
              <a:t>17.10.2019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04A57219-07A2-4F5B-ACC3-C3CBBE597A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9217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2DBB9-2ACA-4283-B207-9982F7E3105D}" type="datetimeFigureOut">
              <a:rPr lang="cs-CZ" smtClean="0"/>
              <a:t>17.10.2019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57219-07A2-4F5B-ACC3-C3CBBE597A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4063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2DBB9-2ACA-4283-B207-9982F7E3105D}" type="datetimeFigureOut">
              <a:rPr lang="cs-CZ" smtClean="0"/>
              <a:t>17.10.2019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57219-07A2-4F5B-ACC3-C3CBBE597A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882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2DBB9-2ACA-4283-B207-9982F7E3105D}" type="datetimeFigureOut">
              <a:rPr lang="cs-CZ" smtClean="0"/>
              <a:t>17.10.2019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57219-07A2-4F5B-ACC3-C3CBBE597A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0839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2DBB9-2ACA-4283-B207-9982F7E3105D}" type="datetimeFigureOut">
              <a:rPr lang="cs-CZ" smtClean="0"/>
              <a:t>17.10.2019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57219-07A2-4F5B-ACC3-C3CBBE597A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6117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2DBB9-2ACA-4283-B207-9982F7E3105D}" type="datetimeFigureOut">
              <a:rPr lang="cs-CZ" smtClean="0"/>
              <a:t>17.10.2019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57219-07A2-4F5B-ACC3-C3CBBE597A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0998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2DBB9-2ACA-4283-B207-9982F7E3105D}" type="datetimeFigureOut">
              <a:rPr lang="cs-CZ" smtClean="0"/>
              <a:t>17.10.2019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57219-07A2-4F5B-ACC3-C3CBBE597A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1845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832DBB9-2ACA-4283-B207-9982F7E3105D}" type="datetimeFigureOut">
              <a:rPr lang="cs-CZ" smtClean="0"/>
              <a:t>17.10.2019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4A57219-07A2-4F5B-ACC3-C3CBBE597A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9029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763688" y="908720"/>
            <a:ext cx="6840760" cy="2448272"/>
          </a:xfrm>
        </p:spPr>
        <p:txBody>
          <a:bodyPr>
            <a:noAutofit/>
          </a:bodyPr>
          <a:lstStyle/>
          <a:p>
            <a:r>
              <a:rPr lang="cs-CZ" sz="5000" dirty="0" smtClean="0"/>
              <a:t>Správní rozhodnutí</a:t>
            </a:r>
            <a:br>
              <a:rPr lang="cs-CZ" sz="5000" dirty="0" smtClean="0"/>
            </a:br>
            <a:r>
              <a:rPr lang="cs-CZ" sz="5000" dirty="0" smtClean="0"/>
              <a:t>Ochrana před nečinností</a:t>
            </a:r>
            <a:endParaRPr lang="cs-CZ" sz="50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915816" y="5085184"/>
            <a:ext cx="5032138" cy="1364531"/>
          </a:xfrm>
        </p:spPr>
        <p:txBody>
          <a:bodyPr>
            <a:normAutofit/>
          </a:bodyPr>
          <a:lstStyle/>
          <a:p>
            <a:r>
              <a:rPr lang="cs-CZ" sz="2400" dirty="0" smtClean="0"/>
              <a:t>Anna </a:t>
            </a:r>
            <a:r>
              <a:rPr lang="cs-CZ" sz="2400" dirty="0" err="1" smtClean="0"/>
              <a:t>Chamráthová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250710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243607"/>
          </a:xfrm>
        </p:spPr>
        <p:txBody>
          <a:bodyPr/>
          <a:lstStyle/>
          <a:p>
            <a:r>
              <a:rPr lang="cs-CZ" dirty="0" smtClean="0"/>
              <a:t>Odůvodnění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82133" y="1484784"/>
            <a:ext cx="7704667" cy="4515032"/>
          </a:xfrm>
        </p:spPr>
        <p:txBody>
          <a:bodyPr>
            <a:normAutofit/>
          </a:bodyPr>
          <a:lstStyle/>
          <a:p>
            <a:r>
              <a:rPr lang="cs-CZ" dirty="0" smtClean="0"/>
              <a:t>důvody </a:t>
            </a:r>
            <a:r>
              <a:rPr lang="cs-CZ" dirty="0"/>
              <a:t>výroku nebo výroků </a:t>
            </a:r>
            <a:r>
              <a:rPr lang="cs-CZ" dirty="0" smtClean="0"/>
              <a:t>rozhodnutí</a:t>
            </a:r>
          </a:p>
          <a:p>
            <a:r>
              <a:rPr lang="cs-CZ" dirty="0" smtClean="0"/>
              <a:t>podklady </a:t>
            </a:r>
            <a:r>
              <a:rPr lang="cs-CZ" dirty="0"/>
              <a:t>pro jeho </a:t>
            </a:r>
            <a:r>
              <a:rPr lang="cs-CZ" dirty="0" smtClean="0"/>
              <a:t>vydání </a:t>
            </a:r>
          </a:p>
          <a:p>
            <a:r>
              <a:rPr lang="cs-CZ" dirty="0" smtClean="0"/>
              <a:t>úvahy</a:t>
            </a:r>
            <a:r>
              <a:rPr lang="cs-CZ" dirty="0"/>
              <a:t>, kterými se správní orgán řídil při jejich hodnocení a při výkladu právních </a:t>
            </a:r>
            <a:r>
              <a:rPr lang="cs-CZ" dirty="0" smtClean="0"/>
              <a:t>předpisů </a:t>
            </a:r>
          </a:p>
          <a:p>
            <a:r>
              <a:rPr lang="cs-CZ" dirty="0" smtClean="0"/>
              <a:t>informace </a:t>
            </a:r>
            <a:r>
              <a:rPr lang="cs-CZ" dirty="0"/>
              <a:t>o tom, jak se správní orgán vypořádal s návrhy a námitkami účastníků a s jejich vyjádřením k podkladům </a:t>
            </a:r>
            <a:r>
              <a:rPr lang="cs-CZ" dirty="0" smtClean="0"/>
              <a:t>rozhodnutí</a:t>
            </a:r>
            <a:endParaRPr lang="cs-CZ" dirty="0"/>
          </a:p>
          <a:p>
            <a:r>
              <a:rPr lang="cs-CZ" i="1" dirty="0" smtClean="0"/>
              <a:t>Odůvodnění </a:t>
            </a:r>
            <a:r>
              <a:rPr lang="cs-CZ" i="1" dirty="0"/>
              <a:t>rozhodnutí není třeba, jestliže správní orgán prvního stupně všem účastníkům v plném rozsahu vyhoví.</a:t>
            </a:r>
          </a:p>
        </p:txBody>
      </p:sp>
    </p:spTree>
    <p:extLst>
      <p:ext uri="{BB962C8B-B14F-4D97-AF65-F5344CB8AC3E}">
        <p14:creationId xmlns:p14="http://schemas.microsoft.com/office/powerpoint/2010/main" val="28447948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8909" t="40802" r="24365" b="17971"/>
          <a:stretch/>
        </p:blipFill>
        <p:spPr>
          <a:xfrm>
            <a:off x="404537" y="476672"/>
            <a:ext cx="8271919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8450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315615"/>
          </a:xfrm>
        </p:spPr>
        <p:txBody>
          <a:bodyPr/>
          <a:lstStyle/>
          <a:p>
            <a:r>
              <a:rPr lang="cs-CZ" dirty="0" smtClean="0"/>
              <a:t>Poučení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82133" y="1556792"/>
            <a:ext cx="7704667" cy="4608512"/>
          </a:xfrm>
        </p:spPr>
        <p:txBody>
          <a:bodyPr>
            <a:normAutofit fontScale="92500"/>
          </a:bodyPr>
          <a:lstStyle/>
          <a:p>
            <a:r>
              <a:rPr lang="cs-CZ" dirty="0" smtClean="0"/>
              <a:t>zda </a:t>
            </a:r>
            <a:r>
              <a:rPr lang="cs-CZ" dirty="0"/>
              <a:t>je možné proti rozhodnutí podat </a:t>
            </a:r>
            <a:r>
              <a:rPr lang="cs-CZ" b="1" dirty="0" smtClean="0"/>
              <a:t>odvolání </a:t>
            </a:r>
          </a:p>
          <a:p>
            <a:r>
              <a:rPr lang="cs-CZ" dirty="0" smtClean="0"/>
              <a:t>v </a:t>
            </a:r>
            <a:r>
              <a:rPr lang="cs-CZ" dirty="0"/>
              <a:t>jaké lhůtě je možno tak </a:t>
            </a:r>
            <a:r>
              <a:rPr lang="cs-CZ" dirty="0" smtClean="0"/>
              <a:t>učinit </a:t>
            </a:r>
          </a:p>
          <a:p>
            <a:r>
              <a:rPr lang="cs-CZ" dirty="0" smtClean="0"/>
              <a:t>od </a:t>
            </a:r>
            <a:r>
              <a:rPr lang="cs-CZ" dirty="0"/>
              <a:t>kterého dne se tato lhůta </a:t>
            </a:r>
            <a:r>
              <a:rPr lang="cs-CZ" dirty="0" smtClean="0"/>
              <a:t>počítá </a:t>
            </a:r>
          </a:p>
          <a:p>
            <a:r>
              <a:rPr lang="cs-CZ" dirty="0" smtClean="0"/>
              <a:t>který </a:t>
            </a:r>
            <a:r>
              <a:rPr lang="cs-CZ" dirty="0"/>
              <a:t>správní orgán o odvolání </a:t>
            </a:r>
            <a:r>
              <a:rPr lang="cs-CZ" dirty="0" smtClean="0"/>
              <a:t>rozhoduje </a:t>
            </a:r>
            <a:r>
              <a:rPr lang="cs-CZ" i="1" dirty="0" smtClean="0"/>
              <a:t>(konkrétně)</a:t>
            </a:r>
          </a:p>
          <a:p>
            <a:r>
              <a:rPr lang="cs-CZ" dirty="0" smtClean="0"/>
              <a:t>u </a:t>
            </a:r>
            <a:r>
              <a:rPr lang="cs-CZ" dirty="0"/>
              <a:t>kterého správního orgánu se odvolání </a:t>
            </a:r>
            <a:r>
              <a:rPr lang="cs-CZ" dirty="0" smtClean="0"/>
              <a:t>podává </a:t>
            </a:r>
            <a:r>
              <a:rPr lang="cs-CZ" i="1" dirty="0" smtClean="0"/>
              <a:t>(konkrétně)</a:t>
            </a:r>
            <a:endParaRPr lang="cs-CZ" i="1" dirty="0"/>
          </a:p>
          <a:p>
            <a:r>
              <a:rPr lang="cs-CZ" i="1" dirty="0"/>
              <a:t> </a:t>
            </a:r>
            <a:r>
              <a:rPr lang="cs-CZ" i="1" dirty="0" smtClean="0"/>
              <a:t>Pokud </a:t>
            </a:r>
            <a:r>
              <a:rPr lang="cs-CZ" i="1" dirty="0"/>
              <a:t>odvolání nemá odkladný účinek, musí být tato skutečnost v poučení uvedena</a:t>
            </a:r>
            <a:r>
              <a:rPr lang="cs-CZ" i="1" dirty="0" smtClean="0"/>
              <a:t>.</a:t>
            </a:r>
          </a:p>
          <a:p>
            <a:r>
              <a:rPr lang="cs-CZ" dirty="0" smtClean="0"/>
              <a:t>Totéž platí i pro </a:t>
            </a:r>
            <a:r>
              <a:rPr lang="cs-CZ" b="1" dirty="0" smtClean="0"/>
              <a:t>rozklad</a:t>
            </a:r>
            <a:r>
              <a:rPr lang="cs-CZ" dirty="0" smtClean="0"/>
              <a:t> = obdoba odvolání v případě, </a:t>
            </a:r>
            <a:r>
              <a:rPr lang="cs-CZ" dirty="0" smtClean="0"/>
              <a:t>kdy </a:t>
            </a:r>
            <a:r>
              <a:rPr lang="cs-CZ" dirty="0" smtClean="0"/>
              <a:t>v prvním stupni rozhoduje ústřední orgán státní správy, takže neexistuje nadřízený správní orgán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035456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099591"/>
          </a:xfrm>
        </p:spPr>
        <p:txBody>
          <a:bodyPr/>
          <a:lstStyle/>
          <a:p>
            <a:r>
              <a:rPr lang="cs-CZ" dirty="0" smtClean="0"/>
              <a:t>Vyhotovení rozhodnutí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82133" y="1772816"/>
            <a:ext cx="7704667" cy="4227000"/>
          </a:xfrm>
        </p:spPr>
        <p:txBody>
          <a:bodyPr>
            <a:normAutofit lnSpcReduction="10000"/>
          </a:bodyPr>
          <a:lstStyle/>
          <a:p>
            <a:r>
              <a:rPr lang="cs-CZ" b="1" dirty="0" smtClean="0"/>
              <a:t>Písemné</a:t>
            </a:r>
            <a:r>
              <a:rPr lang="cs-CZ" dirty="0" smtClean="0"/>
              <a:t> – pokud zákone nestanoví jen ústní vyhlášení</a:t>
            </a:r>
          </a:p>
          <a:p>
            <a:r>
              <a:rPr lang="cs-CZ" b="1" dirty="0" smtClean="0"/>
              <a:t>Ústní vyhlášení </a:t>
            </a:r>
            <a:r>
              <a:rPr lang="cs-CZ" dirty="0" smtClean="0"/>
              <a:t>– do spisu se uvedou všechny náležitosti a ústně </a:t>
            </a:r>
            <a:r>
              <a:rPr lang="cs-CZ" dirty="0"/>
              <a:t>se vyhlásí jen </a:t>
            </a:r>
            <a:r>
              <a:rPr lang="cs-CZ" dirty="0" smtClean="0"/>
              <a:t>výroková </a:t>
            </a:r>
            <a:r>
              <a:rPr lang="cs-CZ" dirty="0"/>
              <a:t>část takového rozhodnutí, podstatné části jeho odůvodnění a poučení o opravném </a:t>
            </a:r>
            <a:r>
              <a:rPr lang="cs-CZ" dirty="0" smtClean="0"/>
              <a:t>prostředku</a:t>
            </a:r>
          </a:p>
          <a:p>
            <a:endParaRPr lang="cs-CZ" dirty="0"/>
          </a:p>
          <a:p>
            <a:r>
              <a:rPr lang="cs-CZ" b="1" dirty="0" smtClean="0"/>
              <a:t>Písemné potvrzení </a:t>
            </a:r>
            <a:r>
              <a:rPr lang="cs-CZ" dirty="0" smtClean="0"/>
              <a:t>– na požádání u ústně vyhlášených rozhodnutí, obsahuje pouze výrokovou část a formální náležitosti</a:t>
            </a:r>
          </a:p>
          <a:p>
            <a:r>
              <a:rPr lang="cs-CZ" b="1" dirty="0" smtClean="0"/>
              <a:t>Doklad</a:t>
            </a:r>
            <a:r>
              <a:rPr lang="cs-CZ" dirty="0" smtClean="0"/>
              <a:t> – místo písemného vyhotovení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9215255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171599"/>
          </a:xfrm>
        </p:spPr>
        <p:txBody>
          <a:bodyPr/>
          <a:lstStyle/>
          <a:p>
            <a:r>
              <a:rPr lang="cs-CZ" dirty="0" smtClean="0"/>
              <a:t>Vydání rozhodnutí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82133" y="1916832"/>
            <a:ext cx="7704667" cy="408298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 smtClean="0"/>
              <a:t>a) </a:t>
            </a:r>
            <a:r>
              <a:rPr lang="cs-CZ" b="1" dirty="0" smtClean="0"/>
              <a:t>předání</a:t>
            </a:r>
            <a:r>
              <a:rPr lang="cs-CZ" dirty="0" smtClean="0"/>
              <a:t> </a:t>
            </a:r>
            <a:r>
              <a:rPr lang="cs-CZ" dirty="0"/>
              <a:t>stejnopisu písemného vyhotovení rozhodnutí k </a:t>
            </a:r>
            <a:r>
              <a:rPr lang="cs-CZ" b="1" dirty="0" smtClean="0"/>
              <a:t>doručení,</a:t>
            </a:r>
            <a:r>
              <a:rPr lang="cs-CZ" dirty="0" smtClean="0"/>
              <a:t> </a:t>
            </a:r>
            <a:r>
              <a:rPr lang="cs-CZ" dirty="0"/>
              <a:t>popřípadě jiný úkon k jeho doručení, provádí-li je správní orgán sám;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b</a:t>
            </a:r>
            <a:r>
              <a:rPr lang="cs-CZ" dirty="0"/>
              <a:t>) </a:t>
            </a:r>
            <a:r>
              <a:rPr lang="cs-CZ" b="1" dirty="0"/>
              <a:t>ústní vyhlášení</a:t>
            </a:r>
            <a:r>
              <a:rPr lang="cs-CZ" dirty="0"/>
              <a:t>, pokud má účinky oznámení </a:t>
            </a:r>
            <a:r>
              <a:rPr lang="cs-CZ" i="1" dirty="0"/>
              <a:t>(§ 72 odst. 1),</a:t>
            </a:r>
          </a:p>
          <a:p>
            <a:pPr marL="0" indent="0">
              <a:buNone/>
            </a:pPr>
            <a:r>
              <a:rPr lang="cs-CZ" dirty="0" smtClean="0"/>
              <a:t>c</a:t>
            </a:r>
            <a:r>
              <a:rPr lang="cs-CZ" dirty="0"/>
              <a:t>) </a:t>
            </a:r>
            <a:r>
              <a:rPr lang="cs-CZ" b="1" dirty="0"/>
              <a:t>vyvěšení veřejné vyhlášky</a:t>
            </a:r>
            <a:r>
              <a:rPr lang="cs-CZ" dirty="0"/>
              <a:t>, </a:t>
            </a:r>
            <a:r>
              <a:rPr lang="cs-CZ" dirty="0" smtClean="0"/>
              <a:t>jsou-li splněny podmínky pro doručování tímto způsobem (§ 25),</a:t>
            </a:r>
            <a:endParaRPr lang="cs-CZ" dirty="0"/>
          </a:p>
          <a:p>
            <a:pPr marL="0" indent="0">
              <a:buNone/>
            </a:pPr>
            <a:r>
              <a:rPr lang="cs-CZ" dirty="0" smtClean="0"/>
              <a:t>d</a:t>
            </a:r>
            <a:r>
              <a:rPr lang="cs-CZ" dirty="0"/>
              <a:t>) </a:t>
            </a:r>
            <a:r>
              <a:rPr lang="cs-CZ" b="1" dirty="0"/>
              <a:t>poznamenání usnesení do spisu </a:t>
            </a:r>
            <a:r>
              <a:rPr lang="cs-CZ" dirty="0"/>
              <a:t>v případě, že se pouze poznamenává do spisu,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e</a:t>
            </a:r>
            <a:r>
              <a:rPr lang="cs-CZ" dirty="0"/>
              <a:t>) </a:t>
            </a:r>
            <a:r>
              <a:rPr lang="cs-CZ" b="1" dirty="0"/>
              <a:t>odeslání</a:t>
            </a:r>
            <a:r>
              <a:rPr lang="cs-CZ" dirty="0"/>
              <a:t> stejnopisu písemného vyhotovení rozhodnutí do datové schránky </a:t>
            </a:r>
            <a:r>
              <a:rPr lang="cs-CZ" b="1" dirty="0"/>
              <a:t>kontaktního místa veřejné správy</a:t>
            </a:r>
            <a:r>
              <a:rPr lang="cs-CZ" dirty="0"/>
              <a:t> k postupu podle § 19 odst. </a:t>
            </a:r>
            <a:r>
              <a:rPr lang="cs-CZ" dirty="0" smtClean="0"/>
              <a:t>3</a:t>
            </a:r>
            <a:r>
              <a:rPr lang="cs-CZ" dirty="0"/>
              <a:t> </a:t>
            </a:r>
            <a:r>
              <a:rPr lang="cs-CZ" dirty="0" smtClean="0"/>
              <a:t>(</a:t>
            </a:r>
            <a:r>
              <a:rPr lang="cs-CZ" i="1" dirty="0" smtClean="0"/>
              <a:t>hybridní doručení</a:t>
            </a:r>
            <a:r>
              <a:rPr lang="cs-CZ" dirty="0" smtClean="0"/>
              <a:t>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025453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027583"/>
          </a:xfrm>
        </p:spPr>
        <p:txBody>
          <a:bodyPr/>
          <a:lstStyle/>
          <a:p>
            <a:r>
              <a:rPr lang="cs-CZ" dirty="0" smtClean="0"/>
              <a:t>Lhůty pro vydání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82133" y="1628800"/>
            <a:ext cx="7704667" cy="4371016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cs-CZ" dirty="0" smtClean="0"/>
              <a:t>bez zbytečného odkladu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do 30 dní</a:t>
            </a:r>
          </a:p>
          <a:p>
            <a:pPr marL="0" indent="0">
              <a:buNone/>
            </a:pPr>
            <a:r>
              <a:rPr lang="cs-CZ" dirty="0"/>
              <a:t>+ max. 30 dnů, jestliže je zapotřebí nařídit ústní jednání nebo místní šetření, je-li třeba někoho předvolat, někoho nechat předvést nebo doručovat veřejnou vyhláškou osobám, jimž se prokazatelně nedaří doručovat, nebo jde-li o zvlášť složitý </a:t>
            </a:r>
            <a:r>
              <a:rPr lang="cs-CZ" dirty="0" smtClean="0"/>
              <a:t>případ</a:t>
            </a:r>
          </a:p>
          <a:p>
            <a:pPr marL="0" indent="0">
              <a:buNone/>
            </a:pPr>
            <a:r>
              <a:rPr lang="cs-CZ" dirty="0" smtClean="0"/>
              <a:t>+ </a:t>
            </a:r>
            <a:r>
              <a:rPr lang="cs-CZ" dirty="0"/>
              <a:t>doba nutná k provedení </a:t>
            </a:r>
            <a:r>
              <a:rPr lang="cs-CZ" dirty="0" smtClean="0"/>
              <a:t>dožádání, </a:t>
            </a:r>
            <a:r>
              <a:rPr lang="cs-CZ" dirty="0"/>
              <a:t>ke zpracování znaleckého posudku nebo k doručení písemnosti do </a:t>
            </a:r>
            <a:r>
              <a:rPr lang="cs-CZ" dirty="0" smtClean="0"/>
              <a:t>ciziny</a:t>
            </a:r>
          </a:p>
          <a:p>
            <a:r>
              <a:rPr lang="cs-CZ" dirty="0" smtClean="0"/>
              <a:t>nedodržení vinou účastníka – nelze se dovolávat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557028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955575"/>
          </a:xfrm>
        </p:spPr>
        <p:txBody>
          <a:bodyPr/>
          <a:lstStyle/>
          <a:p>
            <a:r>
              <a:rPr lang="cs-CZ" dirty="0" smtClean="0"/>
              <a:t>Oznámení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82133" y="1484784"/>
            <a:ext cx="7704667" cy="4515032"/>
          </a:xfrm>
        </p:spPr>
        <p:txBody>
          <a:bodyPr/>
          <a:lstStyle/>
          <a:p>
            <a:r>
              <a:rPr lang="cs-CZ" b="1" dirty="0"/>
              <a:t>doručením stejnopisu písemného vyhotovení </a:t>
            </a:r>
            <a:r>
              <a:rPr lang="cs-CZ" dirty="0"/>
              <a:t>do vlastních rukou nebo </a:t>
            </a:r>
            <a:r>
              <a:rPr lang="cs-CZ" b="1" dirty="0"/>
              <a:t>ústním vyhlášením </a:t>
            </a:r>
            <a:r>
              <a:rPr lang="cs-CZ" dirty="0"/>
              <a:t>(pouze v případě, že se účastník současně vzdá nároku na doručení písemného vyhotovení </a:t>
            </a:r>
            <a:r>
              <a:rPr lang="cs-CZ" dirty="0" smtClean="0"/>
              <a:t>rozhodnutí – pokud tak učiní všichni, učiní se o rozhodnutí pouze záznam do spisu a nevyhotovuje se písemná forma)</a:t>
            </a:r>
          </a:p>
          <a:p>
            <a:r>
              <a:rPr lang="cs-CZ" b="1" dirty="0" smtClean="0"/>
              <a:t>vzdání se práva na oznámení rozhodnutí </a:t>
            </a:r>
            <a:r>
              <a:rPr lang="cs-CZ" dirty="0" smtClean="0"/>
              <a:t>(≠ vzdání se práva na písemné vyhotovení!), alternativně jen rozhodnutí poznamenávaných do spisu</a:t>
            </a:r>
            <a:r>
              <a:rPr lang="cs-CZ" dirty="0"/>
              <a:t>; nelze pro rozhodnutí, jímž se řízení končí, a rozhodnutí, jímž se </a:t>
            </a:r>
            <a:r>
              <a:rPr lang="cs-CZ" dirty="0" smtClean="0"/>
              <a:t>dotyčnému </a:t>
            </a:r>
            <a:r>
              <a:rPr lang="cs-CZ" dirty="0"/>
              <a:t>v průběhu řízení ukládá povinnost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261262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243607"/>
          </a:xfrm>
        </p:spPr>
        <p:txBody>
          <a:bodyPr/>
          <a:lstStyle/>
          <a:p>
            <a:r>
              <a:rPr lang="cs-CZ" dirty="0" smtClean="0"/>
              <a:t>Formy/druhy správního rozhodnutí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82133" y="1484784"/>
            <a:ext cx="7704667" cy="4824536"/>
          </a:xfrm>
        </p:spPr>
        <p:txBody>
          <a:bodyPr>
            <a:normAutofit fontScale="92500" lnSpcReduction="10000"/>
          </a:bodyPr>
          <a:lstStyle/>
          <a:p>
            <a:r>
              <a:rPr lang="cs-CZ" b="1" dirty="0" smtClean="0"/>
              <a:t>meritorní</a:t>
            </a:r>
            <a:r>
              <a:rPr lang="cs-CZ" dirty="0" smtClean="0"/>
              <a:t> – ve věci, která je předmět řízení</a:t>
            </a:r>
          </a:p>
          <a:p>
            <a:pPr marL="0" indent="0">
              <a:buNone/>
            </a:pPr>
            <a:r>
              <a:rPr lang="cs-CZ" dirty="0" smtClean="0"/>
              <a:t>x </a:t>
            </a:r>
            <a:r>
              <a:rPr lang="cs-CZ" b="1" dirty="0" smtClean="0"/>
              <a:t>procesní</a:t>
            </a:r>
            <a:r>
              <a:rPr lang="cs-CZ" dirty="0" smtClean="0"/>
              <a:t> – upravuje vedení řízení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b="1" dirty="0" err="1" smtClean="0"/>
              <a:t>Mezitimní</a:t>
            </a:r>
            <a:r>
              <a:rPr lang="cs-CZ" dirty="0" smtClean="0"/>
              <a:t> – rozhoduje se o základu věci</a:t>
            </a:r>
          </a:p>
          <a:p>
            <a:r>
              <a:rPr lang="cs-CZ" b="1" dirty="0" smtClean="0"/>
              <a:t>Částečné</a:t>
            </a:r>
            <a:r>
              <a:rPr lang="cs-CZ" dirty="0" smtClean="0"/>
              <a:t> – </a:t>
            </a:r>
            <a:r>
              <a:rPr lang="cs-CZ" dirty="0"/>
              <a:t>správní orgán </a:t>
            </a:r>
            <a:r>
              <a:rPr lang="cs-CZ" dirty="0" smtClean="0"/>
              <a:t>rozhodne </a:t>
            </a:r>
            <a:r>
              <a:rPr lang="cs-CZ" dirty="0"/>
              <a:t>o právních poměrech jen některých účastníků nebo rozhodne jen o některých právech anebo povinnostech, o kterých se v řízení rozhoduje</a:t>
            </a:r>
            <a:r>
              <a:rPr lang="cs-CZ" dirty="0" smtClean="0"/>
              <a:t>.</a:t>
            </a:r>
          </a:p>
          <a:p>
            <a:r>
              <a:rPr lang="cs-CZ" i="1" dirty="0" smtClean="0"/>
              <a:t>Jedná se o formy meritorního rozhodnutí, vydávají se, umožňuje-li to povaha věci a je to účelné, jejich vydání se lze domáhat v rámci ochrany před nečinností</a:t>
            </a:r>
            <a:endParaRPr lang="cs-CZ" i="1" dirty="0"/>
          </a:p>
          <a:p>
            <a:endParaRPr lang="cs-CZ" dirty="0" smtClean="0"/>
          </a:p>
          <a:p>
            <a:r>
              <a:rPr lang="cs-CZ" b="1" dirty="0" smtClean="0"/>
              <a:t>Konečné</a:t>
            </a:r>
            <a:r>
              <a:rPr lang="cs-CZ" dirty="0" smtClean="0"/>
              <a:t> – o zbytku věci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083386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955575"/>
          </a:xfrm>
        </p:spPr>
        <p:txBody>
          <a:bodyPr/>
          <a:lstStyle/>
          <a:p>
            <a:r>
              <a:rPr lang="cs-CZ" dirty="0" smtClean="0"/>
              <a:t>Usnesení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82133" y="1268760"/>
            <a:ext cx="7704667" cy="4731056"/>
          </a:xfrm>
        </p:spPr>
        <p:txBody>
          <a:bodyPr/>
          <a:lstStyle/>
          <a:p>
            <a:r>
              <a:rPr lang="cs-CZ" dirty="0" smtClean="0"/>
              <a:t>„rozhodnutí“ vs. </a:t>
            </a:r>
            <a:r>
              <a:rPr lang="cs-CZ" dirty="0" smtClean="0"/>
              <a:t>usnesení – </a:t>
            </a:r>
            <a:r>
              <a:rPr lang="cs-CZ" i="1" dirty="0" smtClean="0"/>
              <a:t>zásadně procesní</a:t>
            </a:r>
            <a:endParaRPr lang="cs-CZ" i="1" dirty="0" smtClean="0"/>
          </a:p>
          <a:p>
            <a:r>
              <a:rPr lang="cs-CZ" dirty="0" smtClean="0"/>
              <a:t>V případech, že tak stanoví zákon</a:t>
            </a:r>
          </a:p>
          <a:p>
            <a:r>
              <a:rPr lang="cs-CZ" dirty="0" smtClean="0"/>
              <a:t>Některá se ze zákona pouze </a:t>
            </a:r>
            <a:r>
              <a:rPr lang="cs-CZ" b="1" dirty="0" smtClean="0"/>
              <a:t>poznamenávají do spisu </a:t>
            </a:r>
            <a:r>
              <a:rPr lang="cs-CZ" dirty="0" smtClean="0"/>
              <a:t>– tj. nejsou adresátům oznamována stejně jako „klasické“ rozhodnutí</a:t>
            </a:r>
          </a:p>
          <a:p>
            <a:r>
              <a:rPr lang="cs-CZ" dirty="0" smtClean="0"/>
              <a:t>Odvolání proti nim </a:t>
            </a:r>
            <a:r>
              <a:rPr lang="cs-CZ" b="1" dirty="0" smtClean="0"/>
              <a:t>nemá odkladný účinek</a:t>
            </a:r>
          </a:p>
          <a:p>
            <a:r>
              <a:rPr lang="cs-CZ" dirty="0" smtClean="0"/>
              <a:t>V případě rozhodnutí poznamenaných do spisu se nelze odvolat </a:t>
            </a:r>
            <a:r>
              <a:rPr lang="cs-CZ" dirty="0" smtClean="0"/>
              <a:t>vůbec</a:t>
            </a:r>
          </a:p>
        </p:txBody>
      </p:sp>
    </p:spTree>
    <p:extLst>
      <p:ext uri="{BB962C8B-B14F-4D97-AF65-F5344CB8AC3E}">
        <p14:creationId xmlns:p14="http://schemas.microsoft.com/office/powerpoint/2010/main" val="25757080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171599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Zvláštní formy meritorního rozhodnutí</a:t>
            </a:r>
            <a:br>
              <a:rPr lang="cs-CZ" dirty="0" smtClean="0"/>
            </a:br>
            <a:r>
              <a:rPr lang="cs-CZ" dirty="0" smtClean="0"/>
              <a:t>Příkaz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82133" y="1628800"/>
            <a:ext cx="7704667" cy="4752528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/>
              <a:t>Výsledek zkráceného řízení, kterým se ukládá povinnost v případě, že skutkový stav je považován za dostatečně zjištěný – může být i prvním úkonem v řízení</a:t>
            </a:r>
          </a:p>
          <a:p>
            <a:r>
              <a:rPr lang="cs-CZ" dirty="0" smtClean="0"/>
              <a:t>Jediným podkladem může být protokol o předchozí kontrole</a:t>
            </a:r>
          </a:p>
          <a:p>
            <a:r>
              <a:rPr lang="cs-CZ" dirty="0" smtClean="0"/>
              <a:t>Specifické poučení a možnost obrany – nikoli odvolání, ale </a:t>
            </a:r>
            <a:r>
              <a:rPr lang="cs-CZ" b="1" dirty="0" smtClean="0"/>
              <a:t>ODPOR</a:t>
            </a:r>
            <a:r>
              <a:rPr lang="cs-CZ" dirty="0" smtClean="0"/>
              <a:t> – 8 dní, jeho podáním se příkaz ruší a řízení dále pokračuje</a:t>
            </a:r>
          </a:p>
          <a:p>
            <a:r>
              <a:rPr lang="cs-CZ" b="1" dirty="0"/>
              <a:t>Příkaz na místě </a:t>
            </a:r>
            <a:r>
              <a:rPr lang="cs-CZ" dirty="0"/>
              <a:t>- účastník </a:t>
            </a:r>
            <a:r>
              <a:rPr lang="cs-CZ" dirty="0" smtClean="0"/>
              <a:t>je přítomen </a:t>
            </a:r>
            <a:r>
              <a:rPr lang="cs-CZ" dirty="0"/>
              <a:t>a plně uzná důvody vydání </a:t>
            </a:r>
            <a:r>
              <a:rPr lang="cs-CZ" dirty="0" smtClean="0"/>
              <a:t>příkazu; </a:t>
            </a:r>
            <a:r>
              <a:rPr lang="cs-CZ" dirty="0"/>
              <a:t>povinnost k peněžitému plnění do výše 10 000 Kč nebo povinnost k nepeněžitému plnění, jež účastník může uskutečnit ihned na </a:t>
            </a:r>
            <a:r>
              <a:rPr lang="cs-CZ" dirty="0" smtClean="0"/>
              <a:t>místě; nelze podat </a:t>
            </a:r>
            <a:r>
              <a:rPr lang="cs-CZ" dirty="0" smtClean="0"/>
              <a:t>odpor</a:t>
            </a:r>
            <a:br>
              <a:rPr lang="cs-CZ" dirty="0" smtClean="0"/>
            </a:br>
            <a:r>
              <a:rPr lang="cs-CZ" dirty="0" smtClean="0"/>
              <a:t>POZOR </a:t>
            </a:r>
            <a:r>
              <a:rPr lang="cs-CZ" dirty="0" smtClean="0"/>
              <a:t>≠ rozhodnutí v řízení na místě!</a:t>
            </a:r>
            <a:endParaRPr lang="cs-CZ" dirty="0" smtClean="0"/>
          </a:p>
          <a:p>
            <a:r>
              <a:rPr lang="cs-CZ" b="1" dirty="0" smtClean="0"/>
              <a:t>Odůvodnění</a:t>
            </a:r>
            <a:r>
              <a:rPr lang="cs-CZ" dirty="0" smtClean="0"/>
              <a:t> – fakultativní v případech, že vydání příkazu není první úkon v řízení, v příkazu na místě jej </a:t>
            </a:r>
            <a:r>
              <a:rPr lang="cs-CZ" dirty="0"/>
              <a:t>lze nahradit </a:t>
            </a:r>
            <a:r>
              <a:rPr lang="cs-CZ" dirty="0" smtClean="0"/>
              <a:t>vlastnoručně </a:t>
            </a:r>
            <a:r>
              <a:rPr lang="cs-CZ" dirty="0"/>
              <a:t>podepsaným prohlášením účastníka, že s uložením povinnosti souhlasí</a:t>
            </a:r>
          </a:p>
        </p:txBody>
      </p:sp>
    </p:spTree>
    <p:extLst>
      <p:ext uri="{BB962C8B-B14F-4D97-AF65-F5344CB8AC3E}">
        <p14:creationId xmlns:p14="http://schemas.microsoft.com/office/powerpoint/2010/main" val="4179129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387623"/>
          </a:xfrm>
        </p:spPr>
        <p:txBody>
          <a:bodyPr/>
          <a:lstStyle/>
          <a:p>
            <a:r>
              <a:rPr lang="cs-CZ" dirty="0" smtClean="0"/>
              <a:t>Správní rozhodnutí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82133" y="1844824"/>
            <a:ext cx="7704667" cy="4154992"/>
          </a:xfrm>
        </p:spPr>
        <p:txBody>
          <a:bodyPr/>
          <a:lstStyle/>
          <a:p>
            <a:r>
              <a:rPr lang="cs-CZ" dirty="0" smtClean="0"/>
              <a:t>Výsledek správního řízení </a:t>
            </a:r>
            <a:r>
              <a:rPr lang="cs-CZ" i="1" dirty="0" smtClean="0"/>
              <a:t>(nelze jej ukončit jinak) </a:t>
            </a:r>
            <a:r>
              <a:rPr lang="cs-CZ" dirty="0" smtClean="0"/>
              <a:t>a jeho účel</a:t>
            </a:r>
          </a:p>
          <a:p>
            <a:r>
              <a:rPr lang="cs-CZ" dirty="0"/>
              <a:t>správní orgán v určité věci zakládá, mění nebo ruší práva anebo povinnosti jmenovitě určené </a:t>
            </a:r>
            <a:r>
              <a:rPr lang="cs-CZ" dirty="0" smtClean="0"/>
              <a:t>osoby </a:t>
            </a:r>
            <a:r>
              <a:rPr lang="cs-CZ" b="1" dirty="0" smtClean="0"/>
              <a:t>- konstitutivní</a:t>
            </a:r>
          </a:p>
          <a:p>
            <a:r>
              <a:rPr lang="cs-CZ" dirty="0" smtClean="0"/>
              <a:t>v </a:t>
            </a:r>
            <a:r>
              <a:rPr lang="cs-CZ" dirty="0"/>
              <a:t>určité věci prohlašuje, že taková osoba práva nebo povinnosti má anebo </a:t>
            </a:r>
            <a:r>
              <a:rPr lang="cs-CZ" dirty="0" smtClean="0"/>
              <a:t>nemá </a:t>
            </a:r>
            <a:r>
              <a:rPr lang="cs-CZ" b="1" dirty="0" smtClean="0"/>
              <a:t>- deklaratorní </a:t>
            </a:r>
          </a:p>
          <a:p>
            <a:r>
              <a:rPr lang="cs-CZ" i="1" dirty="0" smtClean="0"/>
              <a:t>v </a:t>
            </a:r>
            <a:r>
              <a:rPr lang="cs-CZ" i="1" dirty="0"/>
              <a:t>zákonem stanovených případech rozhoduje o procesních otázkách.</a:t>
            </a:r>
          </a:p>
        </p:txBody>
      </p:sp>
    </p:spTree>
    <p:extLst>
      <p:ext uri="{BB962C8B-B14F-4D97-AF65-F5344CB8AC3E}">
        <p14:creationId xmlns:p14="http://schemas.microsoft.com/office/powerpoint/2010/main" val="40092297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459631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Zvláštní formy meritorního rozhodnutí</a:t>
            </a:r>
            <a:br>
              <a:rPr lang="cs-CZ" dirty="0" smtClean="0"/>
            </a:br>
            <a:r>
              <a:rPr lang="cs-CZ" dirty="0" smtClean="0"/>
              <a:t>Doklad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Pokud správní orgán zcela vyhoví žádosti o přiznání práva, jehož existence se osvědčuje zákonem stanoveným dokladem, lze místo písemného vyhotovení rozhodnutí vydat pouze tento doklad</a:t>
            </a:r>
            <a:r>
              <a:rPr lang="cs-CZ" dirty="0" smtClean="0"/>
              <a:t>.</a:t>
            </a:r>
          </a:p>
          <a:p>
            <a:r>
              <a:rPr lang="cs-CZ" dirty="0"/>
              <a:t>Dnem převzetí dokladu účastníkem nabývá rozhodnutí právní moci a právních účinků.</a:t>
            </a:r>
          </a:p>
        </p:txBody>
      </p:sp>
    </p:spTree>
    <p:extLst>
      <p:ext uri="{BB962C8B-B14F-4D97-AF65-F5344CB8AC3E}">
        <p14:creationId xmlns:p14="http://schemas.microsoft.com/office/powerpoint/2010/main" val="39785721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243607"/>
          </a:xfrm>
        </p:spPr>
        <p:txBody>
          <a:bodyPr/>
          <a:lstStyle/>
          <a:p>
            <a:r>
              <a:rPr lang="cs-CZ" dirty="0" smtClean="0"/>
              <a:t>Vlastnosti správního rozhodnutí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82133" y="1700808"/>
            <a:ext cx="7704667" cy="4464496"/>
          </a:xfrm>
        </p:spPr>
        <p:txBody>
          <a:bodyPr>
            <a:normAutofit fontScale="85000" lnSpcReduction="20000"/>
          </a:bodyPr>
          <a:lstStyle/>
          <a:p>
            <a:r>
              <a:rPr lang="cs-CZ" b="1" dirty="0" smtClean="0"/>
              <a:t>Platnost</a:t>
            </a:r>
            <a:r>
              <a:rPr lang="cs-CZ" dirty="0" smtClean="0"/>
              <a:t> – správní orgán je svým rozhodnutím vázán, jeho změna je možná jen zákonem stanoveným způsobem</a:t>
            </a:r>
          </a:p>
          <a:p>
            <a:r>
              <a:rPr lang="cs-CZ" b="1" dirty="0" smtClean="0"/>
              <a:t>Právní moc </a:t>
            </a:r>
            <a:r>
              <a:rPr lang="cs-CZ" dirty="0" smtClean="0"/>
              <a:t>– rozhodnutí již nelze změnit nebo zrušit řádnými opravnými prostředky, je závazné jak pro účastníky, tak pro všechny správní orgány, v některých případech i pro třetí osoby</a:t>
            </a:r>
          </a:p>
          <a:p>
            <a:r>
              <a:rPr lang="cs-CZ" b="1" dirty="0" smtClean="0"/>
              <a:t>Účinnost</a:t>
            </a:r>
            <a:r>
              <a:rPr lang="cs-CZ" dirty="0" smtClean="0"/>
              <a:t> – vyvolává právní důsledky navenek</a:t>
            </a:r>
          </a:p>
          <a:p>
            <a:r>
              <a:rPr lang="cs-CZ" b="1" dirty="0" smtClean="0"/>
              <a:t>Vykonatelnost</a:t>
            </a:r>
            <a:r>
              <a:rPr lang="cs-CZ" dirty="0" smtClean="0"/>
              <a:t> – uložená povinnost k plnění může být vynucena státní mocí – 2 předpoklady – nelze podat řádný opravný prostředek + uplynula lhůta k plnění</a:t>
            </a:r>
          </a:p>
          <a:p>
            <a:r>
              <a:rPr lang="cs-CZ" b="1" dirty="0" smtClean="0"/>
              <a:t>Předběžná vykonatelnost </a:t>
            </a:r>
            <a:r>
              <a:rPr lang="cs-CZ" dirty="0" smtClean="0"/>
              <a:t>– v případě, kdy je odkladný účinek opravného prostředku vyloučen, nabývá vykonatelnosti uplynutím lhůty k plnění, tj. před nabytím právní moci</a:t>
            </a:r>
          </a:p>
          <a:p>
            <a:endParaRPr lang="cs-CZ" dirty="0"/>
          </a:p>
          <a:p>
            <a:r>
              <a:rPr lang="cs-CZ" i="1" dirty="0" err="1" smtClean="0"/>
              <a:t>Presumce</a:t>
            </a:r>
            <a:r>
              <a:rPr lang="cs-CZ" i="1" dirty="0" smtClean="0"/>
              <a:t> platnosti a správnosti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14764973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955575"/>
          </a:xfrm>
        </p:spPr>
        <p:txBody>
          <a:bodyPr/>
          <a:lstStyle/>
          <a:p>
            <a:r>
              <a:rPr lang="cs-CZ" dirty="0" smtClean="0"/>
              <a:t>Vady rozhodnutí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82133" y="1628800"/>
            <a:ext cx="7704667" cy="4371016"/>
          </a:xfrm>
        </p:spPr>
        <p:txBody>
          <a:bodyPr/>
          <a:lstStyle/>
          <a:p>
            <a:r>
              <a:rPr lang="cs-CZ" dirty="0" smtClean="0"/>
              <a:t>Zřejmé nesprávnosti písemného vyhotovení – opravné rozhodnutí/usnesení</a:t>
            </a:r>
          </a:p>
          <a:p>
            <a:r>
              <a:rPr lang="cs-CZ" dirty="0" smtClean="0"/>
              <a:t>Nezákonnost</a:t>
            </a:r>
          </a:p>
          <a:p>
            <a:r>
              <a:rPr lang="cs-CZ" dirty="0" smtClean="0"/>
              <a:t>Věcná nesprávnost</a:t>
            </a:r>
          </a:p>
          <a:p>
            <a:r>
              <a:rPr lang="cs-CZ" dirty="0" smtClean="0"/>
              <a:t>Nicotnost</a:t>
            </a:r>
          </a:p>
          <a:p>
            <a:endParaRPr lang="cs-CZ" dirty="0"/>
          </a:p>
          <a:p>
            <a:r>
              <a:rPr lang="cs-CZ" dirty="0" smtClean="0"/>
              <a:t>Presumpce platnosti a správnosti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632238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955575"/>
          </a:xfrm>
        </p:spPr>
        <p:txBody>
          <a:bodyPr/>
          <a:lstStyle/>
          <a:p>
            <a:r>
              <a:rPr lang="cs-CZ" dirty="0" smtClean="0"/>
              <a:t>Nicotnost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82133" y="1484784"/>
            <a:ext cx="7704667" cy="4536504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Výjimka z </a:t>
            </a:r>
            <a:r>
              <a:rPr lang="cs-CZ" dirty="0" err="1" smtClean="0"/>
              <a:t>presumce</a:t>
            </a:r>
            <a:r>
              <a:rPr lang="cs-CZ" dirty="0" smtClean="0"/>
              <a:t> platnosti a správnosti – vůbec se nejedná o správní rozhodnutí</a:t>
            </a:r>
          </a:p>
          <a:p>
            <a:pPr algn="just"/>
            <a:r>
              <a:rPr lang="cs-CZ" b="1" dirty="0" smtClean="0"/>
              <a:t>Důvody:</a:t>
            </a:r>
            <a:endParaRPr lang="cs-CZ" b="1" dirty="0"/>
          </a:p>
          <a:p>
            <a:pPr algn="just">
              <a:buAutoNum type="arabicParenR"/>
            </a:pPr>
            <a:r>
              <a:rPr lang="cs-CZ" b="1" dirty="0"/>
              <a:t>Absolutní věcná nepříslušnost </a:t>
            </a:r>
            <a:r>
              <a:rPr lang="cs-CZ" dirty="0"/>
              <a:t>(nedostatek pravomoci, právního podkladu)</a:t>
            </a:r>
          </a:p>
          <a:p>
            <a:pPr algn="just">
              <a:buAutoNum type="arabicParenR"/>
            </a:pPr>
            <a:r>
              <a:rPr lang="cs-CZ" b="1" dirty="0"/>
              <a:t>Zjevná vnitřní rozpornost</a:t>
            </a:r>
          </a:p>
          <a:p>
            <a:pPr algn="just">
              <a:buAutoNum type="arabicParenR"/>
            </a:pPr>
            <a:r>
              <a:rPr lang="cs-CZ" b="1" dirty="0"/>
              <a:t>Právní či faktická neuskutečnitelnost </a:t>
            </a:r>
            <a:r>
              <a:rPr lang="cs-CZ" dirty="0"/>
              <a:t>(požadavek nemožného nebo protiprávního plnění) </a:t>
            </a:r>
          </a:p>
          <a:p>
            <a:pPr algn="just">
              <a:buAutoNum type="arabicParenR"/>
            </a:pPr>
            <a:r>
              <a:rPr lang="cs-CZ" b="1" dirty="0"/>
              <a:t>Jiné vady</a:t>
            </a:r>
            <a:r>
              <a:rPr lang="cs-CZ" dirty="0"/>
              <a:t>, pro které nemůže být považováno za rozhodnutí</a:t>
            </a:r>
          </a:p>
          <a:p>
            <a:r>
              <a:rPr lang="cs-CZ" dirty="0" smtClean="0"/>
              <a:t>Prohlašuje ji nadřízený správní orgán z moci úřední (proti tomuto rozhodnutí se nelze odvolat)</a:t>
            </a:r>
          </a:p>
          <a:p>
            <a:r>
              <a:rPr lang="cs-CZ" dirty="0" smtClean="0"/>
              <a:t>Vyslovuje ji soud podle soudního řádu správního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474931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Pojetí správního rozhodnutí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82133" y="2204864"/>
            <a:ext cx="7704667" cy="3794952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/>
              <a:t>formální</a:t>
            </a:r>
          </a:p>
          <a:p>
            <a:r>
              <a:rPr lang="cs-CZ" dirty="0" smtClean="0"/>
              <a:t>materiální</a:t>
            </a:r>
          </a:p>
          <a:p>
            <a:r>
              <a:rPr lang="cs-CZ" dirty="0" smtClean="0"/>
              <a:t>formálně-materiální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i="1" dirty="0"/>
              <a:t>Podobných aktů - formálně správními orgány vydávaných jako "rozhodnutí" - je v právním řádu více, ve skutečnosti však v těchto případech jde pouze o formalizovanou podobu kvalifikovaných dobrých zdání správního úřadu, jichž může adresát v odůvodněných případech nedbat, aniž by to pro něj mělo za následek zánik práva nebo vznik nějaké povinnosti</a:t>
            </a:r>
            <a:r>
              <a:rPr lang="cs-CZ" i="1" dirty="0" smtClean="0"/>
              <a:t>.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>(Podle usnesení Nejvyššího správního soudu ze dne 22. 5. 2003, čj. 6 A </a:t>
            </a:r>
            <a:r>
              <a:rPr lang="cs-CZ" dirty="0" smtClean="0"/>
              <a:t>95/2002)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109388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Nečinnost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82133" y="2132856"/>
            <a:ext cx="7704667" cy="3866960"/>
          </a:xfrm>
        </p:spPr>
        <p:txBody>
          <a:bodyPr/>
          <a:lstStyle/>
          <a:p>
            <a:r>
              <a:rPr lang="cs-CZ" dirty="0" smtClean="0"/>
              <a:t>Zásady rychlosti, právo na projednání věci bez zbytečných průtahů</a:t>
            </a:r>
          </a:p>
          <a:p>
            <a:r>
              <a:rPr lang="cs-CZ" dirty="0" smtClean="0"/>
              <a:t>Je nutné zajistit včasný a řádný výkon veřejné správy</a:t>
            </a:r>
          </a:p>
          <a:p>
            <a:r>
              <a:rPr lang="cs-CZ" dirty="0" smtClean="0"/>
              <a:t>Může být zákonem předvídána – viz fikce doručení, rozhodnutí apod.</a:t>
            </a:r>
          </a:p>
          <a:p>
            <a:r>
              <a:rPr lang="cs-CZ" dirty="0" smtClean="0"/>
              <a:t>V rámci ochrany proti ní zákony obsahují širokou škálu prostředků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519359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603647"/>
          </a:xfrm>
        </p:spPr>
        <p:txBody>
          <a:bodyPr/>
          <a:lstStyle/>
          <a:p>
            <a:r>
              <a:rPr lang="cs-CZ" dirty="0" smtClean="0"/>
              <a:t>Příklady prostředků ochrany před nečinností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82133" y="2204864"/>
            <a:ext cx="7704667" cy="3794952"/>
          </a:xfrm>
        </p:spPr>
        <p:txBody>
          <a:bodyPr>
            <a:normAutofit fontScale="92500"/>
          </a:bodyPr>
          <a:lstStyle/>
          <a:p>
            <a:r>
              <a:rPr lang="cs-CZ" dirty="0" smtClean="0"/>
              <a:t>Stanovení fikce</a:t>
            </a:r>
          </a:p>
          <a:p>
            <a:r>
              <a:rPr lang="cs-CZ" b="1" dirty="0" smtClean="0"/>
              <a:t>Stanovení lhůty </a:t>
            </a:r>
            <a:r>
              <a:rPr lang="cs-CZ" dirty="0" smtClean="0"/>
              <a:t>– věci se vyřizují bez zbytečných průtahů </a:t>
            </a:r>
            <a:r>
              <a:rPr lang="cs-CZ" i="1" dirty="0" smtClean="0"/>
              <a:t>(v zákonem stanovení či přiměřené lhůtě)</a:t>
            </a:r>
          </a:p>
          <a:p>
            <a:r>
              <a:rPr lang="cs-CZ" dirty="0" smtClean="0"/>
              <a:t>Prostředky zajišťující účel a průběh řízení</a:t>
            </a:r>
          </a:p>
          <a:p>
            <a:r>
              <a:rPr lang="cs-CZ" dirty="0" smtClean="0"/>
              <a:t>Možnost zkráceného, zjednodušeného postupu (např. příkaz)</a:t>
            </a:r>
          </a:p>
          <a:p>
            <a:r>
              <a:rPr lang="cs-CZ" dirty="0" smtClean="0"/>
              <a:t>Opatření proti nečinnosti dle SŘ</a:t>
            </a:r>
          </a:p>
          <a:p>
            <a:r>
              <a:rPr lang="cs-CZ" dirty="0" smtClean="0"/>
              <a:t>Žaloba na ochranu proti nečinnosti dle SŘS</a:t>
            </a:r>
          </a:p>
          <a:p>
            <a:r>
              <a:rPr lang="cs-CZ" dirty="0" smtClean="0"/>
              <a:t>Stížnosti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81930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82132" y="332656"/>
            <a:ext cx="7704667" cy="1531639"/>
          </a:xfrm>
        </p:spPr>
        <p:txBody>
          <a:bodyPr/>
          <a:lstStyle/>
          <a:p>
            <a:r>
              <a:rPr lang="cs-CZ" dirty="0"/>
              <a:t>Opatření proti nečinnosti dle SŘ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82133" y="1700808"/>
            <a:ext cx="7704667" cy="4299008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Činí je nadřízený správní orgán, jakmile se o </a:t>
            </a:r>
            <a:r>
              <a:rPr lang="cs-CZ" dirty="0"/>
              <a:t>nečinnosti dozví </a:t>
            </a:r>
            <a:endParaRPr lang="cs-CZ" dirty="0" smtClean="0"/>
          </a:p>
          <a:p>
            <a:pPr>
              <a:buFontTx/>
              <a:buChar char="-"/>
            </a:pPr>
            <a:r>
              <a:rPr lang="cs-CZ" dirty="0" smtClean="0"/>
              <a:t>i </a:t>
            </a:r>
            <a:r>
              <a:rPr lang="cs-CZ" dirty="0"/>
              <a:t>tehdy, nezahájí-li příslušný správní orgán řízení ve lhůtě 30 dnů ode dne, kdy se dozvěděl o skutečnostech odůvodňujících zahájení řízení z moci </a:t>
            </a:r>
            <a:r>
              <a:rPr lang="cs-CZ" dirty="0" smtClean="0"/>
              <a:t>úřední</a:t>
            </a:r>
          </a:p>
          <a:p>
            <a:pPr>
              <a:buFontTx/>
              <a:buChar char="-"/>
            </a:pPr>
            <a:r>
              <a:rPr lang="cs-CZ" dirty="0"/>
              <a:t>i v případě, kdy je z okolností zjevné, že věcně a místně příslušný správní orgán nedodrží lhůtu stanovenou pro vydání rozhodnutí o žádosti nebo zahájit řízení z moci úřední anebo v řízení řádně pokračovat</a:t>
            </a:r>
            <a:r>
              <a:rPr lang="cs-CZ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Účastník může žádat po uplynutí lhůt pro vydání rozhodnutí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67567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704667" cy="595535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§ 80 SŘ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82133" y="980728"/>
            <a:ext cx="7704667" cy="5544616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Nadřízený správní orgán </a:t>
            </a:r>
            <a:r>
              <a:rPr lang="cs-CZ" dirty="0" smtClean="0"/>
              <a:t>může</a:t>
            </a:r>
            <a:endParaRPr lang="cs-CZ" dirty="0"/>
          </a:p>
          <a:p>
            <a:pPr marL="457200" indent="-457200">
              <a:buFont typeface="+mj-lt"/>
              <a:buAutoNum type="alphaLcParenR"/>
            </a:pPr>
            <a:r>
              <a:rPr lang="cs-CZ" dirty="0" smtClean="0"/>
              <a:t>přikázat </a:t>
            </a:r>
            <a:r>
              <a:rPr lang="cs-CZ" dirty="0"/>
              <a:t>nečinnému správnímu orgánu, aby ve stanovené lhůtě učinil potřebná opatření ke zjednání nápravy nebo vydal </a:t>
            </a:r>
            <a:r>
              <a:rPr lang="cs-CZ" dirty="0" smtClean="0"/>
              <a:t>rozhodnutí</a:t>
            </a:r>
            <a:endParaRPr lang="cs-CZ" dirty="0"/>
          </a:p>
          <a:p>
            <a:pPr marL="457200" indent="-457200">
              <a:buFont typeface="+mj-lt"/>
              <a:buAutoNum type="alphaLcParenR"/>
            </a:pPr>
            <a:r>
              <a:rPr lang="cs-CZ" dirty="0" smtClean="0"/>
              <a:t>usnesením </a:t>
            </a:r>
            <a:r>
              <a:rPr lang="cs-CZ" dirty="0"/>
              <a:t>převzít věc a rozhodnout namísto nečinného správního </a:t>
            </a:r>
            <a:r>
              <a:rPr lang="cs-CZ" dirty="0" smtClean="0"/>
              <a:t>orgánu</a:t>
            </a:r>
            <a:r>
              <a:rPr lang="cs-CZ" dirty="0"/>
              <a:t> </a:t>
            </a:r>
            <a:r>
              <a:rPr lang="cs-CZ" i="1" dirty="0"/>
              <a:t>(nelze použít vůči orgánům územních samosprávných celků při výkonu samostatné </a:t>
            </a:r>
            <a:r>
              <a:rPr lang="cs-CZ" i="1" dirty="0" smtClean="0"/>
              <a:t>působnosti)</a:t>
            </a:r>
            <a:endParaRPr lang="cs-CZ" i="1" dirty="0"/>
          </a:p>
          <a:p>
            <a:pPr marL="457200" indent="-457200">
              <a:buFont typeface="+mj-lt"/>
              <a:buAutoNum type="alphaLcParenR"/>
            </a:pPr>
            <a:r>
              <a:rPr lang="cs-CZ" dirty="0" smtClean="0"/>
              <a:t>usnesením </a:t>
            </a:r>
            <a:r>
              <a:rPr lang="cs-CZ" dirty="0"/>
              <a:t>pověřit jiný správní orgán ve svém správním obvodu vedením </a:t>
            </a:r>
            <a:r>
              <a:rPr lang="cs-CZ" dirty="0" smtClean="0"/>
              <a:t>řízení </a:t>
            </a:r>
            <a:r>
              <a:rPr lang="cs-CZ" i="1" dirty="0"/>
              <a:t>(nelze použít vůči orgánům územních samosprávných celků při výkonu samostatné </a:t>
            </a:r>
            <a:r>
              <a:rPr lang="cs-CZ" i="1" dirty="0" smtClean="0"/>
              <a:t>působnosti) </a:t>
            </a:r>
            <a:endParaRPr lang="cs-CZ" i="1" dirty="0"/>
          </a:p>
          <a:p>
            <a:pPr marL="457200" indent="-457200">
              <a:buFont typeface="+mj-lt"/>
              <a:buAutoNum type="alphaLcParenR"/>
            </a:pPr>
            <a:r>
              <a:rPr lang="cs-CZ" dirty="0" smtClean="0"/>
              <a:t>usnesením </a:t>
            </a:r>
            <a:r>
              <a:rPr lang="cs-CZ" dirty="0"/>
              <a:t>přiměřeně prodloužit zákonnou lhůtu pro vydání rozhodnutí, lze-li důvodně předpokládat, že správní orgán v prodloužené lhůtě vydá rozhodnutí ve věci, a je-li takový postup pro účastníky </a:t>
            </a:r>
            <a:r>
              <a:rPr lang="cs-CZ" dirty="0" smtClean="0"/>
              <a:t>výhodnější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i="1" dirty="0" smtClean="0"/>
              <a:t>+ 148 odst. </a:t>
            </a:r>
            <a:r>
              <a:rPr lang="cs-CZ" i="1" dirty="0"/>
              <a:t>3 SŘ: </a:t>
            </a:r>
            <a:r>
              <a:rPr lang="cs-CZ" i="1" dirty="0" smtClean="0"/>
              <a:t>Účastník </a:t>
            </a:r>
            <a:r>
              <a:rPr lang="cs-CZ" i="1" dirty="0"/>
              <a:t>se může domáhat vydání mezitímního rozhodnutí nebo rozhodnutí v části věci v rámci ochrany před nečinností správního orgánu (§ 80). Nadřízený správní orgán může přikázat, aby správní orgán vydal mezitímní rozhodnutí nebo rozhodnutí v části věci, popřípadě je sám vydat, a to i současně s jiným opatřením proti nečinnosti.</a:t>
            </a:r>
          </a:p>
        </p:txBody>
      </p:sp>
    </p:spTree>
    <p:extLst>
      <p:ext uri="{BB962C8B-B14F-4D97-AF65-F5344CB8AC3E}">
        <p14:creationId xmlns:p14="http://schemas.microsoft.com/office/powerpoint/2010/main" val="24232711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243607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Žaloba na ochranu proti nečinnosti dle SŘS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82133" y="1988840"/>
            <a:ext cx="7704667" cy="4010976"/>
          </a:xfrm>
        </p:spPr>
        <p:txBody>
          <a:bodyPr/>
          <a:lstStyle/>
          <a:p>
            <a:r>
              <a:rPr lang="cs-CZ" dirty="0" smtClean="0"/>
              <a:t>Byly vyčerpány prostředky ochrany, které stanoví procesní </a:t>
            </a:r>
            <a:r>
              <a:rPr lang="cs-CZ" dirty="0"/>
              <a:t>předpis platný pro řízení u správního </a:t>
            </a:r>
            <a:r>
              <a:rPr lang="cs-CZ" dirty="0" smtClean="0"/>
              <a:t>orgánu</a:t>
            </a:r>
          </a:p>
          <a:p>
            <a:r>
              <a:rPr lang="cs-CZ" dirty="0" smtClean="0"/>
              <a:t>Lze se domáhat pouze toho, aby soud správnímu orgánu </a:t>
            </a:r>
            <a:r>
              <a:rPr lang="cs-CZ" dirty="0"/>
              <a:t>uložil povinnost vydat rozhodnutí ve věci samé nebo </a:t>
            </a:r>
            <a:r>
              <a:rPr lang="cs-CZ" dirty="0" smtClean="0"/>
              <a:t>osvědčení, a to jen v případech, kdy nenastává fikce příslušného právního důsledku</a:t>
            </a:r>
          </a:p>
          <a:p>
            <a:r>
              <a:rPr lang="cs-CZ" dirty="0" smtClean="0"/>
              <a:t>Soud k tomu správnímu orgánu uloží přiměřenou lhůtu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518894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459631"/>
          </a:xfrm>
        </p:spPr>
        <p:txBody>
          <a:bodyPr/>
          <a:lstStyle/>
          <a:p>
            <a:r>
              <a:rPr lang="cs-CZ" dirty="0" smtClean="0"/>
              <a:t>Charakteristické znaky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82133" y="1484784"/>
            <a:ext cx="7704667" cy="4515032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Jedná se o </a:t>
            </a:r>
            <a:r>
              <a:rPr lang="cs-CZ" b="1" dirty="0" smtClean="0"/>
              <a:t>správní akt </a:t>
            </a:r>
            <a:r>
              <a:rPr lang="cs-CZ" dirty="0" smtClean="0"/>
              <a:t>= </a:t>
            </a:r>
            <a:r>
              <a:rPr lang="cs-CZ" dirty="0" smtClean="0"/>
              <a:t>jednostranný výstup </a:t>
            </a:r>
            <a:r>
              <a:rPr lang="cs-CZ" dirty="0" smtClean="0"/>
              <a:t>veřejné správy, jímž se projevuje navenek, splňující určité znaky</a:t>
            </a:r>
          </a:p>
          <a:p>
            <a:r>
              <a:rPr lang="cs-CZ" b="1" dirty="0" smtClean="0"/>
              <a:t>Externí</a:t>
            </a:r>
            <a:r>
              <a:rPr lang="cs-CZ" dirty="0" smtClean="0"/>
              <a:t> – směřující VNĚ veřejnou správu, vůči jejím adresátům</a:t>
            </a:r>
          </a:p>
          <a:p>
            <a:r>
              <a:rPr lang="cs-CZ" b="1" dirty="0" smtClean="0"/>
              <a:t>Individuální</a:t>
            </a:r>
            <a:r>
              <a:rPr lang="cs-CZ" dirty="0" smtClean="0"/>
              <a:t> – určuje konkrétní práva a povinnosti konkrétní osoby</a:t>
            </a:r>
          </a:p>
          <a:p>
            <a:r>
              <a:rPr lang="cs-CZ" b="1" dirty="0" smtClean="0"/>
              <a:t>Veřejně mocenský </a:t>
            </a:r>
            <a:r>
              <a:rPr lang="cs-CZ" dirty="0" smtClean="0"/>
              <a:t>(</a:t>
            </a:r>
            <a:r>
              <a:rPr lang="cs-CZ" dirty="0" smtClean="0"/>
              <a:t>jednostranný, autoritativní)</a:t>
            </a:r>
            <a:endParaRPr lang="cs-CZ" dirty="0" smtClean="0"/>
          </a:p>
          <a:p>
            <a:r>
              <a:rPr lang="cs-CZ" dirty="0" smtClean="0"/>
              <a:t>Vydaný </a:t>
            </a:r>
            <a:r>
              <a:rPr lang="cs-CZ" b="1" dirty="0" smtClean="0"/>
              <a:t>vykonavatelem veřejné správy</a:t>
            </a:r>
          </a:p>
          <a:p>
            <a:r>
              <a:rPr lang="cs-CZ" dirty="0" smtClean="0"/>
              <a:t>Vydaný na </a:t>
            </a:r>
            <a:r>
              <a:rPr lang="cs-CZ" b="1" dirty="0" smtClean="0"/>
              <a:t>základě zákona</a:t>
            </a:r>
          </a:p>
          <a:p>
            <a:r>
              <a:rPr lang="cs-CZ" dirty="0" smtClean="0"/>
              <a:t>Vydaný ve </a:t>
            </a:r>
            <a:r>
              <a:rPr lang="cs-CZ" b="1" dirty="0" smtClean="0"/>
              <a:t>správním řízení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266753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315615"/>
          </a:xfrm>
        </p:spPr>
        <p:txBody>
          <a:bodyPr/>
          <a:lstStyle/>
          <a:p>
            <a:r>
              <a:rPr lang="cs-CZ" dirty="0" smtClean="0"/>
              <a:t>Definice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82133" y="1700808"/>
            <a:ext cx="7704667" cy="4299008"/>
          </a:xfrm>
        </p:spPr>
        <p:txBody>
          <a:bodyPr>
            <a:normAutofit/>
          </a:bodyPr>
          <a:lstStyle/>
          <a:p>
            <a:r>
              <a:rPr lang="cs-CZ" i="1" dirty="0"/>
              <a:t>kvalifikovaný správní akt, který je </a:t>
            </a:r>
            <a:r>
              <a:rPr lang="cs-CZ" i="1" dirty="0">
                <a:solidFill>
                  <a:srgbClr val="FF0000"/>
                </a:solidFill>
              </a:rPr>
              <a:t>jednostranným</a:t>
            </a:r>
            <a:r>
              <a:rPr lang="cs-CZ" i="1" dirty="0"/>
              <a:t>, </a:t>
            </a:r>
            <a:r>
              <a:rPr lang="cs-CZ" i="1" dirty="0">
                <a:solidFill>
                  <a:srgbClr val="FF0000"/>
                </a:solidFill>
              </a:rPr>
              <a:t>vrchnostenským projevem vůle orgánu veřejné správy</a:t>
            </a:r>
            <a:r>
              <a:rPr lang="cs-CZ" i="1" dirty="0"/>
              <a:t>, směřující vůči </a:t>
            </a:r>
            <a:r>
              <a:rPr lang="cs-CZ" i="1" dirty="0">
                <a:solidFill>
                  <a:srgbClr val="FF0000"/>
                </a:solidFill>
              </a:rPr>
              <a:t>konkrétně označenému adresátovi</a:t>
            </a:r>
            <a:r>
              <a:rPr lang="cs-CZ" i="1" dirty="0"/>
              <a:t>, který se nachází </a:t>
            </a:r>
            <a:r>
              <a:rPr lang="cs-CZ" i="1" dirty="0">
                <a:solidFill>
                  <a:srgbClr val="FF0000"/>
                </a:solidFill>
              </a:rPr>
              <a:t>mimo organizační strukturu</a:t>
            </a:r>
            <a:r>
              <a:rPr lang="cs-CZ" i="1" dirty="0"/>
              <a:t> (vnější charakter), </a:t>
            </a:r>
            <a:r>
              <a:rPr lang="cs-CZ" i="1" dirty="0">
                <a:solidFill>
                  <a:srgbClr val="FF0000"/>
                </a:solidFill>
              </a:rPr>
              <a:t>rozhodující o právních poměrech (právech nebo povinnostech) </a:t>
            </a:r>
            <a:r>
              <a:rPr lang="cs-CZ" i="1" dirty="0"/>
              <a:t>takového adresáta na základě obecně závazných </a:t>
            </a:r>
            <a:r>
              <a:rPr lang="cs-CZ" i="1" dirty="0">
                <a:solidFill>
                  <a:srgbClr val="FF0000"/>
                </a:solidFill>
              </a:rPr>
              <a:t>norem správního práva hmotného</a:t>
            </a:r>
            <a:r>
              <a:rPr lang="cs-CZ" dirty="0"/>
              <a:t>“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(</a:t>
            </a:r>
            <a:r>
              <a:rPr lang="cs-CZ" dirty="0" err="1"/>
              <a:t>Federczyk</a:t>
            </a:r>
            <a:r>
              <a:rPr lang="cs-CZ" dirty="0"/>
              <a:t>, W., a kol. </a:t>
            </a:r>
            <a:r>
              <a:rPr lang="cs-CZ" i="1" dirty="0" err="1"/>
              <a:t>Postępowanie</a:t>
            </a:r>
            <a:r>
              <a:rPr lang="cs-CZ" i="1" dirty="0"/>
              <a:t> </a:t>
            </a:r>
            <a:r>
              <a:rPr lang="cs-CZ" i="1" dirty="0" err="1"/>
              <a:t>administracyjne</a:t>
            </a:r>
            <a:r>
              <a:rPr lang="cs-CZ" dirty="0"/>
              <a:t>. 3. </a:t>
            </a:r>
            <a:r>
              <a:rPr lang="cs-CZ" dirty="0" err="1"/>
              <a:t>wydanie</a:t>
            </a:r>
            <a:r>
              <a:rPr lang="cs-CZ" dirty="0"/>
              <a:t>. </a:t>
            </a:r>
            <a:r>
              <a:rPr lang="cs-CZ" dirty="0" err="1"/>
              <a:t>Warszawa</a:t>
            </a:r>
            <a:r>
              <a:rPr lang="cs-CZ" dirty="0"/>
              <a:t>: C. H. Beck, 2013, s. 157)</a:t>
            </a:r>
          </a:p>
        </p:txBody>
      </p:sp>
    </p:spTree>
    <p:extLst>
      <p:ext uri="{BB962C8B-B14F-4D97-AF65-F5344CB8AC3E}">
        <p14:creationId xmlns:p14="http://schemas.microsoft.com/office/powerpoint/2010/main" val="30000733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603647"/>
          </a:xfrm>
        </p:spPr>
        <p:txBody>
          <a:bodyPr/>
          <a:lstStyle/>
          <a:p>
            <a:r>
              <a:rPr lang="cs-CZ" dirty="0" smtClean="0"/>
              <a:t>Základní požadavky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82133" y="2204864"/>
            <a:ext cx="7704667" cy="3794952"/>
          </a:xfrm>
        </p:spPr>
        <p:txBody>
          <a:bodyPr/>
          <a:lstStyle/>
          <a:p>
            <a:r>
              <a:rPr lang="cs-CZ" dirty="0" smtClean="0"/>
              <a:t>Zákonnost</a:t>
            </a:r>
          </a:p>
          <a:p>
            <a:r>
              <a:rPr lang="cs-CZ" dirty="0" smtClean="0"/>
              <a:t>Působnost a pravomoc vydávajícího orgánu</a:t>
            </a:r>
          </a:p>
          <a:p>
            <a:r>
              <a:rPr lang="cs-CZ" dirty="0" smtClean="0"/>
              <a:t>Stav věci, o němž nejsou důvodné pochybnosti</a:t>
            </a:r>
          </a:p>
          <a:p>
            <a:r>
              <a:rPr lang="cs-CZ" dirty="0" smtClean="0"/>
              <a:t>Obsahové a formální náležitosti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47185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315615"/>
          </a:xfrm>
        </p:spPr>
        <p:txBody>
          <a:bodyPr/>
          <a:lstStyle/>
          <a:p>
            <a:r>
              <a:rPr lang="cs-CZ" dirty="0" smtClean="0"/>
              <a:t>Formální náležitosti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82133" y="1556792"/>
            <a:ext cx="7704667" cy="4443024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/>
              <a:t>označení </a:t>
            </a:r>
            <a:r>
              <a:rPr lang="cs-CZ" dirty="0"/>
              <a:t>"rozhodnutí" nebo jiné označení stanovené </a:t>
            </a:r>
            <a:r>
              <a:rPr lang="cs-CZ" dirty="0" smtClean="0"/>
              <a:t>zákonem </a:t>
            </a:r>
          </a:p>
          <a:p>
            <a:r>
              <a:rPr lang="cs-CZ" dirty="0" smtClean="0"/>
              <a:t>označení </a:t>
            </a:r>
            <a:r>
              <a:rPr lang="cs-CZ" dirty="0"/>
              <a:t>správního orgánu, který rozhodnutí </a:t>
            </a:r>
            <a:r>
              <a:rPr lang="cs-CZ" dirty="0" smtClean="0"/>
              <a:t>vydal </a:t>
            </a:r>
          </a:p>
          <a:p>
            <a:r>
              <a:rPr lang="cs-CZ" dirty="0" smtClean="0"/>
              <a:t>číslo jednací</a:t>
            </a:r>
          </a:p>
          <a:p>
            <a:r>
              <a:rPr lang="cs-CZ" dirty="0" smtClean="0"/>
              <a:t>datum vyhotovení</a:t>
            </a:r>
          </a:p>
          <a:p>
            <a:r>
              <a:rPr lang="cs-CZ" dirty="0" smtClean="0"/>
              <a:t>otisk </a:t>
            </a:r>
            <a:r>
              <a:rPr lang="cs-CZ" dirty="0"/>
              <a:t>úředního </a:t>
            </a:r>
            <a:r>
              <a:rPr lang="cs-CZ" dirty="0" smtClean="0"/>
              <a:t>razítka</a:t>
            </a:r>
          </a:p>
          <a:p>
            <a:r>
              <a:rPr lang="cs-CZ" dirty="0" smtClean="0"/>
              <a:t> </a:t>
            </a:r>
            <a:r>
              <a:rPr lang="cs-CZ" dirty="0"/>
              <a:t>jméno, příjmení, funkci nebo služební číslo a podpis </a:t>
            </a:r>
            <a:r>
              <a:rPr lang="cs-CZ" b="1" dirty="0"/>
              <a:t>oprávněné úřední </a:t>
            </a:r>
            <a:r>
              <a:rPr lang="cs-CZ" b="1" dirty="0" smtClean="0"/>
              <a:t>osoby</a:t>
            </a:r>
            <a:r>
              <a:rPr lang="cs-CZ" dirty="0" smtClean="0"/>
              <a:t> </a:t>
            </a:r>
            <a:r>
              <a:rPr lang="cs-CZ" i="1" dirty="0" smtClean="0"/>
              <a:t>(Podpis </a:t>
            </a:r>
            <a:r>
              <a:rPr lang="cs-CZ" i="1" dirty="0"/>
              <a:t>oprávněné úřední osoby je na stejnopisu možno nahradit doložkou "vlastní rukou" nebo zkratkou "v. r." u příjmení oprávněné úřední osoby a doložkou "Za správnost vyhotovení:" s uvedením jména, příjmení a podpisu úřední osoby, která odpovídá za písemné vyhotovení </a:t>
            </a:r>
            <a:r>
              <a:rPr lang="cs-CZ" i="1" dirty="0" smtClean="0"/>
              <a:t>rozhodnutí.)</a:t>
            </a:r>
            <a:endParaRPr lang="cs-CZ" i="1" dirty="0"/>
          </a:p>
          <a:p>
            <a:r>
              <a:rPr lang="cs-CZ" dirty="0" smtClean="0"/>
              <a:t>jména </a:t>
            </a:r>
            <a:r>
              <a:rPr lang="cs-CZ" dirty="0"/>
              <a:t>a příjmení všech </a:t>
            </a:r>
            <a:r>
              <a:rPr lang="cs-CZ" dirty="0" smtClean="0"/>
              <a:t>účastníků</a:t>
            </a:r>
          </a:p>
          <a:p>
            <a:r>
              <a:rPr lang="cs-CZ" dirty="0" smtClean="0"/>
              <a:t>malý státní znak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143348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Obsahové náležitosti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82133" y="2204864"/>
            <a:ext cx="7704667" cy="3794952"/>
          </a:xfrm>
        </p:spPr>
        <p:txBody>
          <a:bodyPr/>
          <a:lstStyle/>
          <a:p>
            <a:r>
              <a:rPr lang="cs-CZ" dirty="0" smtClean="0"/>
              <a:t>Výrok/výroková část</a:t>
            </a:r>
          </a:p>
          <a:p>
            <a:r>
              <a:rPr lang="cs-CZ" dirty="0" smtClean="0"/>
              <a:t>Odůvodnění</a:t>
            </a:r>
          </a:p>
          <a:p>
            <a:r>
              <a:rPr lang="cs-CZ" dirty="0" smtClean="0"/>
              <a:t>Poučení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042939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027583"/>
          </a:xfrm>
        </p:spPr>
        <p:txBody>
          <a:bodyPr/>
          <a:lstStyle/>
          <a:p>
            <a:r>
              <a:rPr lang="cs-CZ" dirty="0" smtClean="0"/>
              <a:t>Výroková část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82133" y="1340768"/>
            <a:ext cx="7704667" cy="4659048"/>
          </a:xfrm>
        </p:spPr>
        <p:txBody>
          <a:bodyPr>
            <a:normAutofit/>
          </a:bodyPr>
          <a:lstStyle/>
          <a:p>
            <a:r>
              <a:rPr lang="cs-CZ" dirty="0" smtClean="0"/>
              <a:t>Řešení CELÉ </a:t>
            </a:r>
            <a:r>
              <a:rPr lang="cs-CZ" dirty="0"/>
              <a:t>otázky, která je předmětem </a:t>
            </a:r>
            <a:r>
              <a:rPr lang="cs-CZ" dirty="0" smtClean="0"/>
              <a:t>řízení </a:t>
            </a:r>
            <a:r>
              <a:rPr lang="cs-CZ" i="1" dirty="0" smtClean="0"/>
              <a:t>(výjimky: mezitímní rozhodnutí a rozhodnutí v části věci)</a:t>
            </a:r>
            <a:endParaRPr lang="cs-CZ" i="1" dirty="0" smtClean="0"/>
          </a:p>
          <a:p>
            <a:r>
              <a:rPr lang="cs-CZ" dirty="0" smtClean="0"/>
              <a:t>právní </a:t>
            </a:r>
            <a:r>
              <a:rPr lang="cs-CZ" dirty="0"/>
              <a:t>ustanovení, podle nichž bylo </a:t>
            </a:r>
            <a:r>
              <a:rPr lang="cs-CZ" dirty="0" smtClean="0"/>
              <a:t>rozhodováno</a:t>
            </a:r>
          </a:p>
          <a:p>
            <a:r>
              <a:rPr lang="cs-CZ" dirty="0" smtClean="0"/>
              <a:t>identifikace hlavních </a:t>
            </a:r>
            <a:r>
              <a:rPr lang="cs-CZ" dirty="0" smtClean="0"/>
              <a:t>účastníků</a:t>
            </a:r>
            <a:r>
              <a:rPr lang="cs-CZ" dirty="0" smtClean="0"/>
              <a:t>, </a:t>
            </a:r>
          </a:p>
          <a:p>
            <a:r>
              <a:rPr lang="cs-CZ" dirty="0" smtClean="0"/>
              <a:t>lhůta </a:t>
            </a:r>
            <a:r>
              <a:rPr lang="cs-CZ" dirty="0"/>
              <a:t>ke splnění ukládané povinnosti, popřípadě též jiné údaje potřebné k jejímu řádnému splnění </a:t>
            </a:r>
            <a:r>
              <a:rPr lang="cs-CZ" dirty="0" smtClean="0"/>
              <a:t> </a:t>
            </a:r>
          </a:p>
          <a:p>
            <a:r>
              <a:rPr lang="cs-CZ" dirty="0" smtClean="0"/>
              <a:t>výrok </a:t>
            </a:r>
            <a:r>
              <a:rPr lang="cs-CZ" dirty="0"/>
              <a:t>o vyloučení odkladného účinku odvolání </a:t>
            </a:r>
            <a:r>
              <a:rPr lang="cs-CZ" dirty="0" smtClean="0"/>
              <a:t>správním orgánem </a:t>
            </a:r>
            <a:r>
              <a:rPr lang="cs-CZ" i="1" dirty="0" smtClean="0"/>
              <a:t>(vs. vyloučení zákonem)</a:t>
            </a:r>
            <a:endParaRPr lang="cs-CZ" i="1" dirty="0" smtClean="0"/>
          </a:p>
          <a:p>
            <a:r>
              <a:rPr lang="cs-CZ" dirty="0" smtClean="0"/>
              <a:t>může </a:t>
            </a:r>
            <a:r>
              <a:rPr lang="cs-CZ" dirty="0"/>
              <a:t>obsahovat jeden nebo více výroků; výrok může obsahovat vedlejší </a:t>
            </a:r>
            <a:r>
              <a:rPr lang="cs-CZ" dirty="0" smtClean="0"/>
              <a:t>ustanovení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366469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20787" t="20260" r="21455" b="20047"/>
          <a:stretch/>
        </p:blipFill>
        <p:spPr>
          <a:xfrm>
            <a:off x="971600" y="548679"/>
            <a:ext cx="7776864" cy="5328593"/>
          </a:xfrm>
          <a:prstGeom prst="rect">
            <a:avLst/>
          </a:prstGeom>
        </p:spPr>
      </p:pic>
      <p:pic>
        <p:nvPicPr>
          <p:cNvPr id="5" name="Zástupný symbol pro obsah 3"/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l="8333" t="47517" r="10064" b="33192"/>
          <a:stretch/>
        </p:blipFill>
        <p:spPr>
          <a:xfrm>
            <a:off x="323528" y="548679"/>
            <a:ext cx="5195655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8671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axa">
  <a:themeElements>
    <a:clrScheme name="Červeno-fialová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Paralaxa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ax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TM03457496[[fn=Paralaxa]]</Template>
  <TotalTime>1199</TotalTime>
  <Words>1799</Words>
  <Application>Microsoft Office PowerPoint</Application>
  <PresentationFormat>Předvádění na obrazovce (4:3)</PresentationFormat>
  <Paragraphs>160</Paragraphs>
  <Slides>29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3" baseType="lpstr">
      <vt:lpstr>Arial</vt:lpstr>
      <vt:lpstr>Calibri</vt:lpstr>
      <vt:lpstr>Corbel</vt:lpstr>
      <vt:lpstr>Paralaxa</vt:lpstr>
      <vt:lpstr>Správní rozhodnutí Ochrana před nečinností</vt:lpstr>
      <vt:lpstr>Správní rozhodnutí</vt:lpstr>
      <vt:lpstr>Charakteristické znaky</vt:lpstr>
      <vt:lpstr>Definice</vt:lpstr>
      <vt:lpstr>Základní požadavky</vt:lpstr>
      <vt:lpstr>Formální náležitosti</vt:lpstr>
      <vt:lpstr>Obsahové náležitosti</vt:lpstr>
      <vt:lpstr>Výroková část</vt:lpstr>
      <vt:lpstr>Prezentace aplikace PowerPoint</vt:lpstr>
      <vt:lpstr>Odůvodnění</vt:lpstr>
      <vt:lpstr>Prezentace aplikace PowerPoint</vt:lpstr>
      <vt:lpstr>Poučení</vt:lpstr>
      <vt:lpstr>Vyhotovení rozhodnutí</vt:lpstr>
      <vt:lpstr>Vydání rozhodnutí</vt:lpstr>
      <vt:lpstr>Lhůty pro vydání</vt:lpstr>
      <vt:lpstr>Oznámení</vt:lpstr>
      <vt:lpstr>Formy/druhy správního rozhodnutí</vt:lpstr>
      <vt:lpstr>Usnesení</vt:lpstr>
      <vt:lpstr>Zvláštní formy meritorního rozhodnutí Příkaz</vt:lpstr>
      <vt:lpstr>Zvláštní formy meritorního rozhodnutí Doklad</vt:lpstr>
      <vt:lpstr>Vlastnosti správního rozhodnutí</vt:lpstr>
      <vt:lpstr>Vady rozhodnutí</vt:lpstr>
      <vt:lpstr>Nicotnost</vt:lpstr>
      <vt:lpstr>Pojetí správního rozhodnutí</vt:lpstr>
      <vt:lpstr>Nečinnost</vt:lpstr>
      <vt:lpstr>Příklady prostředků ochrany před nečinností</vt:lpstr>
      <vt:lpstr>Opatření proti nečinnosti dle SŘ</vt:lpstr>
      <vt:lpstr>§ 80 SŘ</vt:lpstr>
      <vt:lpstr>Žaloba na ochranu proti nečinnosti dle SŘS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Možné zásahy veřejného ochránce práv v oblasti veřejné služby</dc:title>
  <dc:creator>ChamrathR</dc:creator>
  <cp:lastModifiedBy>Anna Chamráthová</cp:lastModifiedBy>
  <cp:revision>83</cp:revision>
  <cp:lastPrinted>2019-10-17T15:18:46Z</cp:lastPrinted>
  <dcterms:created xsi:type="dcterms:W3CDTF">2015-11-18T12:59:23Z</dcterms:created>
  <dcterms:modified xsi:type="dcterms:W3CDTF">2019-10-17T15:22:54Z</dcterms:modified>
</cp:coreProperties>
</file>