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6" r:id="rId1"/>
  </p:sldMasterIdLst>
  <p:notesMasterIdLst>
    <p:notesMasterId r:id="rId40"/>
  </p:notesMasterIdLst>
  <p:sldIdLst>
    <p:sldId id="257" r:id="rId2"/>
    <p:sldId id="258" r:id="rId3"/>
    <p:sldId id="259" r:id="rId4"/>
    <p:sldId id="260" r:id="rId5"/>
    <p:sldId id="261" r:id="rId6"/>
    <p:sldId id="262" r:id="rId7"/>
    <p:sldId id="289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90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7" r:id="rId26"/>
    <p:sldId id="283" r:id="rId27"/>
    <p:sldId id="284" r:id="rId28"/>
    <p:sldId id="285" r:id="rId29"/>
    <p:sldId id="286" r:id="rId30"/>
    <p:sldId id="291" r:id="rId31"/>
    <p:sldId id="292" r:id="rId32"/>
    <p:sldId id="293" r:id="rId33"/>
    <p:sldId id="297" r:id="rId34"/>
    <p:sldId id="294" r:id="rId35"/>
    <p:sldId id="295" r:id="rId36"/>
    <p:sldId id="298" r:id="rId37"/>
    <p:sldId id="296" r:id="rId38"/>
    <p:sldId id="299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54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043340-F087-4A2A-9B23-EA1BA7BCE0B8}" type="doc">
      <dgm:prSet loTypeId="urn:microsoft.com/office/officeart/2005/8/layout/target1" loCatId="relationship" qsTypeId="urn:microsoft.com/office/officeart/2005/8/quickstyle/simple3" qsCatId="simple" csTypeId="urn:microsoft.com/office/officeart/2005/8/colors/accent1_2" csCatId="accent1" phldr="1"/>
      <dgm:spPr/>
    </dgm:pt>
    <dgm:pt modelId="{53B4988E-CC95-4407-909F-05B7849F60AC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Citační etika  </a:t>
          </a:r>
        </a:p>
      </dgm:t>
    </dgm:pt>
    <dgm:pt modelId="{E6A97665-AC4E-4535-86BF-D2459A90C097}" type="parTrans" cxnId="{8AE7B4D1-4326-4FBB-8948-A033022FE930}">
      <dgm:prSet/>
      <dgm:spPr/>
      <dgm:t>
        <a:bodyPr/>
        <a:lstStyle/>
        <a:p>
          <a:endParaRPr lang="cs-CZ"/>
        </a:p>
      </dgm:t>
    </dgm:pt>
    <dgm:pt modelId="{2DA96C0E-2974-4C38-8D24-B3199C5422A8}" type="sibTrans" cxnId="{8AE7B4D1-4326-4FBB-8948-A033022FE930}">
      <dgm:prSet/>
      <dgm:spPr/>
      <dgm:t>
        <a:bodyPr/>
        <a:lstStyle/>
        <a:p>
          <a:endParaRPr lang="cs-CZ"/>
        </a:p>
      </dgm:t>
    </dgm:pt>
    <dgm:pt modelId="{0234928D-44F1-4713-B5F0-553F34038571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Publikační etika </a:t>
          </a:r>
        </a:p>
      </dgm:t>
    </dgm:pt>
    <dgm:pt modelId="{E5927AEC-0285-4714-9E96-820A6E92164A}" type="parTrans" cxnId="{D3F70AA9-412A-46B4-B673-0AEADB45C67C}">
      <dgm:prSet/>
      <dgm:spPr/>
      <dgm:t>
        <a:bodyPr/>
        <a:lstStyle/>
        <a:p>
          <a:endParaRPr lang="cs-CZ"/>
        </a:p>
      </dgm:t>
    </dgm:pt>
    <dgm:pt modelId="{2ED3926F-A641-4248-8B6A-CBA62116B2C1}" type="sibTrans" cxnId="{D3F70AA9-412A-46B4-B673-0AEADB45C67C}">
      <dgm:prSet/>
      <dgm:spPr/>
      <dgm:t>
        <a:bodyPr/>
        <a:lstStyle/>
        <a:p>
          <a:endParaRPr lang="cs-CZ"/>
        </a:p>
      </dgm:t>
    </dgm:pt>
    <dgm:pt modelId="{ACB09D88-F6F3-4885-8E32-BE4B051BB435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Etika  vědecké práce</a:t>
          </a:r>
        </a:p>
      </dgm:t>
    </dgm:pt>
    <dgm:pt modelId="{D87B54FA-122B-4B48-8577-F20D84F4617F}" type="parTrans" cxnId="{CC8E4DBE-422E-4EF0-89BC-BB0272F876D1}">
      <dgm:prSet/>
      <dgm:spPr/>
      <dgm:t>
        <a:bodyPr/>
        <a:lstStyle/>
        <a:p>
          <a:endParaRPr lang="cs-CZ"/>
        </a:p>
      </dgm:t>
    </dgm:pt>
    <dgm:pt modelId="{68BA561D-C2C9-41D9-AB6D-B086CCC056C7}" type="sibTrans" cxnId="{CC8E4DBE-422E-4EF0-89BC-BB0272F876D1}">
      <dgm:prSet/>
      <dgm:spPr/>
      <dgm:t>
        <a:bodyPr/>
        <a:lstStyle/>
        <a:p>
          <a:endParaRPr lang="cs-CZ"/>
        </a:p>
      </dgm:t>
    </dgm:pt>
    <dgm:pt modelId="{9436C877-E91B-433F-8E68-7C14C8321E46}" type="pres">
      <dgm:prSet presAssocID="{32043340-F087-4A2A-9B23-EA1BA7BCE0B8}" presName="composite" presStyleCnt="0">
        <dgm:presLayoutVars>
          <dgm:chMax val="5"/>
          <dgm:dir/>
          <dgm:resizeHandles val="exact"/>
        </dgm:presLayoutVars>
      </dgm:prSet>
      <dgm:spPr/>
    </dgm:pt>
    <dgm:pt modelId="{D3E02C0E-7B5C-4979-9D68-68F1C9B96651}" type="pres">
      <dgm:prSet presAssocID="{53B4988E-CC95-4407-909F-05B7849F60AC}" presName="circle1" presStyleLbl="lnNode1" presStyleIdx="0" presStyleCnt="3" custScaleX="175708" custScaleY="148250"/>
      <dgm:spPr/>
    </dgm:pt>
    <dgm:pt modelId="{37B46E61-87F0-4F97-9AC8-D537AF5F3778}" type="pres">
      <dgm:prSet presAssocID="{53B4988E-CC95-4407-909F-05B7849F60AC}" presName="text1" presStyleLbl="revTx" presStyleIdx="0" presStyleCnt="3" custScaleX="119728" custScaleY="7725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7F86B2-96F5-4B57-AD44-ABD44CEB46CD}" type="pres">
      <dgm:prSet presAssocID="{53B4988E-CC95-4407-909F-05B7849F60AC}" presName="line1" presStyleLbl="callout" presStyleIdx="0" presStyleCnt="6"/>
      <dgm:spPr/>
    </dgm:pt>
    <dgm:pt modelId="{35CECB53-E1FC-48F4-9E37-7827BD35C826}" type="pres">
      <dgm:prSet presAssocID="{53B4988E-CC95-4407-909F-05B7849F60AC}" presName="d1" presStyleLbl="callout" presStyleIdx="1" presStyleCnt="6" custLinFactNeighborX="3401" custLinFactNeighborY="-8034"/>
      <dgm:spPr/>
    </dgm:pt>
    <dgm:pt modelId="{9AA44B63-6505-4D4E-9927-DF18ED3ED4A0}" type="pres">
      <dgm:prSet presAssocID="{0234928D-44F1-4713-B5F0-553F34038571}" presName="circle2" presStyleLbl="lnNode1" presStyleIdx="1" presStyleCnt="3" custScaleX="129790" custScaleY="123120" custLinFactNeighborX="10430" custLinFactNeighborY="-33130"/>
      <dgm:spPr/>
    </dgm:pt>
    <dgm:pt modelId="{002EEF50-45E1-43D3-A849-06189A7F9E7A}" type="pres">
      <dgm:prSet presAssocID="{0234928D-44F1-4713-B5F0-553F34038571}" presName="text2" presStyleLbl="revTx" presStyleIdx="1" presStyleCnt="3" custScaleX="11065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442A07-0074-427A-BF08-7A42BBBFD1BF}" type="pres">
      <dgm:prSet presAssocID="{0234928D-44F1-4713-B5F0-553F34038571}" presName="line2" presStyleLbl="callout" presStyleIdx="2" presStyleCnt="6"/>
      <dgm:spPr/>
    </dgm:pt>
    <dgm:pt modelId="{8862C034-A481-4200-BE1D-707327910E22}" type="pres">
      <dgm:prSet presAssocID="{0234928D-44F1-4713-B5F0-553F34038571}" presName="d2" presStyleLbl="callout" presStyleIdx="3" presStyleCnt="6"/>
      <dgm:spPr/>
    </dgm:pt>
    <dgm:pt modelId="{9E9343C8-92F7-46E6-ACE7-CD58B320B885}" type="pres">
      <dgm:prSet presAssocID="{ACB09D88-F6F3-4885-8E32-BE4B051BB435}" presName="circle3" presStyleLbl="lnNode1" presStyleIdx="2" presStyleCnt="3" custLinFactNeighborX="8099" custLinFactNeighborY="-16565"/>
      <dgm:spPr/>
    </dgm:pt>
    <dgm:pt modelId="{0E9960B5-EB8E-4B2A-9304-8C4822D0B53B}" type="pres">
      <dgm:prSet presAssocID="{ACB09D88-F6F3-4885-8E32-BE4B051BB435}" presName="text3" presStyleLbl="revTx" presStyleIdx="2" presStyleCnt="3" custScaleX="13492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F77AA5-4E6A-4299-BF2D-2A73A547757B}" type="pres">
      <dgm:prSet presAssocID="{ACB09D88-F6F3-4885-8E32-BE4B051BB435}" presName="line3" presStyleLbl="callout" presStyleIdx="4" presStyleCnt="6"/>
      <dgm:spPr/>
    </dgm:pt>
    <dgm:pt modelId="{FF7321A5-E108-49EA-A10E-893D5B7118C4}" type="pres">
      <dgm:prSet presAssocID="{ACB09D88-F6F3-4885-8E32-BE4B051BB435}" presName="d3" presStyleLbl="callout" presStyleIdx="5" presStyleCnt="6"/>
      <dgm:spPr/>
    </dgm:pt>
  </dgm:ptLst>
  <dgm:cxnLst>
    <dgm:cxn modelId="{FCD76CA8-91CB-427A-A52C-6FFE28355429}" type="presOf" srcId="{53B4988E-CC95-4407-909F-05B7849F60AC}" destId="{37B46E61-87F0-4F97-9AC8-D537AF5F3778}" srcOrd="0" destOrd="0" presId="urn:microsoft.com/office/officeart/2005/8/layout/target1"/>
    <dgm:cxn modelId="{CC8E4DBE-422E-4EF0-89BC-BB0272F876D1}" srcId="{32043340-F087-4A2A-9B23-EA1BA7BCE0B8}" destId="{ACB09D88-F6F3-4885-8E32-BE4B051BB435}" srcOrd="2" destOrd="0" parTransId="{D87B54FA-122B-4B48-8577-F20D84F4617F}" sibTransId="{68BA561D-C2C9-41D9-AB6D-B086CCC056C7}"/>
    <dgm:cxn modelId="{D3F70AA9-412A-46B4-B673-0AEADB45C67C}" srcId="{32043340-F087-4A2A-9B23-EA1BA7BCE0B8}" destId="{0234928D-44F1-4713-B5F0-553F34038571}" srcOrd="1" destOrd="0" parTransId="{E5927AEC-0285-4714-9E96-820A6E92164A}" sibTransId="{2ED3926F-A641-4248-8B6A-CBA62116B2C1}"/>
    <dgm:cxn modelId="{8AE7B4D1-4326-4FBB-8948-A033022FE930}" srcId="{32043340-F087-4A2A-9B23-EA1BA7BCE0B8}" destId="{53B4988E-CC95-4407-909F-05B7849F60AC}" srcOrd="0" destOrd="0" parTransId="{E6A97665-AC4E-4535-86BF-D2459A90C097}" sibTransId="{2DA96C0E-2974-4C38-8D24-B3199C5422A8}"/>
    <dgm:cxn modelId="{3A67E78C-3B93-41DE-AC89-8B412F91499D}" type="presOf" srcId="{ACB09D88-F6F3-4885-8E32-BE4B051BB435}" destId="{0E9960B5-EB8E-4B2A-9304-8C4822D0B53B}" srcOrd="0" destOrd="0" presId="urn:microsoft.com/office/officeart/2005/8/layout/target1"/>
    <dgm:cxn modelId="{3CC763C8-B73C-4B25-9B41-EAD13DC9703E}" type="presOf" srcId="{32043340-F087-4A2A-9B23-EA1BA7BCE0B8}" destId="{9436C877-E91B-433F-8E68-7C14C8321E46}" srcOrd="0" destOrd="0" presId="urn:microsoft.com/office/officeart/2005/8/layout/target1"/>
    <dgm:cxn modelId="{044CE282-C02F-4ECA-AB10-C6AEB8E00793}" type="presOf" srcId="{0234928D-44F1-4713-B5F0-553F34038571}" destId="{002EEF50-45E1-43D3-A849-06189A7F9E7A}" srcOrd="0" destOrd="0" presId="urn:microsoft.com/office/officeart/2005/8/layout/target1"/>
    <dgm:cxn modelId="{B6176DF8-096E-4C23-A92F-B9F445323339}" type="presParOf" srcId="{9436C877-E91B-433F-8E68-7C14C8321E46}" destId="{D3E02C0E-7B5C-4979-9D68-68F1C9B96651}" srcOrd="0" destOrd="0" presId="urn:microsoft.com/office/officeart/2005/8/layout/target1"/>
    <dgm:cxn modelId="{CBB8C3E8-806F-490A-B4A1-B92F9E259D1A}" type="presParOf" srcId="{9436C877-E91B-433F-8E68-7C14C8321E46}" destId="{37B46E61-87F0-4F97-9AC8-D537AF5F3778}" srcOrd="1" destOrd="0" presId="urn:microsoft.com/office/officeart/2005/8/layout/target1"/>
    <dgm:cxn modelId="{14378BE6-ABD5-4AD5-AA5E-02EE3ADE6F05}" type="presParOf" srcId="{9436C877-E91B-433F-8E68-7C14C8321E46}" destId="{4D7F86B2-96F5-4B57-AD44-ABD44CEB46CD}" srcOrd="2" destOrd="0" presId="urn:microsoft.com/office/officeart/2005/8/layout/target1"/>
    <dgm:cxn modelId="{795318A1-EBBA-4222-80A7-C53B97D64BBE}" type="presParOf" srcId="{9436C877-E91B-433F-8E68-7C14C8321E46}" destId="{35CECB53-E1FC-48F4-9E37-7827BD35C826}" srcOrd="3" destOrd="0" presId="urn:microsoft.com/office/officeart/2005/8/layout/target1"/>
    <dgm:cxn modelId="{5745B18B-8C23-449D-969A-08E26642F5C1}" type="presParOf" srcId="{9436C877-E91B-433F-8E68-7C14C8321E46}" destId="{9AA44B63-6505-4D4E-9927-DF18ED3ED4A0}" srcOrd="4" destOrd="0" presId="urn:microsoft.com/office/officeart/2005/8/layout/target1"/>
    <dgm:cxn modelId="{9AE1579A-B4DA-429B-ACC5-2223A3F879CA}" type="presParOf" srcId="{9436C877-E91B-433F-8E68-7C14C8321E46}" destId="{002EEF50-45E1-43D3-A849-06189A7F9E7A}" srcOrd="5" destOrd="0" presId="urn:microsoft.com/office/officeart/2005/8/layout/target1"/>
    <dgm:cxn modelId="{470E5EC2-F011-49CB-B813-39BD2312262F}" type="presParOf" srcId="{9436C877-E91B-433F-8E68-7C14C8321E46}" destId="{35442A07-0074-427A-BF08-7A42BBBFD1BF}" srcOrd="6" destOrd="0" presId="urn:microsoft.com/office/officeart/2005/8/layout/target1"/>
    <dgm:cxn modelId="{C90B7197-3AC8-4971-9674-E01600F24E17}" type="presParOf" srcId="{9436C877-E91B-433F-8E68-7C14C8321E46}" destId="{8862C034-A481-4200-BE1D-707327910E22}" srcOrd="7" destOrd="0" presId="urn:microsoft.com/office/officeart/2005/8/layout/target1"/>
    <dgm:cxn modelId="{94B7CB05-9828-4DEF-A815-E63F4287A5F6}" type="presParOf" srcId="{9436C877-E91B-433F-8E68-7C14C8321E46}" destId="{9E9343C8-92F7-46E6-ACE7-CD58B320B885}" srcOrd="8" destOrd="0" presId="urn:microsoft.com/office/officeart/2005/8/layout/target1"/>
    <dgm:cxn modelId="{AC824AFD-2231-4C37-955F-3C611C7A3258}" type="presParOf" srcId="{9436C877-E91B-433F-8E68-7C14C8321E46}" destId="{0E9960B5-EB8E-4B2A-9304-8C4822D0B53B}" srcOrd="9" destOrd="0" presId="urn:microsoft.com/office/officeart/2005/8/layout/target1"/>
    <dgm:cxn modelId="{EC0C6904-1845-4823-8EDB-D6D31D4E6927}" type="presParOf" srcId="{9436C877-E91B-433F-8E68-7C14C8321E46}" destId="{77F77AA5-4E6A-4299-BF2D-2A73A547757B}" srcOrd="10" destOrd="0" presId="urn:microsoft.com/office/officeart/2005/8/layout/target1"/>
    <dgm:cxn modelId="{8B6DDD10-BA3A-4F1A-AAF1-AC70867809BF}" type="presParOf" srcId="{9436C877-E91B-433F-8E68-7C14C8321E46}" destId="{FF7321A5-E108-49EA-A10E-893D5B7118C4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5A9A84-CC62-49B7-9E6C-598C7714927B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66BACC4-B24C-4B3F-9CCD-A0473D36C1A9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Případy porušení  publikační etiky  </a:t>
          </a:r>
        </a:p>
      </dgm:t>
    </dgm:pt>
    <dgm:pt modelId="{E19BED4B-1E94-484E-AC37-34C190225C06}" type="parTrans" cxnId="{7AAF1FC6-EC78-4B58-A202-D9EC00793B1E}">
      <dgm:prSet/>
      <dgm:spPr/>
      <dgm:t>
        <a:bodyPr/>
        <a:lstStyle/>
        <a:p>
          <a:endParaRPr lang="cs-CZ"/>
        </a:p>
      </dgm:t>
    </dgm:pt>
    <dgm:pt modelId="{8F69B909-61D8-4C19-8A3E-D1F5978ED4D8}" type="sibTrans" cxnId="{7AAF1FC6-EC78-4B58-A202-D9EC00793B1E}">
      <dgm:prSet/>
      <dgm:spPr/>
      <dgm:t>
        <a:bodyPr/>
        <a:lstStyle/>
        <a:p>
          <a:endParaRPr lang="cs-CZ"/>
        </a:p>
      </dgm:t>
    </dgm:pt>
    <dgm:pt modelId="{D160E0EF-AFD9-420E-8241-B498688BFDF7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Hrubé  porušení </a:t>
          </a:r>
        </a:p>
        <a:p>
          <a:r>
            <a:rPr lang="cs-CZ" sz="1200" dirty="0">
              <a:latin typeface="Times New Roman" pitchFamily="18" charset="0"/>
              <a:cs typeface="Times New Roman" pitchFamily="18" charset="0"/>
            </a:rPr>
            <a:t>(podvod= úmyslné  nedodržování  etických zásad )</a:t>
          </a:r>
        </a:p>
      </dgm:t>
    </dgm:pt>
    <dgm:pt modelId="{FE428298-4D47-4F66-8CAA-7E0DF25EDB37}" type="parTrans" cxnId="{2746C3E1-8A10-43C0-9E97-9DDC789DE02D}">
      <dgm:prSet/>
      <dgm:spPr/>
      <dgm:t>
        <a:bodyPr/>
        <a:lstStyle/>
        <a:p>
          <a:endParaRPr lang="cs-CZ" dirty="0"/>
        </a:p>
      </dgm:t>
    </dgm:pt>
    <dgm:pt modelId="{99999879-8E20-4AD2-8C1E-85E69D8D5F77}" type="sibTrans" cxnId="{2746C3E1-8A10-43C0-9E97-9DDC789DE02D}">
      <dgm:prSet/>
      <dgm:spPr/>
      <dgm:t>
        <a:bodyPr/>
        <a:lstStyle/>
        <a:p>
          <a:endParaRPr lang="cs-CZ"/>
        </a:p>
      </dgm:t>
    </dgm:pt>
    <dgm:pt modelId="{29537274-52D9-4DEA-B7E5-6035E08416C9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Fabrikace </a:t>
          </a:r>
        </a:p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   Falzifikace</a:t>
          </a:r>
        </a:p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      Plagiátorství  </a:t>
          </a:r>
        </a:p>
      </dgm:t>
    </dgm:pt>
    <dgm:pt modelId="{10CD1A92-AED7-4296-A9A4-1420B3FB9EF2}" type="parTrans" cxnId="{FF641DED-CC59-45EF-A350-DCC2298B044C}">
      <dgm:prSet/>
      <dgm:spPr/>
      <dgm:t>
        <a:bodyPr/>
        <a:lstStyle/>
        <a:p>
          <a:endParaRPr lang="cs-CZ" dirty="0"/>
        </a:p>
      </dgm:t>
    </dgm:pt>
    <dgm:pt modelId="{181DB768-3129-4AE4-83C5-EACB89419C63}" type="sibTrans" cxnId="{FF641DED-CC59-45EF-A350-DCC2298B044C}">
      <dgm:prSet/>
      <dgm:spPr/>
      <dgm:t>
        <a:bodyPr/>
        <a:lstStyle/>
        <a:p>
          <a:endParaRPr lang="cs-CZ"/>
        </a:p>
      </dgm:t>
    </dgm:pt>
    <dgm:pt modelId="{39ACAE28-9DF0-4DF9-AFA0-18DEA7CA059C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Sporné  vědecké postupy</a:t>
          </a:r>
        </a:p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(</a:t>
          </a:r>
          <a:r>
            <a:rPr lang="cs-CZ" sz="1200" b="0" dirty="0">
              <a:latin typeface="Times New Roman" pitchFamily="18" charset="0"/>
              <a:cs typeface="Times New Roman" pitchFamily="18" charset="0"/>
            </a:rPr>
            <a:t>omyl,  chyba= nedbalost, neznalost, apod.)</a:t>
          </a:r>
        </a:p>
      </dgm:t>
    </dgm:pt>
    <dgm:pt modelId="{D0C3B736-9C93-4B57-8C62-DBDB68B05F6F}" type="parTrans" cxnId="{DE98F094-0B02-4177-A489-F175794F6798}">
      <dgm:prSet/>
      <dgm:spPr/>
      <dgm:t>
        <a:bodyPr/>
        <a:lstStyle/>
        <a:p>
          <a:endParaRPr lang="cs-CZ" dirty="0"/>
        </a:p>
      </dgm:t>
    </dgm:pt>
    <dgm:pt modelId="{863F9B0E-2047-4635-B845-8D1740F6846D}" type="sibTrans" cxnId="{DE98F094-0B02-4177-A489-F175794F6798}">
      <dgm:prSet/>
      <dgm:spPr/>
      <dgm:t>
        <a:bodyPr/>
        <a:lstStyle/>
        <a:p>
          <a:endParaRPr lang="cs-CZ"/>
        </a:p>
      </dgm:t>
    </dgm:pt>
    <dgm:pt modelId="{200ABB1B-C244-4C00-AD10-7AFFF701DB12}">
      <dgm:prSet phldrT="[Text]" custT="1"/>
      <dgm:spPr/>
      <dgm:t>
        <a:bodyPr/>
        <a:lstStyle/>
        <a:p>
          <a:pPr algn="ctr"/>
          <a:r>
            <a:rPr lang="cs-CZ" sz="900" dirty="0">
              <a:latin typeface="Times New Roman" pitchFamily="18" charset="0"/>
              <a:cs typeface="Times New Roman" pitchFamily="18" charset="0"/>
            </a:rPr>
            <a:t>-</a:t>
          </a:r>
          <a:r>
            <a:rPr lang="cs-CZ" sz="900" b="1" dirty="0">
              <a:latin typeface="Times New Roman" pitchFamily="18" charset="0"/>
              <a:cs typeface="Times New Roman" pitchFamily="18" charset="0"/>
            </a:rPr>
            <a:t>Dělení publikací do více článků; 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-Recyklování textů;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-Vzájemné citování spřízněných kolegů; 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-Zkreslené citování;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-Nepřiznaný konflikt zájmů;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-Porušování majetkových     autorských práv ze  strany  vydavatele</a:t>
          </a:r>
          <a:r>
            <a:rPr lang="cs-CZ" sz="800" b="1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D43C855B-2DE9-4A1D-A531-C1128786BDC0}" type="parTrans" cxnId="{5BCD52DE-2FD5-47C2-9E5C-FCBCBB056C8D}">
      <dgm:prSet/>
      <dgm:spPr/>
      <dgm:t>
        <a:bodyPr/>
        <a:lstStyle/>
        <a:p>
          <a:endParaRPr lang="cs-CZ" dirty="0"/>
        </a:p>
      </dgm:t>
    </dgm:pt>
    <dgm:pt modelId="{E037C5B0-1BFA-4FC0-A83B-77411051567D}" type="sibTrans" cxnId="{5BCD52DE-2FD5-47C2-9E5C-FCBCBB056C8D}">
      <dgm:prSet/>
      <dgm:spPr/>
      <dgm:t>
        <a:bodyPr/>
        <a:lstStyle/>
        <a:p>
          <a:endParaRPr lang="cs-CZ"/>
        </a:p>
      </dgm:t>
    </dgm:pt>
    <dgm:pt modelId="{57AD506F-CE18-4E9C-853E-BBD21981C1C8}" type="pres">
      <dgm:prSet presAssocID="{5D5A9A84-CC62-49B7-9E6C-598C7714927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DD5A8C4-5354-4772-8F83-B5F628E92CBA}" type="pres">
      <dgm:prSet presAssocID="{E66BACC4-B24C-4B3F-9CCD-A0473D36C1A9}" presName="root1" presStyleCnt="0"/>
      <dgm:spPr/>
    </dgm:pt>
    <dgm:pt modelId="{44E37521-B09C-457E-BD3C-3D5265C2CEE6}" type="pres">
      <dgm:prSet presAssocID="{E66BACC4-B24C-4B3F-9CCD-A0473D36C1A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4347F32-909F-46EB-AE06-A9C29D9CE63C}" type="pres">
      <dgm:prSet presAssocID="{E66BACC4-B24C-4B3F-9CCD-A0473D36C1A9}" presName="level2hierChild" presStyleCnt="0"/>
      <dgm:spPr/>
    </dgm:pt>
    <dgm:pt modelId="{65ACB141-4579-4338-88B5-DCC2A5197445}" type="pres">
      <dgm:prSet presAssocID="{FE428298-4D47-4F66-8CAA-7E0DF25EDB37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F485FB52-8A9B-4FCA-9E8E-D5F1F4D03583}" type="pres">
      <dgm:prSet presAssocID="{FE428298-4D47-4F66-8CAA-7E0DF25EDB37}" presName="connTx" presStyleLbl="parChTrans1D2" presStyleIdx="0" presStyleCnt="2"/>
      <dgm:spPr/>
      <dgm:t>
        <a:bodyPr/>
        <a:lstStyle/>
        <a:p>
          <a:endParaRPr lang="cs-CZ"/>
        </a:p>
      </dgm:t>
    </dgm:pt>
    <dgm:pt modelId="{CBFE17DB-50FE-487B-B849-0CAC7BD6B7DF}" type="pres">
      <dgm:prSet presAssocID="{D160E0EF-AFD9-420E-8241-B498688BFDF7}" presName="root2" presStyleCnt="0"/>
      <dgm:spPr/>
    </dgm:pt>
    <dgm:pt modelId="{FFA41C45-FC14-42C9-A592-C6C52EE18CDE}" type="pres">
      <dgm:prSet presAssocID="{D160E0EF-AFD9-420E-8241-B498688BFDF7}" presName="LevelTwoTextNode" presStyleLbl="node2" presStyleIdx="0" presStyleCnt="2" custScaleY="1207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49AC36A-67FF-48CF-9AC0-BDACC5418C25}" type="pres">
      <dgm:prSet presAssocID="{D160E0EF-AFD9-420E-8241-B498688BFDF7}" presName="level3hierChild" presStyleCnt="0"/>
      <dgm:spPr/>
    </dgm:pt>
    <dgm:pt modelId="{C219A7CB-CA0C-48EC-9C39-7D7303D777AF}" type="pres">
      <dgm:prSet presAssocID="{10CD1A92-AED7-4296-A9A4-1420B3FB9EF2}" presName="conn2-1" presStyleLbl="parChTrans1D3" presStyleIdx="0" presStyleCnt="2"/>
      <dgm:spPr/>
      <dgm:t>
        <a:bodyPr/>
        <a:lstStyle/>
        <a:p>
          <a:endParaRPr lang="cs-CZ"/>
        </a:p>
      </dgm:t>
    </dgm:pt>
    <dgm:pt modelId="{EBD5FC48-A908-4CA7-94A4-BB5C6B1056D5}" type="pres">
      <dgm:prSet presAssocID="{10CD1A92-AED7-4296-A9A4-1420B3FB9EF2}" presName="connTx" presStyleLbl="parChTrans1D3" presStyleIdx="0" presStyleCnt="2"/>
      <dgm:spPr/>
      <dgm:t>
        <a:bodyPr/>
        <a:lstStyle/>
        <a:p>
          <a:endParaRPr lang="cs-CZ"/>
        </a:p>
      </dgm:t>
    </dgm:pt>
    <dgm:pt modelId="{7807CAB6-84C3-4E78-BC03-9B7582852060}" type="pres">
      <dgm:prSet presAssocID="{29537274-52D9-4DEA-B7E5-6035E08416C9}" presName="root2" presStyleCnt="0"/>
      <dgm:spPr/>
    </dgm:pt>
    <dgm:pt modelId="{FC88EABE-11FA-481E-8204-C90E7B3BB86A}" type="pres">
      <dgm:prSet presAssocID="{29537274-52D9-4DEA-B7E5-6035E08416C9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0FAB034-068F-45AA-BB6F-694AC1CEE094}" type="pres">
      <dgm:prSet presAssocID="{29537274-52D9-4DEA-B7E5-6035E08416C9}" presName="level3hierChild" presStyleCnt="0"/>
      <dgm:spPr/>
    </dgm:pt>
    <dgm:pt modelId="{DC2FCA0C-5F49-46CD-A473-054C11C7B3AF}" type="pres">
      <dgm:prSet presAssocID="{D0C3B736-9C93-4B57-8C62-DBDB68B05F6F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A13E7472-BC4E-4BC6-81F7-45C768B410F7}" type="pres">
      <dgm:prSet presAssocID="{D0C3B736-9C93-4B57-8C62-DBDB68B05F6F}" presName="connTx" presStyleLbl="parChTrans1D2" presStyleIdx="1" presStyleCnt="2"/>
      <dgm:spPr/>
      <dgm:t>
        <a:bodyPr/>
        <a:lstStyle/>
        <a:p>
          <a:endParaRPr lang="cs-CZ"/>
        </a:p>
      </dgm:t>
    </dgm:pt>
    <dgm:pt modelId="{3131E60C-27A9-48DE-96E6-7B9AD1D96457}" type="pres">
      <dgm:prSet presAssocID="{39ACAE28-9DF0-4DF9-AFA0-18DEA7CA059C}" presName="root2" presStyleCnt="0"/>
      <dgm:spPr/>
    </dgm:pt>
    <dgm:pt modelId="{908E6C16-C32F-4423-9C9C-EA0BE60323C9}" type="pres">
      <dgm:prSet presAssocID="{39ACAE28-9DF0-4DF9-AFA0-18DEA7CA059C}" presName="LevelTwoTextNode" presStyleLbl="node2" presStyleIdx="1" presStyleCnt="2" custScaleY="12485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AA87877-8E24-47A1-A2AC-9DD1FCAED0F2}" type="pres">
      <dgm:prSet presAssocID="{39ACAE28-9DF0-4DF9-AFA0-18DEA7CA059C}" presName="level3hierChild" presStyleCnt="0"/>
      <dgm:spPr/>
    </dgm:pt>
    <dgm:pt modelId="{2DED4645-BA4C-4E98-AD61-85F771CD5E00}" type="pres">
      <dgm:prSet presAssocID="{D43C855B-2DE9-4A1D-A531-C1128786BDC0}" presName="conn2-1" presStyleLbl="parChTrans1D3" presStyleIdx="1" presStyleCnt="2"/>
      <dgm:spPr/>
      <dgm:t>
        <a:bodyPr/>
        <a:lstStyle/>
        <a:p>
          <a:endParaRPr lang="cs-CZ"/>
        </a:p>
      </dgm:t>
    </dgm:pt>
    <dgm:pt modelId="{17C5EFD6-AE7B-40AC-8C07-45CA38B12ACA}" type="pres">
      <dgm:prSet presAssocID="{D43C855B-2DE9-4A1D-A531-C1128786BDC0}" presName="connTx" presStyleLbl="parChTrans1D3" presStyleIdx="1" presStyleCnt="2"/>
      <dgm:spPr/>
      <dgm:t>
        <a:bodyPr/>
        <a:lstStyle/>
        <a:p>
          <a:endParaRPr lang="cs-CZ"/>
        </a:p>
      </dgm:t>
    </dgm:pt>
    <dgm:pt modelId="{19ED34A2-C995-4813-9CA9-B0E9CA3A6ADF}" type="pres">
      <dgm:prSet presAssocID="{200ABB1B-C244-4C00-AD10-7AFFF701DB12}" presName="root2" presStyleCnt="0"/>
      <dgm:spPr/>
    </dgm:pt>
    <dgm:pt modelId="{C3E5D49D-FF3E-4F15-B527-33E221D33C6E}" type="pres">
      <dgm:prSet presAssocID="{200ABB1B-C244-4C00-AD10-7AFFF701DB12}" presName="LevelTwoTextNode" presStyleLbl="node3" presStyleIdx="1" presStyleCnt="2" custScaleX="129049" custScaleY="198358" custLinFactNeighborX="-4147" custLinFactNeighborY="1276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D1C55D1-FB84-47B6-8C8A-B8889EA1A9F9}" type="pres">
      <dgm:prSet presAssocID="{200ABB1B-C244-4C00-AD10-7AFFF701DB12}" presName="level3hierChild" presStyleCnt="0"/>
      <dgm:spPr/>
    </dgm:pt>
  </dgm:ptLst>
  <dgm:cxnLst>
    <dgm:cxn modelId="{FF641DED-CC59-45EF-A350-DCC2298B044C}" srcId="{D160E0EF-AFD9-420E-8241-B498688BFDF7}" destId="{29537274-52D9-4DEA-B7E5-6035E08416C9}" srcOrd="0" destOrd="0" parTransId="{10CD1A92-AED7-4296-A9A4-1420B3FB9EF2}" sibTransId="{181DB768-3129-4AE4-83C5-EACB89419C63}"/>
    <dgm:cxn modelId="{52DC79EC-7FE5-44E0-8D08-8DD1222565EC}" type="presOf" srcId="{5D5A9A84-CC62-49B7-9E6C-598C7714927B}" destId="{57AD506F-CE18-4E9C-853E-BBD21981C1C8}" srcOrd="0" destOrd="0" presId="urn:microsoft.com/office/officeart/2005/8/layout/hierarchy2"/>
    <dgm:cxn modelId="{DE98F094-0B02-4177-A489-F175794F6798}" srcId="{E66BACC4-B24C-4B3F-9CCD-A0473D36C1A9}" destId="{39ACAE28-9DF0-4DF9-AFA0-18DEA7CA059C}" srcOrd="1" destOrd="0" parTransId="{D0C3B736-9C93-4B57-8C62-DBDB68B05F6F}" sibTransId="{863F9B0E-2047-4635-B845-8D1740F6846D}"/>
    <dgm:cxn modelId="{C2C9D56A-64DF-4ABA-878B-CE1747D23768}" type="presOf" srcId="{D160E0EF-AFD9-420E-8241-B498688BFDF7}" destId="{FFA41C45-FC14-42C9-A592-C6C52EE18CDE}" srcOrd="0" destOrd="0" presId="urn:microsoft.com/office/officeart/2005/8/layout/hierarchy2"/>
    <dgm:cxn modelId="{71A22D39-94C4-4BCE-AD39-B685C99B22DE}" type="presOf" srcId="{D43C855B-2DE9-4A1D-A531-C1128786BDC0}" destId="{17C5EFD6-AE7B-40AC-8C07-45CA38B12ACA}" srcOrd="1" destOrd="0" presId="urn:microsoft.com/office/officeart/2005/8/layout/hierarchy2"/>
    <dgm:cxn modelId="{B506F8AA-FEA4-42F4-8742-1CF199A28FBD}" type="presOf" srcId="{200ABB1B-C244-4C00-AD10-7AFFF701DB12}" destId="{C3E5D49D-FF3E-4F15-B527-33E221D33C6E}" srcOrd="0" destOrd="0" presId="urn:microsoft.com/office/officeart/2005/8/layout/hierarchy2"/>
    <dgm:cxn modelId="{3D6F285F-D619-477E-B4B7-89FD867D17D7}" type="presOf" srcId="{FE428298-4D47-4F66-8CAA-7E0DF25EDB37}" destId="{65ACB141-4579-4338-88B5-DCC2A5197445}" srcOrd="0" destOrd="0" presId="urn:microsoft.com/office/officeart/2005/8/layout/hierarchy2"/>
    <dgm:cxn modelId="{2746C3E1-8A10-43C0-9E97-9DDC789DE02D}" srcId="{E66BACC4-B24C-4B3F-9CCD-A0473D36C1A9}" destId="{D160E0EF-AFD9-420E-8241-B498688BFDF7}" srcOrd="0" destOrd="0" parTransId="{FE428298-4D47-4F66-8CAA-7E0DF25EDB37}" sibTransId="{99999879-8E20-4AD2-8C1E-85E69D8D5F77}"/>
    <dgm:cxn modelId="{5BCD52DE-2FD5-47C2-9E5C-FCBCBB056C8D}" srcId="{39ACAE28-9DF0-4DF9-AFA0-18DEA7CA059C}" destId="{200ABB1B-C244-4C00-AD10-7AFFF701DB12}" srcOrd="0" destOrd="0" parTransId="{D43C855B-2DE9-4A1D-A531-C1128786BDC0}" sibTransId="{E037C5B0-1BFA-4FC0-A83B-77411051567D}"/>
    <dgm:cxn modelId="{AA22F841-FC1F-440D-B81D-C1630B77864F}" type="presOf" srcId="{D0C3B736-9C93-4B57-8C62-DBDB68B05F6F}" destId="{A13E7472-BC4E-4BC6-81F7-45C768B410F7}" srcOrd="1" destOrd="0" presId="urn:microsoft.com/office/officeart/2005/8/layout/hierarchy2"/>
    <dgm:cxn modelId="{D25DDD5F-BE14-4EB9-A291-042408BF19DC}" type="presOf" srcId="{FE428298-4D47-4F66-8CAA-7E0DF25EDB37}" destId="{F485FB52-8A9B-4FCA-9E8E-D5F1F4D03583}" srcOrd="1" destOrd="0" presId="urn:microsoft.com/office/officeart/2005/8/layout/hierarchy2"/>
    <dgm:cxn modelId="{595642B4-A403-4FEB-9DEE-0E1B679A9D58}" type="presOf" srcId="{10CD1A92-AED7-4296-A9A4-1420B3FB9EF2}" destId="{EBD5FC48-A908-4CA7-94A4-BB5C6B1056D5}" srcOrd="1" destOrd="0" presId="urn:microsoft.com/office/officeart/2005/8/layout/hierarchy2"/>
    <dgm:cxn modelId="{91CF583D-5DCD-4974-B072-AEA07622699D}" type="presOf" srcId="{E66BACC4-B24C-4B3F-9CCD-A0473D36C1A9}" destId="{44E37521-B09C-457E-BD3C-3D5265C2CEE6}" srcOrd="0" destOrd="0" presId="urn:microsoft.com/office/officeart/2005/8/layout/hierarchy2"/>
    <dgm:cxn modelId="{01E74F02-5762-4574-999C-B5CFB24DD524}" type="presOf" srcId="{39ACAE28-9DF0-4DF9-AFA0-18DEA7CA059C}" destId="{908E6C16-C32F-4423-9C9C-EA0BE60323C9}" srcOrd="0" destOrd="0" presId="urn:microsoft.com/office/officeart/2005/8/layout/hierarchy2"/>
    <dgm:cxn modelId="{7AAF1FC6-EC78-4B58-A202-D9EC00793B1E}" srcId="{5D5A9A84-CC62-49B7-9E6C-598C7714927B}" destId="{E66BACC4-B24C-4B3F-9CCD-A0473D36C1A9}" srcOrd="0" destOrd="0" parTransId="{E19BED4B-1E94-484E-AC37-34C190225C06}" sibTransId="{8F69B909-61D8-4C19-8A3E-D1F5978ED4D8}"/>
    <dgm:cxn modelId="{DF3D68BF-65B7-4B1F-BC57-4DC9443FB953}" type="presOf" srcId="{29537274-52D9-4DEA-B7E5-6035E08416C9}" destId="{FC88EABE-11FA-481E-8204-C90E7B3BB86A}" srcOrd="0" destOrd="0" presId="urn:microsoft.com/office/officeart/2005/8/layout/hierarchy2"/>
    <dgm:cxn modelId="{8C5E5457-F7D3-48E2-8329-53322CC1D4F8}" type="presOf" srcId="{D0C3B736-9C93-4B57-8C62-DBDB68B05F6F}" destId="{DC2FCA0C-5F49-46CD-A473-054C11C7B3AF}" srcOrd="0" destOrd="0" presId="urn:microsoft.com/office/officeart/2005/8/layout/hierarchy2"/>
    <dgm:cxn modelId="{AB773584-33D2-4B86-863D-A176D67C194A}" type="presOf" srcId="{10CD1A92-AED7-4296-A9A4-1420B3FB9EF2}" destId="{C219A7CB-CA0C-48EC-9C39-7D7303D777AF}" srcOrd="0" destOrd="0" presId="urn:microsoft.com/office/officeart/2005/8/layout/hierarchy2"/>
    <dgm:cxn modelId="{9C0F179C-82EA-40F0-B3A0-71D57282A74D}" type="presOf" srcId="{D43C855B-2DE9-4A1D-A531-C1128786BDC0}" destId="{2DED4645-BA4C-4E98-AD61-85F771CD5E00}" srcOrd="0" destOrd="0" presId="urn:microsoft.com/office/officeart/2005/8/layout/hierarchy2"/>
    <dgm:cxn modelId="{ABCCCA4B-5B99-439A-9C12-FC8397E565FB}" type="presParOf" srcId="{57AD506F-CE18-4E9C-853E-BBD21981C1C8}" destId="{2DD5A8C4-5354-4772-8F83-B5F628E92CBA}" srcOrd="0" destOrd="0" presId="urn:microsoft.com/office/officeart/2005/8/layout/hierarchy2"/>
    <dgm:cxn modelId="{F7514B3E-A740-45B8-9C64-F0AA16AEEADE}" type="presParOf" srcId="{2DD5A8C4-5354-4772-8F83-B5F628E92CBA}" destId="{44E37521-B09C-457E-BD3C-3D5265C2CEE6}" srcOrd="0" destOrd="0" presId="urn:microsoft.com/office/officeart/2005/8/layout/hierarchy2"/>
    <dgm:cxn modelId="{34A1CD67-B2EE-4013-B537-A46358D948E3}" type="presParOf" srcId="{2DD5A8C4-5354-4772-8F83-B5F628E92CBA}" destId="{B4347F32-909F-46EB-AE06-A9C29D9CE63C}" srcOrd="1" destOrd="0" presId="urn:microsoft.com/office/officeart/2005/8/layout/hierarchy2"/>
    <dgm:cxn modelId="{530B6B63-D0E6-4571-AC2A-85F8E09E9ED2}" type="presParOf" srcId="{B4347F32-909F-46EB-AE06-A9C29D9CE63C}" destId="{65ACB141-4579-4338-88B5-DCC2A5197445}" srcOrd="0" destOrd="0" presId="urn:microsoft.com/office/officeart/2005/8/layout/hierarchy2"/>
    <dgm:cxn modelId="{C8713B13-8AE7-4A56-9D88-97F8C80A9D35}" type="presParOf" srcId="{65ACB141-4579-4338-88B5-DCC2A5197445}" destId="{F485FB52-8A9B-4FCA-9E8E-D5F1F4D03583}" srcOrd="0" destOrd="0" presId="urn:microsoft.com/office/officeart/2005/8/layout/hierarchy2"/>
    <dgm:cxn modelId="{9EC28095-6F14-4868-BCB7-46C3BDF6877D}" type="presParOf" srcId="{B4347F32-909F-46EB-AE06-A9C29D9CE63C}" destId="{CBFE17DB-50FE-487B-B849-0CAC7BD6B7DF}" srcOrd="1" destOrd="0" presId="urn:microsoft.com/office/officeart/2005/8/layout/hierarchy2"/>
    <dgm:cxn modelId="{D8D70326-0CD3-4C9C-8E2A-B2B07126EB86}" type="presParOf" srcId="{CBFE17DB-50FE-487B-B849-0CAC7BD6B7DF}" destId="{FFA41C45-FC14-42C9-A592-C6C52EE18CDE}" srcOrd="0" destOrd="0" presId="urn:microsoft.com/office/officeart/2005/8/layout/hierarchy2"/>
    <dgm:cxn modelId="{63EA71E6-3D2E-4D12-AC85-600B3A138521}" type="presParOf" srcId="{CBFE17DB-50FE-487B-B849-0CAC7BD6B7DF}" destId="{749AC36A-67FF-48CF-9AC0-BDACC5418C25}" srcOrd="1" destOrd="0" presId="urn:microsoft.com/office/officeart/2005/8/layout/hierarchy2"/>
    <dgm:cxn modelId="{8967A50F-1152-4E9A-B6DC-089D0D73C383}" type="presParOf" srcId="{749AC36A-67FF-48CF-9AC0-BDACC5418C25}" destId="{C219A7CB-CA0C-48EC-9C39-7D7303D777AF}" srcOrd="0" destOrd="0" presId="urn:microsoft.com/office/officeart/2005/8/layout/hierarchy2"/>
    <dgm:cxn modelId="{CEA424BD-59A1-4972-BCD9-9BA52026EF81}" type="presParOf" srcId="{C219A7CB-CA0C-48EC-9C39-7D7303D777AF}" destId="{EBD5FC48-A908-4CA7-94A4-BB5C6B1056D5}" srcOrd="0" destOrd="0" presId="urn:microsoft.com/office/officeart/2005/8/layout/hierarchy2"/>
    <dgm:cxn modelId="{588B3429-CDB6-4F54-A531-62C0441B3832}" type="presParOf" srcId="{749AC36A-67FF-48CF-9AC0-BDACC5418C25}" destId="{7807CAB6-84C3-4E78-BC03-9B7582852060}" srcOrd="1" destOrd="0" presId="urn:microsoft.com/office/officeart/2005/8/layout/hierarchy2"/>
    <dgm:cxn modelId="{4295083E-EA87-41A5-8934-392067F7A8C5}" type="presParOf" srcId="{7807CAB6-84C3-4E78-BC03-9B7582852060}" destId="{FC88EABE-11FA-481E-8204-C90E7B3BB86A}" srcOrd="0" destOrd="0" presId="urn:microsoft.com/office/officeart/2005/8/layout/hierarchy2"/>
    <dgm:cxn modelId="{BCEEDFB1-9DF1-4FB7-9A8B-553F15B3414E}" type="presParOf" srcId="{7807CAB6-84C3-4E78-BC03-9B7582852060}" destId="{70FAB034-068F-45AA-BB6F-694AC1CEE094}" srcOrd="1" destOrd="0" presId="urn:microsoft.com/office/officeart/2005/8/layout/hierarchy2"/>
    <dgm:cxn modelId="{CADF2A5B-EA42-4B9F-80C7-237BC95799B5}" type="presParOf" srcId="{B4347F32-909F-46EB-AE06-A9C29D9CE63C}" destId="{DC2FCA0C-5F49-46CD-A473-054C11C7B3AF}" srcOrd="2" destOrd="0" presId="urn:microsoft.com/office/officeart/2005/8/layout/hierarchy2"/>
    <dgm:cxn modelId="{F32302CC-C49E-4359-9272-37E712977EEA}" type="presParOf" srcId="{DC2FCA0C-5F49-46CD-A473-054C11C7B3AF}" destId="{A13E7472-BC4E-4BC6-81F7-45C768B410F7}" srcOrd="0" destOrd="0" presId="urn:microsoft.com/office/officeart/2005/8/layout/hierarchy2"/>
    <dgm:cxn modelId="{F98186C4-AA01-4FD6-9A4C-A198EC350CC8}" type="presParOf" srcId="{B4347F32-909F-46EB-AE06-A9C29D9CE63C}" destId="{3131E60C-27A9-48DE-96E6-7B9AD1D96457}" srcOrd="3" destOrd="0" presId="urn:microsoft.com/office/officeart/2005/8/layout/hierarchy2"/>
    <dgm:cxn modelId="{EBA7FEB6-61D5-493C-AC14-2E345BA2529C}" type="presParOf" srcId="{3131E60C-27A9-48DE-96E6-7B9AD1D96457}" destId="{908E6C16-C32F-4423-9C9C-EA0BE60323C9}" srcOrd="0" destOrd="0" presId="urn:microsoft.com/office/officeart/2005/8/layout/hierarchy2"/>
    <dgm:cxn modelId="{41FC7A24-981C-4CCF-82E4-F6F05A0E0319}" type="presParOf" srcId="{3131E60C-27A9-48DE-96E6-7B9AD1D96457}" destId="{9AA87877-8E24-47A1-A2AC-9DD1FCAED0F2}" srcOrd="1" destOrd="0" presId="urn:microsoft.com/office/officeart/2005/8/layout/hierarchy2"/>
    <dgm:cxn modelId="{C8EDE19E-418B-41B4-9BEB-6ECCC6BEB9CD}" type="presParOf" srcId="{9AA87877-8E24-47A1-A2AC-9DD1FCAED0F2}" destId="{2DED4645-BA4C-4E98-AD61-85F771CD5E00}" srcOrd="0" destOrd="0" presId="urn:microsoft.com/office/officeart/2005/8/layout/hierarchy2"/>
    <dgm:cxn modelId="{A81F5029-4FB5-4A07-833B-E024D08BD6C2}" type="presParOf" srcId="{2DED4645-BA4C-4E98-AD61-85F771CD5E00}" destId="{17C5EFD6-AE7B-40AC-8C07-45CA38B12ACA}" srcOrd="0" destOrd="0" presId="urn:microsoft.com/office/officeart/2005/8/layout/hierarchy2"/>
    <dgm:cxn modelId="{7F44AE9B-DE38-44CB-B195-FFA630FE9B52}" type="presParOf" srcId="{9AA87877-8E24-47A1-A2AC-9DD1FCAED0F2}" destId="{19ED34A2-C995-4813-9CA9-B0E9CA3A6ADF}" srcOrd="1" destOrd="0" presId="urn:microsoft.com/office/officeart/2005/8/layout/hierarchy2"/>
    <dgm:cxn modelId="{22A9DE4F-DF33-4787-8090-7FC2DB6AA3DB}" type="presParOf" srcId="{19ED34A2-C995-4813-9CA9-B0E9CA3A6ADF}" destId="{C3E5D49D-FF3E-4F15-B527-33E221D33C6E}" srcOrd="0" destOrd="0" presId="urn:microsoft.com/office/officeart/2005/8/layout/hierarchy2"/>
    <dgm:cxn modelId="{F6540449-666B-47D1-AFF6-BA6197FDF151}" type="presParOf" srcId="{19ED34A2-C995-4813-9CA9-B0E9CA3A6ADF}" destId="{5D1C55D1-FB84-47B6-8C8A-B8889EA1A9F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343C8-92F7-46E6-ACE7-CD58B320B885}">
      <dsp:nvSpPr>
        <dsp:cNvPr id="0" name=""/>
        <dsp:cNvSpPr/>
      </dsp:nvSpPr>
      <dsp:spPr>
        <a:xfrm>
          <a:off x="1345618" y="493119"/>
          <a:ext cx="3263503" cy="32635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  <dsp:sp modelId="{9AA44B63-6505-4D4E-9927-DF18ED3ED4A0}">
      <dsp:nvSpPr>
        <dsp:cNvPr id="0" name=""/>
        <dsp:cNvSpPr/>
      </dsp:nvSpPr>
      <dsp:spPr>
        <a:xfrm>
          <a:off x="1646579" y="811344"/>
          <a:ext cx="2541420" cy="241081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  <dsp:sp modelId="{D3E02C0E-7B5C-4979-9D68-68F1C9B96651}">
      <dsp:nvSpPr>
        <dsp:cNvPr id="0" name=""/>
        <dsp:cNvSpPr/>
      </dsp:nvSpPr>
      <dsp:spPr>
        <a:xfrm>
          <a:off x="2139635" y="2181656"/>
          <a:ext cx="1146847" cy="96762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  <dsp:sp modelId="{37B46E61-87F0-4F97-9AC8-D537AF5F3778}">
      <dsp:nvSpPr>
        <dsp:cNvPr id="0" name=""/>
        <dsp:cNvSpPr/>
      </dsp:nvSpPr>
      <dsp:spPr>
        <a:xfrm>
          <a:off x="4727772" y="54115"/>
          <a:ext cx="1953663" cy="735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Citační etika  </a:t>
          </a:r>
        </a:p>
      </dsp:txBody>
      <dsp:txXfrm>
        <a:off x="4727772" y="54115"/>
        <a:ext cx="1953663" cy="735393"/>
      </dsp:txXfrm>
    </dsp:sp>
    <dsp:sp modelId="{4D7F86B2-96F5-4B57-AD44-ABD44CEB46CD}">
      <dsp:nvSpPr>
        <dsp:cNvPr id="0" name=""/>
        <dsp:cNvSpPr/>
      </dsp:nvSpPr>
      <dsp:spPr>
        <a:xfrm>
          <a:off x="4480790" y="421812"/>
          <a:ext cx="40793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35CECB53-E1FC-48F4-9E37-7827BD35C826}">
      <dsp:nvSpPr>
        <dsp:cNvPr id="0" name=""/>
        <dsp:cNvSpPr/>
      </dsp:nvSpPr>
      <dsp:spPr>
        <a:xfrm rot="5400000">
          <a:off x="2534616" y="480652"/>
          <a:ext cx="2243114" cy="1766099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02EEF50-45E1-43D3-A849-06189A7F9E7A}">
      <dsp:nvSpPr>
        <dsp:cNvPr id="0" name=""/>
        <dsp:cNvSpPr/>
      </dsp:nvSpPr>
      <dsp:spPr>
        <a:xfrm>
          <a:off x="4801772" y="897739"/>
          <a:ext cx="1805663" cy="951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Publikační etika </a:t>
          </a:r>
        </a:p>
      </dsp:txBody>
      <dsp:txXfrm>
        <a:off x="4801772" y="897739"/>
        <a:ext cx="1805663" cy="951855"/>
      </dsp:txXfrm>
    </dsp:sp>
    <dsp:sp modelId="{35442A07-0074-427A-BF08-7A42BBBFD1BF}">
      <dsp:nvSpPr>
        <dsp:cNvPr id="0" name=""/>
        <dsp:cNvSpPr/>
      </dsp:nvSpPr>
      <dsp:spPr>
        <a:xfrm>
          <a:off x="4480790" y="1373667"/>
          <a:ext cx="40793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8862C034-A481-4200-BE1D-707327910E22}">
      <dsp:nvSpPr>
        <dsp:cNvPr id="0" name=""/>
        <dsp:cNvSpPr/>
      </dsp:nvSpPr>
      <dsp:spPr>
        <a:xfrm rot="5400000">
          <a:off x="2956027" y="1597870"/>
          <a:ext cx="1747932" cy="129833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E9960B5-EB8E-4B2A-9304-8C4822D0B53B}">
      <dsp:nvSpPr>
        <dsp:cNvPr id="0" name=""/>
        <dsp:cNvSpPr/>
      </dsp:nvSpPr>
      <dsp:spPr>
        <a:xfrm>
          <a:off x="4603816" y="1849595"/>
          <a:ext cx="2201575" cy="951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Etika  vědecké práce</a:t>
          </a:r>
        </a:p>
      </dsp:txBody>
      <dsp:txXfrm>
        <a:off x="4603816" y="1849595"/>
        <a:ext cx="2201575" cy="951855"/>
      </dsp:txXfrm>
    </dsp:sp>
    <dsp:sp modelId="{77F77AA5-4E6A-4299-BF2D-2A73A547757B}">
      <dsp:nvSpPr>
        <dsp:cNvPr id="0" name=""/>
        <dsp:cNvSpPr/>
      </dsp:nvSpPr>
      <dsp:spPr>
        <a:xfrm>
          <a:off x="4480790" y="2325522"/>
          <a:ext cx="40793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FF7321A5-E108-49EA-A10E-893D5B7118C4}">
      <dsp:nvSpPr>
        <dsp:cNvPr id="0" name=""/>
        <dsp:cNvSpPr/>
      </dsp:nvSpPr>
      <dsp:spPr>
        <a:xfrm rot="5400000">
          <a:off x="3438101" y="2534114"/>
          <a:ext cx="1248834" cy="830561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E37521-B09C-457E-BD3C-3D5265C2CEE6}">
      <dsp:nvSpPr>
        <dsp:cNvPr id="0" name=""/>
        <dsp:cNvSpPr/>
      </dsp:nvSpPr>
      <dsp:spPr>
        <a:xfrm>
          <a:off x="5844" y="1517472"/>
          <a:ext cx="1925199" cy="9625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Případy porušení  publikační etiky  </a:t>
          </a:r>
        </a:p>
      </dsp:txBody>
      <dsp:txXfrm>
        <a:off x="34038" y="1545666"/>
        <a:ext cx="1868811" cy="906211"/>
      </dsp:txXfrm>
    </dsp:sp>
    <dsp:sp modelId="{65ACB141-4579-4338-88B5-DCC2A5197445}">
      <dsp:nvSpPr>
        <dsp:cNvPr id="0" name=""/>
        <dsp:cNvSpPr/>
      </dsp:nvSpPr>
      <dsp:spPr>
        <a:xfrm rot="18834110">
          <a:off x="1760811" y="1578772"/>
          <a:ext cx="1110545" cy="39819"/>
        </a:xfrm>
        <a:custGeom>
          <a:avLst/>
          <a:gdLst/>
          <a:ahLst/>
          <a:cxnLst/>
          <a:rect l="0" t="0" r="0" b="0"/>
          <a:pathLst>
            <a:path>
              <a:moveTo>
                <a:pt x="0" y="19909"/>
              </a:moveTo>
              <a:lnTo>
                <a:pt x="1110545" y="199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2288320" y="1570918"/>
        <a:ext cx="55527" cy="55527"/>
      </dsp:txXfrm>
    </dsp:sp>
    <dsp:sp modelId="{FFA41C45-FC14-42C9-A592-C6C52EE18CDE}">
      <dsp:nvSpPr>
        <dsp:cNvPr id="0" name=""/>
        <dsp:cNvSpPr/>
      </dsp:nvSpPr>
      <dsp:spPr>
        <a:xfrm>
          <a:off x="2701124" y="617662"/>
          <a:ext cx="1925199" cy="11618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Hrubé  porušení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>
              <a:latin typeface="Times New Roman" pitchFamily="18" charset="0"/>
              <a:cs typeface="Times New Roman" pitchFamily="18" charset="0"/>
            </a:rPr>
            <a:t>(podvod= úmyslné  nedodržování  etických zásad )</a:t>
          </a:r>
        </a:p>
      </dsp:txBody>
      <dsp:txXfrm>
        <a:off x="2735154" y="651692"/>
        <a:ext cx="1857139" cy="1093798"/>
      </dsp:txXfrm>
    </dsp:sp>
    <dsp:sp modelId="{C219A7CB-CA0C-48EC-9C39-7D7303D777AF}">
      <dsp:nvSpPr>
        <dsp:cNvPr id="0" name=""/>
        <dsp:cNvSpPr/>
      </dsp:nvSpPr>
      <dsp:spPr>
        <a:xfrm>
          <a:off x="4626324" y="1178681"/>
          <a:ext cx="770079" cy="39819"/>
        </a:xfrm>
        <a:custGeom>
          <a:avLst/>
          <a:gdLst/>
          <a:ahLst/>
          <a:cxnLst/>
          <a:rect l="0" t="0" r="0" b="0"/>
          <a:pathLst>
            <a:path>
              <a:moveTo>
                <a:pt x="0" y="19909"/>
              </a:moveTo>
              <a:lnTo>
                <a:pt x="770079" y="199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4992112" y="1179339"/>
        <a:ext cx="38503" cy="38503"/>
      </dsp:txXfrm>
    </dsp:sp>
    <dsp:sp modelId="{FC88EABE-11FA-481E-8204-C90E7B3BB86A}">
      <dsp:nvSpPr>
        <dsp:cNvPr id="0" name=""/>
        <dsp:cNvSpPr/>
      </dsp:nvSpPr>
      <dsp:spPr>
        <a:xfrm>
          <a:off x="5396404" y="717291"/>
          <a:ext cx="1925199" cy="9625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Fabrikace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   Falzifikace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      Plagiátorství  </a:t>
          </a:r>
        </a:p>
      </dsp:txBody>
      <dsp:txXfrm>
        <a:off x="5424598" y="745485"/>
        <a:ext cx="1868811" cy="906211"/>
      </dsp:txXfrm>
    </dsp:sp>
    <dsp:sp modelId="{DC2FCA0C-5F49-46CD-A473-054C11C7B3AF}">
      <dsp:nvSpPr>
        <dsp:cNvPr id="0" name=""/>
        <dsp:cNvSpPr/>
      </dsp:nvSpPr>
      <dsp:spPr>
        <a:xfrm rot="2722455">
          <a:off x="1767963" y="2368965"/>
          <a:ext cx="1096241" cy="39819"/>
        </a:xfrm>
        <a:custGeom>
          <a:avLst/>
          <a:gdLst/>
          <a:ahLst/>
          <a:cxnLst/>
          <a:rect l="0" t="0" r="0" b="0"/>
          <a:pathLst>
            <a:path>
              <a:moveTo>
                <a:pt x="0" y="19909"/>
              </a:moveTo>
              <a:lnTo>
                <a:pt x="1096241" y="199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2288678" y="2361469"/>
        <a:ext cx="54812" cy="54812"/>
      </dsp:txXfrm>
    </dsp:sp>
    <dsp:sp modelId="{908E6C16-C32F-4423-9C9C-EA0BE60323C9}">
      <dsp:nvSpPr>
        <dsp:cNvPr id="0" name=""/>
        <dsp:cNvSpPr/>
      </dsp:nvSpPr>
      <dsp:spPr>
        <a:xfrm>
          <a:off x="2701124" y="2178075"/>
          <a:ext cx="1925199" cy="12018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Sporné  vědecké postupy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(</a:t>
          </a:r>
          <a:r>
            <a:rPr lang="cs-CZ" sz="1200" b="0" kern="1200" dirty="0">
              <a:latin typeface="Times New Roman" pitchFamily="18" charset="0"/>
              <a:cs typeface="Times New Roman" pitchFamily="18" charset="0"/>
            </a:rPr>
            <a:t>omyl,  chyba= nedbalost, neznalost, apod.)</a:t>
          </a:r>
        </a:p>
      </dsp:txBody>
      <dsp:txXfrm>
        <a:off x="2736324" y="2213275"/>
        <a:ext cx="1854799" cy="1131406"/>
      </dsp:txXfrm>
    </dsp:sp>
    <dsp:sp modelId="{2DED4645-BA4C-4E98-AD61-85F771CD5E00}">
      <dsp:nvSpPr>
        <dsp:cNvPr id="0" name=""/>
        <dsp:cNvSpPr/>
      </dsp:nvSpPr>
      <dsp:spPr>
        <a:xfrm rot="605638">
          <a:off x="4620898" y="2820506"/>
          <a:ext cx="701093" cy="39819"/>
        </a:xfrm>
        <a:custGeom>
          <a:avLst/>
          <a:gdLst/>
          <a:ahLst/>
          <a:cxnLst/>
          <a:rect l="0" t="0" r="0" b="0"/>
          <a:pathLst>
            <a:path>
              <a:moveTo>
                <a:pt x="0" y="19909"/>
              </a:moveTo>
              <a:lnTo>
                <a:pt x="701093" y="199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4953917" y="2822889"/>
        <a:ext cx="35054" cy="35054"/>
      </dsp:txXfrm>
    </dsp:sp>
    <dsp:sp modelId="{C3E5D49D-FF3E-4F15-B527-33E221D33C6E}">
      <dsp:nvSpPr>
        <dsp:cNvPr id="0" name=""/>
        <dsp:cNvSpPr/>
      </dsp:nvSpPr>
      <dsp:spPr>
        <a:xfrm>
          <a:off x="5316566" y="1947157"/>
          <a:ext cx="2484451" cy="19093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>
              <a:latin typeface="Times New Roman" pitchFamily="18" charset="0"/>
              <a:cs typeface="Times New Roman" pitchFamily="18" charset="0"/>
            </a:rPr>
            <a:t>-</a:t>
          </a: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Dělení publikací do více článků;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-Recyklování textů;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-Vzájemné citování spřízněných kolegů;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-Zkreslené citování;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-Nepřiznaný konflikt zájmů;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-Porušování majetkových     autorských práv ze  strany  vydavatele</a:t>
          </a:r>
          <a:r>
            <a:rPr lang="cs-CZ" sz="800" b="1" kern="1200" dirty="0">
              <a:latin typeface="Times New Roman" pitchFamily="18" charset="0"/>
              <a:cs typeface="Times New Roman" pitchFamily="18" charset="0"/>
            </a:rPr>
            <a:t>;</a:t>
          </a:r>
        </a:p>
      </dsp:txBody>
      <dsp:txXfrm>
        <a:off x="5372490" y="2003081"/>
        <a:ext cx="2372603" cy="1797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346217-2BDB-4CAB-8D14-FAF37B8C2C76}" type="datetimeFigureOut">
              <a:rPr lang="cs-CZ" smtClean="0"/>
              <a:pPr/>
              <a:t>10.10.2019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23AB63-704D-450A-8A53-2897783D4D7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939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23AB63-704D-450A-8A53-2897783D4D7E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571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061076" y="4350404"/>
            <a:ext cx="4741368" cy="3512958"/>
          </a:xfrm>
        </p:spPr>
        <p:txBody>
          <a:bodyPr/>
          <a:lstStyle/>
          <a:p>
            <a:endParaRPr lang="cs-CZ" sz="2100" dirty="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316080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10.10.2019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71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10.10.2019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115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10.10.2019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526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10.10.2019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20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10.10.2019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729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10.10.2019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64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10.10.2019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447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10.10.2019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25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10.10.2019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175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10.10.2019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748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10.10.2019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188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0C6E9-9B21-49F7-A876-DF36250AB5F6}" type="datetimeFigureOut">
              <a:rPr lang="cs-CZ" smtClean="0"/>
              <a:pPr/>
              <a:t>10.10.2019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855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dfknihy.maxzone.eu/books/OSN/otto19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ni.cz/o-univerzite/uredni-deska/plagiatorstvi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knihovna.cz/index.php/Mashup_(web_application_hybrid)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dnikatel.cz/zakony/zakon-o-vysokych-skolach-a-o-zmene-a-doplneni-dalsich-zakonu-zakon-o-vysokych-skolach/f1861770/#f5810885" TargetMode="External"/><Relationship Id="rId2" Type="http://schemas.openxmlformats.org/officeDocument/2006/relationships/hyperlink" Target="https://www.podnikatel.cz/zakony/zakon-o-vysokych-skolach-a-o-zmene-a-doplneni-dalsich-zakonu-zakon-o-vysokych-skolach/f1861770/#f581088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odnikatel.cz/zakony/zakon-o-vysokych-skolach-a-o-zmene-a-doplneni-dalsich-zakonu-zakon-o-vysokych-skolach/uplne/" TargetMode="External"/><Relationship Id="rId4" Type="http://schemas.openxmlformats.org/officeDocument/2006/relationships/hyperlink" Target="https://www.podnikatel.cz/zakony/zakon-o-vysokych-skolach-a-o-zmene-a-doplneni-dalsich-zakonu-zakon-o-vysokych-skolach/f1861770/#f5810909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spc="-1" dirty="0">
                <a:solidFill>
                  <a:srgbClr val="FF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imes New Roman"/>
              </a:rPr>
              <a:t>Etické zásady vědecké práce: jak se vyhnout plagiátorství?</a:t>
            </a:r>
            <a:r>
              <a:rPr lang="cs-CZ" sz="3600" b="0" strike="noStrike" spc="-1" dirty="0" smtClean="0">
                <a:solidFill>
                  <a:srgbClr val="CCCC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imes New Roman"/>
              </a:rPr>
              <a:t/>
            </a:r>
            <a:br>
              <a:rPr lang="cs-CZ" sz="3600" b="0" strike="noStrike" spc="-1" dirty="0" smtClean="0">
                <a:solidFill>
                  <a:srgbClr val="CCCC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imes New Roman"/>
              </a:rPr>
            </a:b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AKAP  zimní semestr 2019</a:t>
            </a:r>
            <a:endParaRPr lang="cs-CZ" sz="3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856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Originalita – původnost 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lvl="0" algn="just"/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Jiným způsobem“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znamená,   že   autor ve své práci prokazuje schopnost   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vlastního  přístupu k tématu; </a:t>
            </a:r>
          </a:p>
          <a:p>
            <a:pPr lvl="0" algn="just"/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je schopen   samostatně  a tvořivě myslet,  srozumitelně  formulovat  a zdůvodnit své myšlenky,  </a:t>
            </a:r>
          </a:p>
          <a:p>
            <a:pPr lvl="0" algn="just"/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odlišit je  od myšlenek  převzatých, </a:t>
            </a:r>
          </a:p>
          <a:p>
            <a:pPr lvl="0" algn="just"/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zvolit si metody a techniky vhodné pro zpracování  tématu, atd.</a:t>
            </a:r>
          </a:p>
          <a:p>
            <a:pPr lvl="0" algn="just"/>
            <a:r>
              <a:rPr lang="cs-CZ" b="1" dirty="0">
                <a:latin typeface="Times New Roman" pitchFamily="18" charset="0"/>
                <a:cs typeface="Times New Roman" pitchFamily="18" charset="0"/>
              </a:rPr>
              <a:t>"Jiným způsobem"= schopnost zdůvodnit vlastní  přístup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lvl="0" algn="just"/>
            <a:r>
              <a:rPr lang="cs-CZ" dirty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Zcela nový způsob“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 znamená,  že autor přichází   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s inovativním, doposud neaplikovaným přístupem, který zatím nikdo nezastával, nepublikoval, a díky němu lze dospět k  zásadně novým poznatkům, konceptům, teoriím či metodám. </a:t>
            </a:r>
          </a:p>
          <a:p>
            <a:pPr lvl="0" algn="just"/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Zcela  novým způsobem"= schopnost zdůvodnit  ucelenou novou koncepci  či teorii</a:t>
            </a:r>
          </a:p>
          <a:p>
            <a:pPr marL="0" lvl="0" indent="0" algn="just">
              <a:buNone/>
            </a:pPr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2582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Objektivita a pravdivost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Požadavek na objektivitu  a pravdivost </a:t>
            </a:r>
            <a:r>
              <a:rPr lang="cs-CZ" dirty="0" smtClean="0"/>
              <a:t>garantuje </a:t>
            </a:r>
          </a:p>
          <a:p>
            <a:pPr>
              <a:buNone/>
            </a:pPr>
            <a:r>
              <a:rPr lang="cs-CZ" dirty="0" smtClean="0"/>
              <a:t>odbornost </a:t>
            </a:r>
            <a:r>
              <a:rPr lang="cs-CZ" dirty="0"/>
              <a:t>(vědeckost) textu  za podmínek, že   autor  </a:t>
            </a:r>
          </a:p>
          <a:p>
            <a:pPr lvl="0"/>
            <a:r>
              <a:rPr lang="cs-CZ" b="1" i="1" dirty="0"/>
              <a:t>bude vycházet ze </a:t>
            </a:r>
            <a:r>
              <a:rPr lang="cs-CZ" b="1" i="1" dirty="0" smtClean="0"/>
              <a:t>seriózních  </a:t>
            </a:r>
            <a:r>
              <a:rPr lang="cs-CZ" b="1" i="1" dirty="0"/>
              <a:t>odborných  (vědeckých) domácích i </a:t>
            </a:r>
            <a:r>
              <a:rPr lang="cs-CZ" b="1" i="1" dirty="0" smtClean="0"/>
              <a:t>zahraničních   </a:t>
            </a:r>
            <a:r>
              <a:rPr lang="cs-CZ" b="1" i="1" dirty="0"/>
              <a:t>zdrojů, které jsou uznávané vědeckou komunitou;</a:t>
            </a:r>
            <a:r>
              <a:rPr lang="cs-CZ" i="1" dirty="0"/>
              <a:t> </a:t>
            </a:r>
            <a:endParaRPr lang="cs-CZ" dirty="0"/>
          </a:p>
          <a:p>
            <a:pPr lvl="0"/>
            <a:r>
              <a:rPr lang="cs-CZ" b="1" i="1" dirty="0" smtClean="0"/>
              <a:t>bude schopen s těmito  zdroji samostatně pracovat</a:t>
            </a:r>
            <a:r>
              <a:rPr lang="cs-CZ" b="1" i="1" dirty="0"/>
              <a:t>; kriticky je  analyzovat a </a:t>
            </a:r>
            <a:r>
              <a:rPr lang="cs-CZ" b="1" i="1" dirty="0" smtClean="0"/>
              <a:t>recipovat</a:t>
            </a:r>
            <a:r>
              <a:rPr lang="cs-CZ" i="1" dirty="0"/>
              <a:t>;   </a:t>
            </a:r>
            <a:endParaRPr lang="cs-CZ" dirty="0"/>
          </a:p>
          <a:p>
            <a:pPr lvl="0"/>
            <a:r>
              <a:rPr lang="cs-CZ" b="1" i="1" dirty="0"/>
              <a:t>převzaté názory bude tvůrčím  způsobem promýšlet a  budovat si tak vlastní  </a:t>
            </a:r>
            <a:r>
              <a:rPr lang="cs-CZ" b="1" i="1" dirty="0" smtClean="0"/>
              <a:t>systém </a:t>
            </a:r>
            <a:r>
              <a:rPr lang="cs-CZ" b="1" i="1" dirty="0"/>
              <a:t>konzistentních poznatků a přístupů.</a:t>
            </a:r>
            <a:r>
              <a:rPr lang="cs-CZ" i="1" dirty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838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Důvěryhodnost (transparentnost)-spolehlivost</a:t>
            </a: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 </a:t>
            </a:r>
            <a:r>
              <a:rPr lang="cs-CZ" b="1" dirty="0"/>
              <a:t>Cílem uplatnění  požadavku  důvěryhodnosti a spolehlivosti</a:t>
            </a:r>
            <a:r>
              <a:rPr lang="cs-CZ" dirty="0"/>
              <a:t> je  zabránit  plagiátorství, kdy autor  přebírá   myšlenky a informace  z použitých zdrojů bez toho,  aby se na ně  ve své práci odkazoval.  Tomu je  možné  předcházet jen  tak, když autor bude       </a:t>
            </a:r>
          </a:p>
          <a:p>
            <a:pPr lvl="0"/>
            <a:r>
              <a:rPr lang="cs-CZ" b="1" i="1" dirty="0"/>
              <a:t>jasně odlišovat  vlastní myšlenky, formulace, data a údaje   od  převzatých; </a:t>
            </a:r>
          </a:p>
          <a:p>
            <a:pPr lvl="0"/>
            <a:r>
              <a:rPr lang="cs-CZ" b="1" i="1" dirty="0"/>
              <a:t>při tvorbě textu respektovat a uplatňovat zásady a pravidla   citační etiky, které se týkají jak  </a:t>
            </a:r>
            <a:r>
              <a:rPr lang="cs-CZ" b="1" i="1" u="sng" dirty="0"/>
              <a:t>způsobů přebírání, tak uvádění </a:t>
            </a:r>
            <a:r>
              <a:rPr lang="cs-CZ" b="1" i="1" dirty="0"/>
              <a:t> cizích myšlenek v novém textu. </a:t>
            </a:r>
          </a:p>
          <a:p>
            <a:r>
              <a:rPr lang="cs-CZ" dirty="0"/>
              <a:t>Obecně platí, že </a:t>
            </a:r>
            <a:r>
              <a:rPr lang="cs-CZ" b="1" dirty="0"/>
              <a:t>převzaté myšlenky a informace</a:t>
            </a:r>
            <a:r>
              <a:rPr lang="cs-CZ" dirty="0"/>
              <a:t>  z použitých  zdrojů musí být v novém textu:     </a:t>
            </a:r>
          </a:p>
          <a:p>
            <a:pPr lvl="0"/>
            <a:r>
              <a:rPr lang="cs-CZ" b="1" i="1" dirty="0"/>
              <a:t>jasně  odlišeny od  myšlenek  autora; </a:t>
            </a:r>
            <a:endParaRPr lang="cs-CZ" dirty="0"/>
          </a:p>
          <a:p>
            <a:pPr lvl="0"/>
            <a:r>
              <a:rPr lang="cs-CZ" b="1" i="1" dirty="0"/>
              <a:t>přesně a správně  odcitovány;  </a:t>
            </a:r>
            <a:endParaRPr lang="cs-CZ" dirty="0"/>
          </a:p>
          <a:p>
            <a:r>
              <a:rPr lang="cs-CZ" b="1" i="1" dirty="0"/>
              <a:t>jejich  zdroj  přesně uveden v poznámkách  pod  čarou  a  rovněž v seznamu  použitých  pramenů, které jsou  vždy součástí obsahu práce.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08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Případy porušení citační etiky. 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Obecně platí,  že  porušování   etických a morálních norem se lidé </a:t>
            </a:r>
            <a:r>
              <a:rPr lang="cs-CZ" dirty="0" smtClean="0"/>
              <a:t>dopouštějí </a:t>
            </a:r>
            <a:r>
              <a:rPr lang="cs-CZ" dirty="0"/>
              <a:t>buď   úmyslně, vědomě nebo neúmyslně, nevědomě.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Podobně </a:t>
            </a:r>
            <a:r>
              <a:rPr lang="cs-CZ" dirty="0"/>
              <a:t>lze  hodnotit  případy porušování  etiky  vědecké práce </a:t>
            </a:r>
            <a:r>
              <a:rPr lang="cs-CZ" dirty="0" smtClean="0"/>
              <a:t>a </a:t>
            </a:r>
            <a:r>
              <a:rPr lang="cs-CZ" dirty="0"/>
              <a:t>rozlišovat mezi </a:t>
            </a:r>
            <a:r>
              <a:rPr lang="cs-CZ" b="1" dirty="0" smtClean="0"/>
              <a:t>podvodem </a:t>
            </a:r>
            <a:r>
              <a:rPr lang="cs-CZ" b="1" dirty="0"/>
              <a:t>a </a:t>
            </a:r>
            <a:r>
              <a:rPr lang="cs-CZ" b="1" dirty="0" smtClean="0"/>
              <a:t> omylem</a:t>
            </a:r>
            <a:r>
              <a:rPr lang="cs-CZ" dirty="0"/>
              <a:t>,  </a:t>
            </a:r>
            <a:r>
              <a:rPr lang="cs-CZ" dirty="0" smtClean="0"/>
              <a:t> mezi   </a:t>
            </a:r>
            <a:r>
              <a:rPr lang="cs-CZ" b="1" u="sng" dirty="0"/>
              <a:t>hrubým  porušováním a  spornými  vědeckými postupy.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7395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hrubé porušování  vědecké etiky je  považováno jednání   (3F):</a:t>
            </a:r>
            <a:endParaRPr lang="cs-CZ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lvl="0" algn="just"/>
            <a:r>
              <a:rPr lang="cs-CZ" b="1" i="1" dirty="0" smtClean="0"/>
              <a:t>Fabrikace</a:t>
            </a:r>
            <a:r>
              <a:rPr lang="cs-CZ" b="1" i="1" dirty="0"/>
              <a:t>,</a:t>
            </a:r>
            <a:r>
              <a:rPr lang="cs-CZ" dirty="0"/>
              <a:t> vymýšlení dat, zveřejněné informace nejsou  výsledkem výzkumu, apod.</a:t>
            </a:r>
          </a:p>
          <a:p>
            <a:pPr lvl="0" algn="just"/>
            <a:r>
              <a:rPr lang="cs-CZ" b="1" i="1" dirty="0" smtClean="0"/>
              <a:t>Falzifikace</a:t>
            </a:r>
            <a:r>
              <a:rPr lang="cs-CZ" b="1" i="1" dirty="0"/>
              <a:t>,</a:t>
            </a:r>
            <a:r>
              <a:rPr lang="cs-CZ" dirty="0"/>
              <a:t> zkreslování informací a dat, kdy jde o jejich záměrné  pozměňování, co následně vede k nepravdivým (chtěným) výsledkům a závěrům;  </a:t>
            </a:r>
          </a:p>
          <a:p>
            <a:pPr algn="just"/>
            <a:r>
              <a:rPr lang="cs-CZ" b="1" i="1" dirty="0" smtClean="0"/>
              <a:t>Falšování- plagiátorství</a:t>
            </a:r>
            <a:r>
              <a:rPr lang="cs-CZ" b="1" i="1" dirty="0"/>
              <a:t>,</a:t>
            </a:r>
            <a:r>
              <a:rPr lang="cs-CZ" dirty="0"/>
              <a:t> přisvojování si  cizích myšlenek nebo výsledků práce, bez  uvedení  zdroje,  co vždy  představuje také   zásah do autorských  práv.</a:t>
            </a:r>
          </a:p>
        </p:txBody>
      </p:sp>
    </p:spTree>
    <p:extLst>
      <p:ext uri="{BB962C8B-B14F-4D97-AF65-F5344CB8AC3E}">
        <p14:creationId xmlns:p14="http://schemas.microsoft.com/office/powerpoint/2010/main" val="663354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8915" y="365126"/>
            <a:ext cx="8675370" cy="1325563"/>
          </a:xfrm>
        </p:spPr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porušení publikační etiky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1351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2.1 Co je to plagiát? </a:t>
            </a:r>
            <a:b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Etymologický význam slova plagiát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Slovo </a:t>
            </a:r>
            <a:r>
              <a:rPr lang="cs-CZ" b="1" dirty="0"/>
              <a:t>plagiát</a:t>
            </a:r>
            <a:r>
              <a:rPr lang="cs-CZ" dirty="0"/>
              <a:t> je odvozeno z latinského  </a:t>
            </a:r>
            <a:r>
              <a:rPr lang="cs-CZ" i="1" dirty="0"/>
              <a:t>„</a:t>
            </a:r>
            <a:r>
              <a:rPr lang="cs-CZ" i="1" dirty="0"/>
              <a:t>plagiarius</a:t>
            </a:r>
            <a:r>
              <a:rPr lang="cs-CZ" dirty="0"/>
              <a:t>“.   Starý Římane takto nazývali toho, kdo byl odsouzen  k trestu  bičováním  </a:t>
            </a:r>
            <a:r>
              <a:rPr lang="cs-CZ" i="1" dirty="0"/>
              <a:t>(ad </a:t>
            </a:r>
            <a:r>
              <a:rPr lang="cs-CZ" i="1" dirty="0"/>
              <a:t>plaga</a:t>
            </a:r>
            <a:r>
              <a:rPr lang="cs-CZ" i="1" dirty="0"/>
              <a:t>), </a:t>
            </a:r>
            <a:r>
              <a:rPr lang="cs-CZ" dirty="0"/>
              <a:t>a to   za  obchodování  s lidmi, kdy ze svobodných lidí se  stávali otroci.   Latinské  slovo „</a:t>
            </a:r>
            <a:r>
              <a:rPr lang="cs-CZ" dirty="0"/>
              <a:t>plagiarius</a:t>
            </a:r>
            <a:r>
              <a:rPr lang="cs-CZ" dirty="0"/>
              <a:t>“ mělo význam slova   „únos“.       </a:t>
            </a:r>
          </a:p>
          <a:p>
            <a:r>
              <a:rPr lang="cs-CZ" dirty="0"/>
              <a:t>Viz k tomu Ottův slovník naučný. Encyklopedie obecných vědomostí. IX</a:t>
            </a:r>
            <a:r>
              <a:rPr lang="cs-CZ" dirty="0" smtClean="0"/>
              <a:t>. díl</a:t>
            </a:r>
            <a:r>
              <a:rPr lang="cs-CZ" dirty="0"/>
              <a:t>. Praha: Vydavatel a nakladatel J</a:t>
            </a:r>
            <a:r>
              <a:rPr lang="cs-CZ" dirty="0" smtClean="0"/>
              <a:t>. Otto</a:t>
            </a:r>
            <a:r>
              <a:rPr lang="cs-CZ" dirty="0"/>
              <a:t>, 1902, s. 828. Dostupné z </a:t>
            </a:r>
            <a:r>
              <a:rPr lang="cs-CZ" u="sng" dirty="0">
                <a:hlinkClick r:id="rId2"/>
              </a:rPr>
              <a:t>http://www.pdfknihy.maxzone.eu/</a:t>
            </a:r>
            <a:r>
              <a:rPr lang="cs-CZ" u="sng" dirty="0">
                <a:hlinkClick r:id="rId2"/>
              </a:rPr>
              <a:t>books</a:t>
            </a:r>
            <a:r>
              <a:rPr lang="cs-CZ" u="sng" dirty="0">
                <a:hlinkClick r:id="rId2"/>
              </a:rPr>
              <a:t>/OSN/otto19.pdf</a:t>
            </a:r>
            <a:r>
              <a:rPr lang="cs-CZ" dirty="0"/>
              <a:t>.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jeho současném významu jej poprvé použil v 1. století římský básník Marcus Valerius </a:t>
            </a:r>
            <a:r>
              <a:rPr lang="cs-CZ" dirty="0"/>
              <a:t>Martialis</a:t>
            </a:r>
            <a:r>
              <a:rPr lang="cs-CZ" dirty="0"/>
              <a:t> (měl i právnické vzdělání), když si stěžoval, že mu jiný básník „unesl jeho verše.“</a:t>
            </a:r>
          </a:p>
          <a:p>
            <a:r>
              <a:rPr lang="cs-CZ" dirty="0"/>
              <a:t>Do angličtiny zavedl tento výraz roku 1601 básník a dramatik Benjamin </a:t>
            </a:r>
            <a:r>
              <a:rPr lang="cs-CZ" dirty="0"/>
              <a:t>Jonson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046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je  plagiát?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dirty="0" smtClean="0"/>
              <a:t>Zákon č. 121/2000 Sb., o právu autorském, o právech souvisejících s právem autorským a o změně některých zákonů (autorský zákon) plagiát či plagiátorství nijak nedefinuje a tyto výrazy dokonce ani nepoužívá.</a:t>
            </a:r>
          </a:p>
          <a:p>
            <a:pPr lvl="0" algn="just"/>
            <a:r>
              <a:rPr lang="cs-CZ" dirty="0" smtClean="0"/>
              <a:t>Tento zákon však obsahuje řadu ustanovení, která se problematiky plagiátorství významným způsobem dotýkají (např. § 31 a § 45) nebo mohou sloužit k ochraně práv autora, jehož práce nebo její části byly plagiovány.</a:t>
            </a:r>
          </a:p>
          <a:p>
            <a:pPr lvl="0" algn="just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</a:t>
            </a:r>
            <a:r>
              <a:rPr lang="cs-CZ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plagiátu  podle  TDKIV – České terminologické databáze z oblasti knihovnictví a informační vědy.  </a:t>
            </a:r>
            <a:br>
              <a:rPr lang="cs-CZ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32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i="1" dirty="0" smtClean="0"/>
          </a:p>
          <a:p>
            <a:r>
              <a:rPr lang="cs-CZ" i="1" dirty="0" smtClean="0"/>
              <a:t>„</a:t>
            </a:r>
            <a:r>
              <a:rPr lang="cs-CZ" i="1" dirty="0"/>
              <a:t>Plagiát je  nedovolená napodobenina (přesná nebo částečná) uměleckého nebo vědeckého díla jiné osoby, která je bez uvedení předlohy vydávána za originál; její původce tak porušuje autorská práva autora původní předlohy</a:t>
            </a:r>
            <a:r>
              <a:rPr lang="cs-CZ" i="1" dirty="0" smtClean="0"/>
              <a:t>.“</a:t>
            </a:r>
            <a:endParaRPr lang="cs-CZ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  </a:t>
            </a:r>
            <a:r>
              <a:rPr lang="cs-CZ" dirty="0" smtClean="0"/>
              <a:t>Jedná se o definici, která  plagiování definuje </a:t>
            </a:r>
            <a:r>
              <a:rPr lang="cs-CZ" dirty="0"/>
              <a:t> </a:t>
            </a:r>
            <a:r>
              <a:rPr lang="cs-CZ" dirty="0" smtClean="0"/>
              <a:t>jako neetické jednání, kdy dochází k porušování zásad publikační etiky.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9349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plagiátu podle normy ČSN ISO 5127-2003: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„[Plagiátem </a:t>
            </a:r>
            <a:r>
              <a:rPr lang="cs-CZ" dirty="0"/>
              <a:t>se rozumí] </a:t>
            </a:r>
            <a:r>
              <a:rPr lang="cs-CZ" i="1" dirty="0"/>
              <a:t>představení duševního díla jiného autora půjčeného nebo napodobeného v celku nebo z části, jako svého vlastního</a:t>
            </a:r>
            <a:r>
              <a:rPr lang="cs-CZ" i="1" dirty="0" smtClean="0"/>
              <a:t>.</a:t>
            </a:r>
            <a:r>
              <a:rPr lang="cs-CZ" dirty="0" smtClean="0"/>
              <a:t>“</a:t>
            </a:r>
          </a:p>
          <a:p>
            <a:endParaRPr lang="cs-CZ" dirty="0"/>
          </a:p>
          <a:p>
            <a:r>
              <a:rPr lang="cs-CZ" dirty="0"/>
              <a:t>Jedná se o velmi širokou definici (díky použití řady zobecňujících pojmů), pod kterou lze podřadit téměř jakékoliv reprodukování odborné myšlenky bez uvedení jejího autora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343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Osnova semináře : 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cs-CZ" sz="3200" b="1" dirty="0" smtClean="0">
                <a:solidFill>
                  <a:srgbClr val="FF0000"/>
                </a:solidFill>
              </a:rPr>
              <a:t>1. Výklad základních: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sz="3200" b="1" i="1" dirty="0" smtClean="0">
                <a:solidFill>
                  <a:srgbClr val="FF0000"/>
                </a:solidFill>
              </a:rPr>
              <a:t>Etika </a:t>
            </a:r>
            <a:r>
              <a:rPr lang="cs-CZ" sz="3200" b="1" i="1" dirty="0">
                <a:solidFill>
                  <a:srgbClr val="FF0000"/>
                </a:solidFill>
              </a:rPr>
              <a:t>vědecké práce,  publikační etika, citační  etika.  </a:t>
            </a:r>
            <a:endParaRPr lang="cs-CZ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cs-CZ" sz="3200" b="1" i="1" dirty="0" smtClean="0">
                <a:solidFill>
                  <a:srgbClr val="FF0000"/>
                </a:solidFill>
              </a:rPr>
              <a:t>1.2 Zásady  </a:t>
            </a:r>
            <a:r>
              <a:rPr lang="cs-CZ" sz="3200" b="1" i="1" dirty="0">
                <a:solidFill>
                  <a:srgbClr val="FF0000"/>
                </a:solidFill>
              </a:rPr>
              <a:t>publikační  etiky.</a:t>
            </a:r>
            <a:endParaRPr lang="cs-CZ" sz="32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cs-CZ" sz="3200" b="1" i="1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cs-CZ" sz="3200" b="1" i="1" dirty="0" smtClean="0">
                <a:solidFill>
                  <a:srgbClr val="FF0000"/>
                </a:solidFill>
              </a:rPr>
              <a:t>2. </a:t>
            </a:r>
            <a:r>
              <a:rPr lang="cs-CZ" sz="3200" b="1" dirty="0" smtClean="0">
                <a:solidFill>
                  <a:srgbClr val="FF0000"/>
                </a:solidFill>
              </a:rPr>
              <a:t>Případy </a:t>
            </a:r>
            <a:r>
              <a:rPr lang="cs-CZ" sz="3200" b="1" dirty="0">
                <a:solidFill>
                  <a:srgbClr val="FF0000"/>
                </a:solidFill>
              </a:rPr>
              <a:t> porušení  publikační etiky.   </a:t>
            </a:r>
            <a:endParaRPr lang="cs-CZ" sz="32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cs-CZ" sz="3200" b="1" i="1" dirty="0" smtClean="0">
                <a:solidFill>
                  <a:srgbClr val="FF0000"/>
                </a:solidFill>
              </a:rPr>
              <a:t>2.1 Co je to plagiát </a:t>
            </a:r>
            <a:r>
              <a:rPr lang="cs-CZ" sz="3200" b="1" i="1" dirty="0">
                <a:solidFill>
                  <a:srgbClr val="FF0000"/>
                </a:solidFill>
              </a:rPr>
              <a:t>a </a:t>
            </a:r>
            <a:r>
              <a:rPr lang="cs-CZ" sz="3200" b="1" i="1" dirty="0" smtClean="0">
                <a:solidFill>
                  <a:srgbClr val="FF0000"/>
                </a:solidFill>
              </a:rPr>
              <a:t>plagiátorství? </a:t>
            </a:r>
            <a:endParaRPr lang="cs-CZ" sz="32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cs-CZ" sz="3200" b="1" i="1" dirty="0" smtClean="0">
                <a:solidFill>
                  <a:srgbClr val="FF0000"/>
                </a:solidFill>
              </a:rPr>
              <a:t>2.2 Typy </a:t>
            </a:r>
            <a:r>
              <a:rPr lang="cs-CZ" sz="3200" b="1" i="1" dirty="0">
                <a:solidFill>
                  <a:srgbClr val="FF0000"/>
                </a:solidFill>
              </a:rPr>
              <a:t>plagiátorství</a:t>
            </a:r>
            <a:r>
              <a:rPr lang="cs-CZ" sz="3200" i="1" dirty="0">
                <a:solidFill>
                  <a:srgbClr val="FF0000"/>
                </a:solidFill>
              </a:rPr>
              <a:t>.   </a:t>
            </a:r>
            <a:endParaRPr lang="cs-CZ" sz="32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cs-CZ" sz="3200" b="1" i="1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cs-CZ" sz="3200" b="1" dirty="0" smtClean="0">
                <a:solidFill>
                  <a:srgbClr val="FF0000"/>
                </a:solidFill>
              </a:rPr>
              <a:t>3.Postihy </a:t>
            </a:r>
            <a:r>
              <a:rPr lang="cs-CZ" sz="3200" b="1" dirty="0">
                <a:solidFill>
                  <a:srgbClr val="FF0000"/>
                </a:solidFill>
              </a:rPr>
              <a:t>a  tresty za plagiátorství.  </a:t>
            </a:r>
            <a:endParaRPr lang="cs-CZ" sz="3200" dirty="0">
              <a:solidFill>
                <a:srgbClr val="FF0000"/>
              </a:solidFill>
            </a:endParaRPr>
          </a:p>
          <a:p>
            <a:endParaRPr lang="cs-CZ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089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plagiátorství podle Masarykovy univerzity v Brně.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 smtClean="0"/>
              <a:t>„</a:t>
            </a:r>
            <a:r>
              <a:rPr lang="cs-CZ" i="1" dirty="0"/>
              <a:t>Plagiátorství je  úmyslné kopírování cizího textu a jeho vydávání za vlastní, nedbalé nebo nepřesné citování použité literatury, opomenutí citace (byť neúmyslné) některého využitého zdroje. Při vytváření odborných textů v rámci studia je proto nezbytné seznámit se s pravidly citační a publikační etiky“</a:t>
            </a:r>
            <a:r>
              <a:rPr lang="cs-CZ" dirty="0"/>
              <a:t>.</a:t>
            </a:r>
          </a:p>
          <a:p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Úřední </a:t>
            </a:r>
            <a:r>
              <a:rPr lang="cs-CZ" i="1" dirty="0"/>
              <a:t>deska Masarykovy univerzity-plagiát.</a:t>
            </a:r>
            <a:r>
              <a:rPr lang="cs-CZ" dirty="0"/>
              <a:t>  Dostupné  z  http:// </a:t>
            </a:r>
            <a:r>
              <a:rPr lang="cs-CZ" u="sng" dirty="0">
                <a:hlinkClick r:id="rId2"/>
              </a:rPr>
              <a:t>www.muni.cz/o-univerzite/uredni-deska/plagiatorstvi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23851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Plagiátorství je v definici MU identifikováno na základě: 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  <a:p>
            <a:pPr lvl="0"/>
            <a:r>
              <a:rPr lang="cs-CZ" b="1" i="1" dirty="0"/>
              <a:t>motivů plagiátorství jako neetického jednání (</a:t>
            </a:r>
            <a:r>
              <a:rPr lang="cs-CZ" b="1" i="1" dirty="0" smtClean="0"/>
              <a:t>úmyslné- vědomé; </a:t>
            </a:r>
            <a:r>
              <a:rPr lang="cs-CZ" b="1" i="1" dirty="0" err="1" smtClean="0"/>
              <a:t>neúmyslné</a:t>
            </a:r>
            <a:r>
              <a:rPr lang="cs-CZ" b="1" i="1" dirty="0" err="1" smtClean="0"/>
              <a:t>-</a:t>
            </a:r>
            <a:r>
              <a:rPr lang="cs-CZ" b="1" i="1" dirty="0" err="1" smtClean="0"/>
              <a:t>nevědomé</a:t>
            </a:r>
            <a:r>
              <a:rPr lang="cs-CZ" b="1" i="1" dirty="0"/>
              <a:t>); </a:t>
            </a:r>
            <a:endParaRPr lang="cs-CZ" dirty="0"/>
          </a:p>
          <a:p>
            <a:pPr lvl="0"/>
            <a:r>
              <a:rPr lang="cs-CZ" b="1" i="1" dirty="0"/>
              <a:t>způsobů a technik  přebírání  cizího textu (kopírování a opisování textů);      </a:t>
            </a:r>
            <a:endParaRPr lang="cs-CZ" dirty="0"/>
          </a:p>
          <a:p>
            <a:pPr lvl="0"/>
            <a:r>
              <a:rPr lang="cs-CZ" b="1" i="1" dirty="0"/>
              <a:t>zacházení  s použitými zdroji,(různé prohřešky vůči  citační etice);   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  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6768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2.2 Typy </a:t>
            </a:r>
            <a:r>
              <a:rPr lang="cs-CZ" sz="3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plagiátorství podle motivu jednání:   úmyslné, vědomé plagiátorství a  neúmyslné, nevědomé plagiátorství.</a:t>
            </a:r>
            <a:endParaRPr lang="cs-CZ" sz="32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Úmyslné, vědomé plagiátorství 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deliberate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plagiarism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autor cíleně   doslova opisuje  nebo  počítačem  kopíruje  celý text  či  jeho části bez uvedení původního autora  a odkazu na zdroj.   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Neúmyslné, nevědomé  plagiátorství </a:t>
            </a:r>
          </a:p>
          <a:p>
            <a:pPr lvl="0"/>
            <a:r>
              <a:rPr lang="cs-CZ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unintentional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plagiarism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);    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autor parafrázuje  nebo cituje cizí text bez řádného uvedení odkazu na zdroj; činí tak většinou z neznalosti nebo nedbalosti.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21782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</a:t>
            </a:r>
            <a:r>
              <a:rPr lang="cs-CZ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plagiátorství podle způsobů a technik  opisování a kopírování cizího textu </a:t>
            </a:r>
            <a:r>
              <a:rPr lang="cs-CZ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36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"Práce na zakázku"  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jedná se o práci, kterou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vytvořil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někdo jiný, od koho si  ji autor pořídil většinou za úplatu.  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 "Ukradená práce"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jedná se o práci, kterou autor vytvořil sám  okopírováním nebo opsáním cizích textů bez uvedení  jejich autora.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60099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Techniky  přebírání textu, které lze jednoznačně označit za plagiátorství  jsou: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i="1" u="sng" dirty="0"/>
              <a:t>Kopírování </a:t>
            </a:r>
            <a:r>
              <a:rPr lang="cs-CZ" dirty="0"/>
              <a:t>celých cizích  textů nebo jen částí především  internetových zdrojů,  použitím tlačítek (CTRL+C);   </a:t>
            </a:r>
          </a:p>
          <a:p>
            <a:pPr lvl="0"/>
            <a:r>
              <a:rPr lang="cs-CZ" b="1" i="1" u="sng" dirty="0" smtClean="0"/>
              <a:t>Opisování</a:t>
            </a:r>
            <a:r>
              <a:rPr lang="cs-CZ" b="1" i="1" dirty="0" smtClean="0"/>
              <a:t> </a:t>
            </a:r>
            <a:r>
              <a:rPr lang="cs-CZ" dirty="0" smtClean="0"/>
              <a:t> </a:t>
            </a:r>
            <a:r>
              <a:rPr lang="cs-CZ" dirty="0"/>
              <a:t>celých textů nebo jen  jejích částí, kdy autor přebírá v nezměněné podobě každou větu. </a:t>
            </a:r>
          </a:p>
          <a:p>
            <a:pPr lvl="0"/>
            <a:r>
              <a:rPr lang="cs-CZ" dirty="0"/>
              <a:t> </a:t>
            </a:r>
            <a:r>
              <a:rPr lang="cs-CZ" b="1" i="1" u="sng" dirty="0"/>
              <a:t>Pozměňování a nepatrná  úprava kopírovaného nebo opsaného textu</a:t>
            </a:r>
            <a:r>
              <a:rPr lang="cs-CZ" b="1" u="sng" dirty="0"/>
              <a:t>; </a:t>
            </a:r>
            <a:r>
              <a:rPr lang="cs-CZ" dirty="0"/>
              <a:t>autor text nepatrně pozměňuje, mění slova a nahrazuje je  synonymy, mění slovosled, vypouští některé věty nebo je přehazuje, apod.  </a:t>
            </a:r>
          </a:p>
          <a:p>
            <a:r>
              <a:rPr lang="cs-CZ" b="1" i="1" u="sng" dirty="0"/>
              <a:t>Propojování, „mixováním“  více  různých textů do jednoho</a:t>
            </a:r>
            <a:r>
              <a:rPr lang="cs-CZ" dirty="0"/>
              <a:t> </a:t>
            </a:r>
            <a:r>
              <a:rPr lang="cs-CZ" i="1" dirty="0"/>
              <a:t>(v  žargonu webových programátorů </a:t>
            </a:r>
            <a:r>
              <a:rPr lang="cs-CZ" dirty="0"/>
              <a:t>je </a:t>
            </a:r>
            <a:r>
              <a:rPr lang="cs-CZ" i="1" dirty="0"/>
              <a:t> takový přístup označován za „</a:t>
            </a:r>
            <a:r>
              <a:rPr lang="cs-CZ" i="1" dirty="0" err="1"/>
              <a:t>mashup</a:t>
            </a:r>
            <a:r>
              <a:rPr lang="cs-CZ" i="1" dirty="0"/>
              <a:t>“).</a:t>
            </a:r>
            <a:r>
              <a:rPr lang="cs-CZ" dirty="0"/>
              <a:t>   </a:t>
            </a:r>
            <a:endParaRPr lang="cs-CZ" dirty="0" smtClean="0"/>
          </a:p>
          <a:p>
            <a:pPr marL="0" indent="0">
              <a:buNone/>
            </a:pPr>
            <a:r>
              <a:rPr lang="cs-CZ" sz="2200" dirty="0" smtClean="0"/>
              <a:t>Viz </a:t>
            </a:r>
            <a:r>
              <a:rPr lang="cs-CZ" sz="2200" dirty="0"/>
              <a:t>k tomu </a:t>
            </a:r>
            <a:r>
              <a:rPr lang="cs-CZ" sz="2200" dirty="0" err="1"/>
              <a:t>Wiki.knihovna-mashup</a:t>
            </a:r>
            <a:r>
              <a:rPr lang="cs-CZ" sz="2200" dirty="0"/>
              <a:t>. Dostupné z:     </a:t>
            </a:r>
            <a:r>
              <a:rPr lang="cs-CZ" sz="2200" u="sng" dirty="0">
                <a:hlinkClick r:id="rId2"/>
              </a:rPr>
              <a:t>http://wiki.knihovna.cz/</a:t>
            </a:r>
            <a:r>
              <a:rPr lang="cs-CZ" sz="2200" u="sng" dirty="0" err="1">
                <a:hlinkClick r:id="rId2"/>
              </a:rPr>
              <a:t>index.php</a:t>
            </a:r>
            <a:r>
              <a:rPr lang="cs-CZ" sz="2200" u="sng" dirty="0">
                <a:hlinkClick r:id="rId2"/>
              </a:rPr>
              <a:t>/</a:t>
            </a:r>
            <a:r>
              <a:rPr lang="cs-CZ" sz="2200" u="sng" dirty="0" err="1">
                <a:hlinkClick r:id="rId2"/>
              </a:rPr>
              <a:t>Mashup</a:t>
            </a:r>
            <a:r>
              <a:rPr lang="cs-CZ" sz="2200" u="sng" dirty="0">
                <a:hlinkClick r:id="rId2"/>
              </a:rPr>
              <a:t>_(</a:t>
            </a:r>
            <a:r>
              <a:rPr lang="cs-CZ" sz="2200" u="sng" dirty="0" err="1">
                <a:hlinkClick r:id="rId2"/>
              </a:rPr>
              <a:t>web_application_hybrid</a:t>
            </a:r>
            <a:r>
              <a:rPr lang="cs-CZ" sz="2200" u="sng" dirty="0">
                <a:hlinkClick r:id="rId2"/>
              </a:rPr>
              <a:t>)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4110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Dle způsobů „mixování“ lze rozlišovat plagiáty,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které vznikly doslova spojováním vět či celých převzatých odstavců z jiných prací, a to bez uvedení zdroje;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kdy </a:t>
            </a:r>
            <a:r>
              <a:rPr lang="cs-CZ" sz="2800" dirty="0" smtClean="0"/>
              <a:t>text je vytvořen na základě citací  nebo střídáním citací s převzatými pasážemi s řádným uvedením zdroje;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 smtClean="0"/>
              <a:t>které </a:t>
            </a:r>
            <a:r>
              <a:rPr lang="cs-CZ" sz="2800" dirty="0" smtClean="0"/>
              <a:t>byly vytvořeny netvůrčím způsobem, například na základě výpisků z četby, kde autor jen referuje o tom, co četl.   </a:t>
            </a:r>
          </a:p>
          <a:p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 plagiátů a plagiátorství  podle  zacházení s použitými zdroji.</a:t>
            </a:r>
            <a:endParaRPr lang="cs-CZ" sz="4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b="1" i="1" dirty="0"/>
              <a:t>a) jen  z jednoho zdroje,</a:t>
            </a:r>
            <a:endParaRPr lang="cs-CZ" sz="2800" dirty="0"/>
          </a:p>
          <a:p>
            <a:pPr>
              <a:buNone/>
            </a:pPr>
            <a:r>
              <a:rPr lang="cs-CZ" sz="2800" b="1" i="1" dirty="0"/>
              <a:t>b) použitý zdroj  zatajuje,  </a:t>
            </a:r>
            <a:endParaRPr lang="cs-CZ" sz="2800" dirty="0"/>
          </a:p>
          <a:p>
            <a:pPr>
              <a:buNone/>
            </a:pPr>
            <a:r>
              <a:rPr lang="cs-CZ" sz="2800" b="1" i="1" dirty="0"/>
              <a:t>c)  použitý zdroj necituje, </a:t>
            </a:r>
            <a:endParaRPr lang="cs-CZ" sz="2800" dirty="0"/>
          </a:p>
          <a:p>
            <a:pPr>
              <a:buNone/>
            </a:pPr>
            <a:r>
              <a:rPr lang="cs-CZ" sz="2800" b="1" i="1" dirty="0"/>
              <a:t>d) zdroj, který použil je neznámý,  </a:t>
            </a:r>
            <a:endParaRPr lang="cs-CZ" sz="2800" dirty="0"/>
          </a:p>
          <a:p>
            <a:pPr>
              <a:buNone/>
            </a:pPr>
            <a:r>
              <a:rPr lang="cs-CZ" sz="2800" b="1" i="1" dirty="0"/>
              <a:t>e) zdroj, se kterým vůbec nepracoval, ale jej uvádí v seznamu  použité  literatury.              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17024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0788"/>
            <a:ext cx="8229600" cy="1116849"/>
          </a:xfrm>
        </p:spPr>
        <p:txBody>
          <a:bodyPr>
            <a:normAutofit fontScale="90000"/>
          </a:bodyPr>
          <a:lstStyle/>
          <a:p>
            <a:r>
              <a:rPr lang="cs-CZ" sz="1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1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1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Úkol č. 2.2</a:t>
            </a:r>
            <a:br>
              <a:rPr lang="cs-CZ" sz="31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1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Navzdory odkazu na zdroj stále jde o plagiát!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nesprávné </a:t>
            </a:r>
            <a:r>
              <a:rPr lang="cs-CZ" b="1" dirty="0"/>
              <a:t>uvedení citace v poznámce pod čarou,  citace neobsahuje všechny požadované bibliografické údaje; </a:t>
            </a:r>
            <a:endParaRPr lang="cs-CZ" dirty="0"/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citace </a:t>
            </a:r>
            <a:r>
              <a:rPr lang="cs-CZ" b="1" dirty="0"/>
              <a:t>je v textu vyznačena uvozovky, ale není uveden zdroj;   </a:t>
            </a:r>
            <a:endParaRPr lang="cs-CZ" dirty="0"/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opomenutí </a:t>
            </a:r>
            <a:r>
              <a:rPr lang="cs-CZ" b="1" dirty="0"/>
              <a:t>uvozovek, i když zdroj je řádně uveden; </a:t>
            </a:r>
            <a:endParaRPr lang="cs-CZ" dirty="0"/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citace </a:t>
            </a:r>
            <a:r>
              <a:rPr lang="cs-CZ" b="1" dirty="0"/>
              <a:t>nedohledatelného, neznámého či vymyšleného díla.   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22346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Specifické typy plagiátorství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a) z</a:t>
            </a:r>
            <a:r>
              <a:rPr lang="cs-CZ" b="1" dirty="0"/>
              <a:t>  </a:t>
            </a:r>
            <a:r>
              <a:rPr lang="cs-CZ" b="1" i="1" dirty="0"/>
              <a:t>vlastních  zdrojů- </a:t>
            </a:r>
            <a:r>
              <a:rPr lang="cs-CZ" b="1" i="1" dirty="0" err="1"/>
              <a:t>autoplagiátorství</a:t>
            </a:r>
            <a:r>
              <a:rPr lang="cs-CZ" b="1" i="1" dirty="0"/>
              <a:t>; </a:t>
            </a:r>
            <a:endParaRPr lang="cs-CZ" dirty="0"/>
          </a:p>
          <a:p>
            <a:endParaRPr lang="cs-CZ" b="1" i="1" dirty="0" smtClean="0"/>
          </a:p>
          <a:p>
            <a:r>
              <a:rPr lang="cs-CZ" b="1" i="1" dirty="0" smtClean="0"/>
              <a:t>b</a:t>
            </a:r>
            <a:r>
              <a:rPr lang="cs-CZ" b="1" i="1" dirty="0"/>
              <a:t>) z cizojazyčného zdroje, jehož překlad vydává za vlastní text</a:t>
            </a:r>
            <a:r>
              <a:rPr lang="cs-CZ" b="1" dirty="0"/>
              <a:t>; </a:t>
            </a:r>
            <a:endParaRPr lang="cs-CZ" dirty="0"/>
          </a:p>
          <a:p>
            <a:endParaRPr lang="cs-CZ" b="1" dirty="0" smtClean="0"/>
          </a:p>
          <a:p>
            <a:r>
              <a:rPr lang="cs-CZ" b="1" dirty="0" smtClean="0"/>
              <a:t>c</a:t>
            </a:r>
            <a:r>
              <a:rPr lang="cs-CZ" b="1" dirty="0"/>
              <a:t>) </a:t>
            </a:r>
            <a:r>
              <a:rPr lang="cs-CZ" b="1" i="1" dirty="0"/>
              <a:t> </a:t>
            </a:r>
            <a:r>
              <a:rPr lang="cs-CZ" b="1" i="1" dirty="0" err="1"/>
              <a:t>cyber</a:t>
            </a:r>
            <a:r>
              <a:rPr lang="cs-CZ" b="1" i="1" dirty="0"/>
              <a:t>-plagiátorství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00042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není plagiátem? 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1910" indent="-293933" algn="just">
              <a:buClr>
                <a:srgbClr val="E6E6E6"/>
              </a:buClr>
              <a:buSzPct val="45000"/>
              <a:buFont typeface="Wingdings" charset="2"/>
              <a:buChar char=""/>
            </a:pPr>
            <a:r>
              <a:rPr lang="cs-CZ" b="1" spc="-1" dirty="0" smtClean="0">
                <a:uFill>
                  <a:solidFill>
                    <a:srgbClr val="FFFFFF"/>
                  </a:solidFill>
                </a:uFill>
                <a:latin typeface="Times New Roman"/>
              </a:rPr>
              <a:t>Kompilace </a:t>
            </a:r>
          </a:p>
          <a:p>
            <a:pPr marL="391910" indent="-293933" algn="just">
              <a:buClr>
                <a:srgbClr val="E6E6E6"/>
              </a:buClr>
              <a:buSzPct val="45000"/>
              <a:buFont typeface="Wingdings" charset="2"/>
              <a:buChar char=""/>
            </a:pPr>
            <a:r>
              <a:rPr lang="cs-CZ" i="1" spc="-1" dirty="0">
                <a:uFill>
                  <a:solidFill>
                    <a:srgbClr val="FFFFFF"/>
                  </a:solidFill>
                </a:uFill>
                <a:latin typeface="Times New Roman"/>
              </a:rPr>
              <a:t>(</a:t>
            </a:r>
            <a:r>
              <a:rPr lang="cs-CZ" i="1" spc="-1" dirty="0" smtClean="0">
                <a:uFill>
                  <a:solidFill>
                    <a:srgbClr val="FFFFFF"/>
                  </a:solidFill>
                </a:uFill>
                <a:latin typeface="Times New Roman"/>
              </a:rPr>
              <a:t>Kompilace </a:t>
            </a:r>
            <a:r>
              <a:rPr lang="cs-CZ" i="1" spc="-1" dirty="0">
                <a:uFill>
                  <a:solidFill>
                    <a:srgbClr val="FFFFFF"/>
                  </a:solidFill>
                </a:uFill>
                <a:latin typeface="Times New Roman"/>
              </a:rPr>
              <a:t>představuje soubor již známých faktů a myšlenek jiných autorů. Její přínos spočívá v tom, že předkládá čtenáři ucelený obraz určité problematiky. Zdroje použité při jejím zpracování je třeba řádně citovat.)</a:t>
            </a:r>
            <a:endParaRPr lang="cs-CZ" spc="-1" dirty="0"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91910" indent="-293933" algn="just">
              <a:buClr>
                <a:srgbClr val="E6E6E6"/>
              </a:buClr>
              <a:buSzPct val="45000"/>
              <a:buFont typeface="Wingdings" charset="2"/>
              <a:buChar char=""/>
            </a:pPr>
            <a:r>
              <a:rPr lang="cs-CZ" b="1" spc="-1" dirty="0" smtClean="0">
                <a:uFill>
                  <a:solidFill>
                    <a:srgbClr val="FFFFFF"/>
                  </a:solidFill>
                </a:uFill>
                <a:latin typeface="Times New Roman"/>
              </a:rPr>
              <a:t>Parafráze</a:t>
            </a:r>
            <a:r>
              <a:rPr lang="cs-CZ" spc="-1" dirty="0" smtClean="0"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lang="cs-CZ" i="1" spc="-1" dirty="0">
                <a:uFill>
                  <a:solidFill>
                    <a:srgbClr val="FFFFFF"/>
                  </a:solidFill>
                </a:uFill>
                <a:latin typeface="Times New Roman"/>
              </a:rPr>
              <a:t>(Parafrázi v akademické oblasti lze nejjednodušeji vymezit jako převyprávění textu vlastními slovy. I parafrázovaný text je třeba doplnit o odkaz na jeho zdroj.)</a:t>
            </a:r>
            <a:endParaRPr lang="cs-CZ" spc="-1" dirty="0"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91910" indent="-293933" algn="just">
              <a:buClr>
                <a:srgbClr val="E6E6E6"/>
              </a:buClr>
              <a:buSzPct val="45000"/>
              <a:buFont typeface="Wingdings" charset="2"/>
              <a:buChar char=""/>
            </a:pPr>
            <a:endParaRPr lang="cs-CZ" spc="-1" dirty="0" smtClean="0"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91910" indent="-293933" algn="just">
              <a:buClr>
                <a:srgbClr val="E6E6E6"/>
              </a:buClr>
              <a:buSzPct val="45000"/>
              <a:buFont typeface="Wingdings" charset="2"/>
              <a:buChar char=""/>
            </a:pPr>
            <a:r>
              <a:rPr lang="cs-CZ" b="1" spc="-1" dirty="0" smtClean="0">
                <a:uFill>
                  <a:solidFill>
                    <a:srgbClr val="FFFFFF"/>
                  </a:solidFill>
                </a:uFill>
                <a:latin typeface="Times New Roman"/>
              </a:rPr>
              <a:t>Všeobecně </a:t>
            </a:r>
            <a:r>
              <a:rPr lang="cs-CZ" b="1" spc="-1" dirty="0">
                <a:uFill>
                  <a:solidFill>
                    <a:srgbClr val="FFFFFF"/>
                  </a:solidFill>
                </a:uFill>
                <a:latin typeface="Times New Roman"/>
              </a:rPr>
              <a:t>známá fakta </a:t>
            </a:r>
            <a:r>
              <a:rPr lang="cs-CZ" i="1" spc="-1" dirty="0">
                <a:uFill>
                  <a:solidFill>
                    <a:srgbClr val="FFFFFF"/>
                  </a:solidFill>
                </a:uFill>
                <a:latin typeface="Times New Roman"/>
              </a:rPr>
              <a:t>(Jedná se o obecně známe informace – v právu například dělení právních norem na kogentní a dispozitivní. V mnoha případech je však obtížné určit, zda se jedná o tento druh informací, proto je vždy vhodnější citovat více než méně.).</a:t>
            </a:r>
            <a:endParaRPr lang="cs-CZ" spc="-1" dirty="0"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772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Co je to vědecká práce?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Hlavním cílem vědecké práce je  získávání co nejobjektivnějších  poznatků a jejich co nejpřesnější publikace.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Vědecká práce   je souhrnným pojmem pro označení  řady činnosti: od různých forem  výzkumu přes provádění experimentů a pokusů až  po publikaci získaných informací a poznatků.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Správný  </a:t>
            </a:r>
            <a:r>
              <a:rPr lang="cs-CZ" dirty="0" smtClean="0"/>
              <a:t>výkon  těchto  činností si vyžaduje i respektování  etických  zásad.  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5748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Postihy a trestání plagiátorství</a:t>
            </a:r>
            <a:endParaRPr lang="cs-CZ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cs-CZ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4000" b="1" dirty="0" smtClean="0"/>
              <a:t>Postihy </a:t>
            </a:r>
            <a:r>
              <a:rPr lang="cs-CZ" sz="4000" b="1" dirty="0"/>
              <a:t>v mimoprávní rovině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4000" b="1" dirty="0"/>
              <a:t>Disciplinární sankce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4000" b="1" dirty="0"/>
              <a:t>Postihy v autorskoprávní rovině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4000" b="1" dirty="0"/>
              <a:t>Trestněprávní sankce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4603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Postihy </a:t>
            </a:r>
            <a:r>
              <a:rPr lang="cs-CZ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mimoprávní rovině:</a:t>
            </a:r>
            <a:r>
              <a:rPr lang="cs-CZ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800" dirty="0" smtClean="0"/>
              <a:t>negativní </a:t>
            </a:r>
            <a:r>
              <a:rPr lang="cs-CZ" sz="2800" dirty="0"/>
              <a:t>reakce, morální odsouzení ze strany </a:t>
            </a:r>
            <a:r>
              <a:rPr lang="cs-CZ" sz="2800" dirty="0" smtClean="0"/>
              <a:t>veřejnosti;</a:t>
            </a:r>
            <a:endParaRPr lang="cs-CZ" sz="2800" dirty="0"/>
          </a:p>
          <a:p>
            <a:pPr lvl="1"/>
            <a:r>
              <a:rPr lang="cs-CZ" sz="2800" dirty="0"/>
              <a:t>negativní reakce, morální odsouzení ze strany akademické </a:t>
            </a:r>
            <a:r>
              <a:rPr lang="cs-CZ" sz="2800" dirty="0" smtClean="0"/>
              <a:t>komunity;</a:t>
            </a:r>
            <a:endParaRPr lang="cs-CZ" sz="2800" dirty="0"/>
          </a:p>
          <a:p>
            <a:pPr lvl="1"/>
            <a:r>
              <a:rPr lang="cs-CZ" sz="2800" dirty="0"/>
              <a:t>vyloučení z akademické </a:t>
            </a:r>
            <a:r>
              <a:rPr lang="cs-CZ" sz="2800" dirty="0" smtClean="0"/>
              <a:t>komunity;		</a:t>
            </a:r>
            <a:endParaRPr lang="cs-CZ" sz="2800" dirty="0"/>
          </a:p>
          <a:p>
            <a:pPr lvl="1"/>
            <a:r>
              <a:rPr lang="cs-CZ" sz="2800" dirty="0"/>
              <a:t>p</a:t>
            </a:r>
            <a:r>
              <a:rPr lang="cs-CZ" sz="2800" dirty="0" smtClean="0"/>
              <a:t>okud </a:t>
            </a:r>
            <a:r>
              <a:rPr lang="cs-CZ" sz="2800" dirty="0"/>
              <a:t>je veřejné mínění silné, může jeho tlak vyústit až ve ztrátu zaměstnání nebo dokonce úvahy o odchodu do exilu (viz případ </a:t>
            </a:r>
            <a:r>
              <a:rPr lang="cs-CZ" sz="2800" dirty="0" err="1"/>
              <a:t>Guttenberg</a:t>
            </a:r>
            <a:r>
              <a:rPr lang="cs-CZ" sz="2800" dirty="0"/>
              <a:t>).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881388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Disciplinární </a:t>
            </a:r>
            <a:r>
              <a:rPr lang="cs-CZ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sankce</a:t>
            </a:r>
            <a:r>
              <a:rPr lang="cs-CZ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cs-CZ" sz="3200" dirty="0" smtClean="0"/>
              <a:t>Probíhají </a:t>
            </a:r>
            <a:r>
              <a:rPr lang="cs-CZ" sz="3200" dirty="0"/>
              <a:t>v rámci vysoké </a:t>
            </a:r>
            <a:r>
              <a:rPr lang="cs-CZ" sz="3200" dirty="0" smtClean="0"/>
              <a:t>školy.</a:t>
            </a:r>
          </a:p>
          <a:p>
            <a:pPr marL="457200" lvl="1" indent="0">
              <a:buNone/>
            </a:pPr>
            <a:r>
              <a:rPr lang="cs-CZ" sz="3200" dirty="0" smtClean="0"/>
              <a:t>Disciplinární sankce mají </a:t>
            </a:r>
            <a:r>
              <a:rPr lang="cs-CZ" sz="3200" dirty="0"/>
              <a:t>právní základ v § 64 a násl. zákona č. 111/1998 Sb., o vysokých školách.</a:t>
            </a:r>
          </a:p>
          <a:p>
            <a:pPr marL="457200" lvl="1" indent="0">
              <a:buNone/>
            </a:pPr>
            <a:r>
              <a:rPr lang="cs-CZ" sz="3200" dirty="0"/>
              <a:t>Jako možný postih </a:t>
            </a:r>
            <a:r>
              <a:rPr lang="cs-CZ" sz="3200" dirty="0" smtClean="0"/>
              <a:t>hrozí:</a:t>
            </a:r>
          </a:p>
          <a:p>
            <a:pPr marL="457200" lvl="1" indent="0">
              <a:buNone/>
            </a:pPr>
            <a:r>
              <a:rPr lang="cs-CZ" sz="3200" dirty="0" smtClean="0">
                <a:solidFill>
                  <a:srgbClr val="FF0000"/>
                </a:solidFill>
              </a:rPr>
              <a:t>a)napomenutí</a:t>
            </a:r>
            <a:r>
              <a:rPr lang="cs-CZ" sz="3200" dirty="0">
                <a:solidFill>
                  <a:srgbClr val="FF0000"/>
                </a:solidFill>
              </a:rPr>
              <a:t>, </a:t>
            </a:r>
            <a:endParaRPr lang="cs-CZ" sz="3200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cs-CZ" sz="3200" dirty="0" smtClean="0">
                <a:solidFill>
                  <a:srgbClr val="FF0000"/>
                </a:solidFill>
              </a:rPr>
              <a:t>b)podmíněné </a:t>
            </a:r>
            <a:r>
              <a:rPr lang="cs-CZ" sz="3200" dirty="0">
                <a:solidFill>
                  <a:srgbClr val="FF0000"/>
                </a:solidFill>
              </a:rPr>
              <a:t>vyloučení ze studia se stanovením lhůty a podmínek k osvědčení, </a:t>
            </a:r>
            <a:endParaRPr lang="cs-CZ" sz="3200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cs-CZ" sz="3200" dirty="0" smtClean="0">
                <a:solidFill>
                  <a:srgbClr val="FF0000"/>
                </a:solidFill>
              </a:rPr>
              <a:t>c) vyloučení </a:t>
            </a:r>
            <a:r>
              <a:rPr lang="cs-CZ" sz="3200" dirty="0">
                <a:solidFill>
                  <a:srgbClr val="FF0000"/>
                </a:solidFill>
              </a:rPr>
              <a:t>ze </a:t>
            </a:r>
            <a:r>
              <a:rPr lang="cs-CZ" sz="3200" dirty="0" smtClean="0">
                <a:solidFill>
                  <a:srgbClr val="FF0000"/>
                </a:solidFill>
              </a:rPr>
              <a:t>studia</a:t>
            </a:r>
            <a:endParaRPr lang="cs-CZ" sz="32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25128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/>
              <a:t>Zákon o vysokých školách 2018 - aktuální úplné znění (zákon č. 111/1998 Sb.)</a:t>
            </a:r>
            <a:br>
              <a:rPr lang="cs-CZ" sz="2400" b="1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7200" dirty="0" smtClean="0"/>
              <a:t>§ 47 c  Řízení na veřejné vysoké škole o vyslovení neplatnosti  vykonání státní zkoušky nebo její součásti nebo obhajoby dizertační práce </a:t>
            </a:r>
          </a:p>
          <a:p>
            <a:pPr marL="0" indent="0">
              <a:buNone/>
            </a:pPr>
            <a:r>
              <a:rPr lang="cs-CZ" sz="7200" b="1" i="1" dirty="0" smtClean="0"/>
              <a:t>(</a:t>
            </a:r>
            <a:r>
              <a:rPr lang="cs-CZ" sz="7200" b="1" i="1" dirty="0"/>
              <a:t>4)</a:t>
            </a:r>
            <a:r>
              <a:rPr lang="cs-CZ" sz="7200" dirty="0"/>
              <a:t> Řízení o vyslovení neplatnosti se </a:t>
            </a:r>
            <a:r>
              <a:rPr lang="cs-CZ" sz="7200" dirty="0" smtClean="0"/>
              <a:t>zahajuje z moci úřední; zahájeno může </a:t>
            </a:r>
            <a:r>
              <a:rPr lang="cs-CZ" sz="7200" dirty="0"/>
              <a:t>být rektorem</a:t>
            </a:r>
          </a:p>
          <a:p>
            <a:r>
              <a:rPr lang="cs-CZ" sz="7200" b="1" i="1" dirty="0"/>
              <a:t>a)</a:t>
            </a:r>
            <a:r>
              <a:rPr lang="cs-CZ" sz="7200" dirty="0"/>
              <a:t> nejpozději do 3 let ode dne nabytí právní moci rozsudku, kterým byla uvedená osoba odsouzena pro úmyslný trestný čin, jde-li o případ uvedený v </a:t>
            </a:r>
            <a:r>
              <a:rPr lang="cs-CZ" sz="7200" u="sng" dirty="0">
                <a:hlinkClick r:id="rId2"/>
              </a:rPr>
              <a:t>odstavci 2 písm. a)</a:t>
            </a:r>
            <a:r>
              <a:rPr lang="cs-CZ" sz="7200" dirty="0"/>
              <a:t>, nebo</a:t>
            </a:r>
          </a:p>
          <a:p>
            <a:r>
              <a:rPr lang="cs-CZ" sz="7200" b="1" i="1" dirty="0">
                <a:solidFill>
                  <a:srgbClr val="FF0000"/>
                </a:solidFill>
              </a:rPr>
              <a:t>b)</a:t>
            </a:r>
            <a:r>
              <a:rPr lang="cs-CZ" sz="7200" b="1" dirty="0">
                <a:solidFill>
                  <a:srgbClr val="FF0000"/>
                </a:solidFill>
              </a:rPr>
              <a:t> nejpozději do 3 let ode dne vykonání nebo zdánlivého vykonání státní zkoušky nebo její poslední součásti nebo obhajoby disertační práce, jde-li o případ uvedený v </a:t>
            </a:r>
            <a:r>
              <a:rPr lang="cs-CZ" sz="7200" b="1" u="sng" dirty="0">
                <a:solidFill>
                  <a:srgbClr val="FF0000"/>
                </a:solidFill>
                <a:hlinkClick r:id="rId3"/>
              </a:rPr>
              <a:t>odstavci 2 písm. b)</a:t>
            </a:r>
            <a:r>
              <a:rPr lang="cs-CZ" sz="7200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7200" dirty="0"/>
              <a:t/>
            </a:r>
            <a:br>
              <a:rPr lang="cs-CZ" sz="7200" dirty="0"/>
            </a:br>
            <a:r>
              <a:rPr lang="cs-CZ" sz="7200" b="1" dirty="0" smtClean="0"/>
              <a:t>odst. 2</a:t>
            </a:r>
            <a:r>
              <a:rPr lang="cs-CZ" sz="7200" b="1" i="1" dirty="0" smtClean="0"/>
              <a:t>b</a:t>
            </a:r>
            <a:r>
              <a:rPr lang="cs-CZ" sz="7200" b="1" i="1" dirty="0"/>
              <a:t>)</a:t>
            </a:r>
            <a:r>
              <a:rPr lang="cs-CZ" sz="7200" dirty="0"/>
              <a:t> v důsledku úmyslného neoprávněného užití díla jiné osoby hrubě porušujícího právní předpisy upravující ochranu duševního vlastnictví</a:t>
            </a:r>
            <a:r>
              <a:rPr lang="cs-CZ" sz="7200" u="sng" baseline="30000" dirty="0">
                <a:hlinkClick r:id="rId4"/>
              </a:rPr>
              <a:t>32</a:t>
            </a:r>
            <a:r>
              <a:rPr lang="cs-CZ" sz="7200" u="sng" dirty="0">
                <a:hlinkClick r:id="rId4"/>
              </a:rPr>
              <a:t>)</a:t>
            </a:r>
            <a:r>
              <a:rPr lang="cs-CZ" sz="7200" dirty="0"/>
              <a:t> nebo jiného úmyslného jednání proti dobrým mravům, neuvedeného v písmenu a), nesplnila nebo splnila jen zdánlivě podmínky nebo předpoklady stanovené zákonem </a:t>
            </a:r>
            <a:r>
              <a:rPr lang="cs-CZ" sz="7200" u="sng" dirty="0">
                <a:hlinkClick r:id="rId5"/>
              </a:rPr>
              <a:t>o vysokých školách</a:t>
            </a:r>
            <a:r>
              <a:rPr lang="cs-CZ" sz="7200" dirty="0"/>
              <a:t>, studijním programem nebo studijním a zkušebním řádem pro konání a úspěšné vykonání státní zkoušky nebo její součásti nebo obhajoby disertační práce, šlo-li o soustavné nebo opakované jednání proti dobrým mravům nebo byla-li jím podstatně narušena možnost získat standardní znalosti a dovednosti absolventa daného studijního programu.</a:t>
            </a:r>
          </a:p>
          <a:p>
            <a:pPr marL="0" indent="0">
              <a:buNone/>
            </a:pPr>
            <a:endParaRPr lang="cs-CZ" sz="55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6642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Postihy v autorskoprávní rovině:</a:t>
            </a:r>
            <a:r>
              <a:rPr lang="cs-CZ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cs-CZ" dirty="0" smtClean="0"/>
              <a:t>Plagiátorství </a:t>
            </a:r>
            <a:r>
              <a:rPr lang="cs-CZ" dirty="0"/>
              <a:t>představuje závažný zásah do chráněného práva k duševnímu vlastnictví i do osobnostního práva. V úvahu připadá </a:t>
            </a:r>
            <a:r>
              <a:rPr lang="cs-CZ" dirty="0" smtClean="0"/>
              <a:t>též i jeho možný přesah do práva chránícího proti nekalé soutěži; </a:t>
            </a:r>
            <a:endParaRPr lang="cs-CZ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 smtClean="0"/>
              <a:t>Poškozeným </a:t>
            </a:r>
            <a:r>
              <a:rPr lang="cs-CZ" dirty="0"/>
              <a:t>je nejen autor, jehož dílo je plagiováno, ale může jím být i vysoká škola, na které plagiátor, ať už jako akademický pracovník nebo student, působil.</a:t>
            </a:r>
          </a:p>
          <a:p>
            <a:pPr marL="457200" lvl="1" indent="0" algn="just">
              <a:buNone/>
            </a:pPr>
            <a:r>
              <a:rPr lang="cs-CZ" dirty="0" smtClean="0">
                <a:solidFill>
                  <a:srgbClr val="FF0000"/>
                </a:solidFill>
              </a:rPr>
              <a:t>Postihy upravuje </a:t>
            </a:r>
            <a:r>
              <a:rPr lang="cs-CZ" dirty="0">
                <a:solidFill>
                  <a:srgbClr val="FF0000"/>
                </a:solidFill>
              </a:rPr>
              <a:t>zákon č. 121/2000 Sb., o právu autorském, o právech souvisejících s právem autorským a o změně některých zákonů </a:t>
            </a:r>
            <a:r>
              <a:rPr lang="cs-CZ" dirty="0" smtClean="0">
                <a:solidFill>
                  <a:srgbClr val="FF0000"/>
                </a:solidFill>
              </a:rPr>
              <a:t> (autorský zákon)</a:t>
            </a:r>
            <a:endParaRPr lang="cs-CZ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71416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Autorský </a:t>
            </a:r>
            <a:r>
              <a:rPr lang="cs-CZ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</a:t>
            </a:r>
            <a:endParaRPr lang="cs-CZ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Autorský zákon stanoví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volného užití cizího </a:t>
            </a: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díla,  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31 až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</a:t>
            </a: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39 stanoví bezúplatné zákonné licence. Pro vědeckou činnost je důležitý hlavně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</a:t>
            </a: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 Citace.</a:t>
            </a:r>
            <a:endParaRPr lang="cs-CZ" dirty="0"/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 algn="just">
              <a:buNone/>
            </a:pPr>
            <a:r>
              <a:rPr lang="cs-CZ" dirty="0" smtClean="0"/>
              <a:t>Podle </a:t>
            </a:r>
            <a:r>
              <a:rPr lang="cs-CZ" dirty="0"/>
              <a:t>autorského zákona se autor může domáhat též ochrany svého autorského práva (§ 40 a násl.) a to zejména určením svého autorství, zákazu ohrožení svého práva nebo neoprávněného zásahu do něj, odstraněním následků zásahu do práva, poskytnutím přiměřeného zadostiučinění za způsobenou nemajetkovou újmu (mimo jiné i v penězích) </a:t>
            </a:r>
            <a:r>
              <a:rPr lang="cs-CZ" dirty="0" smtClean="0"/>
              <a:t>apod.</a:t>
            </a:r>
          </a:p>
          <a:p>
            <a:pPr marL="457200" lvl="1" indent="0" algn="just">
              <a:buNone/>
            </a:pPr>
            <a:endParaRPr 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11867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Autorský zákon §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 </a:t>
            </a: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Citace</a:t>
            </a:r>
          </a:p>
          <a:p>
            <a:pPr marL="0" indent="0">
              <a:buNone/>
            </a:pPr>
            <a:r>
              <a:rPr lang="cs-CZ" b="1" dirty="0"/>
              <a:t>(1)</a:t>
            </a:r>
            <a:r>
              <a:rPr lang="cs-CZ" dirty="0"/>
              <a:t> Do práva autorského nezasahuje ten, kdo</a:t>
            </a:r>
          </a:p>
          <a:p>
            <a:pPr marL="0" indent="0">
              <a:buNone/>
            </a:pPr>
            <a:r>
              <a:rPr lang="cs-CZ" b="1" dirty="0"/>
              <a:t>a)</a:t>
            </a:r>
            <a:r>
              <a:rPr lang="cs-CZ" dirty="0"/>
              <a:t> užije v odůvodněné míře výňatky ze zveřejněných děl jiných autorů ve svém díle,</a:t>
            </a:r>
          </a:p>
          <a:p>
            <a:pPr marL="0" indent="0">
              <a:buNone/>
            </a:pPr>
            <a:r>
              <a:rPr lang="cs-CZ" b="1" dirty="0"/>
              <a:t>b)</a:t>
            </a:r>
            <a:r>
              <a:rPr lang="cs-CZ" dirty="0"/>
              <a:t> užije výňatky z díla nebo drobná celá díla pro účely kritiky nebo recenze vztahující se k takovému dílu, vědecké či odborné tvorby a takové užití bude v souladu s poctivými zvyklostmi a v rozsahu vyžadovaném konkrétním účelem,</a:t>
            </a:r>
          </a:p>
          <a:p>
            <a:pPr marL="0" indent="0">
              <a:buNone/>
            </a:pPr>
            <a:r>
              <a:rPr lang="cs-CZ" b="1" dirty="0"/>
              <a:t>c)</a:t>
            </a:r>
            <a:r>
              <a:rPr lang="cs-CZ" dirty="0"/>
              <a:t> užije dílo při vyučování pro ilustrační účel nebo při vědeckém výzkumu, jejichž účelem není dosažení přímého nebo nepřímého hospodářského nebo obchodního prospěchu, a nepřesáhne rozsah odpovídající sledovanému účelu;</a:t>
            </a:r>
          </a:p>
          <a:p>
            <a:pPr marL="0" indent="0">
              <a:buNone/>
            </a:pPr>
            <a:r>
              <a:rPr lang="cs-CZ" dirty="0"/>
              <a:t>vždy je však nutno uvést, je-li to možné, jméno autora, nejde-li o dílo anonymní, nebo jméno osoby, pod jejímž jménem se dílo uvádí na veřejnost, a dále název díla a pramen.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(</a:t>
            </a:r>
            <a:r>
              <a:rPr lang="cs-CZ" b="1" dirty="0"/>
              <a:t>2)</a:t>
            </a:r>
            <a:r>
              <a:rPr lang="cs-CZ" dirty="0"/>
              <a:t> Do práva autorského nezasahuje ani ten, kdo výňatky z díla nebo drobná celá díla citovaná podle odstavce 1 písm. a) nebo b) dále užije; ustanovení odstavce 1 části věty za středníkem platí obdobně.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0943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Trestněprávní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sankce:</a:t>
            </a:r>
            <a:r>
              <a:rPr lang="cs-CZ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cs-CZ" sz="3200" dirty="0" smtClean="0">
                <a:solidFill>
                  <a:srgbClr val="FF0000"/>
                </a:solidFill>
              </a:rPr>
              <a:t>Relevantní </a:t>
            </a:r>
            <a:r>
              <a:rPr lang="cs-CZ" sz="3200" dirty="0">
                <a:solidFill>
                  <a:srgbClr val="FF0000"/>
                </a:solidFill>
              </a:rPr>
              <a:t>právní úpravu obsahuje zákon č. 40/2009 Sb., trestní </a:t>
            </a:r>
            <a:r>
              <a:rPr lang="cs-CZ" sz="3200" dirty="0" smtClean="0">
                <a:solidFill>
                  <a:srgbClr val="FF0000"/>
                </a:solidFill>
              </a:rPr>
              <a:t>zákoník.</a:t>
            </a:r>
            <a:endParaRPr lang="cs-CZ" sz="3200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200" dirty="0" smtClean="0"/>
              <a:t>V </a:t>
            </a:r>
            <a:r>
              <a:rPr lang="cs-CZ" sz="3200" dirty="0"/>
              <a:t>úvahu připadají trestné činy poškozování cizích práv (§ 181), podvod (§209) a porušení autorského práva, práv souvisejících s právem autorským a práv k databázi (§ 270</a:t>
            </a:r>
            <a:r>
              <a:rPr lang="cs-CZ" sz="3200" dirty="0" smtClean="0"/>
              <a:t>).</a:t>
            </a:r>
            <a:endParaRPr lang="cs-CZ" sz="3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200" dirty="0" smtClean="0"/>
              <a:t>Udělování </a:t>
            </a:r>
            <a:r>
              <a:rPr lang="cs-CZ" sz="3200" dirty="0"/>
              <a:t>trestněprávních sankcí v souvislosti s plagiátorstvím však nelze považovat za příliš </a:t>
            </a:r>
            <a:r>
              <a:rPr lang="cs-CZ" sz="3200" dirty="0" smtClean="0"/>
              <a:t>běžné.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58758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dirty="0" smtClean="0"/>
              <a:t>      </a:t>
            </a:r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</a:t>
            </a:r>
            <a:r>
              <a:rPr lang="cs-CZ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</a:t>
            </a:r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vyhnout plagiátorství ?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844675"/>
            <a:ext cx="8820000" cy="4752000"/>
          </a:xfrm>
        </p:spPr>
        <p:txBody>
          <a:bodyPr>
            <a:normAutofit fontScale="92500" lnSpcReduction="10000"/>
          </a:bodyPr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 algn="just"/>
            <a:r>
              <a:rPr lang="cs-CZ" b="1" dirty="0">
                <a:solidFill>
                  <a:srgbClr val="FF0000"/>
                </a:solidFill>
              </a:rPr>
              <a:t>CITOVAT, </a:t>
            </a:r>
            <a:r>
              <a:rPr lang="cs-CZ" b="1" dirty="0" err="1">
                <a:solidFill>
                  <a:srgbClr val="FF0000"/>
                </a:solidFill>
              </a:rPr>
              <a:t>CITOVAT</a:t>
            </a:r>
            <a:r>
              <a:rPr lang="cs-CZ" b="1" dirty="0">
                <a:solidFill>
                  <a:srgbClr val="FF0000"/>
                </a:solidFill>
              </a:rPr>
              <a:t> A CITOVAT!!!</a:t>
            </a:r>
          </a:p>
          <a:p>
            <a:pPr lvl="0" algn="just">
              <a:buNone/>
            </a:pPr>
            <a:r>
              <a:rPr lang="cs-CZ" b="1" dirty="0" smtClean="0">
                <a:solidFill>
                  <a:schemeClr val="tx1"/>
                </a:solidFill>
              </a:rPr>
              <a:t>(Na Právnické fakultě platí citační směrnice 4/2014)</a:t>
            </a:r>
          </a:p>
          <a:p>
            <a:pPr lvl="0" algn="just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pPr marL="108000" lvl="0" indent="0" algn="just">
              <a:buNone/>
            </a:pPr>
            <a:r>
              <a:rPr lang="cs-CZ" b="1" smtClean="0">
                <a:solidFill>
                  <a:srgbClr val="FF0000"/>
                </a:solidFill>
              </a:rPr>
              <a:t> Přesně </a:t>
            </a:r>
            <a:r>
              <a:rPr lang="cs-CZ" b="1" dirty="0">
                <a:solidFill>
                  <a:srgbClr val="FF0000"/>
                </a:solidFill>
              </a:rPr>
              <a:t>odkazujte na zdroj všech převzatých údajů.</a:t>
            </a:r>
          </a:p>
          <a:p>
            <a:pPr algn="just"/>
            <a:endParaRPr lang="cs-CZ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  Nezapomínejte </a:t>
            </a:r>
            <a:r>
              <a:rPr lang="cs-CZ" b="1" dirty="0">
                <a:solidFill>
                  <a:schemeClr val="tx1"/>
                </a:solidFill>
              </a:rPr>
              <a:t>odkazovat na zdroj též u cizojazyčných </a:t>
            </a:r>
            <a:r>
              <a:rPr lang="cs-CZ" b="1" dirty="0" smtClean="0">
                <a:solidFill>
                  <a:schemeClr val="tx1"/>
                </a:solidFill>
              </a:rPr>
              <a:t>textů, </a:t>
            </a:r>
          </a:p>
          <a:p>
            <a:pPr algn="just">
              <a:buNone/>
            </a:pPr>
            <a:r>
              <a:rPr lang="cs-CZ" b="1" dirty="0" smtClean="0">
                <a:solidFill>
                  <a:schemeClr val="tx1"/>
                </a:solidFill>
              </a:rPr>
              <a:t>které </a:t>
            </a:r>
            <a:r>
              <a:rPr lang="cs-CZ" b="1" dirty="0">
                <a:solidFill>
                  <a:schemeClr val="tx1"/>
                </a:solidFill>
              </a:rPr>
              <a:t>uvádíte ve svém překladu.</a:t>
            </a:r>
          </a:p>
          <a:p>
            <a:pPr lvl="0" algn="just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lvl="0" algn="just">
              <a:buNone/>
            </a:pPr>
            <a:r>
              <a:rPr lang="cs-CZ" b="1" dirty="0" smtClean="0">
                <a:solidFill>
                  <a:srgbClr val="FF0000"/>
                </a:solidFill>
              </a:rPr>
              <a:t>   Dodržujte </a:t>
            </a:r>
            <a:r>
              <a:rPr lang="cs-CZ" b="1" dirty="0">
                <a:solidFill>
                  <a:srgbClr val="FF0000"/>
                </a:solidFill>
              </a:rPr>
              <a:t>předepsaná pravidla pro formální úpravu </a:t>
            </a:r>
            <a:r>
              <a:rPr lang="cs-CZ" b="1" dirty="0" smtClean="0">
                <a:solidFill>
                  <a:srgbClr val="FF0000"/>
                </a:solidFill>
              </a:rPr>
              <a:t>citací. </a:t>
            </a:r>
            <a:endParaRPr lang="cs-CZ" b="1" dirty="0">
              <a:solidFill>
                <a:schemeClr val="tx1"/>
              </a:solidFill>
            </a:endParaRPr>
          </a:p>
          <a:p>
            <a:pPr lvl="0" algn="just"/>
            <a:endParaRPr lang="cs-CZ" b="1" dirty="0" smtClean="0">
              <a:solidFill>
                <a:schemeClr val="tx1"/>
              </a:solidFill>
            </a:endParaRPr>
          </a:p>
          <a:p>
            <a:pPr lvl="0" algn="just">
              <a:buNone/>
            </a:pPr>
            <a:r>
              <a:rPr lang="cs-CZ" b="1" dirty="0" smtClean="0">
                <a:solidFill>
                  <a:schemeClr val="tx1"/>
                </a:solidFill>
              </a:rPr>
              <a:t>Nekopírujte </a:t>
            </a:r>
            <a:r>
              <a:rPr lang="cs-CZ" b="1" dirty="0">
                <a:solidFill>
                  <a:schemeClr val="tx1"/>
                </a:solidFill>
              </a:rPr>
              <a:t>seznamy literatury.</a:t>
            </a:r>
          </a:p>
          <a:p>
            <a:pPr lvl="0" algn="just"/>
            <a:endParaRPr lang="cs-CZ" b="1" dirty="0" smtClean="0">
              <a:solidFill>
                <a:srgbClr val="FF0000"/>
              </a:solidFill>
            </a:endParaRPr>
          </a:p>
          <a:p>
            <a:pPr lvl="0" algn="just">
              <a:buNone/>
            </a:pPr>
            <a:r>
              <a:rPr lang="cs-CZ" b="1" dirty="0" smtClean="0">
                <a:solidFill>
                  <a:srgbClr val="FF0000"/>
                </a:solidFill>
              </a:rPr>
              <a:t>V </a:t>
            </a:r>
            <a:r>
              <a:rPr lang="cs-CZ" b="1" dirty="0">
                <a:solidFill>
                  <a:srgbClr val="FF0000"/>
                </a:solidFill>
              </a:rPr>
              <a:t>seznamu literatury uveďte všechny zdroje, které jsou použity v textu </a:t>
            </a:r>
            <a:r>
              <a:rPr lang="cs-CZ" b="1" dirty="0" smtClean="0">
                <a:solidFill>
                  <a:srgbClr val="FF0000"/>
                </a:solidFill>
              </a:rPr>
              <a:t>práce.</a:t>
            </a:r>
          </a:p>
          <a:p>
            <a:pPr lvl="0" algn="just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lvl="0" algn="just">
              <a:buNone/>
            </a:pPr>
            <a:r>
              <a:rPr lang="cs-CZ" b="1" dirty="0" smtClean="0">
                <a:solidFill>
                  <a:schemeClr val="tx1"/>
                </a:solidFill>
              </a:rPr>
              <a:t>Neposkytujte </a:t>
            </a:r>
            <a:r>
              <a:rPr lang="cs-CZ" b="1" dirty="0">
                <a:solidFill>
                  <a:schemeClr val="tx1"/>
                </a:solidFill>
              </a:rPr>
              <a:t>své práce k opsání či okopírování jiným autorům a ani pro ně nepište na zakázku atd.</a:t>
            </a:r>
          </a:p>
        </p:txBody>
      </p:sp>
    </p:spTree>
    <p:extLst>
      <p:ext uri="{BB962C8B-B14F-4D97-AF65-F5344CB8AC3E}">
        <p14:creationId xmlns:p14="http://schemas.microsoft.com/office/powerpoint/2010/main" val="5157543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1.1 Etika vědecké práce, publikační etika, citační etika </a:t>
            </a:r>
            <a:endParaRPr lang="cs-CZ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cs-CZ" b="1" dirty="0"/>
              <a:t>Etika vědecké práce</a:t>
            </a:r>
            <a:r>
              <a:rPr lang="cs-CZ" b="1" i="1" dirty="0"/>
              <a:t> </a:t>
            </a:r>
            <a:r>
              <a:rPr lang="cs-CZ" dirty="0"/>
              <a:t>je  souhrnným označením etických  zásad a pravidel, </a:t>
            </a:r>
            <a:r>
              <a:rPr lang="cs-CZ" dirty="0" smtClean="0"/>
              <a:t>které </a:t>
            </a:r>
            <a:r>
              <a:rPr lang="cs-CZ" dirty="0"/>
              <a:t>by měli vědečtí  pracovníci  dodržovat při vykonávání jakékoliv vědecké činnosti (výzkum, provádění experimentů a pokusů, zpracování a publikace  vědeckých informací). </a:t>
            </a:r>
            <a:endParaRPr lang="cs-CZ" dirty="0" smtClean="0"/>
          </a:p>
          <a:p>
            <a:pPr lvl="0" algn="just"/>
            <a:endParaRPr lang="cs-CZ" b="1" dirty="0" smtClean="0"/>
          </a:p>
          <a:p>
            <a:pPr lvl="0" algn="just"/>
            <a:r>
              <a:rPr lang="cs-CZ" b="1" dirty="0" smtClean="0"/>
              <a:t>Publikační </a:t>
            </a:r>
            <a:r>
              <a:rPr lang="cs-CZ" b="1" dirty="0"/>
              <a:t>etika </a:t>
            </a:r>
            <a:r>
              <a:rPr lang="cs-CZ" dirty="0"/>
              <a:t>je označením etických   zásad  tvorby a </a:t>
            </a:r>
            <a:r>
              <a:rPr lang="cs-CZ" dirty="0" smtClean="0"/>
              <a:t>zveřejňování  vědeckého</a:t>
            </a:r>
            <a:r>
              <a:rPr lang="cs-CZ" dirty="0"/>
              <a:t>, (odborného)  textu.  Cílem těchto zásad je garantovat, aby sdílené poznání ve vědecké komunikaci bylo originální, objektivní a důvěryhodné. </a:t>
            </a:r>
            <a:endParaRPr lang="cs-C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Citační </a:t>
            </a:r>
            <a:r>
              <a:rPr lang="cs-CZ" b="1" dirty="0"/>
              <a:t>etika </a:t>
            </a:r>
            <a:r>
              <a:rPr lang="cs-CZ" dirty="0"/>
              <a:t>je označením  těch pravidel,  která je nutné  dodržovat  při </a:t>
            </a:r>
            <a:r>
              <a:rPr lang="cs-CZ" dirty="0" smtClean="0"/>
              <a:t>zacházení </a:t>
            </a:r>
            <a:r>
              <a:rPr lang="cs-CZ" dirty="0"/>
              <a:t>s  použitými zdroji. Stručně řečeno, jsou to etická  pravidla citace uplatňována ve vědecké </a:t>
            </a:r>
            <a:r>
              <a:rPr lang="cs-CZ" dirty="0" smtClean="0"/>
              <a:t>komunikaci. </a:t>
            </a:r>
          </a:p>
          <a:p>
            <a:pPr marL="0" indent="0" algn="just">
              <a:buNone/>
            </a:pPr>
            <a:endParaRPr lang="cs-CZ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Publikační etika je užším pojmem než pojem etika vědecké práce.  </a:t>
            </a:r>
            <a:endParaRPr lang="cs-CZ" dirty="0" smtClean="0">
              <a:solidFill>
                <a:srgbClr val="C00000"/>
              </a:solidFill>
            </a:endParaRP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814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Etika vědecké práce, publikační etika, citační etika 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2976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Proč je nutné dodržovat publikační etiku?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800" b="1" dirty="0" smtClean="0"/>
              <a:t>Existující publikace, články tvoří nezbytný studijní materiál, bez kterého by nový text nemohl vzniknout. </a:t>
            </a:r>
          </a:p>
          <a:p>
            <a:pPr algn="just"/>
            <a:r>
              <a:rPr lang="cs-CZ" sz="2800" b="1" dirty="0" smtClean="0"/>
              <a:t>Tvorbu </a:t>
            </a:r>
            <a:r>
              <a:rPr lang="cs-CZ" sz="2800" b="1" dirty="0"/>
              <a:t>a prezentaci  odborného </a:t>
            </a:r>
            <a:r>
              <a:rPr lang="cs-CZ" sz="2800" b="1" dirty="0" smtClean="0"/>
              <a:t>textu  </a:t>
            </a:r>
            <a:r>
              <a:rPr lang="cs-CZ" sz="2800" b="1" dirty="0"/>
              <a:t>lze bez nadsázky považovat </a:t>
            </a:r>
            <a:r>
              <a:rPr lang="cs-CZ" sz="2800" b="1" dirty="0" smtClean="0"/>
              <a:t>za  </a:t>
            </a:r>
            <a:r>
              <a:rPr lang="cs-CZ" sz="2800" b="1" dirty="0"/>
              <a:t>kolektivní činnost</a:t>
            </a:r>
            <a:r>
              <a:rPr lang="cs-CZ" sz="2800" b="1" dirty="0" smtClean="0"/>
              <a:t>.</a:t>
            </a:r>
          </a:p>
          <a:p>
            <a:pPr algn="just"/>
            <a:r>
              <a:rPr lang="cs-CZ" sz="2800" b="1" dirty="0" smtClean="0"/>
              <a:t>Nový odborný text musí respektovat formální i obsahové zásady komunikace v odborné komunitě.   </a:t>
            </a:r>
          </a:p>
          <a:p>
            <a:pPr algn="just"/>
            <a:r>
              <a:rPr lang="cs-CZ" sz="2800" b="1" dirty="0" smtClean="0"/>
              <a:t>Jednou ze základních zásad je  korektní práce se zdroji. </a:t>
            </a:r>
          </a:p>
          <a:p>
            <a:pPr algn="just"/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154933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Dodržování publikační etiky plní obecně tyto cíle:  </a:t>
            </a:r>
            <a:endParaRPr lang="cs-CZ" sz="3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i="1" dirty="0" smtClean="0">
                <a:solidFill>
                  <a:srgbClr val="FF0000"/>
                </a:solidFill>
              </a:rPr>
              <a:t>garantuje  objektivnost a přesnost odborného textu;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endParaRPr lang="cs-CZ" b="1" i="1" dirty="0" smtClean="0">
              <a:solidFill>
                <a:srgbClr val="FF0000"/>
              </a:solidFill>
            </a:endParaRPr>
          </a:p>
          <a:p>
            <a:pPr lvl="0"/>
            <a:r>
              <a:rPr lang="cs-CZ" b="1" i="1" dirty="0" smtClean="0">
                <a:solidFill>
                  <a:srgbClr val="FF0000"/>
                </a:solidFill>
              </a:rPr>
              <a:t>chrání práva jak původního,  tak nového  autora;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endParaRPr lang="cs-CZ" b="1" i="1" dirty="0" smtClean="0">
              <a:solidFill>
                <a:srgbClr val="FF0000"/>
              </a:solidFill>
            </a:endParaRPr>
          </a:p>
          <a:p>
            <a:pPr lvl="0"/>
            <a:r>
              <a:rPr lang="cs-CZ" b="1" i="1" dirty="0" smtClean="0">
                <a:solidFill>
                  <a:srgbClr val="FF0000"/>
                </a:solidFill>
              </a:rPr>
              <a:t>chrání práva intelektuálního vlastnictví.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1.1 Zásady publikační etiky 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Obecně požadovanými  etickými zásadami jakékoliv vědecké činnosti a tudíž i tvorby a publikace  odborného  textu  jsou: </a:t>
            </a:r>
            <a:endParaRPr lang="cs-CZ" dirty="0" smtClean="0"/>
          </a:p>
          <a:p>
            <a:r>
              <a:rPr lang="cs-CZ" b="1" dirty="0" smtClean="0"/>
              <a:t>zodpovědnost</a:t>
            </a:r>
            <a:r>
              <a:rPr lang="cs-CZ" b="1" dirty="0"/>
              <a:t>,  </a:t>
            </a:r>
            <a:endParaRPr lang="cs-CZ" b="1" dirty="0" smtClean="0"/>
          </a:p>
          <a:p>
            <a:r>
              <a:rPr lang="cs-CZ" b="1" dirty="0" smtClean="0"/>
              <a:t>poctivost</a:t>
            </a:r>
            <a:r>
              <a:rPr lang="cs-CZ" b="1" dirty="0"/>
              <a:t>,   </a:t>
            </a:r>
            <a:endParaRPr lang="cs-CZ" b="1" dirty="0" smtClean="0"/>
          </a:p>
          <a:p>
            <a:r>
              <a:rPr lang="cs-CZ" b="1" dirty="0" smtClean="0"/>
              <a:t>důvěryhodnost </a:t>
            </a:r>
          </a:p>
          <a:p>
            <a:pPr marL="0" indent="0"/>
            <a:r>
              <a:rPr lang="cs-CZ" b="1" dirty="0" smtClean="0"/>
              <a:t>  pravdomluvnost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7601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2.1 Požadavky </a:t>
            </a:r>
            <a:r>
              <a:rPr lang="cs-CZ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kritéria uplatňování zásad publikační etiky. 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  </a:t>
            </a:r>
            <a:endParaRPr lang="cs-CZ" dirty="0"/>
          </a:p>
          <a:p>
            <a:pPr lvl="0"/>
            <a:r>
              <a:rPr lang="cs-CZ" b="1" dirty="0"/>
              <a:t>originalita-původnost </a:t>
            </a:r>
            <a:endParaRPr lang="cs-CZ" dirty="0"/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objektivnost-pravdivost  </a:t>
            </a:r>
            <a:endParaRPr lang="cs-CZ" dirty="0"/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transparentnost </a:t>
            </a:r>
            <a:r>
              <a:rPr lang="cs-CZ" b="1" dirty="0"/>
              <a:t>- spolehlivost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Nedodržení uvedených požadavků vede vždy k porušení publikační nebo citační etiky.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2743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1788</Words>
  <Application>Microsoft Office PowerPoint</Application>
  <PresentationFormat>Předvádění na obrazovce (4:3)</PresentationFormat>
  <Paragraphs>249</Paragraphs>
  <Slides>38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8" baseType="lpstr">
      <vt:lpstr>Arial</vt:lpstr>
      <vt:lpstr>Calibri</vt:lpstr>
      <vt:lpstr>Calibri Light</vt:lpstr>
      <vt:lpstr>Lucida Sans Unicode</vt:lpstr>
      <vt:lpstr>StarSymbol</vt:lpstr>
      <vt:lpstr>Tahoma</vt:lpstr>
      <vt:lpstr>Thorndale</vt:lpstr>
      <vt:lpstr>Times New Roman</vt:lpstr>
      <vt:lpstr>Wingdings</vt:lpstr>
      <vt:lpstr>Motiv Office</vt:lpstr>
      <vt:lpstr>Etické zásady vědecké práce: jak se vyhnout plagiátorství? </vt:lpstr>
      <vt:lpstr>Osnova semináře : </vt:lpstr>
      <vt:lpstr>1. Co je to vědecká práce? </vt:lpstr>
      <vt:lpstr>1.1 Etika vědecké práce, publikační etika, citační etika </vt:lpstr>
      <vt:lpstr>Etika vědecké práce, publikační etika, citační etika </vt:lpstr>
      <vt:lpstr> Proč je nutné dodržovat publikační etiku?</vt:lpstr>
      <vt:lpstr>Dodržování publikační etiky plní obecně tyto cíle:  </vt:lpstr>
      <vt:lpstr>1.1 Zásady publikační etiky </vt:lpstr>
      <vt:lpstr>2.1 Požadavky a kritéria uplatňování zásad publikační etiky. </vt:lpstr>
      <vt:lpstr>Originalita – původnost </vt:lpstr>
      <vt:lpstr>Objektivita a pravdivost </vt:lpstr>
      <vt:lpstr>Důvěryhodnost (transparentnost)-spolehlivost  </vt:lpstr>
      <vt:lpstr>2. Případy porušení citační etiky. </vt:lpstr>
      <vt:lpstr>Za hrubé porušování  vědecké etiky je  považováno jednání   (3F):</vt:lpstr>
      <vt:lpstr>Formy porušení publikační etiky</vt:lpstr>
      <vt:lpstr>2.1 Co je to plagiát?  Etymologický význam slova plagiát</vt:lpstr>
      <vt:lpstr>Co je  plagiát?</vt:lpstr>
      <vt:lpstr> Definice plagiátu  podle  TDKIV – České terminologické databáze z oblasti knihovnictví a informační vědy.   </vt:lpstr>
      <vt:lpstr>Definice plagiátu podle normy ČSN ISO 5127-2003:</vt:lpstr>
      <vt:lpstr>Definice plagiátorství podle Masarykovy univerzity v Brně.</vt:lpstr>
      <vt:lpstr>Plagiátorství je v definici MU identifikováno na základě: </vt:lpstr>
      <vt:lpstr>2.2 Typy plagiátorství podle motivu jednání:   úmyslné, vědomé plagiátorství a  neúmyslné, nevědomé plagiátorství.</vt:lpstr>
      <vt:lpstr> Typy plagiátorství podle způsobů a technik  opisování a kopírování cizího textu  </vt:lpstr>
      <vt:lpstr>Techniky  přebírání textu, které lze jednoznačně označit za plagiátorství  jsou: </vt:lpstr>
      <vt:lpstr>Dle způsobů „mixování“ lze rozlišovat plagiáty, </vt:lpstr>
      <vt:lpstr>Typy  plagiátů a plagiátorství  podle  zacházení s použitými zdroji.</vt:lpstr>
      <vt:lpstr> Úkol č. 2.2 Navzdory odkazu na zdroj stále jde o plagiát! </vt:lpstr>
      <vt:lpstr>Specifické typy plagiátorství</vt:lpstr>
      <vt:lpstr>Co není plagiátem? </vt:lpstr>
      <vt:lpstr>3. Postihy a trestání plagiátorství</vt:lpstr>
      <vt:lpstr> Postihy v mimoprávní rovině: </vt:lpstr>
      <vt:lpstr> Disciplinární sankce </vt:lpstr>
      <vt:lpstr>Zákon o vysokých školách 2018 - aktuální úplné znění (zákon č. 111/1998 Sb.) </vt:lpstr>
      <vt:lpstr>Postihy v autorskoprávní rovině: </vt:lpstr>
      <vt:lpstr>Autorský zákon</vt:lpstr>
      <vt:lpstr>Autorský zákon § 31 Citace</vt:lpstr>
      <vt:lpstr> Trestněprávní sankce: </vt:lpstr>
      <vt:lpstr>      Jak se vyhnout plagiátorství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Etické zásady vědecké práce: jak se vyhnout plagiátorství?</dc:title>
  <dc:creator>Tester</dc:creator>
  <cp:lastModifiedBy>1844</cp:lastModifiedBy>
  <cp:revision>25</cp:revision>
  <dcterms:created xsi:type="dcterms:W3CDTF">2018-10-08T08:22:26Z</dcterms:created>
  <dcterms:modified xsi:type="dcterms:W3CDTF">2019-10-10T12:43:32Z</dcterms:modified>
</cp:coreProperties>
</file>