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9" r:id="rId5"/>
    <p:sldId id="260" r:id="rId6"/>
    <p:sldId id="261" r:id="rId7"/>
    <p:sldId id="262" r:id="rId8"/>
    <p:sldId id="271" r:id="rId9"/>
    <p:sldId id="275" r:id="rId10"/>
    <p:sldId id="276" r:id="rId11"/>
    <p:sldId id="277" r:id="rId12"/>
    <p:sldId id="278" r:id="rId13"/>
    <p:sldId id="263" r:id="rId14"/>
    <p:sldId id="264" r:id="rId15"/>
    <p:sldId id="265" r:id="rId16"/>
    <p:sldId id="380" r:id="rId17"/>
    <p:sldId id="381" r:id="rId18"/>
    <p:sldId id="396" r:id="rId19"/>
    <p:sldId id="266" r:id="rId20"/>
    <p:sldId id="268" r:id="rId21"/>
    <p:sldId id="26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B2F0AF-99AA-4C49-8869-0C406DAD92AC}" v="15" dt="2019-11-06T14:19:20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746"/>
  </p:normalViewPr>
  <p:slideViewPr>
    <p:cSldViewPr>
      <p:cViewPr varScale="1">
        <p:scale>
          <a:sx n="88" d="100"/>
          <a:sy n="88" d="100"/>
        </p:scale>
        <p:origin x="148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CBFA-4BCB-47F7-8A74-BF2B509916D2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9F33-8D1B-47ED-AB1B-D5933F71D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96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9FB884-AAED-4229-80DC-EE8000BDF968}" type="datetimeFigureOut">
              <a:rPr lang="cs-CZ" smtClean="0"/>
              <a:t>07.11.19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H40BKvJZn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Inflace" TargetMode="External"/><Relationship Id="rId2" Type="http://schemas.openxmlformats.org/officeDocument/2006/relationships/hyperlink" Target="https://cs.wikipedia.org/wiki/Index_spot%C5%99ebitelsk%C3%BDch_c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%C3%9Arokov%C3%A1_sazb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Michal Janovec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570843" cy="1793167"/>
          </a:xfrm>
        </p:spPr>
        <p:txBody>
          <a:bodyPr/>
          <a:lstStyle/>
          <a:p>
            <a:r>
              <a:rPr lang="cs-CZ"/>
              <a:t>Česká národní banka</a:t>
            </a:r>
          </a:p>
        </p:txBody>
      </p:sp>
    </p:spTree>
    <p:extLst>
      <p:ext uri="{BB962C8B-B14F-4D97-AF65-F5344CB8AC3E}">
        <p14:creationId xmlns:p14="http://schemas.microsoft.com/office/powerpoint/2010/main" val="1596396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Sekce dohledu ČNB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funkcionální model prostřednictvím tří sekcí</a:t>
            </a:r>
          </a:p>
          <a:p>
            <a:pPr lvl="1"/>
            <a:r>
              <a:rPr lang="cs-CZ"/>
              <a:t> sekce dohledu nad finančním trhem, </a:t>
            </a:r>
          </a:p>
          <a:p>
            <a:pPr lvl="1"/>
            <a:r>
              <a:rPr lang="cs-CZ"/>
              <a:t> sekce regulace a analýz finančního trhu </a:t>
            </a:r>
          </a:p>
          <a:p>
            <a:pPr lvl="1"/>
            <a:r>
              <a:rPr lang="cs-CZ"/>
              <a:t> sekce licenčních a sankčních řízení. </a:t>
            </a:r>
          </a:p>
          <a:p>
            <a:pPr marL="457200" lvl="1" indent="0">
              <a:buNone/>
            </a:pPr>
            <a:endParaRPr lang="cs-CZ"/>
          </a:p>
          <a:p>
            <a:pPr marL="457200" lvl="1" indent="0">
              <a:buNone/>
            </a:pPr>
            <a:r>
              <a:rPr lang="cs-CZ"/>
              <a:t>Jedná se tedy o funkcionální model s několika sekcemi, integrovaný v rámci jediné instituce</a:t>
            </a:r>
          </a:p>
        </p:txBody>
      </p:sp>
    </p:spTree>
    <p:extLst>
      <p:ext uri="{BB962C8B-B14F-4D97-AF65-F5344CB8AC3E}">
        <p14:creationId xmlns:p14="http://schemas.microsoft.com/office/powerpoint/2010/main" val="1221189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Finanční dohled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defRPr/>
            </a:pPr>
            <a:r>
              <a:rPr lang="cs-CZ" b="1"/>
              <a:t>Sektorový model, resp. odvětvový model, </a:t>
            </a:r>
          </a:p>
          <a:p>
            <a:pPr lvl="1" algn="just">
              <a:defRPr/>
            </a:pPr>
            <a:r>
              <a:rPr lang="cs-CZ" b="1"/>
              <a:t>formuje dohledovou strukturu, v níž </a:t>
            </a:r>
            <a:r>
              <a:rPr lang="cs-CZ"/>
              <a:t>jsou finanční regulace a dohled institucionálně uspořádány podle základních sektorů finančního zprostředkování (větší či menší míra oddělení dohledových institucí pro jednotlivé segmenty trhu, tedy bankovnictví, pojišťovnictví atd)</a:t>
            </a:r>
          </a:p>
          <a:p>
            <a:pPr algn="just">
              <a:defRPr/>
            </a:pPr>
            <a:r>
              <a:rPr lang="cs-CZ" b="1"/>
              <a:t>Funkcionální model</a:t>
            </a:r>
          </a:p>
          <a:p>
            <a:pPr lvl="1" algn="just">
              <a:defRPr/>
            </a:pPr>
            <a:r>
              <a:rPr lang="cs-CZ" b="1"/>
              <a:t> v sobě zahrnuje řešení, kde finanční regulace a dohled </a:t>
            </a:r>
            <a:r>
              <a:rPr lang="cs-CZ"/>
              <a:t>sleduje ochranu jednotlivých funkcí finančního systému (tento model se opírá o typologii jednotlivých tržních selhání, proto odděluje ochranu investorů a spotřebitelů zaměřená na férové využívání trhů, obezřetnostní regulaci a dohled, stabilitu finančního systému a ochranu hospodářské soutěže)</a:t>
            </a:r>
            <a:endParaRPr lang="cs-CZ" b="1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007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Využití modelů dohledu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439295"/>
              </p:ext>
            </p:extLst>
          </p:nvPr>
        </p:nvGraphicFramePr>
        <p:xfrm>
          <a:off x="894837" y="843776"/>
          <a:ext cx="7344817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8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455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Základní modely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Státy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Sektorový model</a:t>
                      </a:r>
                      <a:endParaRPr lang="cs-CZ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Mezi sektorový- funkcionální model </a:t>
                      </a:r>
                      <a:r>
                        <a:rPr lang="cs-CZ" sz="900">
                          <a:effectLst/>
                        </a:rPr>
                        <a:t>(twin-peaks – dva orgány dohledu)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Mezi sektorový- integrovaný </a:t>
                      </a:r>
                      <a:r>
                        <a:rPr lang="cs-CZ" sz="900">
                          <a:effectLst/>
                        </a:rPr>
                        <a:t>model bez účasti centrální banky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Mezi sektorový- integrovaný model </a:t>
                      </a:r>
                      <a:r>
                        <a:rPr lang="cs-CZ" sz="900">
                          <a:effectLst/>
                        </a:rPr>
                        <a:t>s účasti centrální banky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 Evropské Unii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Bulharsko, Kypr, Řecko, Litva, Lucembursko, Rumunsko, Slovinsko, Španělsko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Belgie, Francie, Itálie, Nizozemí, Portugalsko, Velká Británie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Dánsko, Estonsko, Maďarsko, Lotyšsko, Malta, Polsko, Švédsko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Rakousko, Česká Republika, Finsko, Německo, Irsko, Slovensko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Mimo EU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Austrálie, Kanada, USA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Japonsko, Norsko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43608" y="5882789"/>
            <a:ext cx="94320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NewRomanPSMT" charset="0"/>
              </a:rPr>
              <a:t>Zdroj: SHOEMAKER. D.: Financial Supervision in the EU (2011)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623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Emise oběživa a peněžní oběh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Česká národní banka má monopolní právo vydávat bankovky a mince včetně mincí pamětních. </a:t>
            </a:r>
          </a:p>
          <a:p>
            <a:r>
              <a:rPr lang="cs-CZ"/>
              <a:t>Dbá o plynulý a hospodárný peněžní oběh,</a:t>
            </a:r>
          </a:p>
          <a:p>
            <a:r>
              <a:rPr lang="cs-CZ"/>
              <a:t>spravuje zásoby peněz, </a:t>
            </a:r>
          </a:p>
          <a:p>
            <a:r>
              <a:rPr lang="cs-CZ"/>
              <a:t>stahuje z oběhu a ničí opotřebované bankovky a mince a vyměňuje poškozené peníze za nové</a:t>
            </a:r>
          </a:p>
        </p:txBody>
      </p:sp>
    </p:spTree>
    <p:extLst>
      <p:ext uri="{BB962C8B-B14F-4D97-AF65-F5344CB8AC3E}">
        <p14:creationId xmlns:p14="http://schemas.microsoft.com/office/powerpoint/2010/main" val="2507907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Devizová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/>
              <a:t>Do devizové činnosti patří především správa devizových rezerv, operace na devizovém trhu a devizová regulace. </a:t>
            </a:r>
          </a:p>
          <a:p>
            <a:r>
              <a:rPr lang="cs-CZ"/>
              <a:t>Správa devizových rezerv má za cíl udržovat a eventuálně zvyšovat hodnotu devizových rezerv, zabezpečovat devizovou likviditu země.</a:t>
            </a:r>
          </a:p>
          <a:p>
            <a:r>
              <a:rPr lang="cs-CZ"/>
              <a:t>Devizové rezervy se skládají z cenných papírů denominovaných v cizích měnách, hotovosti a zlata.</a:t>
            </a:r>
          </a:p>
        </p:txBody>
      </p:sp>
    </p:spTree>
    <p:extLst>
      <p:ext uri="{BB962C8B-B14F-4D97-AF65-F5344CB8AC3E}">
        <p14:creationId xmlns:p14="http://schemas.microsoft.com/office/powerpoint/2010/main" val="120886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Platební styk a zúčtování bank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ČNB stanoví pravidla provádění platebního styku bankami i nebankovními subjekty. Například lhůty zúčtování, pravidla pro vydávání a užívání elektronických platebních prostředků (např. platebních karet) a pro bezpečné fungování platebních systémů.</a:t>
            </a:r>
          </a:p>
          <a:p>
            <a:r>
              <a:rPr lang="cs-CZ"/>
              <a:t>Provozuje systém mezibankovního platebního styku CERTIS a dále systém trhu krátkodobých dluhopisů SKD. </a:t>
            </a:r>
          </a:p>
          <a:p>
            <a:r>
              <a:rPr lang="cs-CZ"/>
              <a:t>Vede účty a poskytuje služby platebního styku zejména státu a bankám</a:t>
            </a:r>
          </a:p>
        </p:txBody>
      </p:sp>
    </p:spTree>
    <p:extLst>
      <p:ext uri="{BB962C8B-B14F-4D97-AF65-F5344CB8AC3E}">
        <p14:creationId xmlns:p14="http://schemas.microsoft.com/office/powerpoint/2010/main" val="3958073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FAA59F3-70FA-C844-95AB-A47CB4BB2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ČNB jako normotvůrce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0FEB71B-451F-6F4C-B106-0C171CFB68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00050" indent="-400050" eaLnBrk="1" hangingPunct="1">
              <a:lnSpc>
                <a:spcPct val="90000"/>
              </a:lnSpc>
            </a:pPr>
            <a:r>
              <a:rPr lang="cs-CZ" altLang="cs-CZ" sz="2600"/>
              <a:t>Česká národní banka stanoví </a:t>
            </a:r>
            <a:r>
              <a:rPr lang="cs-CZ" altLang="cs-CZ" sz="2600">
                <a:solidFill>
                  <a:srgbClr val="FF0000"/>
                </a:solidFill>
              </a:rPr>
              <a:t>vyhláškami (tzv. emisní vyhlášky) </a:t>
            </a:r>
            <a:r>
              <a:rPr lang="cs-CZ" altLang="cs-CZ" sz="2600"/>
              <a:t>mj</a:t>
            </a:r>
            <a:r>
              <a:rPr lang="cs-CZ" altLang="cs-CZ" sz="2600">
                <a:solidFill>
                  <a:schemeClr val="tx2"/>
                </a:solidFill>
              </a:rPr>
              <a:t>.</a:t>
            </a:r>
          </a:p>
          <a:p>
            <a:pPr marL="400050" indent="-400050" eaLnBrk="1" hangingPunct="1">
              <a:lnSpc>
                <a:spcPct val="90000"/>
              </a:lnSpc>
            </a:pPr>
            <a:endParaRPr lang="cs-CZ" altLang="cs-CZ" sz="2600">
              <a:solidFill>
                <a:schemeClr val="tx2"/>
              </a:solidFill>
            </a:endParaRPr>
          </a:p>
          <a:p>
            <a:pPr marL="725488" lvl="1" indent="-3810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200"/>
              <a:t>nominální hodnoty, rozměry, hmotnost, materiál, vzhled a další náležitosti bankovek a mincí a jejich vydání do oběhu,</a:t>
            </a:r>
          </a:p>
          <a:p>
            <a:pPr marL="725488" lvl="1" indent="-3810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endParaRPr lang="cs-CZ" altLang="cs-CZ" sz="2200"/>
          </a:p>
          <a:p>
            <a:pPr marL="725488" lvl="1" indent="-3810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200"/>
              <a:t>ukončení platnosti bankovek a mincí a způsob a dobu jejich výměny za jiné bankovky a mince.</a:t>
            </a:r>
          </a:p>
        </p:txBody>
      </p:sp>
    </p:spTree>
    <p:extLst>
      <p:ext uri="{BB962C8B-B14F-4D97-AF65-F5344CB8AC3E}">
        <p14:creationId xmlns:p14="http://schemas.microsoft.com/office/powerpoint/2010/main" val="324765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E9B9280-F0BC-6A47-A1E6-874711495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ČNB jako předkladatel Z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E1A0A80-F46D-3A49-96F6-67202E60B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ČNB </a:t>
            </a:r>
            <a:r>
              <a:rPr lang="cs-CZ" altLang="cs-CZ" b="1">
                <a:solidFill>
                  <a:schemeClr val="accent2"/>
                </a:solidFill>
              </a:rPr>
              <a:t>spolu s MF ČR</a:t>
            </a:r>
            <a:r>
              <a:rPr lang="cs-CZ" altLang="cs-CZ"/>
              <a:t> připravuje a předkládá vládě návrhy Z v oblasti měny a peněžního oběhu…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ČNB spolupracuje s MF ČR na přípravě návrhů Z v oblasti… platebního styku, regulace vydávání elektronických peněz…</a:t>
            </a:r>
          </a:p>
        </p:txBody>
      </p:sp>
    </p:spTree>
    <p:extLst>
      <p:ext uri="{BB962C8B-B14F-4D97-AF65-F5344CB8AC3E}">
        <p14:creationId xmlns:p14="http://schemas.microsoft.com/office/powerpoint/2010/main" val="1298331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948D687-6D0C-A24C-B6A6-6E892E6244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chemeClr val="accent2"/>
                </a:solidFill>
              </a:rPr>
              <a:t>Role komerčních </a:t>
            </a:r>
            <a:r>
              <a:rPr lang="cs-CZ" altLang="cs-CZ" b="0">
                <a:solidFill>
                  <a:schemeClr val="accent2"/>
                </a:solidFill>
              </a:rPr>
              <a:t>(obchodních)</a:t>
            </a:r>
            <a:r>
              <a:rPr lang="cs-CZ" altLang="cs-CZ">
                <a:solidFill>
                  <a:schemeClr val="accent2"/>
                </a:solidFill>
              </a:rPr>
              <a:t> bank</a:t>
            </a:r>
            <a:r>
              <a:rPr lang="cs-CZ" altLang="cs-CZ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4D326B1-1C7D-264F-A6C2-E68FC6FF3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/>
            <a:r>
              <a:rPr lang="cs-CZ" altLang="cs-CZ" sz="2300"/>
              <a:t>finanční zprostředkování (obchody s penězi na finančním trhu);</a:t>
            </a:r>
          </a:p>
          <a:p>
            <a:pPr lvl="1" eaLnBrk="1" hangingPunct="1"/>
            <a:endParaRPr lang="cs-CZ" altLang="cs-CZ" sz="2300"/>
          </a:p>
          <a:p>
            <a:pPr lvl="1" eaLnBrk="1" hangingPunct="1"/>
            <a:r>
              <a:rPr lang="cs-CZ" altLang="cs-CZ" sz="2300">
                <a:solidFill>
                  <a:srgbClr val="FF0000"/>
                </a:solidFill>
              </a:rPr>
              <a:t>realizace platebního styku</a:t>
            </a:r>
            <a:r>
              <a:rPr lang="cs-CZ" altLang="cs-CZ" sz="2300"/>
              <a:t> (s výnosy zejména ve formě „</a:t>
            </a:r>
            <a:r>
              <a:rPr lang="cs-CZ" altLang="cs-CZ" sz="2300">
                <a:solidFill>
                  <a:srgbClr val="FF0000"/>
                </a:solidFill>
              </a:rPr>
              <a:t>poplatků</a:t>
            </a:r>
            <a:r>
              <a:rPr lang="cs-CZ" altLang="cs-CZ" sz="2300"/>
              <a:t>“ a provizí za bankou provedené služby v oblasti platebního styku);</a:t>
            </a:r>
          </a:p>
          <a:p>
            <a:pPr lvl="1" eaLnBrk="1" hangingPunct="1"/>
            <a:endParaRPr lang="cs-CZ" altLang="cs-CZ" sz="2300"/>
          </a:p>
          <a:p>
            <a:pPr lvl="1" eaLnBrk="1" hangingPunct="1"/>
            <a:r>
              <a:rPr lang="cs-CZ" altLang="cs-CZ" sz="2300">
                <a:solidFill>
                  <a:srgbClr val="FF0000"/>
                </a:solidFill>
              </a:rPr>
              <a:t>emise bezhotovostních peněz</a:t>
            </a:r>
            <a:r>
              <a:rPr lang="cs-CZ" altLang="cs-CZ" sz="2300"/>
              <a:t> (jedná se o funkci bankovního sektoru jako celku, základ emise bezhotovostních peněz spočívá v procesu multiplikace bankovních depozit)</a:t>
            </a:r>
          </a:p>
        </p:txBody>
      </p:sp>
    </p:spTree>
    <p:extLst>
      <p:ext uri="{BB962C8B-B14F-4D97-AF65-F5344CB8AC3E}">
        <p14:creationId xmlns:p14="http://schemas.microsoft.com/office/powerpoint/2010/main" val="2206662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ještě?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/>
              <a:t>ČNB poskytuje bankovní služby pro stát a veřejný sektor. </a:t>
            </a:r>
          </a:p>
          <a:p>
            <a:r>
              <a:rPr lang="cs-CZ"/>
              <a:t>Vede účty organizacím napojeným na státní rozpočet (finanční a celní úřady, Česká správa sociálního zabezpečení, úřady práce, příspěvkové organizace, státní fondy)</a:t>
            </a:r>
          </a:p>
          <a:p>
            <a:r>
              <a:rPr lang="cs-CZ"/>
              <a:t>Banka je politicky nezávislá (garantováno Ústavaou, zákonem o ČNB a postavením bankovní rady); </a:t>
            </a:r>
          </a:p>
          <a:p>
            <a:r>
              <a:rPr lang="cs-CZ"/>
              <a:t>zodpovídá se dvakrát ročně Poslanecké sněmovně</a:t>
            </a:r>
          </a:p>
        </p:txBody>
      </p:sp>
    </p:spTree>
    <p:extLst>
      <p:ext uri="{BB962C8B-B14F-4D97-AF65-F5344CB8AC3E}">
        <p14:creationId xmlns:p14="http://schemas.microsoft.com/office/powerpoint/2010/main" val="324159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BE2D7-7F41-C24A-A53A-D7793F5E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ČNB</a:t>
            </a:r>
          </a:p>
        </p:txBody>
      </p:sp>
      <p:pic>
        <p:nvPicPr>
          <p:cNvPr id="4" name="Content Placeholder 3" descr="fotogalerie_obr_bud_01big">
            <a:extLst>
              <a:ext uri="{FF2B5EF4-FFF2-40B4-BE49-F238E27FC236}">
                <a16:creationId xmlns:a16="http://schemas.microsoft.com/office/drawing/2014/main" id="{781E62E5-DC6D-1B44-BA94-DA8D05E6E693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624" y="113178"/>
            <a:ext cx="6345895" cy="42589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65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Bankovní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Nejvyšším řídícím orgánem České národní banky je sedmičlenná Bankovní rada. </a:t>
            </a:r>
          </a:p>
          <a:p>
            <a:r>
              <a:rPr lang="cs-CZ"/>
              <a:t>guvernér ČNB, dva viceguvernéři a další čtyři členové bankovní rady. </a:t>
            </a:r>
          </a:p>
          <a:p>
            <a:r>
              <a:rPr lang="cs-CZ"/>
              <a:t>Členy bankovní rady na dobu 6 let jmenuje a odvolává prezident (bez nutnosti kontrasignace nebo souhlasu jiného ústavního orgánu).</a:t>
            </a:r>
          </a:p>
          <a:p>
            <a:r>
              <a:rPr lang="cs-CZ"/>
              <a:t>Rada přijímá svá rozhodnutí prostou většinou hlasů, je usnášeníschopná, je-li přítomen guvernér, nebo jím pověřený předsedající viceguvernér a alespoň další tři její členové</a:t>
            </a:r>
          </a:p>
        </p:txBody>
      </p:sp>
    </p:spTree>
    <p:extLst>
      <p:ext uri="{BB962C8B-B14F-4D97-AF65-F5344CB8AC3E}">
        <p14:creationId xmlns:p14="http://schemas.microsoft.com/office/powerpoint/2010/main" val="1890929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D3D41-FBAC-2A41-BD96-2E93519EF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uvolňování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0E0EF-DC43-5F4B-83A6-E5791FA6CA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https://www.youtube.com/watch?v=OH40BKvJZno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007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Zakotvení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Je právnická osoba veřejného práva</a:t>
            </a:r>
          </a:p>
          <a:p>
            <a:pPr algn="just"/>
            <a:r>
              <a:rPr lang="cs-CZ"/>
              <a:t>ČNB je ústřední bankou České republiky, orgánem vykonávajícím </a:t>
            </a:r>
            <a:r>
              <a:rPr lang="cs-CZ" b="1"/>
              <a:t>dohled nad finančním trhem </a:t>
            </a:r>
            <a:r>
              <a:rPr lang="cs-CZ"/>
              <a:t>a orgánem </a:t>
            </a:r>
            <a:r>
              <a:rPr lang="cs-CZ" b="1"/>
              <a:t>příslušným k řešení krize na finančním trhu</a:t>
            </a:r>
            <a:r>
              <a:rPr lang="cs-CZ"/>
              <a:t>. </a:t>
            </a:r>
          </a:p>
          <a:p>
            <a:pPr algn="just"/>
            <a:r>
              <a:rPr lang="cs-CZ"/>
              <a:t>Je zřízena Ústavou České republiky a svou činnost vyvíjí v souladu se zákonem č. 6/1993 Sb., o České národní bance</a:t>
            </a:r>
          </a:p>
        </p:txBody>
      </p:sp>
    </p:spTree>
    <p:extLst>
      <p:ext uri="{BB962C8B-B14F-4D97-AF65-F5344CB8AC3E}">
        <p14:creationId xmlns:p14="http://schemas.microsoft.com/office/powerpoint/2010/main" val="1777739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Podle článku 98 Ústavy ČR a v souladu s primárním právem EU je hlavním cílem činnosti ČNB péče o cenovou stabilitu</a:t>
            </a:r>
          </a:p>
          <a:p>
            <a:pPr lvl="1"/>
            <a:r>
              <a:rPr lang="cs-CZ"/>
              <a:t>Pomocí měnověpolitických nástrojů</a:t>
            </a:r>
          </a:p>
          <a:p>
            <a:pPr marL="457200" lvl="1" indent="0">
              <a:buNone/>
            </a:pPr>
            <a:endParaRPr lang="cs-CZ"/>
          </a:p>
          <a:p>
            <a:r>
              <a:rPr lang="cs-CZ"/>
              <a:t>Péče o finanční stabilitu</a:t>
            </a:r>
          </a:p>
          <a:p>
            <a:r>
              <a:rPr lang="cs-CZ"/>
              <a:t>Podpora hospodářské politiky státu</a:t>
            </a:r>
          </a:p>
        </p:txBody>
      </p:sp>
    </p:spTree>
    <p:extLst>
      <p:ext uri="{BB962C8B-B14F-4D97-AF65-F5344CB8AC3E}">
        <p14:creationId xmlns:p14="http://schemas.microsoft.com/office/powerpoint/2010/main" val="122615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cs-CZ"/>
              <a:t>V souladu se svým hlavním cílem ČNB určuje </a:t>
            </a:r>
            <a:r>
              <a:rPr lang="cs-CZ" b="1"/>
              <a:t>měnovou politiku</a:t>
            </a:r>
            <a:r>
              <a:rPr lang="cs-CZ"/>
              <a:t>, </a:t>
            </a:r>
            <a:r>
              <a:rPr lang="cs-CZ" b="1"/>
              <a:t>vydává bankovky a mince</a:t>
            </a:r>
            <a:r>
              <a:rPr lang="cs-CZ"/>
              <a:t>, řídí a dohlíží na </a:t>
            </a:r>
            <a:r>
              <a:rPr lang="cs-CZ" b="1"/>
              <a:t>peněžní oběh</a:t>
            </a:r>
            <a:r>
              <a:rPr lang="cs-CZ"/>
              <a:t>, </a:t>
            </a:r>
            <a:r>
              <a:rPr lang="cs-CZ" b="1"/>
              <a:t>platební styk a zúčtování bank</a:t>
            </a:r>
            <a:r>
              <a:rPr lang="cs-CZ"/>
              <a:t>. </a:t>
            </a:r>
          </a:p>
          <a:p>
            <a:pPr algn="just"/>
            <a:r>
              <a:rPr lang="cs-CZ" b="1"/>
              <a:t>Vykonává dohled</a:t>
            </a:r>
            <a:r>
              <a:rPr lang="cs-CZ"/>
              <a:t> nad finančním trhem</a:t>
            </a:r>
          </a:p>
        </p:txBody>
      </p:sp>
    </p:spTree>
    <p:extLst>
      <p:ext uri="{BB962C8B-B14F-4D97-AF65-F5344CB8AC3E}">
        <p14:creationId xmlns:p14="http://schemas.microsoft.com/office/powerpoint/2010/main" val="235937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Měnová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Její deklarovanou úlohou je zajistit stabilitu </a:t>
            </a:r>
            <a:r>
              <a:rPr lang="cs-CZ">
                <a:hlinkClick r:id="rId2" tooltip="Index spotřebitelských cen"/>
              </a:rPr>
              <a:t>cenového indexu</a:t>
            </a:r>
            <a:r>
              <a:rPr lang="cs-CZ"/>
              <a:t> (což není totožné jako stabilita cen). </a:t>
            </a:r>
          </a:p>
          <a:p>
            <a:r>
              <a:rPr lang="cs-CZ"/>
              <a:t>ČNB usiluje o plnění uvedené úlohy v rámci měnově politického režimu nazývaného cílování </a:t>
            </a:r>
            <a:r>
              <a:rPr lang="cs-CZ">
                <a:hlinkClick r:id="rId3" tooltip="Inflace"/>
              </a:rPr>
              <a:t>inflace</a:t>
            </a:r>
            <a:r>
              <a:rPr lang="cs-CZ"/>
              <a:t>. </a:t>
            </a:r>
          </a:p>
          <a:p>
            <a:r>
              <a:rPr lang="cs-CZ"/>
              <a:t>Rozhodování bankovní rady ČNB o nastavení základních </a:t>
            </a:r>
            <a:r>
              <a:rPr lang="cs-CZ">
                <a:hlinkClick r:id="rId4" tooltip="Úroková sazba"/>
              </a:rPr>
              <a:t>úrokových sazeb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3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Dohled nad finančním trhem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V souhrnu tzn. dohled nad bankovním sektorem, kapitálovým trhem, pojišťovnictvím a penzijním připojištěním, družstevními záložnami, devizový dohled a dohled nad institucemi elektronických peněz. ČNB stanoví pravidla, která chrání stabilitu celého finančního trhu</a:t>
            </a:r>
          </a:p>
        </p:txBody>
      </p:sp>
    </p:spTree>
    <p:extLst>
      <p:ext uri="{BB962C8B-B14F-4D97-AF65-F5344CB8AC3E}">
        <p14:creationId xmlns:p14="http://schemas.microsoft.com/office/powerpoint/2010/main" val="169341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D1387-6688-0D42-9ACD-309DB11EF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Sjednocený dohled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F3C53-F5B9-DD44-BBD9-A09F59B1A0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A32DF06-C81D-374C-BD0A-538283B16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07" y="657761"/>
            <a:ext cx="8908986" cy="3548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11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Sjednocený dohled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/>
              <a:t>V rámci strukturace integrovaného dohledu, který byl konsolidován v České do roku 2007  - </a:t>
            </a:r>
            <a:r>
              <a:rPr lang="cs-CZ" altLang="cs-CZ" b="1"/>
              <a:t>sektorový model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bankovního dohledu, 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</a:t>
            </a:r>
            <a:r>
              <a:rPr lang="pl-PL" altLang="cs-CZ"/>
              <a:t>dohledu nad pojišťovnami a </a:t>
            </a:r>
          </a:p>
          <a:p>
            <a:pPr>
              <a:buFont typeface="Wingdings" pitchFamily="2" charset="2"/>
              <a:buChar char="§"/>
            </a:pPr>
            <a:r>
              <a:rPr lang="pl-PL" altLang="cs-CZ"/>
              <a:t>sekce ohledu nad kapitálovým trhem, </a:t>
            </a:r>
          </a:p>
          <a:p>
            <a:endParaRPr lang="pl-PL" altLang="cs-CZ"/>
          </a:p>
          <a:p>
            <a:r>
              <a:rPr lang="pl-PL" altLang="cs-CZ"/>
              <a:t>Od 1. </a:t>
            </a:r>
            <a:r>
              <a:rPr lang="cs-CZ" altLang="cs-CZ"/>
              <a:t>ledna 2008 </a:t>
            </a:r>
            <a:r>
              <a:rPr lang="cs-CZ" altLang="cs-CZ" b="1"/>
              <a:t>funkcionální model</a:t>
            </a:r>
            <a:r>
              <a:rPr lang="cs-CZ" altLang="cs-CZ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dohledu nad finančním trhem,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regulace a analýz finančního trhu 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licenčních a sankčních řízení.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850929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</TotalTime>
  <Words>1002</Words>
  <Application>Microsoft Macintosh PowerPoint</Application>
  <PresentationFormat>On-screen Show (4:3)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Georgia</vt:lpstr>
      <vt:lpstr>Times New Roman</vt:lpstr>
      <vt:lpstr>Trebuchet MS</vt:lpstr>
      <vt:lpstr>Wingdings</vt:lpstr>
      <vt:lpstr>Aerodynamika</vt:lpstr>
      <vt:lpstr>Česká národní banka</vt:lpstr>
      <vt:lpstr>ČNB</vt:lpstr>
      <vt:lpstr>Zakotvení</vt:lpstr>
      <vt:lpstr>Cíle</vt:lpstr>
      <vt:lpstr>Činnosti</vt:lpstr>
      <vt:lpstr>Měnová politika</vt:lpstr>
      <vt:lpstr>Dohled nad finančním trhem</vt:lpstr>
      <vt:lpstr>Sjednocený dohled</vt:lpstr>
      <vt:lpstr>Sjednocený dohled v ČR</vt:lpstr>
      <vt:lpstr>Sekce dohledu ČNB</vt:lpstr>
      <vt:lpstr>Finanční dohled</vt:lpstr>
      <vt:lpstr>Využití modelů dohledu</vt:lpstr>
      <vt:lpstr>Emise oběživa a peněžní oběh</vt:lpstr>
      <vt:lpstr>Devizová činnost</vt:lpstr>
      <vt:lpstr>Platební styk a zúčtování bank</vt:lpstr>
      <vt:lpstr>ČNB jako normotvůrce</vt:lpstr>
      <vt:lpstr>ČNB jako předkladatel Z</vt:lpstr>
      <vt:lpstr>Role komerčních (obchodních) bank </vt:lpstr>
      <vt:lpstr>Co ještě?</vt:lpstr>
      <vt:lpstr>Bankovní rada</vt:lpstr>
      <vt:lpstr>Kvantitativní uvolňování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Národní Banka</dc:title>
  <dc:creator>Green</dc:creator>
  <cp:lastModifiedBy>Michal Janovec</cp:lastModifiedBy>
  <cp:revision>7</cp:revision>
  <dcterms:created xsi:type="dcterms:W3CDTF">2016-02-26T09:07:58Z</dcterms:created>
  <dcterms:modified xsi:type="dcterms:W3CDTF">2019-11-07T07:09:14Z</dcterms:modified>
</cp:coreProperties>
</file>