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handoutMasterIdLst>
    <p:handoutMasterId r:id="rId82"/>
  </p:handoutMasterIdLst>
  <p:sldIdLst>
    <p:sldId id="268" r:id="rId2"/>
    <p:sldId id="365" r:id="rId3"/>
    <p:sldId id="366" r:id="rId4"/>
    <p:sldId id="289" r:id="rId5"/>
    <p:sldId id="341" r:id="rId6"/>
    <p:sldId id="340" r:id="rId7"/>
    <p:sldId id="355" r:id="rId8"/>
    <p:sldId id="342" r:id="rId9"/>
    <p:sldId id="343" r:id="rId10"/>
    <p:sldId id="344" r:id="rId11"/>
    <p:sldId id="345" r:id="rId12"/>
    <p:sldId id="346" r:id="rId13"/>
    <p:sldId id="347" r:id="rId14"/>
    <p:sldId id="348" r:id="rId15"/>
    <p:sldId id="349" r:id="rId16"/>
    <p:sldId id="350" r:id="rId17"/>
    <p:sldId id="351" r:id="rId18"/>
    <p:sldId id="352" r:id="rId19"/>
    <p:sldId id="356" r:id="rId20"/>
    <p:sldId id="353" r:id="rId21"/>
    <p:sldId id="354" r:id="rId22"/>
    <p:sldId id="357" r:id="rId23"/>
    <p:sldId id="359" r:id="rId24"/>
    <p:sldId id="358" r:id="rId25"/>
    <p:sldId id="360" r:id="rId26"/>
    <p:sldId id="362" r:id="rId27"/>
    <p:sldId id="361" r:id="rId28"/>
    <p:sldId id="363" r:id="rId29"/>
    <p:sldId id="364" r:id="rId30"/>
    <p:sldId id="309" r:id="rId31"/>
    <p:sldId id="367" r:id="rId32"/>
    <p:sldId id="295" r:id="rId33"/>
    <p:sldId id="310" r:id="rId34"/>
    <p:sldId id="311" r:id="rId35"/>
    <p:sldId id="312" r:id="rId36"/>
    <p:sldId id="294" r:id="rId37"/>
    <p:sldId id="296" r:id="rId38"/>
    <p:sldId id="297" r:id="rId39"/>
    <p:sldId id="298" r:id="rId40"/>
    <p:sldId id="299" r:id="rId41"/>
    <p:sldId id="300" r:id="rId42"/>
    <p:sldId id="313" r:id="rId43"/>
    <p:sldId id="368" r:id="rId44"/>
    <p:sldId id="369" r:id="rId45"/>
    <p:sldId id="317" r:id="rId46"/>
    <p:sldId id="286" r:id="rId47"/>
    <p:sldId id="287" r:id="rId48"/>
    <p:sldId id="288" r:id="rId49"/>
    <p:sldId id="257" r:id="rId50"/>
    <p:sldId id="259" r:id="rId51"/>
    <p:sldId id="318" r:id="rId52"/>
    <p:sldId id="301" r:id="rId53"/>
    <p:sldId id="302" r:id="rId54"/>
    <p:sldId id="319" r:id="rId55"/>
    <p:sldId id="320" r:id="rId56"/>
    <p:sldId id="321" r:id="rId57"/>
    <p:sldId id="322" r:id="rId58"/>
    <p:sldId id="303" r:id="rId59"/>
    <p:sldId id="304" r:id="rId60"/>
    <p:sldId id="323" r:id="rId61"/>
    <p:sldId id="324" r:id="rId62"/>
    <p:sldId id="325" r:id="rId63"/>
    <p:sldId id="326" r:id="rId64"/>
    <p:sldId id="327" r:id="rId65"/>
    <p:sldId id="338" r:id="rId66"/>
    <p:sldId id="339" r:id="rId67"/>
    <p:sldId id="328" r:id="rId68"/>
    <p:sldId id="329" r:id="rId69"/>
    <p:sldId id="330" r:id="rId70"/>
    <p:sldId id="331" r:id="rId71"/>
    <p:sldId id="332" r:id="rId72"/>
    <p:sldId id="305" r:id="rId73"/>
    <p:sldId id="314" r:id="rId74"/>
    <p:sldId id="333" r:id="rId75"/>
    <p:sldId id="334" r:id="rId76"/>
    <p:sldId id="335" r:id="rId77"/>
    <p:sldId id="336" r:id="rId78"/>
    <p:sldId id="337" r:id="rId79"/>
    <p:sldId id="306" r:id="rId80"/>
    <p:sldId id="315" r:id="rId8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FF3300"/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0" d="100"/>
          <a:sy n="80" d="100"/>
        </p:scale>
        <p:origin x="965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5E07ECA-8B69-49A4-9CB4-6A7A73BA03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731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0E90F42B-35F4-4DDE-A082-52CD5090C52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134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FFF37-6046-4BB7-BC5F-8069D27EC39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5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E5232-18DF-4BC2-89EB-A53EE34237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363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A4B56D-975F-470B-A01B-4ACFE1611F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108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0F42B-35F4-4DDE-A082-52CD5090C52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640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EB1C0-1888-41C0-B7D0-89D2372175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403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287A1-7B39-4D0C-B3B2-DCFA67D717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587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7EEFD-B2D9-47C6-B6BC-28AB68A1B23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08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0F42B-35F4-4DDE-A082-52CD5090C52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36422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6899D-9A1B-4143-956B-9ED1812BB7E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5446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81335-E364-4469-A2F8-68126830F80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9127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596ED-CE8C-4691-BDEF-0EF1DBD23CC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5505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pPr>
              <a:defRPr/>
            </a:pPr>
            <a:fld id="{0E90F42B-35F4-4DDE-A082-52CD5090C52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82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 smtClean="0"/>
              <a:t>Právní skutečnosti</a:t>
            </a:r>
            <a:br>
              <a:rPr lang="cs-CZ" altLang="cs-CZ" dirty="0" smtClean="0"/>
            </a:br>
            <a:endParaRPr lang="cs-CZ" altLang="cs-CZ" dirty="0" smtClean="0"/>
          </a:p>
        </p:txBody>
      </p:sp>
      <p:sp>
        <p:nvSpPr>
          <p:cNvPr id="6147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sz="2000" dirty="0" smtClean="0"/>
              <a:t>Doc. JUDr. Kateřina Ronovská, Ph.D.</a:t>
            </a:r>
          </a:p>
          <a:p>
            <a:r>
              <a:rPr lang="cs-CZ" altLang="cs-CZ" sz="2000" dirty="0" smtClean="0"/>
              <a:t>JUDr. Petr Lavický, Ph.D.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Pojmové znaky PJ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užším x širším smyslu (§ 545)</a:t>
            </a:r>
          </a:p>
          <a:p>
            <a:r>
              <a:rPr lang="cs-CZ" b="1" dirty="0"/>
              <a:t>Pojmové znaky </a:t>
            </a:r>
            <a:r>
              <a:rPr lang="cs-CZ" dirty="0"/>
              <a:t>(nutné pro vznik/</a:t>
            </a:r>
            <a:r>
              <a:rPr lang="cs-CZ" dirty="0" err="1"/>
              <a:t>perfekci</a:t>
            </a:r>
            <a:r>
              <a:rPr lang="cs-CZ" dirty="0"/>
              <a:t> PJ):</a:t>
            </a:r>
          </a:p>
          <a:p>
            <a:pPr lvl="1"/>
            <a:r>
              <a:rPr lang="cs-CZ" dirty="0"/>
              <a:t>projev vůle („navenek vyjádřené chtění“)</a:t>
            </a:r>
          </a:p>
          <a:p>
            <a:pPr lvl="1"/>
            <a:r>
              <a:rPr lang="cs-CZ" dirty="0"/>
              <a:t>zaměření </a:t>
            </a:r>
            <a:r>
              <a:rPr lang="cs-CZ" dirty="0" smtClean="0"/>
              <a:t>PV na </a:t>
            </a:r>
            <a:r>
              <a:rPr lang="cs-CZ" dirty="0"/>
              <a:t>vznik/změnu/zánik práv a povinností</a:t>
            </a:r>
          </a:p>
          <a:p>
            <a:pPr lvl="1"/>
            <a:r>
              <a:rPr lang="cs-CZ" dirty="0"/>
              <a:t>uznání (aprobace) </a:t>
            </a:r>
            <a:r>
              <a:rPr lang="cs-CZ" dirty="0" smtClean="0"/>
              <a:t>PV právním </a:t>
            </a:r>
            <a:r>
              <a:rPr lang="cs-CZ" dirty="0"/>
              <a:t>řádem	</a:t>
            </a:r>
          </a:p>
          <a:p>
            <a:r>
              <a:rPr lang="cs-CZ" dirty="0"/>
              <a:t>Právní jednání vzniká, i když právní následky nenastanou (</a:t>
            </a:r>
            <a:r>
              <a:rPr lang="cs-CZ" dirty="0" err="1"/>
              <a:t>nepl</a:t>
            </a:r>
            <a:r>
              <a:rPr lang="cs-CZ" dirty="0"/>
              <a:t>. </a:t>
            </a:r>
            <a:r>
              <a:rPr lang="cs-CZ" dirty="0" err="1"/>
              <a:t>pr</a:t>
            </a:r>
            <a:r>
              <a:rPr lang="cs-CZ" dirty="0"/>
              <a:t>. jednání)	</a:t>
            </a:r>
          </a:p>
        </p:txBody>
      </p:sp>
    </p:spTree>
    <p:extLst>
      <p:ext uri="{BB962C8B-B14F-4D97-AF65-F5344CB8AC3E}">
        <p14:creationId xmlns:p14="http://schemas.microsoft.com/office/powerpoint/2010/main" val="1078016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Jednání (nikoliv právní jednání)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Jednání </a:t>
            </a:r>
            <a:r>
              <a:rPr lang="cs-CZ" b="1" dirty="0"/>
              <a:t>zdánlivé</a:t>
            </a:r>
          </a:p>
          <a:p>
            <a:r>
              <a:rPr lang="cs-CZ" dirty="0"/>
              <a:t>Tzv. </a:t>
            </a:r>
            <a:r>
              <a:rPr lang="cs-CZ" b="1" dirty="0"/>
              <a:t>informační </a:t>
            </a:r>
            <a:r>
              <a:rPr lang="cs-CZ" b="1" dirty="0" smtClean="0"/>
              <a:t>úkon </a:t>
            </a:r>
            <a:r>
              <a:rPr lang="cs-CZ" dirty="0"/>
              <a:t>(např. § 1811, § 1728/2)</a:t>
            </a:r>
          </a:p>
          <a:p>
            <a:r>
              <a:rPr lang="cs-CZ" dirty="0"/>
              <a:t>Společenské </a:t>
            </a:r>
            <a:r>
              <a:rPr lang="cs-CZ" b="1" dirty="0"/>
              <a:t>úsluhy</a:t>
            </a:r>
            <a:r>
              <a:rPr lang="cs-CZ" dirty="0"/>
              <a:t> (II. ÚS 231/10)</a:t>
            </a:r>
          </a:p>
          <a:p>
            <a:pPr lvl="1"/>
            <a:r>
              <a:rPr lang="cs-CZ" dirty="0"/>
              <a:t>pozvání na kulturní akci či konsumaci nápojů</a:t>
            </a:r>
          </a:p>
          <a:p>
            <a:pPr lvl="1"/>
            <a:r>
              <a:rPr lang="cs-CZ" dirty="0"/>
              <a:t>jednorázové poskytnutí přístřeší</a:t>
            </a:r>
          </a:p>
          <a:p>
            <a:pPr lvl="1"/>
            <a:r>
              <a:rPr lang="cs-CZ" dirty="0"/>
              <a:t> odnos nákupu</a:t>
            </a:r>
          </a:p>
          <a:p>
            <a:pPr lvl="1"/>
            <a:r>
              <a:rPr lang="cs-CZ" dirty="0"/>
              <a:t>výměna pneumatiky</a:t>
            </a:r>
          </a:p>
          <a:p>
            <a:pPr lvl="1"/>
            <a:r>
              <a:rPr lang="cs-CZ" dirty="0"/>
              <a:t>svezení stopaře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6779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 vůle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Vůle</a:t>
            </a:r>
            <a:r>
              <a:rPr lang="cs-CZ" dirty="0"/>
              <a:t> (I. ÚS 623/03): </a:t>
            </a:r>
            <a:r>
              <a:rPr lang="cs-CZ" i="1" dirty="0"/>
              <a:t>„vnitřní stav jednající osoby, který není bezprostředně přístupný interpretovi právního úkonu a není interpretem tohoto právního úkonu poznatelný. Na vůli je nutno usuzovat z vnějších okolností spojených s podpisem a realizací smluvního vztahu…..“</a:t>
            </a:r>
          </a:p>
          <a:p>
            <a:r>
              <a:rPr lang="cs-CZ" dirty="0"/>
              <a:t>Vůle je to, co má jednající – zkoumáme u něj (skutečná vůle)</a:t>
            </a:r>
          </a:p>
          <a:p>
            <a:r>
              <a:rPr lang="cs-CZ" dirty="0"/>
              <a:t>3 stupně: Vůle k jednání, vůle být vázán, vůle k určitým následkům</a:t>
            </a:r>
          </a:p>
          <a:p>
            <a:r>
              <a:rPr lang="cs-CZ" dirty="0"/>
              <a:t>Subjektivní hledisko (jednajícího) x objektivní pohled (interpreta)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443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Vůle skutečná x </a:t>
            </a:r>
            <a:r>
              <a:rPr lang="cs-CZ" dirty="0" smtClean="0"/>
              <a:t>projevená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Tři teorie</a:t>
            </a:r>
            <a:r>
              <a:rPr lang="cs-CZ" dirty="0" smtClean="0"/>
              <a:t>:</a:t>
            </a:r>
          </a:p>
          <a:p>
            <a:pPr lvl="1"/>
            <a:r>
              <a:rPr lang="cs-CZ" dirty="0"/>
              <a:t>t</a:t>
            </a:r>
            <a:r>
              <a:rPr lang="cs-CZ" dirty="0" smtClean="0"/>
              <a:t>eorie </a:t>
            </a:r>
            <a:r>
              <a:rPr lang="cs-CZ" dirty="0"/>
              <a:t>vůle</a:t>
            </a:r>
          </a:p>
          <a:p>
            <a:pPr lvl="1"/>
            <a:r>
              <a:rPr lang="cs-CZ" dirty="0" smtClean="0"/>
              <a:t>teorie </a:t>
            </a:r>
            <a:r>
              <a:rPr lang="cs-CZ" dirty="0"/>
              <a:t>projevu</a:t>
            </a:r>
          </a:p>
          <a:p>
            <a:pPr lvl="1"/>
            <a:r>
              <a:rPr lang="cs-CZ" dirty="0" smtClean="0"/>
              <a:t>teorie </a:t>
            </a:r>
            <a:r>
              <a:rPr lang="cs-CZ" dirty="0"/>
              <a:t>důvěry</a:t>
            </a:r>
          </a:p>
          <a:p>
            <a:r>
              <a:rPr lang="cs-CZ" dirty="0"/>
              <a:t>Relevantní, zda právní jednání je: </a:t>
            </a:r>
          </a:p>
          <a:p>
            <a:pPr lvl="1"/>
            <a:r>
              <a:rPr lang="cs-CZ" dirty="0"/>
              <a:t>jednostranné/dvou- a vícestranné</a:t>
            </a:r>
          </a:p>
          <a:p>
            <a:pPr lvl="1"/>
            <a:r>
              <a:rPr lang="cs-CZ" dirty="0"/>
              <a:t>adresované/neadresované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387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vůle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Východisko: právní jednání je nástrojem realizace autonomie vůle</a:t>
            </a:r>
          </a:p>
          <a:p>
            <a:r>
              <a:rPr lang="cs-CZ" b="1" dirty="0"/>
              <a:t>Preference skutečné vůle </a:t>
            </a:r>
            <a:r>
              <a:rPr lang="cs-CZ" dirty="0"/>
              <a:t>(z pohledu jednajícího)</a:t>
            </a:r>
          </a:p>
          <a:p>
            <a:r>
              <a:rPr lang="cs-CZ" dirty="0"/>
              <a:t>Projev plní pouze roli prostředku (důkazní)</a:t>
            </a:r>
          </a:p>
          <a:p>
            <a:r>
              <a:rPr lang="cs-CZ" dirty="0"/>
              <a:t>„Vnitřní vůle“ není zjistitelná, proto vždy nutná objektivní vodítka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527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projevu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Východisko: základem je projevem vytvořený stav, který zakládá dobrou víru adresáta</a:t>
            </a:r>
          </a:p>
          <a:p>
            <a:r>
              <a:rPr lang="cs-CZ" b="1" dirty="0"/>
              <a:t>Rozhodná je vůle projevená</a:t>
            </a:r>
            <a:r>
              <a:rPr lang="cs-CZ" dirty="0"/>
              <a:t> (z pohledu adresáta)</a:t>
            </a:r>
          </a:p>
          <a:p>
            <a:r>
              <a:rPr lang="cs-CZ" dirty="0"/>
              <a:t>Preference právní jistoty, ochrany dobré víry 3. osob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5889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důvěry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Konstrukce právního jednání založená na </a:t>
            </a:r>
            <a:r>
              <a:rPr lang="cs-CZ" b="1" dirty="0"/>
              <a:t>poměřování</a:t>
            </a:r>
            <a:r>
              <a:rPr lang="cs-CZ" dirty="0"/>
              <a:t> dotčených právních principů</a:t>
            </a:r>
          </a:p>
          <a:p>
            <a:r>
              <a:rPr lang="cs-CZ" dirty="0"/>
              <a:t>Autonomie vůle x právní jistota (ochrana dobré víry)</a:t>
            </a:r>
          </a:p>
          <a:p>
            <a:r>
              <a:rPr lang="cs-CZ" dirty="0"/>
              <a:t>Roli hraje i princip poctivosti (též ochrana legitimního očekávání)</a:t>
            </a:r>
          </a:p>
          <a:p>
            <a:r>
              <a:rPr lang="cs-CZ" dirty="0" smtClean="0"/>
              <a:t>Jak poměřovat?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0707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poměřovat?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700" y="1556793"/>
            <a:ext cx="6552612" cy="4691614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Neadresovaná PJ (závěť) </a:t>
            </a:r>
          </a:p>
          <a:p>
            <a:pPr lvl="1"/>
            <a:r>
              <a:rPr lang="cs-CZ" dirty="0"/>
              <a:t>preference skutečné vůle  </a:t>
            </a:r>
          </a:p>
          <a:p>
            <a:pPr lvl="1"/>
            <a:r>
              <a:rPr lang="cs-CZ" dirty="0"/>
              <a:t>není přímo dotčena sféra ostatních subjektů (lze kdykoli zrušit)</a:t>
            </a:r>
          </a:p>
          <a:p>
            <a:r>
              <a:rPr lang="cs-CZ" b="1" dirty="0"/>
              <a:t>Adresovaná PJ se srozuměním adresáta</a:t>
            </a:r>
          </a:p>
          <a:p>
            <a:pPr lvl="1"/>
            <a:r>
              <a:rPr lang="cs-CZ" dirty="0"/>
              <a:t>skutečná vůle, kterou druhá strana znala, nebo alespoň znát mohla a měla </a:t>
            </a:r>
          </a:p>
          <a:p>
            <a:pPr lvl="1"/>
            <a:r>
              <a:rPr lang="cs-CZ" dirty="0"/>
              <a:t>platí u smluv</a:t>
            </a:r>
          </a:p>
          <a:p>
            <a:r>
              <a:rPr lang="cs-CZ" b="1" dirty="0"/>
              <a:t>Adresovaná PJ bez srozumění s adresátem</a:t>
            </a:r>
          </a:p>
          <a:p>
            <a:pPr lvl="1"/>
            <a:r>
              <a:rPr lang="cs-CZ" dirty="0"/>
              <a:t>princip odpovědnost za sféru vlastního vlivu</a:t>
            </a:r>
          </a:p>
          <a:p>
            <a:pPr lvl="1"/>
            <a:r>
              <a:rPr lang="cs-CZ" dirty="0"/>
              <a:t>při rozporu preference ochrany dobré víry 3. osob – „to, co se adresátovi jako projev vůle jednajícího legitimně jevilo“</a:t>
            </a:r>
          </a:p>
          <a:p>
            <a:pPr lvl="1"/>
            <a:r>
              <a:rPr lang="cs-CZ" dirty="0"/>
              <a:t>interpretace z úhlu pohledu adresáta (</a:t>
            </a:r>
            <a:r>
              <a:rPr lang="cs-CZ" b="1" dirty="0"/>
              <a:t>tzv. normativní výklad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9762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určitých případech je dána přednost </a:t>
            </a:r>
            <a:r>
              <a:rPr lang="cs-CZ" b="1" dirty="0"/>
              <a:t>skutečné </a:t>
            </a:r>
            <a:r>
              <a:rPr lang="cs-CZ" dirty="0"/>
              <a:t>vůli jednajícího </a:t>
            </a:r>
            <a:endParaRPr lang="cs-CZ" dirty="0" smtClean="0"/>
          </a:p>
          <a:p>
            <a:pPr lvl="1"/>
            <a:r>
              <a:rPr lang="cs-CZ" dirty="0" smtClean="0"/>
              <a:t>neadresovaná </a:t>
            </a:r>
            <a:r>
              <a:rPr lang="cs-CZ" dirty="0"/>
              <a:t>právní </a:t>
            </a:r>
            <a:r>
              <a:rPr lang="cs-CZ" dirty="0" smtClean="0"/>
              <a:t>jednání</a:t>
            </a:r>
          </a:p>
          <a:p>
            <a:pPr lvl="1"/>
            <a:r>
              <a:rPr lang="cs-CZ" dirty="0" smtClean="0"/>
              <a:t>adresovaná </a:t>
            </a:r>
            <a:r>
              <a:rPr lang="cs-CZ" dirty="0"/>
              <a:t>ve srozumění s </a:t>
            </a:r>
            <a:r>
              <a:rPr lang="cs-CZ" dirty="0" smtClean="0"/>
              <a:t>adresátem</a:t>
            </a:r>
            <a:endParaRPr lang="cs-CZ" dirty="0"/>
          </a:p>
          <a:p>
            <a:r>
              <a:rPr lang="cs-CZ" dirty="0"/>
              <a:t>V jiných se preferuje projevená vůle (</a:t>
            </a:r>
            <a:r>
              <a:rPr lang="cs-CZ" b="1" dirty="0"/>
              <a:t>normativní </a:t>
            </a:r>
            <a:r>
              <a:rPr lang="cs-CZ" dirty="0"/>
              <a:t>vůle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adresovaná právní jednání bez </a:t>
            </a:r>
            <a:r>
              <a:rPr lang="cs-CZ" dirty="0"/>
              <a:t>srozumění s adresátem</a:t>
            </a:r>
          </a:p>
          <a:p>
            <a:r>
              <a:rPr lang="cs-CZ" dirty="0"/>
              <a:t>Vždy je však nutno zkoumat </a:t>
            </a:r>
            <a:r>
              <a:rPr lang="cs-CZ" b="1" dirty="0"/>
              <a:t>existenci</a:t>
            </a:r>
            <a:r>
              <a:rPr lang="cs-CZ" dirty="0"/>
              <a:t> vůle jednajícího (i když je preferována vůle projevená)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5113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Regulace projevu vůle v 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§ 551 a § 552: o právní jednání nejde</a:t>
            </a:r>
          </a:p>
          <a:p>
            <a:pPr lvl="1"/>
            <a:r>
              <a:rPr lang="cs-CZ" dirty="0"/>
              <a:t>chybí-li </a:t>
            </a:r>
            <a:r>
              <a:rPr lang="cs-CZ" b="1" dirty="0"/>
              <a:t>vůle</a:t>
            </a:r>
            <a:r>
              <a:rPr lang="cs-CZ" dirty="0"/>
              <a:t> jednající osoby</a:t>
            </a:r>
          </a:p>
          <a:p>
            <a:pPr lvl="1"/>
            <a:r>
              <a:rPr lang="cs-CZ" dirty="0"/>
              <a:t>nebyla-li zjevně </a:t>
            </a:r>
            <a:r>
              <a:rPr lang="cs-CZ" b="1" dirty="0"/>
              <a:t>projevena</a:t>
            </a:r>
            <a:r>
              <a:rPr lang="cs-CZ" dirty="0"/>
              <a:t> vážná </a:t>
            </a:r>
            <a:r>
              <a:rPr lang="cs-CZ" dirty="0" smtClean="0"/>
              <a:t>vůle</a:t>
            </a:r>
          </a:p>
          <a:p>
            <a:r>
              <a:rPr lang="cs-CZ" dirty="0" smtClean="0"/>
              <a:t>Absence vůle nebo projevu – </a:t>
            </a:r>
            <a:r>
              <a:rPr lang="cs-CZ" b="1" dirty="0" smtClean="0"/>
              <a:t>zdánlivé</a:t>
            </a:r>
            <a:r>
              <a:rPr lang="cs-CZ" dirty="0" smtClean="0"/>
              <a:t> PJ</a:t>
            </a:r>
          </a:p>
          <a:p>
            <a:r>
              <a:rPr lang="cs-CZ" dirty="0"/>
              <a:t>Projev </a:t>
            </a:r>
            <a:r>
              <a:rPr lang="cs-CZ" dirty="0" smtClean="0"/>
              <a:t>vůle (§ 546)</a:t>
            </a:r>
          </a:p>
          <a:p>
            <a:pPr lvl="1"/>
            <a:r>
              <a:rPr lang="cs-CZ" b="1" dirty="0" smtClean="0"/>
              <a:t>konáním</a:t>
            </a:r>
            <a:r>
              <a:rPr lang="cs-CZ" dirty="0" smtClean="0"/>
              <a:t> </a:t>
            </a:r>
            <a:r>
              <a:rPr lang="cs-CZ" dirty="0"/>
              <a:t>nebo </a:t>
            </a:r>
            <a:r>
              <a:rPr lang="cs-CZ" b="1" dirty="0" smtClean="0"/>
              <a:t>opomenutím</a:t>
            </a:r>
          </a:p>
          <a:p>
            <a:pPr lvl="1"/>
            <a:r>
              <a:rPr lang="cs-CZ" b="1" dirty="0" smtClean="0"/>
              <a:t>výslovný</a:t>
            </a:r>
            <a:r>
              <a:rPr lang="cs-CZ" dirty="0" smtClean="0"/>
              <a:t> nebo </a:t>
            </a:r>
            <a:r>
              <a:rPr lang="cs-CZ" b="1" dirty="0" smtClean="0"/>
              <a:t>konkludentní</a:t>
            </a:r>
            <a:r>
              <a:rPr lang="cs-CZ" dirty="0" smtClean="0"/>
              <a:t> (vyjádřený </a:t>
            </a:r>
            <a:r>
              <a:rPr lang="cs-CZ" dirty="0"/>
              <a:t>jinak než </a:t>
            </a:r>
            <a:r>
              <a:rPr lang="cs-CZ" dirty="0" smtClean="0"/>
              <a:t>slovy)</a:t>
            </a:r>
          </a:p>
          <a:p>
            <a:pPr lvl="1"/>
            <a:r>
              <a:rPr lang="cs-CZ" dirty="0" smtClean="0"/>
              <a:t>smlouva </a:t>
            </a:r>
            <a:r>
              <a:rPr lang="cs-CZ" dirty="0"/>
              <a:t>může být uzavřena konkludentně jenom tehdy, je-li z okolností zřejmá vůle stran ujednat její náležitosti (§ 1756 NOZ)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642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romanUcPeriod"/>
            </a:pPr>
            <a:r>
              <a:rPr lang="cs-CZ" dirty="0"/>
              <a:t>Právní skutečnosti </a:t>
            </a:r>
          </a:p>
          <a:p>
            <a:pPr marL="514350" indent="-514350">
              <a:buFont typeface="+mj-lt"/>
              <a:buAutoNum type="romanUcPeriod"/>
            </a:pPr>
            <a:r>
              <a:rPr lang="cs-CZ" dirty="0"/>
              <a:t>Právní jednání – pojem, třídění</a:t>
            </a:r>
          </a:p>
          <a:p>
            <a:pPr marL="514350" indent="-514350">
              <a:buFont typeface="+mj-lt"/>
              <a:buAutoNum type="romanUcPeriod"/>
            </a:pPr>
            <a:r>
              <a:rPr lang="cs-CZ" dirty="0"/>
              <a:t>Výklad právních jednání</a:t>
            </a:r>
          </a:p>
          <a:p>
            <a:pPr marL="514350" indent="-514350">
              <a:buFont typeface="+mj-lt"/>
              <a:buAutoNum type="romanUcPeriod"/>
            </a:pPr>
            <a:r>
              <a:rPr lang="cs-CZ" dirty="0"/>
              <a:t>Forma právních jednání</a:t>
            </a:r>
          </a:p>
          <a:p>
            <a:pPr marL="514350" indent="-514350">
              <a:buFont typeface="+mj-lt"/>
              <a:buAutoNum type="romanUcPeriod"/>
            </a:pPr>
            <a:r>
              <a:rPr lang="cs-CZ" dirty="0"/>
              <a:t>Soukromá a veřejná listina</a:t>
            </a:r>
          </a:p>
          <a:p>
            <a:pPr marL="514350" indent="-514350">
              <a:buFont typeface="+mj-lt"/>
              <a:buAutoNum type="romanUcPeriod"/>
            </a:pPr>
            <a:r>
              <a:rPr lang="cs-CZ" dirty="0"/>
              <a:t>Právní jednání vůči nepřítomné osobě</a:t>
            </a:r>
          </a:p>
          <a:p>
            <a:pPr marL="514350" indent="-514350">
              <a:buFont typeface="+mj-lt"/>
              <a:buAutoNum type="romanUcPeriod"/>
            </a:pPr>
            <a:r>
              <a:rPr lang="cs-CZ" dirty="0"/>
              <a:t>Následky vad právních jednání</a:t>
            </a:r>
          </a:p>
          <a:p>
            <a:pPr marL="514350" indent="-514350">
              <a:buFont typeface="+mj-lt"/>
              <a:buAutoNum type="romanUcPeriod"/>
            </a:pPr>
            <a:r>
              <a:rPr lang="cs-CZ" dirty="0"/>
              <a:t>Promlčení</a:t>
            </a:r>
          </a:p>
          <a:p>
            <a:pPr marL="514350" indent="-514350">
              <a:buFont typeface="+mj-lt"/>
              <a:buAutoNum type="romanUcPeriod"/>
            </a:pPr>
            <a:r>
              <a:rPr lang="cs-CZ" dirty="0" smtClean="0"/>
              <a:t>Prekluze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8175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</a:t>
            </a:r>
            <a:r>
              <a:rPr lang="cs-CZ" dirty="0" smtClean="0"/>
              <a:t>následky (§ </a:t>
            </a:r>
            <a:r>
              <a:rPr lang="cs-CZ" dirty="0"/>
              <a:t>545)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 právním jednáním jsou spojeny </a:t>
            </a:r>
            <a:r>
              <a:rPr lang="cs-CZ" b="1" dirty="0"/>
              <a:t>právní následky</a:t>
            </a:r>
          </a:p>
          <a:p>
            <a:pPr lvl="1"/>
            <a:r>
              <a:rPr lang="cs-CZ" dirty="0"/>
              <a:t>v něm </a:t>
            </a:r>
            <a:r>
              <a:rPr lang="cs-CZ" b="1" dirty="0"/>
              <a:t>výslovně vyjádřené</a:t>
            </a:r>
          </a:p>
          <a:p>
            <a:pPr lvl="1"/>
            <a:r>
              <a:rPr lang="cs-CZ" dirty="0"/>
              <a:t>dále právní následky plynoucí ze</a:t>
            </a:r>
          </a:p>
          <a:p>
            <a:pPr lvl="2"/>
            <a:r>
              <a:rPr lang="cs-CZ" b="1" dirty="0"/>
              <a:t>zákona</a:t>
            </a:r>
          </a:p>
          <a:p>
            <a:pPr lvl="2"/>
            <a:r>
              <a:rPr lang="cs-CZ" b="1" dirty="0"/>
              <a:t>dobrých mravů</a:t>
            </a:r>
          </a:p>
          <a:p>
            <a:pPr lvl="2"/>
            <a:r>
              <a:rPr lang="cs-CZ" b="1" dirty="0"/>
              <a:t>zvyklostí</a:t>
            </a:r>
          </a:p>
          <a:p>
            <a:pPr lvl="2"/>
            <a:r>
              <a:rPr lang="cs-CZ" b="1" dirty="0"/>
              <a:t>zavedené praxe stran</a:t>
            </a:r>
          </a:p>
          <a:p>
            <a:r>
              <a:rPr lang="cs-CZ" dirty="0"/>
              <a:t>Ačkoliv jej § 545 nezmiňuje, právní následky spoluurčuje i princip </a:t>
            </a:r>
            <a:r>
              <a:rPr lang="cs-CZ" b="1" dirty="0"/>
              <a:t>poctivosti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3210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právních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Jednostranná x vícestranná (smlouvy, společná/paralelní, usnesení – PJ </a:t>
            </a:r>
            <a:r>
              <a:rPr lang="cs-CZ" dirty="0" err="1" smtClean="0"/>
              <a:t>sui</a:t>
            </a:r>
            <a:r>
              <a:rPr lang="cs-CZ" dirty="0" smtClean="0"/>
              <a:t> </a:t>
            </a:r>
            <a:r>
              <a:rPr lang="cs-CZ" dirty="0" err="1" smtClean="0"/>
              <a:t>generis</a:t>
            </a:r>
            <a:r>
              <a:rPr lang="cs-CZ" dirty="0" smtClean="0"/>
              <a:t>)</a:t>
            </a:r>
          </a:p>
          <a:p>
            <a:r>
              <a:rPr lang="cs-CZ" dirty="0" smtClean="0"/>
              <a:t>Adresovaná x neadresovaná</a:t>
            </a:r>
          </a:p>
          <a:p>
            <a:r>
              <a:rPr lang="cs-CZ" dirty="0" smtClean="0"/>
              <a:t>Formální x neformální</a:t>
            </a:r>
          </a:p>
          <a:p>
            <a:r>
              <a:rPr lang="cs-CZ" dirty="0" smtClean="0"/>
              <a:t>Kauzální </a:t>
            </a:r>
            <a:r>
              <a:rPr lang="cs-CZ" dirty="0"/>
              <a:t>x abstraktní</a:t>
            </a:r>
          </a:p>
          <a:p>
            <a:r>
              <a:rPr lang="cs-CZ" dirty="0"/>
              <a:t>Inter </a:t>
            </a:r>
            <a:r>
              <a:rPr lang="cs-CZ" dirty="0" err="1"/>
              <a:t>vivos</a:t>
            </a:r>
            <a:r>
              <a:rPr lang="cs-CZ" dirty="0"/>
              <a:t> x </a:t>
            </a:r>
            <a:r>
              <a:rPr lang="cs-CZ" dirty="0" err="1"/>
              <a:t>mortis</a:t>
            </a:r>
            <a:r>
              <a:rPr lang="cs-CZ" dirty="0"/>
              <a:t> causa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6805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Výklad právních jednání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Část III.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125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nové úpravy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</a:t>
            </a:r>
            <a:r>
              <a:rPr lang="cs-CZ" dirty="0"/>
              <a:t>jednání je </a:t>
            </a:r>
            <a:r>
              <a:rPr lang="cs-CZ" b="1" dirty="0"/>
              <a:t>spíše platné </a:t>
            </a:r>
            <a:r>
              <a:rPr lang="cs-CZ" dirty="0"/>
              <a:t>než neplatné (§ 574)</a:t>
            </a:r>
          </a:p>
          <a:p>
            <a:r>
              <a:rPr lang="cs-CZ" dirty="0" smtClean="0"/>
              <a:t>Opuštění </a:t>
            </a:r>
            <a:r>
              <a:rPr lang="cs-CZ" dirty="0"/>
              <a:t>důrazu na formální hledisko projevu (§ 35/2 OZ 1964) </a:t>
            </a:r>
            <a:endParaRPr lang="cs-CZ" dirty="0" smtClean="0"/>
          </a:p>
          <a:p>
            <a:r>
              <a:rPr lang="cs-CZ" dirty="0" smtClean="0"/>
              <a:t>Větší </a:t>
            </a:r>
            <a:r>
              <a:rPr lang="cs-CZ" dirty="0"/>
              <a:t>důraz na </a:t>
            </a:r>
            <a:r>
              <a:rPr lang="cs-CZ" b="1" dirty="0"/>
              <a:t>skutečnou vůli </a:t>
            </a:r>
            <a:r>
              <a:rPr lang="cs-CZ" dirty="0"/>
              <a:t>jednajících </a:t>
            </a:r>
            <a:r>
              <a:rPr lang="cs-CZ" dirty="0" smtClean="0"/>
              <a:t>osob</a:t>
            </a:r>
          </a:p>
          <a:p>
            <a:r>
              <a:rPr lang="cs-CZ" dirty="0"/>
              <a:t>P</a:t>
            </a:r>
            <a:r>
              <a:rPr lang="cs-CZ" dirty="0" smtClean="0"/>
              <a:t>rávní </a:t>
            </a:r>
            <a:r>
              <a:rPr lang="cs-CZ" dirty="0"/>
              <a:t>jednání se posuzuje podle svého obsahu (§ 555/1)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1775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Překonání § 35/2 OZ 64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Nadále </a:t>
            </a:r>
            <a:r>
              <a:rPr lang="cs-CZ" dirty="0"/>
              <a:t>nepoužitelné: </a:t>
            </a:r>
            <a:r>
              <a:rPr lang="cs-CZ" i="1" dirty="0"/>
              <a:t>„Je-li obsah právního úkonu zaznamenán písemně, určitost projevu vůle je dána obsahem listiny, na níž je zaznamenán; </a:t>
            </a:r>
            <a:r>
              <a:rPr lang="cs-CZ" i="1" u="sng" dirty="0"/>
              <a:t>nestačí, že účastníkům smlouvy je jasné, co je předmětem smlouvy a jaká jsou jejich práva a povinnosti, není-li to poznatelné z textu listiny</a:t>
            </a:r>
            <a:r>
              <a:rPr lang="cs-CZ" i="1" dirty="0"/>
              <a:t>. Určitost písemného projevu vůle je objektivní kategorií a takový projev vůle by neměl vzbuzovat důvodně pochybnosti o jeho obsahu ani u třetích osob.“</a:t>
            </a:r>
            <a:r>
              <a:rPr lang="cs-CZ" dirty="0"/>
              <a:t> (33 Cdo 512/2000)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5044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Interpretační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Subjektivní metoda</a:t>
            </a:r>
            <a:endParaRPr lang="cs-CZ" dirty="0" smtClean="0"/>
          </a:p>
          <a:p>
            <a:pPr lvl="1"/>
            <a:r>
              <a:rPr lang="cs-CZ" dirty="0" smtClean="0"/>
              <a:t>zaměřena na hledání úmyslu jednajícího</a:t>
            </a:r>
          </a:p>
          <a:p>
            <a:r>
              <a:rPr lang="cs-CZ" b="1" dirty="0" smtClean="0"/>
              <a:t>Objektivní metoda</a:t>
            </a:r>
            <a:endParaRPr lang="cs-CZ" dirty="0" smtClean="0"/>
          </a:p>
          <a:p>
            <a:pPr lvl="1"/>
            <a:r>
              <a:rPr lang="cs-CZ" dirty="0" smtClean="0"/>
              <a:t>použije se, nelze-li úmysl </a:t>
            </a:r>
            <a:r>
              <a:rPr lang="cs-CZ" dirty="0"/>
              <a:t>jednajícího </a:t>
            </a:r>
            <a:r>
              <a:rPr lang="cs-CZ" dirty="0" smtClean="0"/>
              <a:t>subjektivní metodou zjistit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9515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Subjektivní metoda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výkladu projevu vůle se vychází z </a:t>
            </a:r>
            <a:r>
              <a:rPr lang="cs-CZ" b="1" dirty="0"/>
              <a:t>úmyslu jednajícího</a:t>
            </a:r>
            <a:r>
              <a:rPr lang="cs-CZ" dirty="0"/>
              <a:t>, pokud byl druhé straně znám, nebo musela-li o něm vědět</a:t>
            </a:r>
          </a:p>
          <a:p>
            <a:pPr lvl="1"/>
            <a:r>
              <a:rPr lang="cs-CZ" dirty="0"/>
              <a:t>u dvoustranné právního jednáním je určující </a:t>
            </a:r>
            <a:r>
              <a:rPr lang="cs-CZ" b="1" dirty="0"/>
              <a:t>společný úmysl stran</a:t>
            </a:r>
          </a:p>
          <a:p>
            <a:pPr lvl="1"/>
            <a:r>
              <a:rPr lang="cs-CZ" dirty="0"/>
              <a:t>rozhodující je úmysl </a:t>
            </a:r>
            <a:r>
              <a:rPr lang="cs-CZ" b="1" dirty="0"/>
              <a:t>i v případě, že je v rozporu s jazykovým vyjádřením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0194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Zjišťování úmyslu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 úmysl se usuzuje z</a:t>
            </a:r>
          </a:p>
          <a:p>
            <a:pPr lvl="1"/>
            <a:r>
              <a:rPr lang="cs-CZ" b="1" dirty="0"/>
              <a:t>praxe</a:t>
            </a:r>
            <a:r>
              <a:rPr lang="cs-CZ" dirty="0"/>
              <a:t> zavedené mezi stranami</a:t>
            </a:r>
          </a:p>
          <a:p>
            <a:pPr lvl="1"/>
            <a:r>
              <a:rPr lang="cs-CZ" b="1" dirty="0"/>
              <a:t>obchodních zvyklostí</a:t>
            </a:r>
            <a:r>
              <a:rPr lang="cs-CZ" dirty="0"/>
              <a:t>, jde-li o podnikatele (§ 558/2 OZ). </a:t>
            </a:r>
          </a:p>
          <a:p>
            <a:pPr lvl="1"/>
            <a:r>
              <a:rPr lang="cs-CZ" dirty="0"/>
              <a:t>toho, co uzavření smlouvy </a:t>
            </a:r>
            <a:r>
              <a:rPr lang="cs-CZ" b="1" dirty="0"/>
              <a:t>předcházelo</a:t>
            </a:r>
            <a:r>
              <a:rPr lang="cs-CZ" dirty="0"/>
              <a:t> (korespondence, vyjednávání, předvedení zboží)</a:t>
            </a:r>
          </a:p>
          <a:p>
            <a:pPr lvl="1"/>
            <a:r>
              <a:rPr lang="cs-CZ" dirty="0"/>
              <a:t>toho, jak strany daly </a:t>
            </a:r>
            <a:r>
              <a:rPr lang="cs-CZ" b="1" dirty="0"/>
              <a:t>následně </a:t>
            </a:r>
            <a:r>
              <a:rPr lang="cs-CZ" dirty="0"/>
              <a:t>najevo, jaký obsah a význam právnímu jednání </a:t>
            </a:r>
            <a:r>
              <a:rPr lang="cs-CZ" dirty="0" smtClean="0"/>
              <a:t>přikládají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6656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Konkludentní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</a:t>
            </a:r>
            <a:r>
              <a:rPr lang="cs-CZ" dirty="0"/>
              <a:t>interpretaci smlouvy uzavřené konkludentně se přihlédne </a:t>
            </a:r>
            <a:r>
              <a:rPr lang="cs-CZ" dirty="0" smtClean="0"/>
              <a:t>k</a:t>
            </a:r>
            <a:r>
              <a:rPr lang="cs-CZ" dirty="0"/>
              <a:t> </a:t>
            </a:r>
            <a:endParaRPr lang="cs-CZ" dirty="0" smtClean="0"/>
          </a:p>
          <a:p>
            <a:pPr lvl="1"/>
            <a:r>
              <a:rPr lang="cs-CZ" dirty="0" smtClean="0"/>
              <a:t>chování stran</a:t>
            </a:r>
          </a:p>
          <a:p>
            <a:pPr lvl="1"/>
            <a:r>
              <a:rPr lang="cs-CZ" dirty="0" smtClean="0"/>
              <a:t>vydaným ceníkům</a:t>
            </a:r>
          </a:p>
          <a:p>
            <a:pPr lvl="1"/>
            <a:r>
              <a:rPr lang="cs-CZ" dirty="0" smtClean="0"/>
              <a:t>veřejným </a:t>
            </a:r>
            <a:r>
              <a:rPr lang="cs-CZ" dirty="0"/>
              <a:t>nabídkám a jiným dokladům (§ 1756 OZ)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818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Objektivní metoda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Nelze-li úmysl zjistit, přisuzuje se projevu vůle </a:t>
            </a:r>
            <a:r>
              <a:rPr lang="cs-CZ" b="1" dirty="0"/>
              <a:t>význam, jaký by mu zpravidla přikládala osoba v postavení toho, jemuž je projev vůle určen </a:t>
            </a:r>
          </a:p>
          <a:p>
            <a:pPr lvl="1"/>
            <a:r>
              <a:rPr lang="cs-CZ" dirty="0"/>
              <a:t>adresátem bude podle okolností</a:t>
            </a:r>
          </a:p>
          <a:p>
            <a:pPr lvl="2"/>
            <a:r>
              <a:rPr lang="cs-CZ" dirty="0"/>
              <a:t>člověk průměrného rozumu (§ 4/1)</a:t>
            </a:r>
          </a:p>
          <a:p>
            <a:pPr lvl="2"/>
            <a:r>
              <a:rPr lang="cs-CZ" dirty="0"/>
              <a:t>průměrný profesionál (§ 5/1)</a:t>
            </a:r>
          </a:p>
          <a:p>
            <a:r>
              <a:rPr lang="cs-CZ" dirty="0"/>
              <a:t>Projev principu poctivosti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779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skutečnosti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Část 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2019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Řešení pochybných případů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Interpretace </a:t>
            </a:r>
            <a:r>
              <a:rPr lang="cs-CZ" b="1" dirty="0" err="1" smtClean="0"/>
              <a:t>contra</a:t>
            </a:r>
            <a:r>
              <a:rPr lang="cs-CZ" b="1" dirty="0" smtClean="0"/>
              <a:t> </a:t>
            </a:r>
            <a:r>
              <a:rPr lang="cs-CZ" b="1" dirty="0" err="1" smtClean="0"/>
              <a:t>proferentem</a:t>
            </a:r>
            <a:endParaRPr lang="cs-CZ" b="1" dirty="0" smtClean="0"/>
          </a:p>
          <a:p>
            <a:pPr lvl="1"/>
            <a:r>
              <a:rPr lang="cs-CZ" dirty="0" smtClean="0"/>
              <a:t>v pochybnostech k tíži toho, kdo výrazu použil jako první</a:t>
            </a:r>
          </a:p>
          <a:p>
            <a:r>
              <a:rPr lang="cs-CZ" dirty="0" smtClean="0"/>
              <a:t>V právním styku mezi podnikateli se výrazu přisoudí význam, který má v takovém styku </a:t>
            </a:r>
            <a:r>
              <a:rPr lang="cs-CZ" b="1" dirty="0" smtClean="0"/>
              <a:t>pravidelně</a:t>
            </a:r>
          </a:p>
          <a:p>
            <a:r>
              <a:rPr lang="cs-CZ" dirty="0" smtClean="0"/>
              <a:t>Ve vztahu mezi podnikatelem a spotřebitelem podle § 1812 odst. 1 se použije </a:t>
            </a:r>
            <a:r>
              <a:rPr lang="cs-CZ" b="1" dirty="0" smtClean="0"/>
              <a:t>výklad pro spotřebitele příznivější</a:t>
            </a:r>
          </a:p>
          <a:p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Forma právních jednání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Část IV.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5076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Forma právního jednání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Forma právního jednání</a:t>
            </a:r>
          </a:p>
          <a:p>
            <a:pPr lvl="1"/>
            <a:r>
              <a:rPr lang="cs-CZ" b="1" dirty="0" smtClean="0"/>
              <a:t>ústní</a:t>
            </a:r>
          </a:p>
          <a:p>
            <a:pPr lvl="1"/>
            <a:r>
              <a:rPr lang="cs-CZ" b="1" dirty="0" smtClean="0"/>
              <a:t>písemná</a:t>
            </a:r>
          </a:p>
          <a:p>
            <a:pPr lvl="2"/>
            <a:r>
              <a:rPr lang="cs-CZ" dirty="0" smtClean="0"/>
              <a:t>zachycená v </a:t>
            </a:r>
            <a:r>
              <a:rPr lang="cs-CZ" b="1" dirty="0" smtClean="0"/>
              <a:t>listině</a:t>
            </a:r>
          </a:p>
          <a:p>
            <a:pPr lvl="2"/>
            <a:r>
              <a:rPr lang="cs-CZ" dirty="0" smtClean="0"/>
              <a:t>zachycená v </a:t>
            </a:r>
            <a:r>
              <a:rPr lang="cs-CZ" b="1" dirty="0" smtClean="0"/>
              <a:t>elektronickém</a:t>
            </a:r>
            <a:r>
              <a:rPr lang="cs-CZ" dirty="0" smtClean="0"/>
              <a:t> dokumentu</a:t>
            </a:r>
          </a:p>
          <a:p>
            <a:r>
              <a:rPr lang="cs-CZ" dirty="0" smtClean="0"/>
              <a:t>Podle právního důvodu požadavku formy lze rozlišovat</a:t>
            </a:r>
          </a:p>
          <a:p>
            <a:pPr lvl="1"/>
            <a:r>
              <a:rPr lang="cs-CZ" b="1" dirty="0" smtClean="0"/>
              <a:t>zákonnou </a:t>
            </a:r>
            <a:r>
              <a:rPr lang="cs-CZ" dirty="0" smtClean="0"/>
              <a:t>formu</a:t>
            </a:r>
          </a:p>
          <a:p>
            <a:pPr lvl="1"/>
            <a:r>
              <a:rPr lang="cs-CZ" b="1" dirty="0" smtClean="0"/>
              <a:t>smluvní</a:t>
            </a:r>
            <a:r>
              <a:rPr lang="cs-CZ" dirty="0" smtClean="0"/>
              <a:t> formu</a:t>
            </a:r>
          </a:p>
          <a:p>
            <a:r>
              <a:rPr lang="cs-CZ" dirty="0" smtClean="0"/>
              <a:t>Posílení </a:t>
            </a:r>
            <a:r>
              <a:rPr lang="cs-CZ" b="1" dirty="0" smtClean="0"/>
              <a:t>principu </a:t>
            </a:r>
            <a:r>
              <a:rPr lang="cs-CZ" b="1" dirty="0" err="1" smtClean="0"/>
              <a:t>bezformálnosti</a:t>
            </a:r>
            <a:r>
              <a:rPr lang="cs-CZ" b="1" dirty="0" smtClean="0"/>
              <a:t> </a:t>
            </a:r>
            <a:r>
              <a:rPr lang="cs-CZ" dirty="0" smtClean="0"/>
              <a:t>právních jednání</a:t>
            </a:r>
          </a:p>
          <a:p>
            <a:pPr lvl="1"/>
            <a:r>
              <a:rPr lang="cs-CZ" dirty="0" smtClean="0"/>
              <a:t>např. pro smluvní pokutu není předepsána písemná forma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Písemná forma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Podoba písemné formy</a:t>
            </a:r>
          </a:p>
          <a:p>
            <a:pPr lvl="1"/>
            <a:r>
              <a:rPr lang="cs-CZ" b="1" dirty="0" smtClean="0"/>
              <a:t>text</a:t>
            </a:r>
            <a:r>
              <a:rPr lang="cs-CZ" dirty="0" smtClean="0"/>
              <a:t> zachycený v listině nebo elektronickém dokumentu</a:t>
            </a:r>
          </a:p>
          <a:p>
            <a:pPr lvl="1"/>
            <a:r>
              <a:rPr lang="cs-CZ" b="1" dirty="0" smtClean="0"/>
              <a:t>podpis </a:t>
            </a:r>
          </a:p>
          <a:p>
            <a:r>
              <a:rPr lang="cs-CZ" b="1" dirty="0" smtClean="0"/>
              <a:t>Tzv. textová podoba</a:t>
            </a:r>
          </a:p>
          <a:p>
            <a:pPr lvl="1"/>
            <a:r>
              <a:rPr lang="cs-CZ" dirty="0" smtClean="0"/>
              <a:t>např. informace, které poskytuje podle § 1819 podnikatel spotřebitelům</a:t>
            </a:r>
          </a:p>
          <a:p>
            <a:pPr lvl="1"/>
            <a:r>
              <a:rPr lang="cs-CZ" dirty="0" smtClean="0"/>
              <a:t>oproti písemné formě není nutný podpis</a:t>
            </a:r>
          </a:p>
          <a:p>
            <a:pPr lvl="1"/>
            <a:r>
              <a:rPr lang="cs-CZ" dirty="0" smtClean="0"/>
              <a:t>postačí zprostředkování údajů tak, aby je bylo možno uchovat a opakovaně zobrazit (např. prostřednictvím webových stránek)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Forma změny obsahu právního jednání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Zákonná forma</a:t>
            </a:r>
          </a:p>
          <a:p>
            <a:pPr lvl="1"/>
            <a:r>
              <a:rPr lang="cs-CZ" dirty="0" smtClean="0"/>
              <a:t>PJ lze změnit jenom právním jednáním </a:t>
            </a:r>
            <a:r>
              <a:rPr lang="cs-CZ" b="1" dirty="0" smtClean="0"/>
              <a:t>stejné nebo přísnější</a:t>
            </a:r>
            <a:r>
              <a:rPr lang="cs-CZ" dirty="0" smtClean="0"/>
              <a:t> formy</a:t>
            </a:r>
          </a:p>
          <a:p>
            <a:r>
              <a:rPr lang="cs-CZ" b="1" dirty="0" smtClean="0"/>
              <a:t>Smluvní forma</a:t>
            </a:r>
          </a:p>
          <a:p>
            <a:pPr lvl="1"/>
            <a:r>
              <a:rPr lang="cs-CZ" dirty="0" smtClean="0"/>
              <a:t>obsah právního jednání lze zásadně změnit </a:t>
            </a:r>
            <a:r>
              <a:rPr lang="cs-CZ" b="1" dirty="0" smtClean="0"/>
              <a:t>i jinou formou (méně přísnou)</a:t>
            </a:r>
          </a:p>
          <a:p>
            <a:pPr lvl="1"/>
            <a:r>
              <a:rPr lang="cs-CZ" dirty="0" smtClean="0"/>
              <a:t>smlouva může </a:t>
            </a:r>
            <a:r>
              <a:rPr lang="cs-CZ" dirty="0" err="1" smtClean="0"/>
              <a:t>bezformálnost</a:t>
            </a:r>
            <a:r>
              <a:rPr lang="cs-CZ" dirty="0" smtClean="0"/>
              <a:t> změn vyloučit</a:t>
            </a:r>
          </a:p>
          <a:p>
            <a:pPr lvl="2"/>
            <a:r>
              <a:rPr lang="cs-CZ" dirty="0" smtClean="0"/>
              <a:t>např. v písemně uzavřená smlouvě, pro níž není tato forma obligatorně předepsána zákonem, lze sjednat, že ji lze změnit jenom písemně</a:t>
            </a:r>
          </a:p>
          <a:p>
            <a:r>
              <a:rPr lang="cs-CZ" dirty="0" smtClean="0"/>
              <a:t>Nejde o rozpor s </a:t>
            </a:r>
            <a:r>
              <a:rPr lang="cs-CZ" b="1" dirty="0" smtClean="0"/>
              <a:t>§ 1906</a:t>
            </a:r>
          </a:p>
          <a:p>
            <a:pPr lvl="1"/>
            <a:r>
              <a:rPr lang="cs-CZ" dirty="0" smtClean="0"/>
              <a:t>nikoliv každá změna obsahu je novací nebo narovnáním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Následky nedostatku formy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Neplatnost</a:t>
            </a:r>
          </a:p>
          <a:p>
            <a:r>
              <a:rPr lang="cs-CZ" dirty="0" smtClean="0"/>
              <a:t>Možnost </a:t>
            </a:r>
            <a:r>
              <a:rPr lang="cs-CZ" b="1" dirty="0" err="1" smtClean="0"/>
              <a:t>konvalidace</a:t>
            </a:r>
            <a:endParaRPr lang="cs-CZ" b="1" dirty="0" smtClean="0"/>
          </a:p>
          <a:p>
            <a:r>
              <a:rPr lang="cs-CZ" dirty="0" smtClean="0"/>
              <a:t>Neplatnost lze </a:t>
            </a:r>
            <a:r>
              <a:rPr lang="cs-CZ" b="1" dirty="0" smtClean="0"/>
              <a:t>namítnout</a:t>
            </a:r>
            <a:r>
              <a:rPr lang="cs-CZ" dirty="0" smtClean="0"/>
              <a:t>, jen nebylo-li plněno</a:t>
            </a:r>
          </a:p>
          <a:p>
            <a:pPr lvl="1"/>
            <a:r>
              <a:rPr lang="cs-CZ" dirty="0" smtClean="0"/>
              <a:t>v případě porušení smluvené formy</a:t>
            </a:r>
          </a:p>
          <a:p>
            <a:pPr lvl="1"/>
            <a:r>
              <a:rPr lang="cs-CZ" dirty="0" smtClean="0"/>
              <a:t>v případě porušení zákonné formy stanovené v části čtvrté OZ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Soukromá a veřejná listina</a:t>
            </a:r>
            <a:endParaRPr lang="cs-CZ" dirty="0"/>
          </a:p>
        </p:txBody>
      </p:sp>
      <p:sp>
        <p:nvSpPr>
          <p:cNvPr id="3584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Část V.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Pojem listiny</a:t>
            </a:r>
          </a:p>
        </p:txBody>
      </p:sp>
      <p:sp>
        <p:nvSpPr>
          <p:cNvPr id="36867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Listinou </a:t>
            </a:r>
            <a:r>
              <a:rPr lang="cs-CZ" b="1" smtClean="0"/>
              <a:t>je</a:t>
            </a:r>
          </a:p>
          <a:p>
            <a:pPr lvl="1"/>
            <a:r>
              <a:rPr lang="cs-CZ" b="1" smtClean="0"/>
              <a:t>písemnost</a:t>
            </a:r>
            <a:r>
              <a:rPr lang="cs-CZ" smtClean="0"/>
              <a:t> podávající určitou </a:t>
            </a:r>
            <a:r>
              <a:rPr lang="cs-CZ" b="1" smtClean="0"/>
              <a:t>zprávu</a:t>
            </a:r>
          </a:p>
          <a:p>
            <a:pPr lvl="1"/>
            <a:r>
              <a:rPr lang="cs-CZ" smtClean="0"/>
              <a:t>zpráva je zachycena na </a:t>
            </a:r>
            <a:r>
              <a:rPr lang="cs-CZ" b="1" smtClean="0"/>
              <a:t>movitém podkladu</a:t>
            </a:r>
            <a:r>
              <a:rPr lang="cs-CZ" smtClean="0"/>
              <a:t>, který </a:t>
            </a:r>
            <a:r>
              <a:rPr lang="cs-CZ" b="1" smtClean="0"/>
              <a:t>lze předložit </a:t>
            </a:r>
            <a:r>
              <a:rPr lang="cs-CZ" smtClean="0"/>
              <a:t>soudu</a:t>
            </a:r>
          </a:p>
          <a:p>
            <a:r>
              <a:rPr lang="cs-CZ" smtClean="0"/>
              <a:t>Listinou </a:t>
            </a:r>
            <a:r>
              <a:rPr lang="cs-CZ" b="1" smtClean="0"/>
              <a:t>není</a:t>
            </a:r>
          </a:p>
          <a:p>
            <a:pPr lvl="1"/>
            <a:r>
              <a:rPr lang="cs-CZ" smtClean="0"/>
              <a:t>písemnost </a:t>
            </a:r>
            <a:r>
              <a:rPr lang="cs-CZ" b="1" smtClean="0"/>
              <a:t>nehmotné</a:t>
            </a:r>
            <a:r>
              <a:rPr lang="cs-CZ" smtClean="0"/>
              <a:t> povahy (elektronický dokument)</a:t>
            </a:r>
          </a:p>
          <a:p>
            <a:pPr lvl="1"/>
            <a:r>
              <a:rPr lang="cs-CZ" smtClean="0"/>
              <a:t>pravidla o listinách pro ně však platí obdobně (§ 3026/1 OZ)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Pravost a správnost listiny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Pravost</a:t>
            </a:r>
            <a:r>
              <a:rPr lang="cs-CZ" smtClean="0"/>
              <a:t> listiny</a:t>
            </a:r>
          </a:p>
          <a:p>
            <a:pPr lvl="1"/>
            <a:r>
              <a:rPr lang="cs-CZ" smtClean="0"/>
              <a:t>listina pochází od osoby, která je uvedena jako její vystavitel</a:t>
            </a:r>
          </a:p>
          <a:p>
            <a:pPr lvl="1"/>
            <a:r>
              <a:rPr lang="cs-CZ" smtClean="0"/>
              <a:t>jinak jde o listinu falešnou (nepravou)</a:t>
            </a:r>
          </a:p>
          <a:p>
            <a:r>
              <a:rPr lang="cs-CZ" b="1" smtClean="0"/>
              <a:t>Správnost</a:t>
            </a:r>
            <a:r>
              <a:rPr lang="cs-CZ" smtClean="0"/>
              <a:t> listiny</a:t>
            </a:r>
          </a:p>
          <a:p>
            <a:pPr lvl="1"/>
            <a:r>
              <a:rPr lang="cs-CZ" smtClean="0"/>
              <a:t>obsahová pravdivost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Rozlišování listin na veřejné a soukromé</a:t>
            </a:r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smtClean="0"/>
              <a:t>Veřejná listina</a:t>
            </a:r>
          </a:p>
          <a:p>
            <a:pPr lvl="1"/>
            <a:r>
              <a:rPr lang="cs-CZ" smtClean="0"/>
              <a:t>listina vydaná orgánem veřejné moci v mezích jeho pravomoci</a:t>
            </a:r>
          </a:p>
          <a:p>
            <a:pPr lvl="2"/>
            <a:r>
              <a:rPr lang="cs-CZ" smtClean="0"/>
              <a:t>listina musí být výsledkem uplatnění veřejné moci</a:t>
            </a:r>
          </a:p>
          <a:p>
            <a:pPr lvl="2"/>
            <a:r>
              <a:rPr lang="cs-CZ" smtClean="0"/>
              <a:t>v případě překroční pravomoci nejde o veřejnou listinu</a:t>
            </a:r>
          </a:p>
          <a:p>
            <a:pPr lvl="2"/>
            <a:r>
              <a:rPr lang="cs-CZ" smtClean="0"/>
              <a:t>např. soudní rozhodnutí, protokoly apod.</a:t>
            </a:r>
          </a:p>
          <a:p>
            <a:pPr lvl="1"/>
            <a:r>
              <a:rPr lang="cs-CZ" smtClean="0"/>
              <a:t>listina, kterou za veřejnou prohlásí zákon</a:t>
            </a:r>
          </a:p>
          <a:p>
            <a:pPr lvl="2"/>
            <a:r>
              <a:rPr lang="cs-CZ" smtClean="0"/>
              <a:t>např. notářské zápisy (§ 6 notářského řádu)</a:t>
            </a:r>
          </a:p>
          <a:p>
            <a:r>
              <a:rPr lang="cs-CZ" b="1" smtClean="0"/>
              <a:t>Soukromá listina</a:t>
            </a:r>
          </a:p>
          <a:p>
            <a:pPr lvl="1"/>
            <a:r>
              <a:rPr lang="cs-CZ" smtClean="0"/>
              <a:t>všechny listiny, které nejsou veřejnými listinami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Pojem právních skutečností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Právní skutečnosti</a:t>
            </a:r>
          </a:p>
          <a:p>
            <a:pPr lvl="1"/>
            <a:r>
              <a:rPr lang="cs-CZ" dirty="0" smtClean="0"/>
              <a:t>skutečnosti, s nimiž objektivní právo spojuje vznik, změnu nebo zánik subjektivních práv a povinností</a:t>
            </a:r>
          </a:p>
          <a:p>
            <a:r>
              <a:rPr lang="cs-CZ" b="1" dirty="0" smtClean="0"/>
              <a:t>Právní důvod a právní následek</a:t>
            </a:r>
          </a:p>
          <a:p>
            <a:pPr lvl="1"/>
            <a:r>
              <a:rPr lang="cs-CZ" dirty="0" smtClean="0"/>
              <a:t>PS je právním důvodem</a:t>
            </a:r>
          </a:p>
          <a:p>
            <a:pPr lvl="1"/>
            <a:r>
              <a:rPr lang="cs-CZ" dirty="0" smtClean="0"/>
              <a:t>vznik, změna, zánik práv a povinností je právním následkem</a:t>
            </a:r>
          </a:p>
          <a:p>
            <a:pPr lvl="1"/>
            <a:r>
              <a:rPr lang="cs-CZ" dirty="0" smtClean="0"/>
              <a:t>právní následky právního jednání viz § 545</a:t>
            </a:r>
          </a:p>
          <a:p>
            <a:pPr lvl="1"/>
            <a:r>
              <a:rPr lang="cs-CZ" dirty="0" smtClean="0"/>
              <a:t>právní následky právních událostí viz § 600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Domněnky spojené se soukromými listinami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smtClean="0"/>
              <a:t>Soukromá listina podepsaná protistranou</a:t>
            </a:r>
          </a:p>
          <a:p>
            <a:pPr lvl="1"/>
            <a:r>
              <a:rPr lang="cs-CZ" smtClean="0"/>
              <a:t>domněnka uznání pravosti i správnosti listiny</a:t>
            </a:r>
          </a:p>
          <a:p>
            <a:pPr lvl="1"/>
            <a:r>
              <a:rPr lang="cs-CZ" smtClean="0"/>
              <a:t>pravost podpisu se nepresumuje</a:t>
            </a:r>
          </a:p>
          <a:p>
            <a:r>
              <a:rPr lang="cs-CZ" b="1" smtClean="0"/>
              <a:t>Nepodepsaná soukromá listina</a:t>
            </a:r>
          </a:p>
          <a:p>
            <a:pPr lvl="1"/>
            <a:r>
              <a:rPr lang="cs-CZ" smtClean="0"/>
              <a:t>žádné domněnky</a:t>
            </a:r>
          </a:p>
          <a:p>
            <a:pPr lvl="1"/>
            <a:r>
              <a:rPr lang="cs-CZ" smtClean="0"/>
              <a:t>je-li pravost nebo správnost zpochybněna, je strana zatížená DB povinna je prokázat</a:t>
            </a:r>
          </a:p>
          <a:p>
            <a:pPr lvl="1"/>
            <a:r>
              <a:rPr lang="cs-CZ" smtClean="0"/>
              <a:t>ani prokázání pravosti nezakládá domněnku správnosti</a:t>
            </a:r>
          </a:p>
          <a:p>
            <a:pPr lvl="1"/>
            <a:r>
              <a:rPr lang="cs-CZ" smtClean="0"/>
              <a:t>výjimkou jsou faktury, účtenky, záruční listy apod. (§ 566/2 OZ): dovolává-li se jich druhá strana, presumuje se jejich správnost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Domněnky spojené s veřejnými listinami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smtClean="0"/>
              <a:t>Potvrzující veřejné listiny</a:t>
            </a:r>
          </a:p>
          <a:p>
            <a:pPr lvl="1"/>
            <a:r>
              <a:rPr lang="cs-CZ" smtClean="0"/>
              <a:t>původce jimi potvrzuje, že se za jeho přítomnosti stala určitá skutečnost</a:t>
            </a:r>
          </a:p>
          <a:p>
            <a:pPr lvl="1"/>
            <a:r>
              <a:rPr lang="cs-CZ" i="1" smtClean="0"/>
              <a:t>např. notářský zápis o skutkovém ději a stavu věcí</a:t>
            </a:r>
          </a:p>
          <a:p>
            <a:pPr lvl="1"/>
            <a:r>
              <a:rPr lang="cs-CZ" smtClean="0"/>
              <a:t>je-li pravá, presumuje se správnost údaje o době pořízení a o skutečnostech v listině potvrzených</a:t>
            </a:r>
          </a:p>
          <a:p>
            <a:r>
              <a:rPr lang="cs-CZ" b="1" smtClean="0"/>
              <a:t>Veřejná listina zachycující projev vůle</a:t>
            </a:r>
          </a:p>
          <a:p>
            <a:pPr lvl="1"/>
            <a:r>
              <a:rPr lang="cs-CZ" i="1" smtClean="0"/>
              <a:t>např. uznání dluhu či smlouva ve formě notářského zápisu o právním jednání</a:t>
            </a:r>
          </a:p>
          <a:p>
            <a:pPr lvl="1"/>
            <a:r>
              <a:rPr lang="cs-CZ" smtClean="0"/>
              <a:t>je-li listina podepsána, presumuje se, že to, co je v ní projeveno, je skutečnou vůlí jednajícího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Právní jednání vůči nepřítomné osobě</a:t>
            </a:r>
            <a:endParaRPr lang="cs-CZ" dirty="0"/>
          </a:p>
        </p:txBody>
      </p:sp>
      <p:sp>
        <p:nvSpPr>
          <p:cNvPr id="41986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Část VI.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právního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Právní jednání působí (vyvolává účinky)</a:t>
            </a:r>
          </a:p>
          <a:p>
            <a:pPr lvl="1"/>
            <a:r>
              <a:rPr lang="cs-CZ" dirty="0"/>
              <a:t>vůči </a:t>
            </a:r>
            <a:r>
              <a:rPr lang="cs-CZ" b="1" dirty="0"/>
              <a:t>plně svéprávné </a:t>
            </a:r>
            <a:r>
              <a:rPr lang="cs-CZ" dirty="0"/>
              <a:t>osobě od okamžiku, kdy jí projev vůle </a:t>
            </a:r>
            <a:r>
              <a:rPr lang="cs-CZ" b="1" dirty="0"/>
              <a:t>dojde</a:t>
            </a:r>
          </a:p>
          <a:p>
            <a:pPr lvl="1"/>
            <a:r>
              <a:rPr lang="cs-CZ" dirty="0"/>
              <a:t>vůči osobě, která </a:t>
            </a:r>
            <a:r>
              <a:rPr lang="cs-CZ" b="1" dirty="0"/>
              <a:t>není plně svéprávná</a:t>
            </a:r>
          </a:p>
          <a:p>
            <a:pPr lvl="2"/>
            <a:r>
              <a:rPr lang="cs-CZ" dirty="0"/>
              <a:t>od okamžiku, kdy dojde projev vůle jejímu </a:t>
            </a:r>
            <a:r>
              <a:rPr lang="cs-CZ" b="1" dirty="0"/>
              <a:t>opatrovníku</a:t>
            </a:r>
            <a:r>
              <a:rPr lang="cs-CZ" dirty="0"/>
              <a:t> nebo </a:t>
            </a:r>
            <a:r>
              <a:rPr lang="cs-CZ" b="1" dirty="0"/>
              <a:t>zákonnému zástupci</a:t>
            </a:r>
          </a:p>
          <a:p>
            <a:pPr lvl="2"/>
            <a:r>
              <a:rPr lang="cs-CZ" dirty="0"/>
              <a:t>již od okamžiku, kdy dojde </a:t>
            </a:r>
            <a:r>
              <a:rPr lang="cs-CZ" b="1" dirty="0"/>
              <a:t>nesvéprávné osobě</a:t>
            </a:r>
            <a:r>
              <a:rPr lang="cs-CZ" dirty="0"/>
              <a:t>, ovšem jenom za předpokladu, že právním jednáním má být takové osobě poskytnuta pouze „</a:t>
            </a:r>
            <a:r>
              <a:rPr lang="cs-CZ" b="1" dirty="0"/>
              <a:t>právní výhoda</a:t>
            </a:r>
            <a:r>
              <a:rPr lang="cs-CZ" dirty="0"/>
              <a:t>“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632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Dojití projevu vůle adresátovi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Projev vůle dojde </a:t>
            </a:r>
            <a:r>
              <a:rPr lang="cs-CZ" dirty="0" smtClean="0"/>
              <a:t>adresátovi v </a:t>
            </a:r>
            <a:r>
              <a:rPr lang="cs-CZ" dirty="0"/>
              <a:t>okamžiku, kdy se </a:t>
            </a:r>
            <a:r>
              <a:rPr lang="cs-CZ" b="1" dirty="0"/>
              <a:t>dostane do sféry jeho dispozice</a:t>
            </a:r>
          </a:p>
          <a:p>
            <a:r>
              <a:rPr lang="cs-CZ" dirty="0" smtClean="0"/>
              <a:t>Není </a:t>
            </a:r>
            <a:r>
              <a:rPr lang="cs-CZ" dirty="0"/>
              <a:t>nutno, aby se s ním seznámil, nebo aby věděl, že už návrh došel,  tj. stačí, že adresát </a:t>
            </a:r>
            <a:r>
              <a:rPr lang="cs-CZ" b="1" dirty="0"/>
              <a:t>získal možnost se s ním seznámit</a:t>
            </a:r>
          </a:p>
          <a:p>
            <a:r>
              <a:rPr lang="cs-CZ" dirty="0" smtClean="0"/>
              <a:t>Postačí </a:t>
            </a:r>
            <a:r>
              <a:rPr lang="cs-CZ" dirty="0"/>
              <a:t>kupř., že do schránky bylo vhozeno oznámení pošty o uložení zásilky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1694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Domněnka doby dojití (§ 573)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Nelze-li určit konkrétní den, kdy došla zásilka odeslaná prostřednictvím provozovatele poštovních služeb, avšak </a:t>
            </a:r>
            <a:r>
              <a:rPr lang="cs-CZ" b="1" dirty="0" smtClean="0"/>
              <a:t>je-li jisto, že došla</a:t>
            </a:r>
            <a:r>
              <a:rPr lang="cs-CZ" dirty="0" smtClean="0"/>
              <a:t>, stanoví se vyvratitelná domněnka, že</a:t>
            </a:r>
          </a:p>
          <a:p>
            <a:pPr lvl="1"/>
            <a:r>
              <a:rPr lang="cs-CZ" b="1" dirty="0" smtClean="0"/>
              <a:t>vnitrostátní </a:t>
            </a:r>
            <a:r>
              <a:rPr lang="cs-CZ" dirty="0" smtClean="0"/>
              <a:t>zásilka došla </a:t>
            </a:r>
            <a:r>
              <a:rPr lang="cs-CZ" b="1" dirty="0" smtClean="0"/>
              <a:t>třetí </a:t>
            </a:r>
            <a:r>
              <a:rPr lang="cs-CZ" dirty="0" smtClean="0"/>
              <a:t>pracovní den po odeslání</a:t>
            </a:r>
          </a:p>
          <a:p>
            <a:pPr lvl="1"/>
            <a:r>
              <a:rPr lang="cs-CZ" b="1" dirty="0" smtClean="0"/>
              <a:t>zahraniční</a:t>
            </a:r>
            <a:r>
              <a:rPr lang="cs-CZ" dirty="0" smtClean="0"/>
              <a:t> zásilka došla </a:t>
            </a:r>
            <a:r>
              <a:rPr lang="cs-CZ" b="1" dirty="0" smtClean="0"/>
              <a:t>patnáctý</a:t>
            </a:r>
            <a:r>
              <a:rPr lang="cs-CZ" dirty="0" smtClean="0"/>
              <a:t> pracovní den po odeslání</a:t>
            </a:r>
          </a:p>
          <a:p>
            <a:r>
              <a:rPr lang="cs-CZ" dirty="0" smtClean="0"/>
              <a:t>Nejde o domněnku, že zásilka došla, ale</a:t>
            </a:r>
            <a:r>
              <a:rPr lang="cs-CZ" b="1" dirty="0" smtClean="0"/>
              <a:t> kdy </a:t>
            </a:r>
            <a:r>
              <a:rPr lang="cs-CZ" dirty="0" smtClean="0"/>
              <a:t>došla</a:t>
            </a:r>
          </a:p>
          <a:p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Následky vad právních jednání</a:t>
            </a:r>
            <a:endParaRPr lang="cs-CZ" dirty="0"/>
          </a:p>
        </p:txBody>
      </p:sp>
      <p:sp>
        <p:nvSpPr>
          <p:cNvPr id="45058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Část VII.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Přehled</a:t>
            </a:r>
            <a:endParaRPr lang="cs-CZ" dirty="0"/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Nedostatky právních jednání mohou způsobit především jejich</a:t>
            </a:r>
          </a:p>
          <a:p>
            <a:pPr lvl="1"/>
            <a:r>
              <a:rPr lang="cs-CZ" smtClean="0"/>
              <a:t>zdánlivost</a:t>
            </a:r>
          </a:p>
          <a:p>
            <a:pPr lvl="1"/>
            <a:r>
              <a:rPr lang="cs-CZ" smtClean="0"/>
              <a:t>neplatnost</a:t>
            </a:r>
          </a:p>
          <a:p>
            <a:pPr lvl="2"/>
            <a:r>
              <a:rPr lang="cs-CZ" smtClean="0"/>
              <a:t>absolutní</a:t>
            </a:r>
          </a:p>
          <a:p>
            <a:pPr lvl="2"/>
            <a:r>
              <a:rPr lang="cs-CZ" smtClean="0"/>
              <a:t>relativní</a:t>
            </a:r>
          </a:p>
          <a:p>
            <a:pPr lvl="1"/>
            <a:r>
              <a:rPr lang="cs-CZ" smtClean="0"/>
              <a:t>relativní neúčinnost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Zdánlivá právní jednání</a:t>
            </a:r>
            <a:endParaRPr lang="cs-CZ" dirty="0"/>
          </a:p>
        </p:txBody>
      </p:sp>
      <p:sp>
        <p:nvSpPr>
          <p:cNvPr id="47106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Část VII. a)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000" dirty="0" smtClean="0"/>
              <a:t>Zdánlivé právní jednání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cs-CZ" altLang="cs-CZ" dirty="0" smtClean="0"/>
              <a:t>Pojem zdánlivého právního jednání</a:t>
            </a:r>
          </a:p>
          <a:p>
            <a:pPr lvl="1">
              <a:lnSpc>
                <a:spcPct val="90000"/>
              </a:lnSpc>
            </a:pPr>
            <a:r>
              <a:rPr lang="cs-CZ" altLang="cs-CZ" dirty="0" smtClean="0"/>
              <a:t>právní jednání, které pro právo neexistuje</a:t>
            </a:r>
          </a:p>
          <a:p>
            <a:pPr lvl="1">
              <a:lnSpc>
                <a:spcPct val="90000"/>
              </a:lnSpc>
            </a:pPr>
            <a:r>
              <a:rPr lang="cs-CZ" altLang="cs-CZ" dirty="0" smtClean="0"/>
              <a:t>K. Eliáš: </a:t>
            </a:r>
            <a:r>
              <a:rPr lang="cs-CZ" altLang="cs-CZ" i="1" dirty="0" smtClean="0"/>
              <a:t>„pouhý sen bez právních následků“</a:t>
            </a:r>
          </a:p>
          <a:p>
            <a:pPr>
              <a:lnSpc>
                <a:spcPct val="90000"/>
              </a:lnSpc>
            </a:pPr>
            <a:r>
              <a:rPr lang="cs-CZ" altLang="cs-CZ" b="1" dirty="0" smtClean="0"/>
              <a:t>Důvody</a:t>
            </a:r>
            <a:r>
              <a:rPr lang="cs-CZ" altLang="cs-CZ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cs-CZ" altLang="cs-CZ" b="1" dirty="0" smtClean="0"/>
              <a:t>vůle </a:t>
            </a:r>
            <a:r>
              <a:rPr lang="cs-CZ" altLang="cs-CZ" dirty="0" smtClean="0"/>
              <a:t>jednající osoby </a:t>
            </a:r>
            <a:r>
              <a:rPr lang="cs-CZ" altLang="cs-CZ" b="1" dirty="0" smtClean="0"/>
              <a:t>chybí</a:t>
            </a:r>
          </a:p>
          <a:p>
            <a:pPr lvl="1">
              <a:lnSpc>
                <a:spcPct val="90000"/>
              </a:lnSpc>
            </a:pPr>
            <a:r>
              <a:rPr lang="cs-CZ" altLang="cs-CZ" dirty="0" smtClean="0"/>
              <a:t>nebyla </a:t>
            </a:r>
            <a:r>
              <a:rPr lang="cs-CZ" altLang="cs-CZ" b="1" dirty="0" smtClean="0"/>
              <a:t>zjevně</a:t>
            </a:r>
            <a:r>
              <a:rPr lang="cs-CZ" altLang="cs-CZ" dirty="0" smtClean="0"/>
              <a:t> </a:t>
            </a:r>
            <a:r>
              <a:rPr lang="cs-CZ" altLang="cs-CZ" b="1" dirty="0" smtClean="0"/>
              <a:t>projevena vážná vůle </a:t>
            </a:r>
            <a:r>
              <a:rPr lang="cs-CZ" altLang="cs-CZ" dirty="0" smtClean="0"/>
              <a:t>(nedostatek svobody, vážnosti)</a:t>
            </a:r>
          </a:p>
          <a:p>
            <a:pPr lvl="1">
              <a:lnSpc>
                <a:spcPct val="90000"/>
              </a:lnSpc>
            </a:pPr>
            <a:r>
              <a:rPr lang="cs-CZ" altLang="cs-CZ" dirty="0" smtClean="0"/>
              <a:t>vůle je </a:t>
            </a:r>
            <a:r>
              <a:rPr lang="cs-CZ" altLang="cs-CZ" b="1" dirty="0" smtClean="0"/>
              <a:t>neurčitá, nesrozumitelná  </a:t>
            </a:r>
            <a:r>
              <a:rPr lang="cs-CZ" altLang="cs-CZ" dirty="0" smtClean="0"/>
              <a:t>–  obsah nelze zjistit ani výkladem</a:t>
            </a:r>
          </a:p>
          <a:p>
            <a:pPr lvl="2">
              <a:lnSpc>
                <a:spcPct val="90000"/>
              </a:lnSpc>
            </a:pPr>
            <a:r>
              <a:rPr lang="cs-CZ" altLang="cs-CZ" b="1" u="sng" dirty="0" smtClean="0"/>
              <a:t>nově</a:t>
            </a:r>
            <a:r>
              <a:rPr lang="cs-CZ" altLang="cs-CZ" b="1" dirty="0" smtClean="0"/>
              <a:t> možnost  </a:t>
            </a:r>
            <a:r>
              <a:rPr lang="cs-CZ" altLang="cs-CZ" b="1" dirty="0" err="1" smtClean="0"/>
              <a:t>konvalidace</a:t>
            </a:r>
            <a:r>
              <a:rPr lang="cs-CZ" altLang="cs-CZ" b="1" dirty="0" smtClean="0"/>
              <a:t> </a:t>
            </a:r>
            <a:r>
              <a:rPr lang="cs-CZ" altLang="cs-CZ" dirty="0" smtClean="0"/>
              <a:t>dodatečným vyjasněním projevu </a:t>
            </a:r>
          </a:p>
          <a:p>
            <a:pPr lvl="1">
              <a:lnSpc>
                <a:spcPct val="90000"/>
              </a:lnSpc>
            </a:pPr>
            <a:r>
              <a:rPr lang="cs-CZ" altLang="cs-CZ" dirty="0" smtClean="0"/>
              <a:t>k právnímu jednání</a:t>
            </a:r>
            <a:r>
              <a:rPr lang="cs-CZ" altLang="cs-CZ" b="1" dirty="0" smtClean="0"/>
              <a:t> „se nepřihlíží “: </a:t>
            </a:r>
            <a:r>
              <a:rPr lang="cs-CZ" altLang="cs-CZ" dirty="0" smtClean="0"/>
              <a:t>§ 16, 19/2, 32/2, 53, 93/1, 133/3, 252/2, 262, 272, 378, 554/2, 548, 610, 630….1551, 1552, 1801, 2076, 2168, 2174…     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Subjektivní 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699" y="1556792"/>
            <a:ext cx="6712391" cy="4691615"/>
          </a:xfrm>
        </p:spPr>
        <p:txBody>
          <a:bodyPr>
            <a:normAutofit fontScale="92500"/>
          </a:bodyPr>
          <a:lstStyle/>
          <a:p>
            <a:r>
              <a:rPr lang="cs-CZ" b="1" dirty="0" smtClean="0"/>
              <a:t>Právní jednání</a:t>
            </a:r>
          </a:p>
          <a:p>
            <a:pPr lvl="1"/>
            <a:r>
              <a:rPr lang="cs-CZ" dirty="0" smtClean="0"/>
              <a:t>např. smlouva</a:t>
            </a:r>
          </a:p>
          <a:p>
            <a:pPr lvl="1"/>
            <a:r>
              <a:rPr lang="cs-CZ" dirty="0" smtClean="0"/>
              <a:t>relevantní je kvalita vůle</a:t>
            </a:r>
            <a:endParaRPr lang="cs-CZ" dirty="0"/>
          </a:p>
          <a:p>
            <a:r>
              <a:rPr lang="cs-CZ" b="1" dirty="0" smtClean="0"/>
              <a:t>Tzv</a:t>
            </a:r>
            <a:r>
              <a:rPr lang="cs-CZ" b="1" dirty="0"/>
              <a:t>. reálné akty </a:t>
            </a:r>
            <a:endParaRPr lang="cs-CZ" b="1" dirty="0" smtClean="0"/>
          </a:p>
          <a:p>
            <a:pPr lvl="1"/>
            <a:r>
              <a:rPr lang="cs-CZ" dirty="0" smtClean="0"/>
              <a:t>jsou výsledkem lidského chování, ale nezkoumáme </a:t>
            </a:r>
            <a:r>
              <a:rPr lang="cs-CZ" dirty="0"/>
              <a:t>vůli ani </a:t>
            </a:r>
            <a:r>
              <a:rPr lang="cs-CZ" dirty="0" smtClean="0"/>
              <a:t>svéprávnost </a:t>
            </a:r>
            <a:endParaRPr lang="cs-CZ" dirty="0"/>
          </a:p>
          <a:p>
            <a:pPr lvl="1"/>
            <a:r>
              <a:rPr lang="cs-CZ" dirty="0" smtClean="0"/>
              <a:t>např. vytvoření </a:t>
            </a:r>
            <a:r>
              <a:rPr lang="cs-CZ" dirty="0"/>
              <a:t>věci (§ 1078 – smísení, § 1074 – zpracování)</a:t>
            </a:r>
          </a:p>
          <a:p>
            <a:pPr lvl="1"/>
            <a:r>
              <a:rPr lang="cs-CZ" dirty="0"/>
              <a:t>vytvoření autorského </a:t>
            </a:r>
            <a:r>
              <a:rPr lang="cs-CZ" dirty="0" smtClean="0"/>
              <a:t>díla (namalování obrazu)</a:t>
            </a:r>
          </a:p>
          <a:p>
            <a:r>
              <a:rPr lang="cs-CZ" b="1" dirty="0" smtClean="0"/>
              <a:t>Protiprávní </a:t>
            </a:r>
            <a:r>
              <a:rPr lang="cs-CZ" b="1" dirty="0"/>
              <a:t>činy </a:t>
            </a:r>
          </a:p>
          <a:p>
            <a:pPr lvl="1"/>
            <a:r>
              <a:rPr lang="cs-CZ" dirty="0"/>
              <a:t>rozpor s dobrými mravy (§ 2909)</a:t>
            </a:r>
          </a:p>
          <a:p>
            <a:pPr lvl="1"/>
            <a:r>
              <a:rPr lang="cs-CZ" dirty="0"/>
              <a:t>rozpor s právní povinností (§ 2910, § 2913) </a:t>
            </a:r>
          </a:p>
        </p:txBody>
      </p:sp>
    </p:spTree>
    <p:extLst>
      <p:ext uri="{BB962C8B-B14F-4D97-AF65-F5344CB8AC3E}">
        <p14:creationId xmlns:p14="http://schemas.microsoft.com/office/powerpoint/2010/main" val="3243210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620713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 smtClean="0"/>
              <a:t>Např. „se nepřihlíží“: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dirty="0" smtClean="0"/>
              <a:t>k vzdání se právní osobnosti, svéprávnosti (§ 16), přirozených práv (§19 odst. 1)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k ujednáním zkracujícím či prodlužujícím promlčecí lhůtu v neprospěch slabší strany (§ 630 odst. 2)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k nepřiměřeným ujednáním v neprospěch spotřebitele (§ 1815)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k ujednáním zkracujícím práva nájemce bytu (§ 2235 odst. 1)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k ujednáním vylučujícím nebo omezujícím povinnost k náhradě újmy způsobené člověku na jeho přirozených právech nebo k náhradě újmy způsobené úmyslně nebo z hrubé nedbalosti (§ 289) apod.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Zdánlivé a absolutně neplatné PJ</a:t>
            </a:r>
            <a:endParaRPr lang="cs-CZ" dirty="0"/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Podle některých autorů je rozdíl mezi AN a Z PJ v tom, že</a:t>
            </a:r>
          </a:p>
          <a:p>
            <a:pPr lvl="1"/>
            <a:r>
              <a:rPr lang="cs-CZ" dirty="0" smtClean="0"/>
              <a:t>na Z PJ nelze aplikovat pravidla o </a:t>
            </a:r>
            <a:r>
              <a:rPr lang="cs-CZ" b="1" dirty="0" smtClean="0"/>
              <a:t>oddělitelnosti části PJ </a:t>
            </a:r>
            <a:r>
              <a:rPr lang="cs-CZ" dirty="0" smtClean="0"/>
              <a:t>(§ 576)</a:t>
            </a:r>
          </a:p>
          <a:p>
            <a:pPr lvl="1"/>
            <a:r>
              <a:rPr lang="cs-CZ" dirty="0" smtClean="0"/>
              <a:t>Z nevede k </a:t>
            </a:r>
            <a:r>
              <a:rPr lang="cs-CZ" b="1" dirty="0" smtClean="0"/>
              <a:t>náhradě škody </a:t>
            </a:r>
            <a:r>
              <a:rPr lang="cs-CZ" dirty="0" smtClean="0"/>
              <a:t>(§ 579/2)</a:t>
            </a:r>
          </a:p>
          <a:p>
            <a:r>
              <a:rPr lang="cs-CZ" dirty="0" smtClean="0"/>
              <a:t>Taková interpretace se opírá pouze o jazykový výklad</a:t>
            </a:r>
          </a:p>
          <a:p>
            <a:pPr lvl="1"/>
            <a:r>
              <a:rPr lang="cs-CZ" dirty="0" smtClean="0"/>
              <a:t>neexistuje důvod, proč by nemohla být sankcí zdánlivosti stižena jenom část PJ, lze-li zbytek oddělit</a:t>
            </a:r>
          </a:p>
          <a:p>
            <a:pPr lvl="1"/>
            <a:r>
              <a:rPr lang="cs-CZ" dirty="0" smtClean="0"/>
              <a:t>náhradu škody lze dovodit z § 579/2 argumentem </a:t>
            </a:r>
            <a:r>
              <a:rPr lang="cs-CZ" i="1" dirty="0" smtClean="0"/>
              <a:t>a </a:t>
            </a:r>
            <a:r>
              <a:rPr lang="cs-CZ" i="1" dirty="0" err="1" smtClean="0"/>
              <a:t>minori</a:t>
            </a:r>
            <a:r>
              <a:rPr lang="cs-CZ" i="1" dirty="0" smtClean="0"/>
              <a:t> ad </a:t>
            </a:r>
            <a:r>
              <a:rPr lang="cs-CZ" i="1" dirty="0" err="1" smtClean="0"/>
              <a:t>maius</a:t>
            </a:r>
            <a:endParaRPr lang="cs-CZ" i="1" dirty="0" smtClean="0"/>
          </a:p>
          <a:p>
            <a:r>
              <a:rPr lang="cs-CZ" dirty="0" smtClean="0"/>
              <a:t>Zdánlivé právní jednání tak lze považovat za </a:t>
            </a:r>
            <a:r>
              <a:rPr lang="cs-CZ" b="1" dirty="0" smtClean="0"/>
              <a:t>absolutně neplatné právní jednání stanovené zákonem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Neplatnost</a:t>
            </a:r>
            <a:endParaRPr lang="cs-CZ" dirty="0"/>
          </a:p>
        </p:txBody>
      </p:sp>
      <p:sp>
        <p:nvSpPr>
          <p:cNvPr id="5120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Část VII.b)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Základní změny</a:t>
            </a:r>
            <a:endParaRPr lang="cs-CZ" dirty="0"/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právní jednání se má </a:t>
            </a:r>
            <a:r>
              <a:rPr lang="cs-CZ" b="1" dirty="0" smtClean="0"/>
              <a:t>hledět spíše jako na platné</a:t>
            </a:r>
            <a:r>
              <a:rPr lang="cs-CZ" dirty="0" smtClean="0"/>
              <a:t> než jako na neplatné (§ 574)</a:t>
            </a:r>
          </a:p>
          <a:p>
            <a:pPr lvl="1"/>
            <a:r>
              <a:rPr lang="cs-CZ" dirty="0" smtClean="0"/>
              <a:t>projevuje se také v konverzi (např. výpověď místo neplatného okamžitého zrušení PP)</a:t>
            </a:r>
          </a:p>
          <a:p>
            <a:pPr lvl="1"/>
            <a:r>
              <a:rPr lang="cs-CZ" dirty="0" smtClean="0"/>
              <a:t>a ve změně nezákonného rozsahu (§ 577)</a:t>
            </a:r>
          </a:p>
          <a:p>
            <a:r>
              <a:rPr lang="cs-CZ" b="1" dirty="0" smtClean="0"/>
              <a:t>Nikoliv každý rozpor se zákonem způsobuje neplatnost </a:t>
            </a:r>
            <a:r>
              <a:rPr lang="cs-CZ" dirty="0" smtClean="0"/>
              <a:t>právního jednání</a:t>
            </a:r>
          </a:p>
          <a:p>
            <a:r>
              <a:rPr lang="cs-CZ" b="1" dirty="0" smtClean="0"/>
              <a:t>Preference relativní neplatnosti </a:t>
            </a:r>
            <a:r>
              <a:rPr lang="cs-CZ" dirty="0" smtClean="0"/>
              <a:t>před neplatností absolutní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při posuzování neplatnosti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 kroky</a:t>
            </a:r>
          </a:p>
          <a:p>
            <a:pPr lvl="1"/>
            <a:r>
              <a:rPr lang="cs-CZ" b="1" dirty="0" smtClean="0"/>
              <a:t>1. je dán důvod neplatnosti?</a:t>
            </a:r>
          </a:p>
          <a:p>
            <a:pPr lvl="2"/>
            <a:r>
              <a:rPr lang="cs-CZ" dirty="0" smtClean="0"/>
              <a:t>nedovolenost právního jednání (§ 580/1)</a:t>
            </a:r>
          </a:p>
          <a:p>
            <a:pPr lvl="2"/>
            <a:r>
              <a:rPr lang="cs-CZ" dirty="0" smtClean="0"/>
              <a:t>počáteční nemožnost plnění (§ 580/2)</a:t>
            </a:r>
          </a:p>
          <a:p>
            <a:pPr lvl="2"/>
            <a:r>
              <a:rPr lang="cs-CZ" dirty="0" smtClean="0"/>
              <a:t>nedostatek způsobilosti (§ 581)</a:t>
            </a:r>
          </a:p>
          <a:p>
            <a:pPr lvl="2"/>
            <a:r>
              <a:rPr lang="cs-CZ" dirty="0" smtClean="0"/>
              <a:t>nedostatek formy (§ 582)</a:t>
            </a:r>
          </a:p>
          <a:p>
            <a:pPr lvl="2"/>
            <a:r>
              <a:rPr lang="cs-CZ" dirty="0" smtClean="0"/>
              <a:t>omyl (§ 583) atd.</a:t>
            </a:r>
          </a:p>
          <a:p>
            <a:pPr lvl="1"/>
            <a:r>
              <a:rPr lang="cs-CZ" b="1" dirty="0" smtClean="0"/>
              <a:t>2. jde o neplatnost relativní nebo absolutní?</a:t>
            </a:r>
          </a:p>
          <a:p>
            <a:pPr lvl="2"/>
            <a:r>
              <a:rPr lang="cs-CZ" dirty="0" smtClean="0"/>
              <a:t>kritéria viz § 586 až § 588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Nedovolenost právního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Neplatné je právní jednání, které je </a:t>
            </a:r>
            <a:r>
              <a:rPr lang="cs-CZ" b="1" dirty="0" smtClean="0"/>
              <a:t>v rozporu</a:t>
            </a:r>
          </a:p>
          <a:p>
            <a:pPr lvl="1"/>
            <a:r>
              <a:rPr lang="cs-CZ" b="1" dirty="0" smtClean="0"/>
              <a:t>s dobrými mravy</a:t>
            </a:r>
          </a:p>
          <a:p>
            <a:pPr lvl="1"/>
            <a:r>
              <a:rPr lang="cs-CZ" b="1" dirty="0" smtClean="0"/>
              <a:t>se zákonem</a:t>
            </a:r>
            <a:r>
              <a:rPr lang="cs-CZ" dirty="0" smtClean="0"/>
              <a:t>, pokud to </a:t>
            </a:r>
            <a:r>
              <a:rPr lang="cs-CZ" b="1" dirty="0" smtClean="0"/>
              <a:t>smysl a účel </a:t>
            </a:r>
            <a:r>
              <a:rPr lang="cs-CZ" dirty="0" smtClean="0"/>
              <a:t>zákona </a:t>
            </a:r>
            <a:r>
              <a:rPr lang="cs-CZ" b="1" dirty="0" smtClean="0"/>
              <a:t>vyžaduje</a:t>
            </a:r>
          </a:p>
          <a:p>
            <a:pPr lvl="2"/>
            <a:r>
              <a:rPr lang="cs-CZ" dirty="0" smtClean="0"/>
              <a:t>dopadá na právní jednání </a:t>
            </a:r>
            <a:r>
              <a:rPr lang="cs-CZ" i="1" dirty="0" err="1" smtClean="0"/>
              <a:t>contra</a:t>
            </a:r>
            <a:r>
              <a:rPr lang="cs-CZ" i="1" dirty="0" smtClean="0"/>
              <a:t> legem</a:t>
            </a:r>
            <a:r>
              <a:rPr lang="cs-CZ" dirty="0" smtClean="0"/>
              <a:t>, stejně jako </a:t>
            </a:r>
            <a:r>
              <a:rPr lang="cs-CZ" i="1" dirty="0" smtClean="0"/>
              <a:t>in </a:t>
            </a:r>
            <a:r>
              <a:rPr lang="cs-CZ" i="1" dirty="0" err="1" smtClean="0"/>
              <a:t>fraudem</a:t>
            </a:r>
            <a:r>
              <a:rPr lang="cs-CZ" i="1" dirty="0" smtClean="0"/>
              <a:t> legis</a:t>
            </a:r>
          </a:p>
          <a:p>
            <a:pPr lvl="2"/>
            <a:r>
              <a:rPr lang="cs-CZ" dirty="0" smtClean="0"/>
              <a:t>jaký je účel porušeného zákonného zákazu nebo příkazu?</a:t>
            </a:r>
          </a:p>
          <a:p>
            <a:pPr lvl="2"/>
            <a:r>
              <a:rPr lang="cs-CZ" b="1" dirty="0" smtClean="0"/>
              <a:t>k čí ochraně má zákonné ustanovení sloužit, resp. co má chránit?</a:t>
            </a:r>
          </a:p>
          <a:p>
            <a:pPr lvl="2"/>
            <a:r>
              <a:rPr lang="cs-CZ" dirty="0" smtClean="0"/>
              <a:t>PJ je neplatné jenom tehdy, pokud smysl a účel zákonného zákazu vyžaduje sankci neplatnosti</a:t>
            </a:r>
          </a:p>
          <a:p>
            <a:pPr lvl="3"/>
            <a:r>
              <a:rPr lang="cs-CZ" dirty="0" smtClean="0"/>
              <a:t>nemá-li prodávající koncesi, není to důvodem neplatnosti smlouvy, kterou uzavřel se zákazníkem</a:t>
            </a:r>
          </a:p>
          <a:p>
            <a:pPr lvl="3"/>
            <a:r>
              <a:rPr lang="cs-CZ" dirty="0" smtClean="0"/>
              <a:t>ujedná-li starosta bez souhlasu obecní rady dodatek nájemní smlouvy zvyšující nájemné, nejde o neplatné ujednání</a:t>
            </a:r>
          </a:p>
          <a:p>
            <a:pPr lvl="3"/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Relativní neplatnost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Kritérium</a:t>
            </a:r>
          </a:p>
          <a:p>
            <a:pPr lvl="1"/>
            <a:r>
              <a:rPr lang="cs-CZ" dirty="0" smtClean="0"/>
              <a:t>neplatnost PJ je stanovena </a:t>
            </a:r>
            <a:r>
              <a:rPr lang="cs-CZ" b="1" dirty="0" smtClean="0"/>
              <a:t>na ochranu zájmu určité osoby</a:t>
            </a:r>
          </a:p>
          <a:p>
            <a:pPr lvl="1"/>
            <a:r>
              <a:rPr lang="cs-CZ" dirty="0" smtClean="0"/>
              <a:t>např. postoupení pohledávky navzdory smluvně ujednanému zákazu cese</a:t>
            </a:r>
          </a:p>
          <a:p>
            <a:pPr lvl="1"/>
            <a:r>
              <a:rPr lang="cs-CZ" dirty="0" smtClean="0"/>
              <a:t>bezprávná výhružka (§ 587)</a:t>
            </a:r>
          </a:p>
          <a:p>
            <a:r>
              <a:rPr lang="cs-CZ" b="1" dirty="0" smtClean="0"/>
              <a:t>Námitka neplatnosti</a:t>
            </a:r>
          </a:p>
          <a:p>
            <a:pPr lvl="1"/>
            <a:r>
              <a:rPr lang="cs-CZ" dirty="0" smtClean="0"/>
              <a:t>dotčená osoba musí neplatnost namítnout</a:t>
            </a:r>
          </a:p>
          <a:p>
            <a:pPr lvl="1"/>
            <a:r>
              <a:rPr lang="cs-CZ" dirty="0" smtClean="0"/>
              <a:t>nenamítne-li ji, považuje se PJ za platné</a:t>
            </a:r>
          </a:p>
          <a:p>
            <a:pPr lvl="1"/>
            <a:r>
              <a:rPr lang="cs-CZ" dirty="0" smtClean="0"/>
              <a:t>námitka je jednostranným adresovaným hmotněprávním jednáním</a:t>
            </a:r>
          </a:p>
          <a:p>
            <a:pPr lvl="1"/>
            <a:r>
              <a:rPr lang="cs-CZ" dirty="0" smtClean="0"/>
              <a:t>účinky dovolání se neplatnosti působí </a:t>
            </a:r>
            <a:r>
              <a:rPr lang="cs-CZ" i="1" dirty="0" smtClean="0"/>
              <a:t>ex </a:t>
            </a:r>
            <a:r>
              <a:rPr lang="cs-CZ" i="1" dirty="0" err="1" smtClean="0"/>
              <a:t>tunc</a:t>
            </a:r>
            <a:endParaRPr lang="cs-CZ" i="1" dirty="0" smtClean="0"/>
          </a:p>
          <a:p>
            <a:pPr lvl="1"/>
            <a:r>
              <a:rPr lang="cs-CZ" dirty="0" smtClean="0"/>
              <a:t>neplatnost nemůže namítat ten, kdo ji způsobil (§ 579/1)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Absolutní neplatnost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Absolutně neplatné je právní jednání, které</a:t>
            </a:r>
          </a:p>
          <a:p>
            <a:pPr lvl="1"/>
            <a:r>
              <a:rPr lang="cs-CZ" dirty="0" smtClean="0"/>
              <a:t>se </a:t>
            </a:r>
            <a:r>
              <a:rPr lang="cs-CZ" b="1" dirty="0" smtClean="0"/>
              <a:t>zjevně příčí dobrým mravům</a:t>
            </a:r>
          </a:p>
          <a:p>
            <a:pPr lvl="1"/>
            <a:r>
              <a:rPr lang="cs-CZ" b="1" dirty="0" smtClean="0"/>
              <a:t>odporuje zákonu </a:t>
            </a:r>
            <a:r>
              <a:rPr lang="cs-CZ" dirty="0" smtClean="0"/>
              <a:t>a kumulativně zjevně </a:t>
            </a:r>
            <a:r>
              <a:rPr lang="cs-CZ" b="1" dirty="0" smtClean="0"/>
              <a:t>narušuje veřejný pořádek </a:t>
            </a:r>
          </a:p>
          <a:p>
            <a:pPr lvl="2"/>
            <a:r>
              <a:rPr lang="cs-CZ" dirty="0" smtClean="0"/>
              <a:t>např. prodej léků, které nebyly schváleny, a tak mohou ohrozit zdraví a životy osob</a:t>
            </a:r>
          </a:p>
          <a:p>
            <a:pPr lvl="1"/>
            <a:r>
              <a:rPr lang="cs-CZ" dirty="0" smtClean="0"/>
              <a:t>zavazuje k </a:t>
            </a:r>
            <a:r>
              <a:rPr lang="cs-CZ" b="1" dirty="0" smtClean="0"/>
              <a:t>plnění od počátku nemožnému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Relativní neúčinnost</a:t>
            </a:r>
            <a:endParaRPr lang="cs-CZ" dirty="0"/>
          </a:p>
        </p:txBody>
      </p:sp>
      <p:sp>
        <p:nvSpPr>
          <p:cNvPr id="53250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Část VII.c)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Změny právní úpravy</a:t>
            </a:r>
            <a:endParaRPr lang="cs-CZ" dirty="0"/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Terminologická změna</a:t>
            </a:r>
          </a:p>
          <a:p>
            <a:pPr lvl="1"/>
            <a:r>
              <a:rPr lang="cs-CZ" dirty="0" smtClean="0"/>
              <a:t>místo odporovatelnosti (§ 42a OZ 1964) se hovoří o relativní neúčinnosti</a:t>
            </a:r>
          </a:p>
          <a:p>
            <a:r>
              <a:rPr lang="cs-CZ" b="1" dirty="0" smtClean="0"/>
              <a:t>Obsah</a:t>
            </a:r>
          </a:p>
          <a:p>
            <a:pPr lvl="1"/>
            <a:r>
              <a:rPr lang="cs-CZ" dirty="0" smtClean="0"/>
              <a:t>OZ nemá dle DZ ambici rozmnožovat dosavadní skutkové podstaty relativní neúčinnosti (odporovatelnosti), ale pouze chce prohloubit a propracovat dosavadní úpravu </a:t>
            </a:r>
          </a:p>
          <a:p>
            <a:pPr lvl="1"/>
            <a:r>
              <a:rPr lang="cs-CZ" dirty="0" smtClean="0"/>
              <a:t>inspirací byl odpůrčí řád dle zákona č. 64/1931 Sb.</a:t>
            </a:r>
          </a:p>
          <a:p>
            <a:pPr lvl="1"/>
            <a:r>
              <a:rPr lang="cs-CZ" dirty="0" smtClean="0"/>
              <a:t>jeho ustanovení jsou docela důsledně opsána; rozdíl je především v tom, že výraz „odporuje-li“ je nahrazen spojením „dovolává-li se neúčinnosti“ apod. (viz § 593, § 594, § 595 odst. 3, § 596, § 598, § 599 OZ)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Objektivní PS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611188" y="2060847"/>
            <a:ext cx="7921252" cy="3963715"/>
          </a:xfrm>
        </p:spPr>
        <p:txBody>
          <a:bodyPr>
            <a:normAutofit/>
          </a:bodyPr>
          <a:lstStyle/>
          <a:p>
            <a:r>
              <a:rPr lang="cs-CZ" altLang="cs-CZ" b="1" dirty="0" smtClean="0"/>
              <a:t>Jednorázové: události</a:t>
            </a:r>
            <a:r>
              <a:rPr lang="cs-CZ" altLang="cs-CZ" dirty="0" smtClean="0"/>
              <a:t> </a:t>
            </a:r>
          </a:p>
          <a:p>
            <a:pPr lvl="1"/>
            <a:r>
              <a:rPr lang="cs-CZ" altLang="cs-CZ" dirty="0" smtClean="0"/>
              <a:t>narození</a:t>
            </a:r>
          </a:p>
          <a:p>
            <a:pPr lvl="1"/>
            <a:r>
              <a:rPr lang="cs-CZ" altLang="cs-CZ" dirty="0" smtClean="0"/>
              <a:t>smrt</a:t>
            </a:r>
          </a:p>
          <a:p>
            <a:pPr lvl="1"/>
            <a:r>
              <a:rPr lang="cs-CZ" altLang="cs-CZ" dirty="0" smtClean="0"/>
              <a:t>plynutí času</a:t>
            </a:r>
          </a:p>
          <a:p>
            <a:r>
              <a:rPr lang="cs-CZ" altLang="cs-CZ" b="1" dirty="0"/>
              <a:t>T</a:t>
            </a:r>
            <a:r>
              <a:rPr lang="cs-CZ" altLang="cs-CZ" b="1" dirty="0" smtClean="0"/>
              <a:t>rvající: stavy</a:t>
            </a:r>
            <a:r>
              <a:rPr lang="cs-CZ" altLang="cs-CZ" dirty="0" smtClean="0"/>
              <a:t> </a:t>
            </a:r>
          </a:p>
          <a:p>
            <a:pPr lvl="1"/>
            <a:r>
              <a:rPr lang="cs-CZ" altLang="cs-CZ" dirty="0" smtClean="0"/>
              <a:t>např. manželství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Odpůrčí žaloba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Relativní neúčinnost se uplatňuje </a:t>
            </a:r>
            <a:r>
              <a:rPr lang="cs-CZ" b="1" dirty="0" smtClean="0"/>
              <a:t>odpůrčí žalobou</a:t>
            </a:r>
          </a:p>
          <a:p>
            <a:pPr lvl="0"/>
            <a:r>
              <a:rPr lang="cs-CZ" dirty="0" smtClean="0"/>
              <a:t>PJ se </a:t>
            </a:r>
            <a:r>
              <a:rPr lang="cs-CZ" b="1" dirty="0" smtClean="0"/>
              <a:t>stane neúčinným teprve tím, že je za ně soud rozsudkem prohlásí</a:t>
            </a:r>
            <a:endParaRPr lang="cs-CZ" dirty="0"/>
          </a:p>
          <a:p>
            <a:pPr lvl="0"/>
            <a:r>
              <a:rPr lang="cs-CZ" dirty="0" smtClean="0"/>
              <a:t>Podání odpůrčí žaloby („dovolání se relativní neúčinnosti“) lze zapsat do </a:t>
            </a:r>
            <a:r>
              <a:rPr lang="cs-CZ" b="1" dirty="0" smtClean="0"/>
              <a:t>veřejného seznamu </a:t>
            </a:r>
            <a:r>
              <a:rPr lang="cs-CZ" dirty="0" smtClean="0"/>
              <a:t>(§ 599)</a:t>
            </a:r>
          </a:p>
          <a:p>
            <a:pPr lvl="1"/>
            <a:r>
              <a:rPr lang="cs-CZ" dirty="0" smtClean="0"/>
              <a:t>typicky katastr nemovitostí [§ 23/1 q) KZ]</a:t>
            </a:r>
          </a:p>
          <a:p>
            <a:pPr lvl="1"/>
            <a:r>
              <a:rPr lang="cs-CZ" dirty="0" smtClean="0"/>
              <a:t>důsledkem zápisu poznámky je ochrana věřitele před třetími osobami, které by nabyly věc nebo právo k ní po zapsání poznámky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může podat odpůrčí žalobu?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dirty="0" smtClean="0"/>
              <a:t>Odporovat může </a:t>
            </a:r>
            <a:r>
              <a:rPr lang="cs-CZ" b="1" dirty="0" smtClean="0"/>
              <a:t>věřitel, jehož pohledávka byla zkrácena </a:t>
            </a:r>
            <a:r>
              <a:rPr lang="cs-CZ" dirty="0" smtClean="0"/>
              <a:t>právním jednáním dlužníka</a:t>
            </a:r>
          </a:p>
          <a:p>
            <a:pPr lvl="0"/>
            <a:r>
              <a:rPr lang="cs-CZ" dirty="0" smtClean="0"/>
              <a:t>Věřitel musí mít </a:t>
            </a:r>
            <a:r>
              <a:rPr lang="cs-CZ" b="1" dirty="0" smtClean="0"/>
              <a:t>„vykonatelnou“ pohledávku</a:t>
            </a:r>
            <a:r>
              <a:rPr lang="cs-CZ" dirty="0" smtClean="0"/>
              <a:t>, tj. pohledávku přiznanou exekučním titulem</a:t>
            </a:r>
          </a:p>
          <a:p>
            <a:pPr lvl="1"/>
            <a:r>
              <a:rPr lang="cs-CZ" dirty="0" smtClean="0"/>
              <a:t>řešení pro případy, kdy pohledávka ještě není „vykonatelná“: </a:t>
            </a:r>
            <a:r>
              <a:rPr lang="cs-CZ" b="1" dirty="0" smtClean="0"/>
              <a:t>výhrada</a:t>
            </a:r>
            <a:r>
              <a:rPr lang="cs-CZ" dirty="0" smtClean="0"/>
              <a:t> práva dovolat se RN (§ 593)</a:t>
            </a:r>
          </a:p>
          <a:p>
            <a:pPr lvl="0"/>
            <a:r>
              <a:rPr lang="cs-CZ" b="1" dirty="0" smtClean="0"/>
              <a:t>Zkrácením pohledávky</a:t>
            </a:r>
          </a:p>
          <a:p>
            <a:pPr lvl="1"/>
            <a:r>
              <a:rPr lang="cs-CZ" dirty="0" smtClean="0"/>
              <a:t>věřitel nebyl v exekuci na dlužníkův majetek plně uspokojen, nebo je zřejmé, že by nemohl být uspokojen</a:t>
            </a:r>
          </a:p>
          <a:p>
            <a:pPr lvl="1"/>
            <a:r>
              <a:rPr lang="cs-CZ" dirty="0" smtClean="0"/>
              <a:t>nejde o zkrácení, má-li dlužník dostatek jiného majetku, z něhož může být věřitelova pohledávka plně uspokojena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Vůči komu odpůrčí žaloba směřuje?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Odpůrčí žaloba nesměřuje proti dlužníkovi, ale </a:t>
            </a:r>
            <a:r>
              <a:rPr lang="cs-CZ" b="1" dirty="0" smtClean="0"/>
              <a:t>proti třetím osobám</a:t>
            </a:r>
            <a:r>
              <a:rPr lang="cs-CZ" dirty="0" smtClean="0"/>
              <a:t>, a to (§ 594)</a:t>
            </a:r>
          </a:p>
          <a:p>
            <a:pPr lvl="1"/>
            <a:r>
              <a:rPr lang="cs-CZ" dirty="0" smtClean="0"/>
              <a:t>proti tomu, kdo s dlužníkem právně </a:t>
            </a:r>
            <a:r>
              <a:rPr lang="cs-CZ" b="1" dirty="0" smtClean="0"/>
              <a:t>jednal</a:t>
            </a:r>
          </a:p>
          <a:p>
            <a:pPr lvl="1"/>
            <a:r>
              <a:rPr lang="cs-CZ" dirty="0" smtClean="0"/>
              <a:t>proti tomu, kdo z právního jednání přímo </a:t>
            </a:r>
            <a:r>
              <a:rPr lang="cs-CZ" b="1" dirty="0" smtClean="0"/>
              <a:t>nabyl prospěch</a:t>
            </a:r>
          </a:p>
          <a:p>
            <a:pPr lvl="1"/>
            <a:r>
              <a:rPr lang="cs-CZ" dirty="0" smtClean="0"/>
              <a:t>proti </a:t>
            </a:r>
            <a:r>
              <a:rPr lang="cs-CZ" b="1" dirty="0" smtClean="0"/>
              <a:t>právnímu nástupci </a:t>
            </a:r>
            <a:r>
              <a:rPr lang="cs-CZ" dirty="0" smtClean="0"/>
              <a:t>uvedených osob, jde-li o</a:t>
            </a:r>
          </a:p>
          <a:p>
            <a:pPr lvl="2"/>
            <a:r>
              <a:rPr lang="cs-CZ" dirty="0" smtClean="0"/>
              <a:t>dědice</a:t>
            </a:r>
          </a:p>
          <a:p>
            <a:pPr lvl="2"/>
            <a:r>
              <a:rPr lang="cs-CZ" dirty="0" smtClean="0"/>
              <a:t>toho, kdo nabyl jmění při přeměně právnické osoby jako její právní nástupce</a:t>
            </a:r>
          </a:p>
          <a:p>
            <a:pPr lvl="2"/>
            <a:r>
              <a:rPr lang="cs-CZ" dirty="0" smtClean="0"/>
              <a:t>jiného právního nástupce, za předpokladu</a:t>
            </a:r>
            <a:r>
              <a:rPr lang="cs-CZ" dirty="0"/>
              <a:t> </a:t>
            </a:r>
            <a:r>
              <a:rPr lang="cs-CZ" dirty="0" smtClean="0"/>
              <a:t>uvedeného v § 594/2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Skutkové podstaty RN - přehled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RN pro </a:t>
            </a:r>
            <a:r>
              <a:rPr lang="cs-CZ" b="1" dirty="0" smtClean="0"/>
              <a:t>úmysl</a:t>
            </a:r>
            <a:r>
              <a:rPr lang="cs-CZ" dirty="0" smtClean="0"/>
              <a:t> zkrátit věřitele (§ 590/1)</a:t>
            </a:r>
          </a:p>
          <a:p>
            <a:r>
              <a:rPr lang="cs-CZ" dirty="0" smtClean="0"/>
              <a:t>RN pro </a:t>
            </a:r>
            <a:r>
              <a:rPr lang="cs-CZ" b="1" dirty="0" smtClean="0"/>
              <a:t>mrhání</a:t>
            </a:r>
            <a:r>
              <a:rPr lang="cs-CZ" dirty="0" smtClean="0"/>
              <a:t> majetku (§ 590/2)</a:t>
            </a:r>
          </a:p>
          <a:p>
            <a:r>
              <a:rPr lang="cs-CZ" dirty="0" smtClean="0"/>
              <a:t>RN </a:t>
            </a:r>
            <a:r>
              <a:rPr lang="cs-CZ" b="1" dirty="0" smtClean="0"/>
              <a:t>bezúplatných</a:t>
            </a:r>
            <a:r>
              <a:rPr lang="cs-CZ" dirty="0" smtClean="0"/>
              <a:t> právních jednání (§ 591)</a:t>
            </a:r>
          </a:p>
          <a:p>
            <a:r>
              <a:rPr lang="cs-CZ" dirty="0" smtClean="0"/>
              <a:t>RN pro </a:t>
            </a:r>
            <a:r>
              <a:rPr lang="cs-CZ" b="1" dirty="0" smtClean="0"/>
              <a:t>opomenutí </a:t>
            </a:r>
            <a:r>
              <a:rPr lang="cs-CZ" dirty="0" smtClean="0"/>
              <a:t>(§ 592)</a:t>
            </a:r>
          </a:p>
          <a:p>
            <a:r>
              <a:rPr lang="cs-CZ" dirty="0" smtClean="0"/>
              <a:t>Skutkové podstaty se mohou v konkrétním případě překrývat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RN pro úmysl zkrátit věřitele § 590/1 písm. 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cs-CZ" b="1" dirty="0" smtClean="0"/>
              <a:t>Úmysl </a:t>
            </a:r>
            <a:r>
              <a:rPr lang="cs-CZ" dirty="0" smtClean="0"/>
              <a:t>dlužníka zkrátit svého věřitele</a:t>
            </a:r>
          </a:p>
          <a:p>
            <a:pPr marL="731838" lvl="1" indent="-457200"/>
            <a:r>
              <a:rPr lang="cs-CZ" dirty="0" smtClean="0"/>
              <a:t>stačí i </a:t>
            </a:r>
            <a:r>
              <a:rPr lang="cs-CZ" b="1" dirty="0" smtClean="0"/>
              <a:t>nepřímý</a:t>
            </a:r>
            <a:r>
              <a:rPr lang="cs-CZ" dirty="0" smtClean="0"/>
              <a:t> úmysl (věděl, že může zkrátit, a byl s tím srozuměn)</a:t>
            </a:r>
          </a:p>
          <a:p>
            <a:pPr marL="731838" lvl="1" indent="-457200"/>
            <a:r>
              <a:rPr lang="cs-CZ" dirty="0" smtClean="0"/>
              <a:t>nemusí jít jenom o odporujícího věřitele, ale o </a:t>
            </a:r>
            <a:r>
              <a:rPr lang="cs-CZ" b="1" dirty="0" smtClean="0"/>
              <a:t>kteréhokoli </a:t>
            </a:r>
            <a:r>
              <a:rPr lang="cs-CZ" dirty="0" smtClean="0"/>
              <a:t>existujícího věřitele</a:t>
            </a:r>
          </a:p>
          <a:p>
            <a:pPr marL="457200" indent="-457200"/>
            <a:r>
              <a:rPr lang="cs-CZ" b="1" dirty="0" smtClean="0"/>
              <a:t>Druhé straně byl znám úmysl </a:t>
            </a:r>
            <a:r>
              <a:rPr lang="cs-CZ" dirty="0" smtClean="0"/>
              <a:t>zkrátit věřitele</a:t>
            </a:r>
          </a:p>
          <a:p>
            <a:pPr marL="731838" lvl="1" indent="-457200"/>
            <a:r>
              <a:rPr lang="cs-CZ" dirty="0" smtClean="0"/>
              <a:t>přesněji jde o vědomost druhé strany o možnosti zkrácení věřitele (</a:t>
            </a:r>
            <a:r>
              <a:rPr lang="cs-CZ" dirty="0" err="1" smtClean="0"/>
              <a:t>Pulkrábek</a:t>
            </a:r>
            <a:r>
              <a:rPr lang="cs-CZ" dirty="0" smtClean="0"/>
              <a:t>)</a:t>
            </a:r>
          </a:p>
          <a:p>
            <a:pPr marL="457200" indent="-457200"/>
            <a:r>
              <a:rPr lang="cs-CZ" dirty="0" smtClean="0"/>
              <a:t>K odporovanému PJ došlo v posledních </a:t>
            </a:r>
            <a:r>
              <a:rPr lang="cs-CZ" b="1" dirty="0" smtClean="0"/>
              <a:t>5 letech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RN pro úmysl zkrátit věřitele § 590/1 písm. b)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Úmysl</a:t>
            </a:r>
            <a:r>
              <a:rPr lang="cs-CZ" dirty="0" smtClean="0"/>
              <a:t> dlužníka zkrátit věřitele</a:t>
            </a:r>
          </a:p>
          <a:p>
            <a:pPr lvl="1"/>
            <a:r>
              <a:rPr lang="cs-CZ" dirty="0" smtClean="0"/>
              <a:t>písm. b) jej výslovně v úvodu věty nezmiňuje, bezpochyby však vyplývá z její druhé části</a:t>
            </a:r>
          </a:p>
          <a:p>
            <a:pPr lvl="1"/>
            <a:r>
              <a:rPr lang="cs-CZ" dirty="0" smtClean="0"/>
              <a:t>o nepřímém úmyslu a o věřitelích platí totéž, co u písm. a)</a:t>
            </a:r>
          </a:p>
          <a:p>
            <a:r>
              <a:rPr lang="cs-CZ" b="1" dirty="0" smtClean="0"/>
              <a:t>Druhé straně musel být úmysl zkrátit věřitele znám</a:t>
            </a:r>
          </a:p>
          <a:p>
            <a:pPr lvl="1"/>
            <a:r>
              <a:rPr lang="cs-CZ" dirty="0" smtClean="0"/>
              <a:t>na rozdíl od písm. a) není nutno, aby skutečně věděl o možnosti zkrácení</a:t>
            </a:r>
          </a:p>
          <a:p>
            <a:pPr lvl="1"/>
            <a:r>
              <a:rPr lang="cs-CZ" dirty="0" smtClean="0"/>
              <a:t>objektivní měřítko: postačí, že takovou vědomost by měla osoba případu znalá při zvážení okolností, které ji musely být v jejím případě zřejmé (§ 4/2) </a:t>
            </a:r>
          </a:p>
          <a:p>
            <a:pPr lvl="2"/>
            <a:r>
              <a:rPr lang="cs-CZ" dirty="0" smtClean="0"/>
              <a:t>touto osobou bude buď průměrně rozumný člověk (§ 5/1) nebo průměrný profesionál (§ 5/2)</a:t>
            </a:r>
          </a:p>
          <a:p>
            <a:r>
              <a:rPr lang="cs-CZ" dirty="0" smtClean="0"/>
              <a:t>Ke zkracujícímu PJ došlo v posledních </a:t>
            </a:r>
            <a:r>
              <a:rPr lang="cs-CZ" b="1" dirty="0" smtClean="0"/>
              <a:t>dvou letech</a:t>
            </a:r>
            <a:endParaRPr lang="cs-CZ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RN pro úmysl zkrátit věřitele § 590/1 písm. c)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PJ mezi dlužníkem a </a:t>
            </a:r>
            <a:r>
              <a:rPr lang="cs-CZ" b="1" dirty="0" smtClean="0"/>
              <a:t>osobou blízkou</a:t>
            </a:r>
          </a:p>
          <a:p>
            <a:pPr lvl="1"/>
            <a:r>
              <a:rPr lang="cs-CZ" dirty="0" smtClean="0"/>
              <a:t>vymezení osoby blízké viz § 22 (odst. 1 i 2)</a:t>
            </a:r>
          </a:p>
          <a:p>
            <a:r>
              <a:rPr lang="cs-CZ" b="1" dirty="0" smtClean="0"/>
              <a:t>Úmysl </a:t>
            </a:r>
            <a:r>
              <a:rPr lang="cs-CZ" dirty="0" smtClean="0"/>
              <a:t>dlužníka zkrátit věřitele</a:t>
            </a:r>
          </a:p>
          <a:p>
            <a:pPr lvl="1"/>
            <a:r>
              <a:rPr lang="cs-CZ" dirty="0" smtClean="0"/>
              <a:t>věřitel jej nemusí prokazovat; průkaz jeho nedostatku je na žalovaném</a:t>
            </a:r>
          </a:p>
          <a:p>
            <a:r>
              <a:rPr lang="cs-CZ" b="1" dirty="0" smtClean="0"/>
              <a:t>Vědomost druhé strany (tj. osoby blízké) o úmyslu zkrátit věřitele</a:t>
            </a:r>
          </a:p>
          <a:p>
            <a:pPr lvl="1"/>
            <a:r>
              <a:rPr lang="cs-CZ" dirty="0" smtClean="0"/>
              <a:t>je na osobě blízké, aby prokázala existenci skutečností, z nichž vyplývá, že o úmyslu zkrátit věřitele nevěděla a ani vědět nemohla</a:t>
            </a:r>
          </a:p>
          <a:p>
            <a:r>
              <a:rPr lang="cs-CZ" dirty="0" smtClean="0"/>
              <a:t>Ke zkracujícímu jednání došlo během posledních </a:t>
            </a:r>
            <a:r>
              <a:rPr lang="cs-CZ" b="1" dirty="0" smtClean="0"/>
              <a:t>2 let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RN pro mrhání majetkem (§ 590/2)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lvl="1" indent="-273050"/>
            <a:r>
              <a:rPr lang="cs-CZ" sz="2400" dirty="0" smtClean="0">
                <a:solidFill>
                  <a:schemeClr val="tx2"/>
                </a:solidFill>
              </a:rPr>
              <a:t>Zkracující PJ spočívá v </a:t>
            </a:r>
            <a:r>
              <a:rPr lang="cs-CZ" sz="2400" b="1" dirty="0" smtClean="0">
                <a:solidFill>
                  <a:schemeClr val="tx2"/>
                </a:solidFill>
              </a:rPr>
              <a:t>kupní </a:t>
            </a:r>
            <a:r>
              <a:rPr lang="cs-CZ" sz="2400" dirty="0" smtClean="0">
                <a:solidFill>
                  <a:schemeClr val="tx2"/>
                </a:solidFill>
              </a:rPr>
              <a:t>nebo </a:t>
            </a:r>
            <a:r>
              <a:rPr lang="cs-CZ" sz="2400" b="1" dirty="0" smtClean="0">
                <a:solidFill>
                  <a:schemeClr val="tx2"/>
                </a:solidFill>
              </a:rPr>
              <a:t>směnné</a:t>
            </a:r>
            <a:r>
              <a:rPr lang="cs-CZ" sz="2400" dirty="0" smtClean="0">
                <a:solidFill>
                  <a:schemeClr val="tx2"/>
                </a:solidFill>
              </a:rPr>
              <a:t> smlouvě</a:t>
            </a:r>
          </a:p>
          <a:p>
            <a:pPr marL="273050" lvl="1" indent="-273050"/>
            <a:r>
              <a:rPr lang="cs-CZ" sz="2400" dirty="0" smtClean="0">
                <a:solidFill>
                  <a:schemeClr val="tx2"/>
                </a:solidFill>
              </a:rPr>
              <a:t>Touto smlouvou dlužník </a:t>
            </a:r>
            <a:r>
              <a:rPr lang="cs-CZ" sz="2400" b="1" dirty="0" smtClean="0">
                <a:solidFill>
                  <a:schemeClr val="tx2"/>
                </a:solidFill>
              </a:rPr>
              <a:t>mrhá</a:t>
            </a:r>
            <a:r>
              <a:rPr lang="cs-CZ" sz="2400" dirty="0" smtClean="0">
                <a:solidFill>
                  <a:schemeClr val="tx2"/>
                </a:solidFill>
              </a:rPr>
              <a:t> s majetkem</a:t>
            </a:r>
          </a:p>
          <a:p>
            <a:pPr lvl="1"/>
            <a:r>
              <a:rPr lang="cs-CZ" dirty="0" smtClean="0"/>
              <a:t>zbavuje se svého majetku </a:t>
            </a:r>
            <a:r>
              <a:rPr lang="cs-CZ" b="1" dirty="0" smtClean="0"/>
              <a:t>výrazně pod cenou</a:t>
            </a:r>
          </a:p>
          <a:p>
            <a:pPr marL="273050" lvl="1" indent="-273050"/>
            <a:r>
              <a:rPr lang="cs-CZ" sz="2400" dirty="0" smtClean="0">
                <a:solidFill>
                  <a:schemeClr val="tx2"/>
                </a:solidFill>
              </a:rPr>
              <a:t>Druhá strana </a:t>
            </a:r>
            <a:r>
              <a:rPr lang="cs-CZ" sz="2400" b="1" dirty="0" smtClean="0">
                <a:solidFill>
                  <a:schemeClr val="tx2"/>
                </a:solidFill>
              </a:rPr>
              <a:t>musela poznat </a:t>
            </a:r>
            <a:r>
              <a:rPr lang="cs-CZ" sz="2400" dirty="0" smtClean="0">
                <a:solidFill>
                  <a:schemeClr val="tx2"/>
                </a:solidFill>
              </a:rPr>
              <a:t>v dlužníkově jednání mrhání s majetkem</a:t>
            </a:r>
          </a:p>
          <a:p>
            <a:pPr lvl="1"/>
            <a:r>
              <a:rPr lang="cs-CZ" dirty="0" smtClean="0"/>
              <a:t>věřitel nemusí prokazovat pozitivní vědomost žalovaného; stačí, že o ní nevěděla, ačkoliv o ní vědět musela – stejné jako podle § 590/1 b)</a:t>
            </a:r>
          </a:p>
          <a:p>
            <a:r>
              <a:rPr lang="cs-CZ" dirty="0" smtClean="0"/>
              <a:t>Smlouva byla uzavřena v posledním </a:t>
            </a:r>
            <a:r>
              <a:rPr lang="cs-CZ" b="1" dirty="0" smtClean="0"/>
              <a:t>1 roce</a:t>
            </a:r>
          </a:p>
          <a:p>
            <a:pPr marL="273050" lvl="1" indent="-273050"/>
            <a:endParaRPr lang="cs-CZ" sz="2400" dirty="0" smtClean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RN bezúplatných právních jednání (§ 591)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Bezúplatné PJ mezi dlužníkem a druhou stranou (např. darování), s těmito </a:t>
            </a:r>
            <a:r>
              <a:rPr lang="cs-CZ" b="1" dirty="0" smtClean="0"/>
              <a:t>výjimkami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plnění zákonné povinnosti</a:t>
            </a:r>
          </a:p>
          <a:p>
            <a:pPr lvl="1"/>
            <a:r>
              <a:rPr lang="cs-CZ" dirty="0" smtClean="0"/>
              <a:t>obvyklé příležitostné dary</a:t>
            </a:r>
          </a:p>
          <a:p>
            <a:pPr lvl="1"/>
            <a:r>
              <a:rPr lang="cs-CZ" dirty="0" smtClean="0"/>
              <a:t>přiměřené věnování na veřejně prospěšný účel</a:t>
            </a:r>
          </a:p>
          <a:p>
            <a:pPr lvl="1"/>
            <a:r>
              <a:rPr lang="cs-CZ" dirty="0" smtClean="0"/>
              <a:t>plnění, kterým bylo vyhověno mravnímu závazku nebo ohledům slušnosti</a:t>
            </a:r>
          </a:p>
          <a:p>
            <a:r>
              <a:rPr lang="cs-CZ" dirty="0" smtClean="0"/>
              <a:t>Ke zkracujícímu PJ došlo v posledních </a:t>
            </a:r>
            <a:r>
              <a:rPr lang="cs-CZ" b="1" dirty="0" smtClean="0"/>
              <a:t>2 letech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RN pro opomenutí (§ 592)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Odkazuje se na § 590 a § 591 NOZ, a to pokud jde o</a:t>
            </a:r>
          </a:p>
          <a:p>
            <a:pPr lvl="1"/>
            <a:r>
              <a:rPr lang="cs-CZ" dirty="0" smtClean="0"/>
              <a:t>opomenutí, kterým dlužník pozbyl majetkové právo</a:t>
            </a:r>
          </a:p>
          <a:p>
            <a:pPr lvl="1"/>
            <a:r>
              <a:rPr lang="cs-CZ" dirty="0" smtClean="0"/>
              <a:t>opomenutí, kterým jiné osobě vůči sobě vznik, zachování nebo zajištění jejího práva majetkové povahy způsobil</a:t>
            </a:r>
          </a:p>
          <a:p>
            <a:pPr lvl="1"/>
            <a:r>
              <a:rPr lang="cs-CZ" dirty="0" smtClean="0"/>
              <a:t>odmítnutí dědictví (krom dědictví předluženého) </a:t>
            </a:r>
          </a:p>
          <a:p>
            <a:r>
              <a:rPr lang="cs-CZ" dirty="0" smtClean="0"/>
              <a:t>Tj. lze-li uvedená opomenutí podřadit pod některé ze skutkových podstat § 590 nebo § 591, a byl-li jimi věřitel zkrácen (§ 589) lze jim odporovat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jednání – pojem, třídění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Část II.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2867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Důsledky relativní neúčinnosti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Určil-li soud, že právní jednání dlužníka je vůči věřiteli neúčinné, má to za následek (§ 595 odst. 1 NOZ):</a:t>
            </a:r>
          </a:p>
          <a:p>
            <a:pPr lvl="1"/>
            <a:r>
              <a:rPr lang="cs-CZ" dirty="0" smtClean="0"/>
              <a:t>právo věřitele domáhat se </a:t>
            </a:r>
            <a:r>
              <a:rPr lang="cs-CZ" b="1" dirty="0" smtClean="0"/>
              <a:t>uspokojení pohledávky z toho, co neúčinným jednáním</a:t>
            </a:r>
            <a:r>
              <a:rPr lang="cs-CZ" dirty="0" smtClean="0"/>
              <a:t> z dlužníkova majetku ušlo</a:t>
            </a:r>
          </a:p>
          <a:p>
            <a:pPr lvl="1"/>
            <a:r>
              <a:rPr lang="cs-CZ" dirty="0" smtClean="0"/>
              <a:t>právo na „odpovídající“ </a:t>
            </a:r>
            <a:r>
              <a:rPr lang="cs-CZ" b="1" dirty="0" smtClean="0"/>
              <a:t>náhradu</a:t>
            </a:r>
            <a:r>
              <a:rPr lang="cs-CZ" dirty="0" smtClean="0"/>
              <a:t>, není-li uspokojení pohledávky věřitele z ušlého majetku dobře možné (např. třetí osoba již získanou věc spotřebovala, zničila nebo převedla na jiného)</a:t>
            </a:r>
          </a:p>
          <a:p>
            <a:pPr lvl="1"/>
            <a:r>
              <a:rPr lang="cs-CZ" dirty="0" smtClean="0"/>
              <a:t>šlo-li o příjemce </a:t>
            </a:r>
            <a:r>
              <a:rPr lang="cs-CZ" b="1" dirty="0" smtClean="0"/>
              <a:t>bezúplatného</a:t>
            </a:r>
            <a:r>
              <a:rPr lang="cs-CZ" dirty="0" smtClean="0"/>
              <a:t> plnění, a byl-li v </a:t>
            </a:r>
            <a:r>
              <a:rPr lang="cs-CZ" b="1" dirty="0" smtClean="0"/>
              <a:t>dobré víře</a:t>
            </a:r>
            <a:r>
              <a:rPr lang="cs-CZ" dirty="0" smtClean="0"/>
              <a:t>, je povinen plnit věřiteli pouze </a:t>
            </a:r>
            <a:r>
              <a:rPr lang="cs-CZ" b="1" dirty="0" smtClean="0"/>
              <a:t>v rozsahu, v němž byl obohacen </a:t>
            </a:r>
            <a:r>
              <a:rPr lang="cs-CZ" dirty="0" smtClean="0"/>
              <a:t>(§ 595/3 NOZ)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žalovaného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Osoba, proti níž odpůrčí žaloba směřovala (odporovatelův odpůrce)</a:t>
            </a:r>
          </a:p>
          <a:p>
            <a:pPr lvl="1"/>
            <a:r>
              <a:rPr lang="cs-CZ" dirty="0" smtClean="0"/>
              <a:t>může exekuci na majetek, který získala na základě relativně neúčinného právního úkonu, odvrátit tím, že </a:t>
            </a:r>
            <a:r>
              <a:rPr lang="cs-CZ" b="1" dirty="0" smtClean="0"/>
              <a:t>uspokojí pohledávku, kterou má věřitel vůči dlužníkovi </a:t>
            </a:r>
            <a:r>
              <a:rPr lang="cs-CZ" dirty="0" smtClean="0"/>
              <a:t>(§ 597/1 OZ)</a:t>
            </a:r>
          </a:p>
          <a:p>
            <a:pPr lvl="1"/>
            <a:r>
              <a:rPr lang="cs-CZ" dirty="0" smtClean="0"/>
              <a:t>může </a:t>
            </a:r>
            <a:r>
              <a:rPr lang="cs-CZ" b="1" dirty="0" smtClean="0"/>
              <a:t>od dlužníka </a:t>
            </a:r>
            <a:r>
              <a:rPr lang="cs-CZ" dirty="0" smtClean="0"/>
              <a:t>požadovat</a:t>
            </a:r>
          </a:p>
          <a:p>
            <a:pPr lvl="2"/>
            <a:r>
              <a:rPr lang="cs-CZ" b="1" dirty="0" smtClean="0"/>
              <a:t>vrácení vzájemného plnění</a:t>
            </a:r>
            <a:r>
              <a:rPr lang="cs-CZ" dirty="0" smtClean="0"/>
              <a:t>, tj. plnění, za něž nabyl majetek, o nějž v důsledku prohlášení právního jednání za relativně neúčinné opět přišel, nebo</a:t>
            </a:r>
          </a:p>
          <a:p>
            <a:pPr lvl="2"/>
            <a:r>
              <a:rPr lang="cs-CZ" b="1" dirty="0" smtClean="0"/>
              <a:t>splnění pohledávky </a:t>
            </a:r>
            <a:r>
              <a:rPr lang="cs-CZ" dirty="0" smtClean="0"/>
              <a:t>„oživlé“ následkem toho, že se věřitel dovolal neúčinnosti (přesněji že soud právní jednání prohlásil za neúčinné)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Promlčení</a:t>
            </a:r>
            <a:endParaRPr lang="cs-CZ" dirty="0"/>
          </a:p>
        </p:txBody>
      </p:sp>
      <p:sp>
        <p:nvSpPr>
          <p:cNvPr id="55298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Část VIII.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Změny a základní charakteristika</a:t>
            </a:r>
            <a:endParaRPr lang="cs-CZ" dirty="0"/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Změny</a:t>
            </a:r>
          </a:p>
          <a:p>
            <a:pPr lvl="1"/>
            <a:r>
              <a:rPr lang="cs-CZ" b="1" dirty="0" smtClean="0"/>
              <a:t>posílení </a:t>
            </a:r>
            <a:r>
              <a:rPr lang="cs-CZ" b="1" dirty="0"/>
              <a:t>postavení nositele </a:t>
            </a:r>
            <a:r>
              <a:rPr lang="cs-CZ" b="1" dirty="0" smtClean="0"/>
              <a:t>práva</a:t>
            </a:r>
          </a:p>
          <a:p>
            <a:pPr lvl="2"/>
            <a:r>
              <a:rPr lang="cs-CZ" dirty="0" smtClean="0"/>
              <a:t>tříletá </a:t>
            </a:r>
            <a:r>
              <a:rPr lang="cs-CZ" dirty="0"/>
              <a:t>lhůta je koncipována jako </a:t>
            </a:r>
            <a:r>
              <a:rPr lang="cs-CZ" dirty="0" smtClean="0"/>
              <a:t>subjektivní</a:t>
            </a:r>
          </a:p>
          <a:p>
            <a:pPr lvl="2"/>
            <a:r>
              <a:rPr lang="cs-CZ" dirty="0" smtClean="0"/>
              <a:t>rozšířením </a:t>
            </a:r>
            <a:r>
              <a:rPr lang="cs-CZ" dirty="0"/>
              <a:t>případů, kdy neběží promlčecí lhůta</a:t>
            </a:r>
          </a:p>
          <a:p>
            <a:pPr lvl="1"/>
            <a:r>
              <a:rPr lang="cs-CZ" b="1" dirty="0" smtClean="0"/>
              <a:t>možnost </a:t>
            </a:r>
            <a:r>
              <a:rPr lang="cs-CZ" b="1" dirty="0"/>
              <a:t>ujednat si jinou délku promlčecí </a:t>
            </a:r>
            <a:r>
              <a:rPr lang="cs-CZ" b="1" dirty="0" smtClean="0"/>
              <a:t>lhůty</a:t>
            </a:r>
          </a:p>
          <a:p>
            <a:r>
              <a:rPr lang="cs-CZ" b="1" dirty="0" smtClean="0"/>
              <a:t>Základní konstrukce promlčení</a:t>
            </a:r>
          </a:p>
          <a:p>
            <a:pPr lvl="1"/>
            <a:r>
              <a:rPr lang="cs-CZ" dirty="0" smtClean="0"/>
              <a:t>nebylo-li </a:t>
            </a:r>
            <a:r>
              <a:rPr lang="cs-CZ" dirty="0"/>
              <a:t>právo vykonáno v promlčecí lhůtě, promlčí se a dlužník není povinen plnit</a:t>
            </a:r>
          </a:p>
          <a:p>
            <a:pPr lvl="1"/>
            <a:r>
              <a:rPr lang="cs-CZ" dirty="0" smtClean="0"/>
              <a:t>plnil-li </a:t>
            </a:r>
            <a:r>
              <a:rPr lang="cs-CZ" dirty="0"/>
              <a:t>dlužník po uplynutí promlčecí lhůty, nemůže požadovat navrácení toho, co plnil</a:t>
            </a:r>
          </a:p>
          <a:p>
            <a:pPr lvl="1"/>
            <a:r>
              <a:rPr lang="cs-CZ" dirty="0" smtClean="0"/>
              <a:t>soud </a:t>
            </a:r>
            <a:r>
              <a:rPr lang="cs-CZ" dirty="0"/>
              <a:t>přihlédne k promlčení jen k námitce </a:t>
            </a:r>
            <a:r>
              <a:rPr lang="cs-CZ" dirty="0" smtClean="0"/>
              <a:t>dlužníka</a:t>
            </a:r>
            <a:endParaRPr lang="cs-CZ" dirty="0"/>
          </a:p>
          <a:p>
            <a:pPr lvl="1"/>
            <a:endParaRPr lang="cs-CZ" dirty="0"/>
          </a:p>
          <a:p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 promlčení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Promlčují se zásadně pouze </a:t>
            </a:r>
            <a:r>
              <a:rPr lang="cs-CZ" b="1" dirty="0" smtClean="0"/>
              <a:t>majetková práva; </a:t>
            </a:r>
            <a:r>
              <a:rPr lang="cs-CZ" dirty="0" smtClean="0"/>
              <a:t>výjimky</a:t>
            </a:r>
            <a:r>
              <a:rPr lang="cs-CZ" dirty="0"/>
              <a:t>:</a:t>
            </a:r>
          </a:p>
          <a:p>
            <a:pPr lvl="1"/>
            <a:r>
              <a:rPr lang="cs-CZ" b="1" dirty="0" smtClean="0"/>
              <a:t>právo </a:t>
            </a:r>
            <a:r>
              <a:rPr lang="cs-CZ" b="1" dirty="0"/>
              <a:t>na </a:t>
            </a:r>
            <a:r>
              <a:rPr lang="cs-CZ" b="1" dirty="0" smtClean="0"/>
              <a:t>výživné</a:t>
            </a:r>
            <a:r>
              <a:rPr lang="cs-CZ" dirty="0" smtClean="0"/>
              <a:t>; promlčují </a:t>
            </a:r>
            <a:r>
              <a:rPr lang="cs-CZ" dirty="0"/>
              <a:t>se však práva na jednotlivá opětující se plnění (§ 613 </a:t>
            </a:r>
            <a:r>
              <a:rPr lang="cs-CZ" dirty="0" smtClean="0"/>
              <a:t>OZ</a:t>
            </a:r>
            <a:r>
              <a:rPr lang="cs-CZ" dirty="0"/>
              <a:t>)</a:t>
            </a:r>
          </a:p>
          <a:p>
            <a:pPr lvl="1"/>
            <a:r>
              <a:rPr lang="cs-CZ" b="1" dirty="0" smtClean="0"/>
              <a:t>vlastnické </a:t>
            </a:r>
            <a:r>
              <a:rPr lang="cs-CZ" b="1" dirty="0"/>
              <a:t>právo </a:t>
            </a:r>
            <a:r>
              <a:rPr lang="cs-CZ" b="1" dirty="0" smtClean="0"/>
              <a:t>a práva </a:t>
            </a:r>
            <a:r>
              <a:rPr lang="cs-CZ" b="1" dirty="0"/>
              <a:t>z něj odvozená</a:t>
            </a:r>
            <a:r>
              <a:rPr lang="cs-CZ" dirty="0"/>
              <a:t>: právo domáhat se rozdělení společné věci, právo na zřízení nezbytné cesty, právo na vykoupení reálného břemene (§ 614 </a:t>
            </a:r>
            <a:r>
              <a:rPr lang="cs-CZ" dirty="0" smtClean="0"/>
              <a:t>OZ</a:t>
            </a:r>
            <a:r>
              <a:rPr lang="cs-CZ" dirty="0"/>
              <a:t>)</a:t>
            </a:r>
          </a:p>
          <a:p>
            <a:pPr lvl="1"/>
            <a:r>
              <a:rPr lang="cs-CZ" b="1" dirty="0" smtClean="0"/>
              <a:t>zástavní </a:t>
            </a:r>
            <a:r>
              <a:rPr lang="cs-CZ" b="1" dirty="0"/>
              <a:t>právo</a:t>
            </a:r>
            <a:r>
              <a:rPr lang="cs-CZ" dirty="0"/>
              <a:t> se nepromlčí dřív než zajištěná </a:t>
            </a:r>
            <a:r>
              <a:rPr lang="cs-CZ" dirty="0" smtClean="0"/>
              <a:t>pohledávka</a:t>
            </a:r>
          </a:p>
          <a:p>
            <a:pPr lvl="1"/>
            <a:r>
              <a:rPr lang="cs-CZ" dirty="0" smtClean="0"/>
              <a:t>promlčí-li </a:t>
            </a:r>
            <a:r>
              <a:rPr lang="cs-CZ" dirty="0"/>
              <a:t>se pohledávka, není to důvodem pro </a:t>
            </a:r>
            <a:r>
              <a:rPr lang="cs-CZ" b="1" dirty="0"/>
              <a:t>zpětný převod práva</a:t>
            </a:r>
            <a:r>
              <a:rPr lang="cs-CZ" dirty="0"/>
              <a:t>, byla-li pohledávka zajištěna zajišťovacím převodem práva (§ 616 NOZ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7739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Počátek běhu promlčecí lhůty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</a:t>
            </a:r>
            <a:r>
              <a:rPr lang="cs-CZ" dirty="0" smtClean="0"/>
              <a:t>ásadní </a:t>
            </a:r>
            <a:r>
              <a:rPr lang="cs-CZ" dirty="0"/>
              <a:t>změnou je, že promlčecí lhůta je nově stanovena jako lhůta se </a:t>
            </a:r>
            <a:r>
              <a:rPr lang="cs-CZ" b="1" dirty="0"/>
              <a:t>subjektivně určeným </a:t>
            </a:r>
            <a:r>
              <a:rPr lang="cs-CZ" b="1" dirty="0" smtClean="0"/>
              <a:t>počátkem</a:t>
            </a:r>
          </a:p>
          <a:p>
            <a:pPr lvl="1"/>
            <a:r>
              <a:rPr lang="cs-CZ" dirty="0" smtClean="0"/>
              <a:t>promlčecí </a:t>
            </a:r>
            <a:r>
              <a:rPr lang="cs-CZ" dirty="0"/>
              <a:t>lhůta počíná běžet ode dne, kdy právo mohlo být uplatněno </a:t>
            </a:r>
            <a:r>
              <a:rPr lang="cs-CZ" dirty="0" smtClean="0"/>
              <a:t>poprvé</a:t>
            </a:r>
          </a:p>
          <a:p>
            <a:pPr lvl="1"/>
            <a:r>
              <a:rPr lang="cs-CZ" dirty="0" smtClean="0"/>
              <a:t>tímto </a:t>
            </a:r>
            <a:r>
              <a:rPr lang="cs-CZ" dirty="0"/>
              <a:t>dnem je </a:t>
            </a:r>
            <a:r>
              <a:rPr lang="cs-CZ" dirty="0" smtClean="0"/>
              <a:t>obecně</a:t>
            </a:r>
          </a:p>
          <a:p>
            <a:pPr lvl="2"/>
            <a:r>
              <a:rPr lang="cs-CZ" dirty="0" smtClean="0"/>
              <a:t>den</a:t>
            </a:r>
            <a:r>
              <a:rPr lang="cs-CZ" dirty="0"/>
              <a:t>, kdy se oprávněná osoba skutečně dozvěděla o okolnostech rozhodných pro počátek běhu promlčecí lhůty, nebo </a:t>
            </a:r>
            <a:endParaRPr lang="cs-CZ" dirty="0" smtClean="0"/>
          </a:p>
          <a:p>
            <a:pPr lvl="2"/>
            <a:r>
              <a:rPr lang="cs-CZ" dirty="0" smtClean="0"/>
              <a:t>den, kdy </a:t>
            </a:r>
            <a:r>
              <a:rPr lang="cs-CZ" dirty="0"/>
              <a:t>se o nich dozvědět měla a mohla </a:t>
            </a:r>
            <a:r>
              <a:rPr lang="cs-CZ" dirty="0" smtClean="0"/>
              <a:t>(ale </a:t>
            </a:r>
            <a:r>
              <a:rPr lang="cs-CZ" dirty="0"/>
              <a:t>pro svou nedbalost o nich ve skutečnosti nevěděla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§ </a:t>
            </a:r>
            <a:r>
              <a:rPr lang="cs-CZ" dirty="0"/>
              <a:t>620 až § 628 obsahují zvláštní pravidla počátku běhu promlčecí lhůty pro určitá </a:t>
            </a:r>
            <a:r>
              <a:rPr lang="cs-CZ" dirty="0" smtClean="0"/>
              <a:t>práva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27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Délka promlčecí lhůty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lvl="1" indent="-273050"/>
            <a:r>
              <a:rPr lang="cs-CZ" sz="2400" dirty="0">
                <a:solidFill>
                  <a:schemeClr val="tx2"/>
                </a:solidFill>
              </a:rPr>
              <a:t>Je obecně vymezena pomocí kombinace subjektivní a objektivní promlčecí lhůty</a:t>
            </a:r>
          </a:p>
          <a:p>
            <a:pPr lvl="1"/>
            <a:r>
              <a:rPr lang="cs-CZ" b="1" dirty="0" smtClean="0"/>
              <a:t>objektivní </a:t>
            </a:r>
            <a:r>
              <a:rPr lang="cs-CZ" dirty="0"/>
              <a:t>promlčecí lhůta činí </a:t>
            </a:r>
            <a:r>
              <a:rPr lang="cs-CZ" b="1" dirty="0"/>
              <a:t>deset let </a:t>
            </a:r>
            <a:r>
              <a:rPr lang="cs-CZ" dirty="0"/>
              <a:t>ode dne, kdy právo dospělo</a:t>
            </a:r>
          </a:p>
          <a:p>
            <a:pPr lvl="1"/>
            <a:r>
              <a:rPr lang="cs-CZ" b="1" dirty="0" smtClean="0"/>
              <a:t>subjektivní</a:t>
            </a:r>
            <a:r>
              <a:rPr lang="cs-CZ" dirty="0" smtClean="0"/>
              <a:t> </a:t>
            </a:r>
            <a:r>
              <a:rPr lang="cs-CZ" dirty="0"/>
              <a:t>promlčecí lhůta </a:t>
            </a:r>
          </a:p>
          <a:p>
            <a:pPr lvl="2"/>
            <a:r>
              <a:rPr lang="cs-CZ" dirty="0" smtClean="0"/>
              <a:t>činí </a:t>
            </a:r>
            <a:r>
              <a:rPr lang="cs-CZ" dirty="0"/>
              <a:t>podpůrně podle zákona </a:t>
            </a:r>
            <a:r>
              <a:rPr lang="cs-CZ" b="1" dirty="0"/>
              <a:t>tři roky </a:t>
            </a:r>
            <a:endParaRPr lang="cs-CZ" b="1" dirty="0" smtClean="0"/>
          </a:p>
          <a:p>
            <a:pPr lvl="2"/>
            <a:r>
              <a:rPr lang="cs-CZ" dirty="0" smtClean="0"/>
              <a:t>§ </a:t>
            </a:r>
            <a:r>
              <a:rPr lang="cs-CZ" dirty="0"/>
              <a:t>630 </a:t>
            </a:r>
            <a:r>
              <a:rPr lang="cs-CZ" dirty="0" smtClean="0"/>
              <a:t>OZ </a:t>
            </a:r>
            <a:r>
              <a:rPr lang="cs-CZ" dirty="0"/>
              <a:t>umožňuje ujednat si tuto </a:t>
            </a:r>
            <a:r>
              <a:rPr lang="cs-CZ" b="1" dirty="0"/>
              <a:t>lhůtu kratší nebo delší</a:t>
            </a:r>
            <a:r>
              <a:rPr lang="cs-CZ" dirty="0"/>
              <a:t>, a to v intervalu 1 rok až 15 </a:t>
            </a:r>
            <a:r>
              <a:rPr lang="cs-CZ" dirty="0" smtClean="0"/>
              <a:t>let</a:t>
            </a:r>
            <a:endParaRPr lang="cs-CZ" dirty="0"/>
          </a:p>
          <a:p>
            <a:pPr lvl="1"/>
            <a:r>
              <a:rPr lang="cs-CZ" dirty="0" smtClean="0"/>
              <a:t>§ </a:t>
            </a:r>
            <a:r>
              <a:rPr lang="cs-CZ" dirty="0"/>
              <a:t>631 až § 644 </a:t>
            </a:r>
            <a:r>
              <a:rPr lang="cs-CZ" dirty="0" smtClean="0"/>
              <a:t>OZ </a:t>
            </a:r>
            <a:r>
              <a:rPr lang="cs-CZ" dirty="0"/>
              <a:t>obsahují zvláštní ustanovení o délce promlčecí lhůty (většinou 10 a 15 let)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2103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Běh promlčecí lhůty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Ze situací upravených v § 645 až § 651 lze poukázat především na:</a:t>
            </a:r>
          </a:p>
          <a:p>
            <a:pPr lvl="1"/>
            <a:r>
              <a:rPr lang="cs-CZ" dirty="0" smtClean="0"/>
              <a:t>vliv dohody věřitele a dlužníka o </a:t>
            </a:r>
            <a:r>
              <a:rPr lang="cs-CZ" b="1" dirty="0" smtClean="0"/>
              <a:t>mimosoudním jednání </a:t>
            </a:r>
            <a:r>
              <a:rPr lang="cs-CZ" dirty="0" smtClean="0"/>
              <a:t>(§ 647)</a:t>
            </a:r>
          </a:p>
          <a:p>
            <a:pPr lvl="1"/>
            <a:r>
              <a:rPr lang="cs-CZ" dirty="0" smtClean="0"/>
              <a:t>stavění běhu promlčecí lhůty v případě </a:t>
            </a:r>
            <a:r>
              <a:rPr lang="cs-CZ" b="1" dirty="0" smtClean="0"/>
              <a:t>uplatnění práva </a:t>
            </a:r>
            <a:r>
              <a:rPr lang="cs-CZ" dirty="0" smtClean="0"/>
              <a:t>u orgánu veřejné moci (§ 648)</a:t>
            </a:r>
          </a:p>
          <a:p>
            <a:pPr lvl="1"/>
            <a:r>
              <a:rPr lang="cs-CZ" dirty="0" smtClean="0"/>
              <a:t>hrozba nebo lstivé uvedení v </a:t>
            </a:r>
            <a:r>
              <a:rPr lang="cs-CZ" b="1" dirty="0" smtClean="0"/>
              <a:t>omyl</a:t>
            </a:r>
            <a:r>
              <a:rPr lang="cs-CZ" dirty="0" smtClean="0"/>
              <a:t> (§ 650)</a:t>
            </a:r>
          </a:p>
          <a:p>
            <a:pPr lvl="1"/>
            <a:r>
              <a:rPr lang="cs-CZ" b="1" dirty="0" smtClean="0"/>
              <a:t>vyšší moc </a:t>
            </a:r>
            <a:r>
              <a:rPr lang="cs-CZ" dirty="0" smtClean="0"/>
              <a:t>(§ 651)</a:t>
            </a:r>
          </a:p>
          <a:p>
            <a:r>
              <a:rPr lang="cs-CZ" dirty="0"/>
              <a:t>Pokračuje-li běh promlčecí lhůty po odpadnutí některé z </a:t>
            </a:r>
            <a:r>
              <a:rPr lang="cs-CZ" dirty="0" smtClean="0"/>
              <a:t>těchto překážek, </a:t>
            </a:r>
            <a:r>
              <a:rPr lang="cs-CZ" dirty="0"/>
              <a:t>neskončí promlčecí lhůta dříve než za </a:t>
            </a:r>
            <a:r>
              <a:rPr lang="cs-CZ" b="1" dirty="0" smtClean="0"/>
              <a:t>6 </a:t>
            </a:r>
            <a:r>
              <a:rPr lang="cs-CZ" b="1" dirty="0"/>
              <a:t>měsíců </a:t>
            </a:r>
            <a:r>
              <a:rPr lang="cs-CZ" dirty="0"/>
              <a:t>ode dne, kdy začala znovu </a:t>
            </a:r>
            <a:r>
              <a:rPr lang="cs-CZ" dirty="0" smtClean="0"/>
              <a:t>běžet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3213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Obnovení </a:t>
            </a:r>
            <a:r>
              <a:rPr lang="cs-CZ" dirty="0"/>
              <a:t>nároku a běh nové promlčecí lhůty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Uzná-li </a:t>
            </a:r>
            <a:r>
              <a:rPr lang="cs-CZ" b="1" dirty="0"/>
              <a:t>dlužník promlčený dluh </a:t>
            </a:r>
            <a:r>
              <a:rPr lang="cs-CZ" dirty="0"/>
              <a:t>(§ 2053 NOZ), počne běžet nová promlčecí lhůta </a:t>
            </a:r>
            <a:r>
              <a:rPr lang="cs-CZ" dirty="0" smtClean="0"/>
              <a:t>ode </a:t>
            </a:r>
            <a:r>
              <a:rPr lang="cs-CZ" dirty="0"/>
              <a:t>dne, kdy k uznání došlo; byla-li v uznání určena doba splatnosti, promlčí se právo nejpozději za deset let od posledního dne určené doby</a:t>
            </a:r>
          </a:p>
          <a:p>
            <a:r>
              <a:rPr lang="cs-CZ" dirty="0" smtClean="0"/>
              <a:t>Obdobně </a:t>
            </a:r>
            <a:r>
              <a:rPr lang="cs-CZ" dirty="0"/>
              <a:t>to platí, bylo-li již promlčené právo </a:t>
            </a:r>
            <a:r>
              <a:rPr lang="cs-CZ" b="1" dirty="0" smtClean="0"/>
              <a:t>přiznáno </a:t>
            </a:r>
            <a:r>
              <a:rPr lang="cs-CZ" b="1" dirty="0"/>
              <a:t>rozhodnutím orgánu veřejné moci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3758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Prekluze</a:t>
            </a:r>
            <a:endParaRPr lang="cs-CZ" dirty="0"/>
          </a:p>
        </p:txBody>
      </p:sp>
      <p:sp>
        <p:nvSpPr>
          <p:cNvPr id="57346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Část IX.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Změna </a:t>
            </a:r>
            <a:r>
              <a:rPr lang="cs-CZ" b="1" dirty="0"/>
              <a:t>terminologie</a:t>
            </a:r>
          </a:p>
          <a:p>
            <a:pPr lvl="1"/>
            <a:r>
              <a:rPr lang="cs-CZ" dirty="0" smtClean="0"/>
              <a:t>podle DZ návrat </a:t>
            </a:r>
            <a:r>
              <a:rPr lang="cs-CZ" dirty="0"/>
              <a:t>k tradičnímu pojetí (§ 859 OZO)</a:t>
            </a:r>
          </a:p>
          <a:p>
            <a:pPr lvl="1"/>
            <a:r>
              <a:rPr lang="cs-CZ" dirty="0"/>
              <a:t>právní úkon se považuje za pojmový relikt totalitního práva</a:t>
            </a:r>
          </a:p>
          <a:p>
            <a:r>
              <a:rPr lang="cs-CZ" dirty="0"/>
              <a:t>Diskontinuita</a:t>
            </a:r>
          </a:p>
          <a:p>
            <a:r>
              <a:rPr lang="cs-CZ" dirty="0"/>
              <a:t>NOZ klade důraz na </a:t>
            </a:r>
            <a:r>
              <a:rPr lang="cs-CZ" b="1" dirty="0"/>
              <a:t>autonomii </a:t>
            </a:r>
            <a:r>
              <a:rPr lang="cs-CZ" dirty="0"/>
              <a:t>vůle</a:t>
            </a:r>
          </a:p>
          <a:p>
            <a:r>
              <a:rPr lang="cs-CZ" dirty="0"/>
              <a:t>Nová koncepce </a:t>
            </a:r>
            <a:r>
              <a:rPr lang="cs-CZ" b="1" dirty="0"/>
              <a:t>neplatnosti </a:t>
            </a:r>
            <a:r>
              <a:rPr lang="cs-CZ" dirty="0"/>
              <a:t>právního jednání (§ 547)</a:t>
            </a:r>
          </a:p>
          <a:p>
            <a:r>
              <a:rPr lang="cs-CZ" dirty="0"/>
              <a:t>Zmírnění požadavků na právní jednání</a:t>
            </a:r>
          </a:p>
          <a:p>
            <a:r>
              <a:rPr lang="cs-CZ" dirty="0"/>
              <a:t>Právním jednáním je i rozhodnutí právnických osob (ovšem limity, např. § 45 ZOK)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0353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Pojem a důsledky prekluze</a:t>
            </a:r>
            <a:endParaRPr lang="cs-CZ" dirty="0"/>
          </a:p>
        </p:txBody>
      </p:sp>
      <p:sp>
        <p:nvSpPr>
          <p:cNvPr id="5837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b="1" dirty="0" smtClean="0"/>
              <a:t>Prekluze</a:t>
            </a:r>
          </a:p>
          <a:p>
            <a:pPr lvl="1"/>
            <a:r>
              <a:rPr lang="cs-CZ" dirty="0" smtClean="0"/>
              <a:t>spočívá v zániku práva uplynutím lhůty a neuplatněním práva v této lhůty</a:t>
            </a:r>
          </a:p>
          <a:p>
            <a:pPr lvl="1"/>
            <a:r>
              <a:rPr lang="cs-CZ" dirty="0" smtClean="0"/>
              <a:t>má nastávat jenom v případech explicitně stanovených v zákoně</a:t>
            </a:r>
          </a:p>
          <a:p>
            <a:pPr lvl="2"/>
            <a:r>
              <a:rPr lang="cs-CZ" dirty="0" smtClean="0"/>
              <a:t>např. § 1075 odst. 2 OZ výslovně upravuje zánik práva volby výhodnějšího řešení při zpracování cizí věci ve zlé víře</a:t>
            </a:r>
          </a:p>
          <a:p>
            <a:pPr lvl="2"/>
            <a:r>
              <a:rPr lang="cs-CZ" dirty="0" smtClean="0"/>
              <a:t>zánik práva podat návrh podle § 1128 odst. 3 OZ</a:t>
            </a:r>
          </a:p>
          <a:p>
            <a:pPr lvl="0"/>
            <a:r>
              <a:rPr lang="cs-CZ" dirty="0" smtClean="0"/>
              <a:t>K prekluzi se přihlíží </a:t>
            </a:r>
            <a:r>
              <a:rPr lang="cs-CZ" i="1" dirty="0" smtClean="0"/>
              <a:t>ex offo</a:t>
            </a:r>
            <a:endParaRPr lang="cs-CZ" dirty="0" smtClean="0"/>
          </a:p>
          <a:p>
            <a:pPr lvl="0"/>
            <a:r>
              <a:rPr lang="cs-CZ" dirty="0" smtClean="0"/>
              <a:t>Plnění prekludovaného dluhu je bezdůvodným obohacením</a:t>
            </a:r>
          </a:p>
          <a:p>
            <a:pPr lvl="0"/>
            <a:r>
              <a:rPr lang="cs-CZ" dirty="0" smtClean="0"/>
              <a:t>Na  běh prekluzivní lhůty se mají obdobně použít ustanovení o běhu promlčecí lhůty</a:t>
            </a:r>
          </a:p>
          <a:p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„Zmírnění požadavků“ na právní jednání 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Projevy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Řada vad není důvodem neplatnosti</a:t>
            </a:r>
          </a:p>
          <a:p>
            <a:r>
              <a:rPr lang="cs-CZ" dirty="0"/>
              <a:t>Strany mohou zhojit vady ve větším rozsahu</a:t>
            </a:r>
          </a:p>
          <a:p>
            <a:r>
              <a:rPr lang="cs-CZ" dirty="0"/>
              <a:t>Odklon od koncepce absolutní neplatnosti</a:t>
            </a:r>
          </a:p>
          <a:p>
            <a:pPr marL="0" indent="0" algn="ctr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Zdánlivá jednání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Velmi častý výskyt zdánlivých právních jednání </a:t>
            </a:r>
            <a:r>
              <a:rPr lang="cs-CZ" i="1" dirty="0" smtClean="0"/>
              <a:t>(„</a:t>
            </a:r>
            <a:r>
              <a:rPr lang="cs-CZ" i="1" dirty="0"/>
              <a:t>nepřihlíží se</a:t>
            </a:r>
            <a:r>
              <a:rPr lang="cs-CZ" i="1" dirty="0" smtClean="0"/>
              <a:t>“)</a:t>
            </a:r>
            <a:r>
              <a:rPr lang="cs-CZ" dirty="0" smtClean="0"/>
              <a:t> –  (§ </a:t>
            </a:r>
            <a:r>
              <a:rPr lang="cs-CZ" dirty="0"/>
              <a:t>16, § 610, § 262, § 630, § 1551, § 2168, §2235 atd.)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871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2378</TotalTime>
  <Words>3856</Words>
  <Application>Microsoft Office PowerPoint</Application>
  <PresentationFormat>Předvádění na obrazovce (4:3)</PresentationFormat>
  <Paragraphs>503</Paragraphs>
  <Slides>80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80</vt:i4>
      </vt:variant>
    </vt:vector>
  </HeadingPairs>
  <TitlesOfParts>
    <vt:vector size="84" baseType="lpstr">
      <vt:lpstr>Arial</vt:lpstr>
      <vt:lpstr>Tahoma</vt:lpstr>
      <vt:lpstr>Wingdings</vt:lpstr>
      <vt:lpstr>Motiv1</vt:lpstr>
      <vt:lpstr>Právní skutečnosti </vt:lpstr>
      <vt:lpstr>Osnova</vt:lpstr>
      <vt:lpstr>Právní skutečnosti</vt:lpstr>
      <vt:lpstr>Pojem právních skutečností</vt:lpstr>
      <vt:lpstr>Subjektivní PS</vt:lpstr>
      <vt:lpstr>Objektivní PS</vt:lpstr>
      <vt:lpstr>Právní jednání – pojem, třídění</vt:lpstr>
      <vt:lpstr>Základní změny</vt:lpstr>
      <vt:lpstr>„Zmírnění požadavků“ na právní jednání </vt:lpstr>
      <vt:lpstr>Pojmové znaky PJ</vt:lpstr>
      <vt:lpstr>Jednání (nikoliv právní jednání)</vt:lpstr>
      <vt:lpstr>Projev vůle</vt:lpstr>
      <vt:lpstr>Vůle skutečná x projevená</vt:lpstr>
      <vt:lpstr>Teorie vůle</vt:lpstr>
      <vt:lpstr>Teorie projevu</vt:lpstr>
      <vt:lpstr>Teorie důvěry</vt:lpstr>
      <vt:lpstr>Jak poměřovat?</vt:lpstr>
      <vt:lpstr>Shrnutí</vt:lpstr>
      <vt:lpstr>Regulace projevu vůle v OZ</vt:lpstr>
      <vt:lpstr>Právní následky (§ 545)</vt:lpstr>
      <vt:lpstr>Druhy právních jednání</vt:lpstr>
      <vt:lpstr>Výklad právních jednání</vt:lpstr>
      <vt:lpstr>Charakteristika nové úpravy</vt:lpstr>
      <vt:lpstr>Překonání § 35/2 OZ 64</vt:lpstr>
      <vt:lpstr>Interpretační metody</vt:lpstr>
      <vt:lpstr>Subjektivní metoda</vt:lpstr>
      <vt:lpstr>Zjišťování úmyslu</vt:lpstr>
      <vt:lpstr>Konkludentní smlouva</vt:lpstr>
      <vt:lpstr>Objektivní metoda</vt:lpstr>
      <vt:lpstr>Řešení pochybných případů</vt:lpstr>
      <vt:lpstr>Forma právních jednání</vt:lpstr>
      <vt:lpstr>Forma právního jednání</vt:lpstr>
      <vt:lpstr>Písemná forma</vt:lpstr>
      <vt:lpstr>Forma změny obsahu právního jednání</vt:lpstr>
      <vt:lpstr>Následky nedostatku formy</vt:lpstr>
      <vt:lpstr>Soukromá a veřejná listina</vt:lpstr>
      <vt:lpstr>Pojem listiny</vt:lpstr>
      <vt:lpstr>Pravost a správnost listiny</vt:lpstr>
      <vt:lpstr>Rozlišování listin na veřejné a soukromé</vt:lpstr>
      <vt:lpstr>Domněnky spojené se soukromými listinami</vt:lpstr>
      <vt:lpstr>Domněnky spojené s veřejnými listinami</vt:lpstr>
      <vt:lpstr>Právní jednání vůči nepřítomné osobě</vt:lpstr>
      <vt:lpstr>Účinky právního jednání</vt:lpstr>
      <vt:lpstr>Dojití projevu vůle adresátovi</vt:lpstr>
      <vt:lpstr>Domněnka doby dojití (§ 573)</vt:lpstr>
      <vt:lpstr>Následky vad právních jednání</vt:lpstr>
      <vt:lpstr>Přehled</vt:lpstr>
      <vt:lpstr>Zdánlivá právní jednání</vt:lpstr>
      <vt:lpstr>Zdánlivé právní jednání</vt:lpstr>
      <vt:lpstr>Např. „se nepřihlíží“:</vt:lpstr>
      <vt:lpstr>Zdánlivé a absolutně neplatné PJ</vt:lpstr>
      <vt:lpstr>Neplatnost</vt:lpstr>
      <vt:lpstr>Základní změny</vt:lpstr>
      <vt:lpstr>Postup při posuzování neplatnosti</vt:lpstr>
      <vt:lpstr>Nedovolenost právního jednání</vt:lpstr>
      <vt:lpstr>Relativní neplatnost</vt:lpstr>
      <vt:lpstr>Absolutní neplatnost</vt:lpstr>
      <vt:lpstr>Relativní neúčinnost</vt:lpstr>
      <vt:lpstr>Změny právní úpravy</vt:lpstr>
      <vt:lpstr>Odpůrčí žaloba</vt:lpstr>
      <vt:lpstr>Kdo může podat odpůrčí žalobu?</vt:lpstr>
      <vt:lpstr>Vůči komu odpůrčí žaloba směřuje?</vt:lpstr>
      <vt:lpstr>Skutkové podstaty RN - přehled</vt:lpstr>
      <vt:lpstr>RN pro úmysl zkrátit věřitele § 590/1 písm. a)</vt:lpstr>
      <vt:lpstr>RN pro úmysl zkrátit věřitele § 590/1 písm. b)</vt:lpstr>
      <vt:lpstr>RN pro úmysl zkrátit věřitele § 590/1 písm. c)</vt:lpstr>
      <vt:lpstr>RN pro mrhání majetkem (§ 590/2)</vt:lpstr>
      <vt:lpstr>RN bezúplatných právních jednání (§ 591)</vt:lpstr>
      <vt:lpstr>RN pro opomenutí (§ 592)</vt:lpstr>
      <vt:lpstr>Důsledky relativní neúčinnosti</vt:lpstr>
      <vt:lpstr>Možnosti žalovaného</vt:lpstr>
      <vt:lpstr>Promlčení</vt:lpstr>
      <vt:lpstr>Změny a základní charakteristika</vt:lpstr>
      <vt:lpstr>Předmět promlčení</vt:lpstr>
      <vt:lpstr>Počátek běhu promlčecí lhůty</vt:lpstr>
      <vt:lpstr>Délka promlčecí lhůty</vt:lpstr>
      <vt:lpstr>Běh promlčecí lhůty</vt:lpstr>
      <vt:lpstr>Obnovení nároku a běh nové promlčecí lhůty </vt:lpstr>
      <vt:lpstr>Prekluze</vt:lpstr>
      <vt:lpstr>Pojem a důsledky prekluze</vt:lpstr>
    </vt:vector>
  </TitlesOfParts>
  <Company>HBH Projekt spol.s r.o.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Sankce vadných právních jednání</dc:title>
  <dc:creator>khorno</dc:creator>
  <cp:lastModifiedBy>Hewlett-Packard Company</cp:lastModifiedBy>
  <cp:revision>134</cp:revision>
  <dcterms:created xsi:type="dcterms:W3CDTF">2013-03-01T17:30:52Z</dcterms:created>
  <dcterms:modified xsi:type="dcterms:W3CDTF">2019-10-29T09:38:50Z</dcterms:modified>
</cp:coreProperties>
</file>