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0"/>
  </p:notesMasterIdLst>
  <p:handoutMasterIdLst>
    <p:handoutMasterId r:id="rId51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257" r:id="rId47"/>
    <p:sldId id="259" r:id="rId48"/>
    <p:sldId id="258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83" d="100"/>
          <a:sy n="83" d="100"/>
        </p:scale>
        <p:origin x="1531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EDF40-98CA-4EB5-8857-7D1C8A2330FA}" type="datetimeFigureOut">
              <a:rPr lang="cs-CZ" smtClean="0"/>
              <a:pPr/>
              <a:t>14.10.2019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883F-FDBD-4657-8025-60C7B240F7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5775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3200" dirty="0" smtClean="0"/>
              <a:t>Věci v právním smyslu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Doc. JUDr. Kateřina Ronovská,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150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Užitky (§ 491/2)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Užitky</a:t>
            </a:r>
          </a:p>
          <a:p>
            <a:pPr lvl="1"/>
            <a:r>
              <a:rPr lang="cs-CZ" dirty="0" smtClean="0"/>
              <a:t>to, co věc poskytuje podle své právní povahy - </a:t>
            </a:r>
            <a:r>
              <a:rPr lang="cs-CZ" i="1" dirty="0" err="1" smtClean="0"/>
              <a:t>fructus</a:t>
            </a:r>
            <a:r>
              <a:rPr lang="cs-CZ" i="1" dirty="0" smtClean="0"/>
              <a:t> </a:t>
            </a:r>
            <a:r>
              <a:rPr lang="cs-CZ" i="1" dirty="0" err="1" smtClean="0"/>
              <a:t>civiles</a:t>
            </a:r>
            <a:r>
              <a:rPr lang="cs-CZ" dirty="0" smtClean="0"/>
              <a:t>, tj. civilní plody</a:t>
            </a:r>
          </a:p>
          <a:p>
            <a:pPr lvl="1"/>
            <a:r>
              <a:rPr lang="cs-CZ" dirty="0" smtClean="0"/>
              <a:t>úroky, úroky z prodlení, nájemné nebo pachtovné, renty, dividendy, dávky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189904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Cena věci (§ 492)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Cena věci</a:t>
            </a:r>
          </a:p>
          <a:p>
            <a:pPr lvl="1"/>
            <a:r>
              <a:rPr lang="cs-CZ" dirty="0" smtClean="0"/>
              <a:t>je v penězích vyjádřená hodnota věci</a:t>
            </a:r>
          </a:p>
          <a:p>
            <a:r>
              <a:rPr lang="cs-CZ" dirty="0" smtClean="0"/>
              <a:t>Cena může být určena jako:</a:t>
            </a:r>
          </a:p>
          <a:p>
            <a:pPr lvl="1"/>
            <a:r>
              <a:rPr lang="cs-CZ" dirty="0" smtClean="0"/>
              <a:t>cena obvyklá</a:t>
            </a:r>
          </a:p>
          <a:p>
            <a:pPr lvl="1"/>
            <a:r>
              <a:rPr lang="cs-CZ" dirty="0" smtClean="0"/>
              <a:t>cena mimořádná</a:t>
            </a:r>
          </a:p>
          <a:p>
            <a:pPr lvl="3"/>
            <a:r>
              <a:rPr lang="cs-CZ" dirty="0" smtClean="0"/>
              <a:t>použije se, určí-li to smlouva nebo zákon</a:t>
            </a:r>
          </a:p>
          <a:p>
            <a:pPr lvl="3"/>
            <a:r>
              <a:rPr lang="cs-CZ" dirty="0" smtClean="0"/>
              <a:t>např. § 2969 (byla-li věc poškozena ze svévole nebo škodolibosti, hradí se cena zvláštní obliby; např. při úmyslném zničení rodinného fotoalba)</a:t>
            </a:r>
          </a:p>
        </p:txBody>
      </p:sp>
    </p:spTree>
    <p:extLst>
      <p:ext uri="{BB962C8B-B14F-4D97-AF65-F5344CB8AC3E}">
        <p14:creationId xmlns:p14="http://schemas.microsoft.com/office/powerpoint/2010/main" val="181256129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Majetek a jmění (§ 495)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Majetek </a:t>
            </a:r>
          </a:p>
          <a:p>
            <a:pPr lvl="1"/>
            <a:r>
              <a:rPr lang="cs-CZ" b="1" dirty="0" smtClean="0"/>
              <a:t>souhrn všeho, co osobě patří (souhrn aktiv)</a:t>
            </a:r>
          </a:p>
          <a:p>
            <a:pPr lvl="1"/>
            <a:r>
              <a:rPr lang="cs-CZ" dirty="0" smtClean="0"/>
              <a:t>exitující majetek</a:t>
            </a:r>
          </a:p>
          <a:p>
            <a:pPr lvl="1"/>
            <a:r>
              <a:rPr lang="cs-CZ" dirty="0" smtClean="0"/>
              <a:t>nárok na získání majetku (včetně legitimního očekávání nabytí majetku ve smyslu judikatury ESLP)</a:t>
            </a:r>
          </a:p>
          <a:p>
            <a:pPr lvl="0"/>
            <a:r>
              <a:rPr lang="cs-CZ" b="1" dirty="0" smtClean="0"/>
              <a:t>Jmění</a:t>
            </a:r>
          </a:p>
          <a:p>
            <a:pPr lvl="1"/>
            <a:r>
              <a:rPr lang="cs-CZ" b="1" dirty="0" smtClean="0"/>
              <a:t>souhrn majetku a dluhů (aktiva a pasiva)</a:t>
            </a:r>
          </a:p>
          <a:p>
            <a:pPr lvl="1"/>
            <a:r>
              <a:rPr lang="cs-CZ" dirty="0" smtClean="0"/>
              <a:t>např. SJM, jmění dítěte</a:t>
            </a:r>
          </a:p>
          <a:p>
            <a:pPr lvl="1"/>
            <a:r>
              <a:rPr lang="cs-CZ" dirty="0" smtClean="0"/>
              <a:t>také správa cizího „majetku“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334601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věcí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Občanský zákoník výslovně klasifikuje</a:t>
            </a:r>
          </a:p>
          <a:p>
            <a:pPr lvl="1"/>
            <a:r>
              <a:rPr lang="cs-CZ" dirty="0" smtClean="0"/>
              <a:t>věci hmotné a nehmotné</a:t>
            </a:r>
          </a:p>
          <a:p>
            <a:pPr lvl="1"/>
            <a:r>
              <a:rPr lang="cs-CZ" dirty="0" smtClean="0"/>
              <a:t>ovladatelné přírodní síly</a:t>
            </a:r>
          </a:p>
          <a:p>
            <a:pPr lvl="1"/>
            <a:r>
              <a:rPr lang="cs-CZ" dirty="0" smtClean="0"/>
              <a:t>věci movité a nemovité</a:t>
            </a:r>
          </a:p>
          <a:p>
            <a:pPr lvl="1"/>
            <a:r>
              <a:rPr lang="cs-CZ" dirty="0" smtClean="0"/>
              <a:t>věci zastupitelné a nezastupitelné</a:t>
            </a:r>
          </a:p>
          <a:p>
            <a:pPr lvl="1"/>
            <a:r>
              <a:rPr lang="cs-CZ" dirty="0" smtClean="0"/>
              <a:t>věci zuživatelné a nezuživatelné</a:t>
            </a:r>
          </a:p>
          <a:p>
            <a:pPr lvl="1"/>
            <a:r>
              <a:rPr lang="cs-CZ" dirty="0" smtClean="0"/>
              <a:t>věci hromadné</a:t>
            </a:r>
          </a:p>
          <a:p>
            <a:r>
              <a:rPr lang="cs-CZ" dirty="0" smtClean="0"/>
              <a:t>Dále se v rámci rozdělení věcí reguluje</a:t>
            </a:r>
          </a:p>
          <a:p>
            <a:pPr lvl="1"/>
            <a:r>
              <a:rPr lang="cs-CZ" dirty="0" smtClean="0"/>
              <a:t>obchodní závod</a:t>
            </a:r>
          </a:p>
          <a:p>
            <a:pPr lvl="1"/>
            <a:r>
              <a:rPr lang="cs-CZ" dirty="0" smtClean="0"/>
              <a:t>pobočka</a:t>
            </a:r>
          </a:p>
          <a:p>
            <a:pPr lvl="1"/>
            <a:r>
              <a:rPr lang="cs-CZ" dirty="0" smtClean="0"/>
              <a:t>obchodní tajemství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108729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Hmotné věci (§ 496/1)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Znaky hmotné věci</a:t>
            </a:r>
          </a:p>
          <a:p>
            <a:pPr lvl="1"/>
            <a:r>
              <a:rPr lang="cs-CZ" b="1" dirty="0" smtClean="0"/>
              <a:t>část vnějšího světa</a:t>
            </a:r>
          </a:p>
          <a:p>
            <a:pPr lvl="2"/>
            <a:r>
              <a:rPr lang="cs-CZ" dirty="0" smtClean="0"/>
              <a:t>hmotná podstata x OZO vycházel ze smyslové vnímatelnosti</a:t>
            </a:r>
          </a:p>
          <a:p>
            <a:pPr lvl="1"/>
            <a:r>
              <a:rPr lang="cs-CZ" b="1" dirty="0" smtClean="0"/>
              <a:t>ovladatelnost</a:t>
            </a:r>
          </a:p>
          <a:p>
            <a:pPr lvl="2"/>
            <a:r>
              <a:rPr lang="cs-CZ" dirty="0" smtClean="0"/>
              <a:t>např. pozemek; stavba, která není součástí pozemku; automobil; tenisová raketa; lopata</a:t>
            </a:r>
            <a:endParaRPr lang="cs-CZ" sz="1200" dirty="0"/>
          </a:p>
          <a:p>
            <a:pPr lvl="2"/>
            <a:r>
              <a:rPr lang="cs-CZ" dirty="0" smtClean="0"/>
              <a:t>ovladatelnost se posuzuje objektivně </a:t>
            </a:r>
          </a:p>
          <a:p>
            <a:pPr lvl="1"/>
            <a:r>
              <a:rPr lang="cs-CZ" b="1" dirty="0" smtClean="0"/>
              <a:t>samostatnost</a:t>
            </a:r>
          </a:p>
          <a:p>
            <a:pPr lvl="2"/>
            <a:r>
              <a:rPr lang="cs-CZ" dirty="0" smtClean="0"/>
              <a:t>hmotné předměty, které nejsou součástí jiných věcí</a:t>
            </a:r>
          </a:p>
          <a:p>
            <a:pPr lvl="2"/>
            <a:r>
              <a:rPr lang="cs-CZ" dirty="0" smtClean="0"/>
              <a:t>např. okno, umělý kloub (před a po zabudování či voperování)</a:t>
            </a:r>
          </a:p>
          <a:p>
            <a:r>
              <a:rPr lang="cs-CZ" dirty="0" smtClean="0"/>
              <a:t>Mohou být </a:t>
            </a:r>
          </a:p>
          <a:p>
            <a:pPr lvl="1"/>
            <a:r>
              <a:rPr lang="cs-CZ" dirty="0" smtClean="0"/>
              <a:t>movité i nemovité</a:t>
            </a:r>
          </a:p>
          <a:p>
            <a:pPr lvl="1"/>
            <a:r>
              <a:rPr lang="cs-CZ" dirty="0" smtClean="0"/>
              <a:t>zastupitelné a nezastupitelné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103154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Nehmotné věci I. (§ 496/2)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Práva (a povinnosti), jejichž povaha to připouští</a:t>
            </a:r>
          </a:p>
          <a:p>
            <a:pPr lvl="1"/>
            <a:r>
              <a:rPr lang="cs-CZ" dirty="0" smtClean="0"/>
              <a:t>osobní práva jsou jejich povahou vyloučena</a:t>
            </a:r>
          </a:p>
          <a:p>
            <a:pPr lvl="2"/>
            <a:r>
              <a:rPr lang="cs-CZ" dirty="0" smtClean="0"/>
              <a:t>všeobecná osobnostní práva</a:t>
            </a:r>
          </a:p>
          <a:p>
            <a:pPr lvl="2"/>
            <a:r>
              <a:rPr lang="cs-CZ" dirty="0" smtClean="0"/>
              <a:t>osobnostní práva k výsledkům tvůrčí duševní činnosti</a:t>
            </a:r>
          </a:p>
          <a:p>
            <a:pPr lvl="1"/>
            <a:r>
              <a:rPr lang="cs-CZ" b="1" dirty="0" smtClean="0"/>
              <a:t>typicky práva majetková</a:t>
            </a:r>
          </a:p>
          <a:p>
            <a:pPr lvl="2"/>
            <a:r>
              <a:rPr lang="cs-CZ" dirty="0" smtClean="0"/>
              <a:t>všechna majetková práva, s nimiž lze nakládat</a:t>
            </a:r>
          </a:p>
          <a:p>
            <a:pPr lvl="3"/>
            <a:r>
              <a:rPr lang="cs-CZ" dirty="0" smtClean="0"/>
              <a:t>nakládat nelze kupř. s majetkovými právy autorskými, s majetkovými právy výkonných umělců nebo s právy z kolektivní ochranné známky</a:t>
            </a:r>
          </a:p>
          <a:p>
            <a:pPr lvl="2"/>
            <a:r>
              <a:rPr lang="cs-CZ" b="1" dirty="0" smtClean="0"/>
              <a:t>pohledávky, práva odpovídající služebnostem, právo stavby, dluhy</a:t>
            </a:r>
          </a:p>
          <a:p>
            <a:pPr lvl="2"/>
            <a:r>
              <a:rPr lang="cs-CZ" dirty="0" smtClean="0"/>
              <a:t>někteří autoři sem řadí i vlastnické právo, či dokonce smlouvu coby komplex práv a povinností (!) – obojí je sporné</a:t>
            </a:r>
          </a:p>
        </p:txBody>
      </p:sp>
    </p:spTree>
    <p:extLst>
      <p:ext uri="{BB962C8B-B14F-4D97-AF65-F5344CB8AC3E}">
        <p14:creationId xmlns:p14="http://schemas.microsoft.com/office/powerpoint/2010/main" val="3438219114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Nehmotné věci II. (§ 496/2)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Jiné věci bez hmotné podstaty</a:t>
            </a:r>
          </a:p>
          <a:p>
            <a:pPr lvl="1"/>
            <a:r>
              <a:rPr lang="cs-CZ" dirty="0" smtClean="0"/>
              <a:t>předměty majetkových práv k duševnímu vlastnictví</a:t>
            </a:r>
          </a:p>
          <a:p>
            <a:pPr lvl="2"/>
            <a:r>
              <a:rPr lang="cs-CZ" dirty="0" smtClean="0"/>
              <a:t>označení tvořící ochrannou známku</a:t>
            </a:r>
          </a:p>
          <a:p>
            <a:pPr lvl="2"/>
            <a:r>
              <a:rPr lang="cs-CZ" dirty="0" smtClean="0"/>
              <a:t>obchodní firma</a:t>
            </a:r>
          </a:p>
          <a:p>
            <a:pPr lvl="2"/>
            <a:r>
              <a:rPr lang="cs-CZ" dirty="0" smtClean="0"/>
              <a:t>označení původu</a:t>
            </a:r>
          </a:p>
          <a:p>
            <a:pPr lvl="2"/>
            <a:r>
              <a:rPr lang="cs-CZ" dirty="0" smtClean="0"/>
              <a:t>zeměpisné označení</a:t>
            </a:r>
          </a:p>
          <a:p>
            <a:pPr lvl="2"/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endParaRPr lang="cs-CZ" dirty="0" smtClean="0"/>
          </a:p>
          <a:p>
            <a:pPr lvl="1"/>
            <a:r>
              <a:rPr lang="cs-CZ" dirty="0" smtClean="0"/>
              <a:t>formy ochrany nehmotných statků</a:t>
            </a:r>
          </a:p>
          <a:p>
            <a:pPr lvl="2"/>
            <a:r>
              <a:rPr lang="cs-CZ" dirty="0" smtClean="0"/>
              <a:t>patenty</a:t>
            </a:r>
          </a:p>
          <a:p>
            <a:pPr lvl="2"/>
            <a:r>
              <a:rPr lang="cs-CZ" dirty="0" smtClean="0"/>
              <a:t>ochranné známky apod.</a:t>
            </a:r>
          </a:p>
          <a:p>
            <a:pPr lvl="1"/>
            <a:r>
              <a:rPr lang="cs-CZ" dirty="0" smtClean="0"/>
              <a:t>spoluvlastnický podíl</a:t>
            </a:r>
          </a:p>
          <a:p>
            <a:pPr lvl="1"/>
            <a:r>
              <a:rPr lang="cs-CZ" dirty="0" smtClean="0"/>
              <a:t>osobní námaha, práce (Vážný 7348 – nyní § 3012)</a:t>
            </a:r>
          </a:p>
          <a:p>
            <a:pPr lvl="1"/>
            <a:r>
              <a:rPr lang="cs-CZ" dirty="0" smtClean="0"/>
              <a:t>atd.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918380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Ovladatelné přírodní síly (§ 497)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Znaky</a:t>
            </a:r>
          </a:p>
          <a:p>
            <a:pPr lvl="1"/>
            <a:r>
              <a:rPr lang="cs-CZ" b="1" dirty="0" smtClean="0"/>
              <a:t>ovladatelnost</a:t>
            </a:r>
          </a:p>
          <a:p>
            <a:pPr lvl="2"/>
            <a:r>
              <a:rPr lang="cs-CZ" dirty="0" smtClean="0"/>
              <a:t>obvykle jsou dodávány sítěmi</a:t>
            </a:r>
          </a:p>
          <a:p>
            <a:pPr lvl="2"/>
            <a:r>
              <a:rPr lang="cs-CZ" dirty="0" smtClean="0"/>
              <a:t>měří se jejich objem či množství</a:t>
            </a:r>
          </a:p>
          <a:p>
            <a:pPr lvl="1"/>
            <a:r>
              <a:rPr lang="cs-CZ" b="1" dirty="0" smtClean="0"/>
              <a:t>obchodovatelnost</a:t>
            </a:r>
          </a:p>
          <a:p>
            <a:pPr lvl="2"/>
            <a:r>
              <a:rPr lang="cs-CZ" dirty="0" smtClean="0"/>
              <a:t>nejsou vyloučeny jako např. povrchové či podzemní vody</a:t>
            </a:r>
          </a:p>
          <a:p>
            <a:r>
              <a:rPr lang="cs-CZ" dirty="0" smtClean="0"/>
              <a:t>Např. elektřina, zemní plyn, voda ve vodovodu</a:t>
            </a:r>
          </a:p>
          <a:p>
            <a:r>
              <a:rPr lang="cs-CZ" b="1" dirty="0" smtClean="0"/>
              <a:t>Režim a povaha</a:t>
            </a:r>
          </a:p>
          <a:p>
            <a:pPr lvl="1"/>
            <a:r>
              <a:rPr lang="cs-CZ" dirty="0" smtClean="0"/>
              <a:t>použije se na ně </a:t>
            </a:r>
            <a:r>
              <a:rPr lang="cs-CZ" b="1" dirty="0" smtClean="0"/>
              <a:t>přiměřeně ustanovení o věcech hmotných </a:t>
            </a:r>
            <a:r>
              <a:rPr lang="cs-CZ" dirty="0" smtClean="0"/>
              <a:t>(např. forma smlouvy)</a:t>
            </a:r>
          </a:p>
          <a:p>
            <a:pPr lvl="1"/>
            <a:r>
              <a:rPr lang="cs-CZ" dirty="0" smtClean="0"/>
              <a:t>tj. nejsou ani movitými, ani nemovitými věcmi, ale samostatným předmětem práv</a:t>
            </a:r>
          </a:p>
          <a:p>
            <a:pPr lvl="1"/>
            <a:r>
              <a:rPr lang="cs-CZ" dirty="0" smtClean="0"/>
              <a:t>podle části literatury jde o „</a:t>
            </a:r>
            <a:r>
              <a:rPr lang="cs-CZ" b="1" dirty="0" err="1" smtClean="0"/>
              <a:t>kvazihmotné</a:t>
            </a:r>
            <a:r>
              <a:rPr lang="cs-CZ" b="1" dirty="0" smtClean="0"/>
              <a:t>“ věci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50065716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Věci Movité a nemovité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Nemovité věci</a:t>
            </a:r>
          </a:p>
          <a:p>
            <a:pPr lvl="1"/>
            <a:r>
              <a:rPr lang="cs-CZ" dirty="0" smtClean="0"/>
              <a:t>pozemky</a:t>
            </a:r>
          </a:p>
          <a:p>
            <a:pPr lvl="1"/>
            <a:r>
              <a:rPr lang="cs-CZ" dirty="0" smtClean="0"/>
              <a:t>podzemní stavby se samostatným účelovým určením</a:t>
            </a:r>
          </a:p>
          <a:p>
            <a:pPr lvl="1"/>
            <a:r>
              <a:rPr lang="cs-CZ" dirty="0" smtClean="0"/>
              <a:t>věcná práva k nim</a:t>
            </a:r>
          </a:p>
          <a:p>
            <a:pPr lvl="1"/>
            <a:r>
              <a:rPr lang="cs-CZ" dirty="0" smtClean="0"/>
              <a:t>práva, která za nemovité věci prohlásí zákon</a:t>
            </a:r>
          </a:p>
          <a:p>
            <a:pPr lvl="1"/>
            <a:r>
              <a:rPr lang="cs-CZ" dirty="0" smtClean="0"/>
              <a:t>nepřenositelné věci, které nejsou součástí pozemku podle jiného předpisu</a:t>
            </a:r>
          </a:p>
          <a:p>
            <a:r>
              <a:rPr lang="cs-CZ" dirty="0" smtClean="0"/>
              <a:t>Movité věci</a:t>
            </a:r>
          </a:p>
          <a:p>
            <a:pPr lvl="1"/>
            <a:r>
              <a:rPr lang="cs-CZ" dirty="0" smtClean="0"/>
              <a:t>veškeré hmotné i nehmotné věci, které nejsou nemovitostmi</a:t>
            </a:r>
          </a:p>
        </p:txBody>
      </p:sp>
    </p:spTree>
    <p:extLst>
      <p:ext uri="{BB962C8B-B14F-4D97-AF65-F5344CB8AC3E}">
        <p14:creationId xmlns:p14="http://schemas.microsoft.com/office/powerpoint/2010/main" val="3757668542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Pozemky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Pozemek</a:t>
            </a:r>
          </a:p>
          <a:p>
            <a:pPr lvl="1"/>
            <a:r>
              <a:rPr lang="cs-CZ" dirty="0" smtClean="0"/>
              <a:t>část zemského povrchu, která je oddělena hranicí od sousedních částí (např. hranicí KÚ, hranicí vlastnickou apod.) [§ 2 písm. a) KZ č. 256/2013 Sb.]</a:t>
            </a:r>
          </a:p>
          <a:p>
            <a:pPr lvl="1"/>
            <a:r>
              <a:rPr lang="cs-CZ" dirty="0" smtClean="0"/>
              <a:t>podle některých názorů může oddělení spočívat i jenom ve faktickém ohraničení </a:t>
            </a:r>
            <a:r>
              <a:rPr lang="cs-CZ" dirty="0" err="1" smtClean="0"/>
              <a:t>rozhradou</a:t>
            </a:r>
            <a:r>
              <a:rPr lang="cs-CZ" dirty="0" smtClean="0"/>
              <a:t> (§ 1024)</a:t>
            </a:r>
          </a:p>
          <a:p>
            <a:r>
              <a:rPr lang="cs-CZ" b="1" dirty="0" smtClean="0"/>
              <a:t>V KN se pozemky evidují v podobě parcel</a:t>
            </a:r>
          </a:p>
          <a:p>
            <a:pPr lvl="1"/>
            <a:r>
              <a:rPr lang="cs-CZ" dirty="0" smtClean="0"/>
              <a:t>tj. coby pozemky, které jsou geometricky a polohově určeny, zobrazeny v KM a označeny PČ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086838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výkladu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Základní pojmy</a:t>
            </a:r>
          </a:p>
          <a:p>
            <a:endParaRPr lang="cs-CZ" dirty="0" smtClean="0"/>
          </a:p>
          <a:p>
            <a:r>
              <a:rPr lang="cs-CZ" dirty="0" smtClean="0"/>
              <a:t>Třídění věcí</a:t>
            </a:r>
          </a:p>
          <a:p>
            <a:endParaRPr lang="cs-CZ" dirty="0" smtClean="0"/>
          </a:p>
          <a:p>
            <a:r>
              <a:rPr lang="cs-CZ" dirty="0" smtClean="0"/>
              <a:t>Součást věci</a:t>
            </a:r>
          </a:p>
          <a:p>
            <a:endParaRPr lang="cs-CZ" dirty="0" smtClean="0"/>
          </a:p>
          <a:p>
            <a:r>
              <a:rPr lang="cs-CZ" dirty="0" smtClean="0"/>
              <a:t>Příslušenství věci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8059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Autonomní podzemní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Samostatný, autonomní účel oproti režimu povrchu</a:t>
            </a:r>
          </a:p>
          <a:p>
            <a:pPr lvl="1"/>
            <a:r>
              <a:rPr lang="cs-CZ" dirty="0" smtClean="0"/>
              <a:t>smyslem je umožnit z hospodářských důvodů rozdělení režimu toho, co je na pozemku, a toho, co je pod ním</a:t>
            </a:r>
          </a:p>
          <a:p>
            <a:r>
              <a:rPr lang="cs-CZ" b="1" dirty="0" smtClean="0"/>
              <a:t>Příklady:</a:t>
            </a:r>
          </a:p>
          <a:p>
            <a:pPr lvl="1"/>
            <a:r>
              <a:rPr lang="cs-CZ" dirty="0" smtClean="0"/>
              <a:t>metro (nikoliv ale parcela, určená pro vstup)</a:t>
            </a:r>
          </a:p>
          <a:p>
            <a:pPr lvl="1"/>
            <a:r>
              <a:rPr lang="cs-CZ" dirty="0" smtClean="0"/>
              <a:t>vinný sklep pod cizím pozemkem</a:t>
            </a:r>
          </a:p>
          <a:p>
            <a:pPr lvl="1"/>
            <a:r>
              <a:rPr lang="cs-CZ" dirty="0" smtClean="0"/>
              <a:t>systém vojenských chodeb</a:t>
            </a:r>
          </a:p>
          <a:p>
            <a:pPr lvl="1"/>
            <a:r>
              <a:rPr lang="cs-CZ" dirty="0" smtClean="0"/>
              <a:t>protiatomový bunkr</a:t>
            </a:r>
          </a:p>
        </p:txBody>
      </p:sp>
    </p:spTree>
    <p:extLst>
      <p:ext uri="{BB962C8B-B14F-4D97-AF65-F5344CB8AC3E}">
        <p14:creationId xmlns:p14="http://schemas.microsoft.com/office/powerpoint/2010/main" val="3482367059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Práva/věci prohlášené zákonem za nemovitosti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Právo stavby (§ 1242)</a:t>
            </a:r>
          </a:p>
          <a:p>
            <a:pPr lvl="1"/>
            <a:r>
              <a:rPr lang="cs-CZ" dirty="0" smtClean="0"/>
              <a:t>Stavba vyhovující právu stavby</a:t>
            </a:r>
          </a:p>
          <a:p>
            <a:pPr lvl="2"/>
            <a:r>
              <a:rPr lang="cs-CZ" dirty="0" smtClean="0"/>
              <a:t>je součástí práva stavby (tj. není samostatnou věcí)</a:t>
            </a:r>
          </a:p>
          <a:p>
            <a:pPr lvl="2"/>
            <a:r>
              <a:rPr lang="cs-CZ" dirty="0" smtClean="0"/>
              <a:t>zároveň podléhá ustanovením o nemovitých věcech</a:t>
            </a:r>
          </a:p>
          <a:p>
            <a:r>
              <a:rPr lang="cs-CZ" b="1" dirty="0" smtClean="0"/>
              <a:t>Bytové jednotky (§ 1159)</a:t>
            </a:r>
          </a:p>
          <a:p>
            <a:pPr lvl="1"/>
            <a:r>
              <a:rPr lang="cs-CZ" dirty="0" smtClean="0"/>
              <a:t>jednotka zahrnuje </a:t>
            </a:r>
          </a:p>
          <a:p>
            <a:pPr lvl="2"/>
            <a:r>
              <a:rPr lang="cs-CZ" dirty="0" smtClean="0"/>
              <a:t>byt jako prostorově oddělenou část domu a </a:t>
            </a:r>
          </a:p>
          <a:p>
            <a:pPr lvl="2"/>
            <a:r>
              <a:rPr lang="cs-CZ" dirty="0" smtClean="0"/>
              <a:t>podíl na společných částech nemovité věci </a:t>
            </a:r>
          </a:p>
          <a:p>
            <a:pPr lvl="2"/>
            <a:r>
              <a:rPr lang="cs-CZ" dirty="0" smtClean="0"/>
              <a:t>oba aspekty (byt + podíl) jsou vzájemně právně spojené a </a:t>
            </a:r>
            <a:r>
              <a:rPr lang="cs-CZ" b="1" dirty="0" smtClean="0"/>
              <a:t>neoddělitelné</a:t>
            </a:r>
          </a:p>
          <a:p>
            <a:pPr lvl="1"/>
            <a:r>
              <a:rPr lang="cs-CZ" b="1" dirty="0" smtClean="0"/>
              <a:t>Jednotka je nemovitou věcí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553857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Movité věci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Věci, na které nedopadá § 498/1 (přímo nebo analogicky)</a:t>
            </a:r>
          </a:p>
          <a:p>
            <a:r>
              <a:rPr lang="cs-CZ" dirty="0" smtClean="0"/>
              <a:t>Krom toho OZ někdy výslovně určuje, že něco je movitou věcí nebo se za ni považuje, např.</a:t>
            </a:r>
          </a:p>
          <a:p>
            <a:pPr lvl="1"/>
            <a:r>
              <a:rPr lang="cs-CZ" dirty="0" smtClean="0"/>
              <a:t>části těla podle § 113</a:t>
            </a:r>
          </a:p>
          <a:p>
            <a:pPr lvl="1"/>
            <a:r>
              <a:rPr lang="cs-CZ" dirty="0" smtClean="0"/>
              <a:t>cenné papíry dle § 1041</a:t>
            </a:r>
          </a:p>
          <a:p>
            <a:r>
              <a:rPr lang="cs-CZ" dirty="0" smtClean="0"/>
              <a:t>Nehmotné movité věci</a:t>
            </a:r>
          </a:p>
          <a:p>
            <a:pPr lvl="1"/>
            <a:r>
              <a:rPr lang="cs-CZ" dirty="0" smtClean="0"/>
              <a:t>např. pohledávky</a:t>
            </a:r>
          </a:p>
          <a:p>
            <a:r>
              <a:rPr lang="cs-CZ" dirty="0" smtClean="0"/>
              <a:t>Hmotné movité věci</a:t>
            </a:r>
          </a:p>
          <a:p>
            <a:pPr lvl="1"/>
            <a:r>
              <a:rPr lang="cs-CZ" dirty="0" smtClean="0"/>
              <a:t>např. automobil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824695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Zastupitelné a nezastupitelné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Zastupitelné</a:t>
            </a:r>
          </a:p>
          <a:p>
            <a:pPr lvl="1"/>
            <a:r>
              <a:rPr lang="cs-CZ" dirty="0" smtClean="0"/>
              <a:t>movité věci, které mohou být nahrazeny jinými věcmi téhož druhu</a:t>
            </a:r>
          </a:p>
          <a:p>
            <a:pPr lvl="1"/>
            <a:r>
              <a:rPr lang="cs-CZ" dirty="0" smtClean="0"/>
              <a:t>potraviny, šaty, suroviny, nástroje, peníze atd.</a:t>
            </a:r>
          </a:p>
          <a:p>
            <a:r>
              <a:rPr lang="cs-CZ" b="1" dirty="0" smtClean="0"/>
              <a:t>Nezastupitelné</a:t>
            </a:r>
          </a:p>
          <a:p>
            <a:pPr lvl="1"/>
            <a:r>
              <a:rPr lang="cs-CZ" dirty="0" smtClean="0"/>
              <a:t>věci, které nelze nahradit jinými věcmi téhož druhu, protože záleží na jejich identitě (originál obrazu)</a:t>
            </a:r>
          </a:p>
          <a:p>
            <a:pPr lvl="1"/>
            <a:r>
              <a:rPr lang="cs-CZ" dirty="0" smtClean="0"/>
              <a:t>nemovité věci jsou tedy vždy nezastupitelné</a:t>
            </a:r>
          </a:p>
          <a:p>
            <a:r>
              <a:rPr lang="cs-CZ" dirty="0" smtClean="0"/>
              <a:t>V pochybnostech, zda určitá movitá věc může být nahrazena jinou věcí téhož druhu, </a:t>
            </a:r>
            <a:r>
              <a:rPr lang="cs-CZ" b="1" dirty="0" smtClean="0"/>
              <a:t>mají rozhodnout zvyklosti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225634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Zuživatelné a nezuživatelné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3100" b="1" dirty="0" smtClean="0"/>
              <a:t>Zuživatelné jsou ty movité věci</a:t>
            </a:r>
            <a:endParaRPr lang="cs-CZ" sz="3100" b="1" dirty="0"/>
          </a:p>
          <a:p>
            <a:pPr lvl="1"/>
            <a:r>
              <a:rPr lang="cs-CZ" sz="2900" dirty="0"/>
              <a:t>jejichž běžné použití spočívá v jejich spotřebování, zpracování nebo zcizení</a:t>
            </a:r>
          </a:p>
          <a:p>
            <a:pPr lvl="1"/>
            <a:r>
              <a:rPr lang="cs-CZ" sz="2900" dirty="0"/>
              <a:t>peníze, potraviny (víno, olej, obilí), topivo, suroviny či jiný materiál k dalšímu použití, zboží na skladě</a:t>
            </a:r>
          </a:p>
          <a:p>
            <a:pPr lvl="0"/>
            <a:r>
              <a:rPr lang="cs-CZ" sz="3100" b="1" dirty="0" smtClean="0"/>
              <a:t>Ostatní věci jsou nezuživatelné</a:t>
            </a:r>
            <a:endParaRPr lang="cs-CZ" sz="3100" b="1" dirty="0"/>
          </a:p>
          <a:p>
            <a:pPr lvl="1"/>
            <a:r>
              <a:rPr lang="cs-CZ" sz="2900" dirty="0" smtClean="0"/>
              <a:t>vždy </a:t>
            </a:r>
            <a:r>
              <a:rPr lang="cs-CZ" sz="2900" dirty="0"/>
              <a:t>nemovitosti</a:t>
            </a:r>
          </a:p>
          <a:p>
            <a:pPr lvl="1"/>
            <a:r>
              <a:rPr lang="cs-CZ" sz="2900" dirty="0"/>
              <a:t>dále </a:t>
            </a:r>
            <a:r>
              <a:rPr lang="cs-CZ" sz="2900" dirty="0" smtClean="0"/>
              <a:t>ty </a:t>
            </a:r>
            <a:r>
              <a:rPr lang="cs-CZ" sz="2900" dirty="0"/>
              <a:t>movité věci, které se běžným užíváním nespotřebovávají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515204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Hromadná věc (§ 501)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Znaky hromadné věci</a:t>
            </a:r>
          </a:p>
          <a:p>
            <a:pPr lvl="1"/>
            <a:r>
              <a:rPr lang="cs-CZ" b="1" dirty="0" smtClean="0"/>
              <a:t>soubor jednotlivých věcí</a:t>
            </a:r>
          </a:p>
          <a:p>
            <a:pPr lvl="1"/>
            <a:r>
              <a:rPr lang="cs-CZ" b="1" dirty="0" smtClean="0"/>
              <a:t>jejich vlastníkem je jedna osoba</a:t>
            </a:r>
          </a:p>
          <a:p>
            <a:pPr lvl="1"/>
            <a:r>
              <a:rPr lang="cs-CZ" b="1" dirty="0" smtClean="0"/>
              <a:t>soubor se považuje za jeden předmět a jako takový nese společné označení</a:t>
            </a:r>
          </a:p>
          <a:p>
            <a:pPr lvl="2"/>
            <a:r>
              <a:rPr lang="cs-CZ" dirty="0" smtClean="0"/>
              <a:t>jde o spojení více samostatných věcí souřadně tak, že dohromady mohou plnit vyšší úkol, než může plnit každá sama za sebe</a:t>
            </a:r>
          </a:p>
          <a:p>
            <a:r>
              <a:rPr lang="cs-CZ" b="1" dirty="0" smtClean="0"/>
              <a:t>Příklady</a:t>
            </a:r>
          </a:p>
          <a:p>
            <a:pPr lvl="1"/>
            <a:r>
              <a:rPr lang="cs-CZ" b="1" dirty="0" smtClean="0"/>
              <a:t>hmotná hromadná věc</a:t>
            </a:r>
          </a:p>
          <a:p>
            <a:pPr lvl="2"/>
            <a:r>
              <a:rPr lang="cs-CZ" dirty="0" smtClean="0"/>
              <a:t>knihovna, stádo, sklad zboží</a:t>
            </a:r>
          </a:p>
          <a:p>
            <a:pPr lvl="2"/>
            <a:r>
              <a:rPr lang="cs-CZ" dirty="0" smtClean="0"/>
              <a:t>sbírka motýlů</a:t>
            </a:r>
          </a:p>
          <a:p>
            <a:pPr lvl="1"/>
            <a:r>
              <a:rPr lang="cs-CZ" b="1" dirty="0" smtClean="0"/>
              <a:t>nehmotná hromadná věc</a:t>
            </a:r>
          </a:p>
          <a:p>
            <a:pPr lvl="2"/>
            <a:r>
              <a:rPr lang="cs-CZ" dirty="0" smtClean="0"/>
              <a:t>soubor pohledávek</a:t>
            </a:r>
          </a:p>
          <a:p>
            <a:pPr lvl="1"/>
            <a:r>
              <a:rPr lang="cs-CZ" b="1" dirty="0" smtClean="0"/>
              <a:t>kombinace souboru hmotných a nehmotných věcí</a:t>
            </a:r>
          </a:p>
          <a:p>
            <a:pPr lvl="2"/>
            <a:r>
              <a:rPr lang="cs-CZ" dirty="0" smtClean="0"/>
              <a:t>jmění, obchodní závod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845488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závod (§ 502)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Znaky obchodního závodu:</a:t>
            </a:r>
          </a:p>
          <a:p>
            <a:pPr lvl="1"/>
            <a:r>
              <a:rPr lang="cs-CZ" dirty="0" smtClean="0"/>
              <a:t>organizovaný soubor jmění vytvořený podnikatelem </a:t>
            </a:r>
          </a:p>
          <a:p>
            <a:pPr lvl="2"/>
            <a:r>
              <a:rPr lang="cs-CZ" dirty="0" smtClean="0"/>
              <a:t>jmění: aktiva a pasiv – viz § 495</a:t>
            </a:r>
          </a:p>
          <a:p>
            <a:pPr lvl="2"/>
            <a:r>
              <a:rPr lang="cs-CZ" dirty="0" smtClean="0"/>
              <a:t>hmotné věci, práva, nehmotné statky, klientela</a:t>
            </a:r>
          </a:p>
          <a:p>
            <a:pPr lvl="1"/>
            <a:r>
              <a:rPr lang="cs-CZ" dirty="0" smtClean="0"/>
              <a:t>z vůle podnikatele slouží k provozování jeho činnosti</a:t>
            </a:r>
          </a:p>
          <a:p>
            <a:r>
              <a:rPr lang="cs-CZ" dirty="0" smtClean="0"/>
              <a:t>Vyvratitelná domněnka, že k závodu náleží vše, co zpravidla slouží jeho provozu</a:t>
            </a:r>
          </a:p>
          <a:p>
            <a:r>
              <a:rPr lang="cs-CZ" dirty="0" smtClean="0"/>
              <a:t>Obchodní závod je věcí hromadnou</a:t>
            </a:r>
          </a:p>
          <a:p>
            <a:pPr lvl="1"/>
            <a:r>
              <a:rPr lang="cs-CZ" dirty="0" smtClean="0"/>
              <a:t>viz též § 1314 odst. 2 písm. a) OZ („závod nebo jiná věc hromadná“)</a:t>
            </a:r>
          </a:p>
          <a:p>
            <a:r>
              <a:rPr lang="cs-CZ" dirty="0" smtClean="0"/>
              <a:t>Zvláštní druhy</a:t>
            </a:r>
          </a:p>
          <a:p>
            <a:pPr lvl="1"/>
            <a:r>
              <a:rPr lang="cs-CZ" dirty="0" smtClean="0"/>
              <a:t>rodinný závod (§ 700)</a:t>
            </a:r>
          </a:p>
          <a:p>
            <a:pPr lvl="1"/>
            <a:r>
              <a:rPr lang="cs-CZ" dirty="0" smtClean="0"/>
              <a:t>zemědělský závod (§ 1125)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490200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Pobočka (§ 503)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Pobočka („filiálka“) je vymezena jako</a:t>
            </a:r>
          </a:p>
          <a:p>
            <a:pPr lvl="1"/>
            <a:r>
              <a:rPr lang="cs-CZ" dirty="0" smtClean="0"/>
              <a:t>část obchodního závodu</a:t>
            </a:r>
          </a:p>
          <a:p>
            <a:pPr lvl="1"/>
            <a:r>
              <a:rPr lang="cs-CZ" dirty="0" smtClean="0"/>
              <a:t>vykazující hospodářskou a funkční samostatnost</a:t>
            </a:r>
          </a:p>
          <a:p>
            <a:pPr lvl="1"/>
            <a:r>
              <a:rPr lang="cs-CZ" dirty="0" smtClean="0"/>
              <a:t>o níž podnikatel rozhodl, že bude pobočkou </a:t>
            </a:r>
          </a:p>
          <a:p>
            <a:r>
              <a:rPr lang="cs-CZ" dirty="0" smtClean="0"/>
              <a:t>Odštěpný závod</a:t>
            </a:r>
          </a:p>
          <a:p>
            <a:pPr lvl="1"/>
            <a:r>
              <a:rPr lang="cs-CZ" dirty="0" smtClean="0"/>
              <a:t>pobočka, která je zapsána do OR</a:t>
            </a:r>
          </a:p>
          <a:p>
            <a:pPr lvl="1"/>
            <a:r>
              <a:rPr lang="cs-CZ" dirty="0" smtClean="0"/>
              <a:t>jiná organizační složka než pobočka, o níž jiný právní předpis stanoví, že má být zapsána do OR</a:t>
            </a:r>
          </a:p>
          <a:p>
            <a:r>
              <a:rPr lang="cs-CZ" dirty="0" smtClean="0"/>
              <a:t>Vedoucí odštěpného závodu je oprávněn zastupovat podnikatele ve všech záležitostech týkajících se odštěpného závodu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290935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tajemství (§ 504)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OT tvoří skutečnosti, které jsou</a:t>
            </a:r>
          </a:p>
          <a:p>
            <a:pPr lvl="1"/>
            <a:r>
              <a:rPr lang="cs-CZ" dirty="0" smtClean="0"/>
              <a:t>konkurenčně významné</a:t>
            </a:r>
          </a:p>
          <a:p>
            <a:pPr lvl="1"/>
            <a:r>
              <a:rPr lang="cs-CZ" dirty="0" smtClean="0"/>
              <a:t>určitelné</a:t>
            </a:r>
          </a:p>
          <a:p>
            <a:pPr lvl="1"/>
            <a:r>
              <a:rPr lang="cs-CZ" dirty="0" smtClean="0"/>
              <a:t>ocenitelné</a:t>
            </a:r>
          </a:p>
          <a:p>
            <a:pPr lvl="1"/>
            <a:r>
              <a:rPr lang="cs-CZ" dirty="0" smtClean="0"/>
              <a:t>v příslušných kruzích běžně nedostupné</a:t>
            </a:r>
          </a:p>
          <a:p>
            <a:pPr lvl="1"/>
            <a:r>
              <a:rPr lang="cs-CZ" dirty="0" smtClean="0"/>
              <a:t>související s obchodním závodem</a:t>
            </a:r>
          </a:p>
          <a:p>
            <a:pPr lvl="1"/>
            <a:r>
              <a:rPr lang="cs-CZ" dirty="0" smtClean="0"/>
              <a:t>jejichž „vlastník“ zajišťuje ve svém zájmu odpovídajícím způsobem jejich utajení</a:t>
            </a:r>
          </a:p>
          <a:p>
            <a:r>
              <a:rPr lang="cs-CZ" b="1" dirty="0" smtClean="0"/>
              <a:t>OT je nehmotnou movitou věcí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805747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 věci (§ 505)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700" b="1" dirty="0"/>
              <a:t>Povaha věci </a:t>
            </a:r>
          </a:p>
          <a:p>
            <a:pPr lvl="1"/>
            <a:r>
              <a:rPr lang="cs-CZ" dirty="0" smtClean="0"/>
              <a:t>vzájemná sounáležitost věci a její součásti</a:t>
            </a:r>
          </a:p>
          <a:p>
            <a:pPr lvl="1"/>
            <a:r>
              <a:rPr lang="cs-CZ" dirty="0" smtClean="0"/>
              <a:t>má-li věc vazby k několika dalším věcem, nejde o součást (transformátor napájející několik objektů), ale o věc složenou</a:t>
            </a:r>
            <a:endParaRPr lang="cs-CZ" sz="1600" dirty="0"/>
          </a:p>
          <a:p>
            <a:r>
              <a:rPr lang="cs-CZ" sz="2700" b="1" dirty="0"/>
              <a:t>Znehodnocení věci oddělením součásti</a:t>
            </a:r>
          </a:p>
          <a:p>
            <a:pPr lvl="1"/>
            <a:r>
              <a:rPr lang="cs-CZ" dirty="0" smtClean="0"/>
              <a:t>důraz se klade na znehodnocení hlavní věci, a nikoliv na znehodnocení součásti</a:t>
            </a:r>
          </a:p>
          <a:p>
            <a:pPr lvl="1"/>
            <a:r>
              <a:rPr lang="cs-CZ" dirty="0" smtClean="0"/>
              <a:t>Znehodnocení (fyzické, funkční)</a:t>
            </a:r>
          </a:p>
        </p:txBody>
      </p:sp>
    </p:spTree>
    <p:extLst>
      <p:ext uri="{BB962C8B-B14F-4D97-AF65-F5344CB8AC3E}">
        <p14:creationId xmlns:p14="http://schemas.microsoft.com/office/powerpoint/2010/main" val="1822440309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věci (§ 489)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Věcí je:</a:t>
            </a:r>
          </a:p>
          <a:p>
            <a:pPr lvl="1"/>
            <a:r>
              <a:rPr lang="cs-CZ" sz="2800" dirty="0" smtClean="0"/>
              <a:t>vše, co je rozdílné od osoby a</a:t>
            </a:r>
          </a:p>
          <a:p>
            <a:pPr lvl="1"/>
            <a:r>
              <a:rPr lang="cs-CZ" sz="2800" dirty="0" smtClean="0"/>
              <a:t>slouží potřebám lidí</a:t>
            </a:r>
          </a:p>
          <a:p>
            <a:pPr marL="457200" lvl="1" indent="0">
              <a:buNone/>
            </a:pPr>
            <a:endParaRPr lang="cs-CZ" sz="2800" dirty="0"/>
          </a:p>
          <a:p>
            <a:pPr marL="457200" lvl="1" indent="0">
              <a:buNone/>
            </a:pPr>
            <a:endParaRPr lang="cs-CZ" sz="2800" dirty="0" smtClean="0"/>
          </a:p>
          <a:p>
            <a:pPr marL="457200" lvl="1" indent="0">
              <a:buNone/>
            </a:pPr>
            <a:r>
              <a:rPr lang="cs-CZ" sz="2800" dirty="0" smtClean="0"/>
              <a:t> Odlišnost od osoby, užitečnost, ovladatelnost</a:t>
            </a:r>
          </a:p>
        </p:txBody>
      </p:sp>
    </p:spTree>
    <p:extLst>
      <p:ext uri="{BB962C8B-B14F-4D97-AF65-F5344CB8AC3E}">
        <p14:creationId xmlns:p14="http://schemas.microsoft.com/office/powerpoint/2010/main" val="419805484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režimu součásti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tvoří s věcí, k níž patří, jedinou věc v právním smyslu</a:t>
            </a:r>
          </a:p>
          <a:p>
            <a:r>
              <a:rPr lang="cs-CZ" dirty="0" smtClean="0"/>
              <a:t>Jednání týkající se věci, se automaticky týkají i součásti</a:t>
            </a:r>
          </a:p>
          <a:p>
            <a:r>
              <a:rPr lang="cs-CZ" dirty="0" smtClean="0"/>
              <a:t>Oddělením se součást stává se samostatnou věcí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857429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 pozemku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Součástí pozemku je</a:t>
            </a:r>
          </a:p>
          <a:p>
            <a:pPr lvl="1"/>
            <a:r>
              <a:rPr lang="cs-CZ" dirty="0" smtClean="0"/>
              <a:t>prostor nad povrchem i pod povrchem</a:t>
            </a:r>
          </a:p>
          <a:p>
            <a:pPr lvl="1"/>
            <a:r>
              <a:rPr lang="cs-CZ" dirty="0" smtClean="0"/>
              <a:t>stavby zřízené na pozemku a jiná zařízení („stavby“)</a:t>
            </a:r>
          </a:p>
          <a:p>
            <a:pPr lvl="1"/>
            <a:r>
              <a:rPr lang="cs-CZ" dirty="0" smtClean="0"/>
              <a:t>to, co je zapuštěno v pozemku nebo upevněno ve zdech</a:t>
            </a:r>
          </a:p>
          <a:p>
            <a:pPr lvl="1"/>
            <a:r>
              <a:rPr lang="cs-CZ" dirty="0" smtClean="0"/>
              <a:t>podzemní stavby</a:t>
            </a:r>
          </a:p>
          <a:p>
            <a:pPr lvl="1"/>
            <a:r>
              <a:rPr lang="cs-CZ" dirty="0" smtClean="0"/>
              <a:t>rostlinstvo</a:t>
            </a:r>
          </a:p>
          <a:p>
            <a:r>
              <a:rPr lang="cs-CZ" b="1" dirty="0" smtClean="0"/>
              <a:t>Výjimky</a:t>
            </a:r>
          </a:p>
          <a:p>
            <a:pPr lvl="1"/>
            <a:r>
              <a:rPr lang="cs-CZ" dirty="0" smtClean="0"/>
              <a:t>dočasné stavby</a:t>
            </a:r>
          </a:p>
          <a:p>
            <a:pPr lvl="1"/>
            <a:r>
              <a:rPr lang="cs-CZ" dirty="0" smtClean="0"/>
              <a:t>podzemní stavby s autonomním účelem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811900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nutno rozlišovat režim</a:t>
            </a:r>
          </a:p>
          <a:p>
            <a:pPr lvl="1"/>
            <a:r>
              <a:rPr lang="cs-CZ" dirty="0" smtClean="0"/>
              <a:t>nadzemních staveb</a:t>
            </a:r>
          </a:p>
          <a:p>
            <a:pPr lvl="1"/>
            <a:r>
              <a:rPr lang="cs-CZ" dirty="0" smtClean="0"/>
              <a:t>podzemních staveb</a:t>
            </a:r>
          </a:p>
          <a:p>
            <a:pPr lvl="1"/>
            <a:r>
              <a:rPr lang="cs-CZ" dirty="0" smtClean="0"/>
              <a:t>staveb zřízených před nabytím účinnosti 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1859279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Nadzemní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Stavba </a:t>
            </a:r>
          </a:p>
          <a:p>
            <a:pPr lvl="1"/>
            <a:r>
              <a:rPr lang="cs-CZ" dirty="0" smtClean="0"/>
              <a:t>výsledek stavební činnosti, jenž je </a:t>
            </a:r>
            <a:r>
              <a:rPr lang="cs-CZ" b="1" dirty="0" smtClean="0"/>
              <a:t>pevně spojen </a:t>
            </a:r>
            <a:r>
              <a:rPr lang="cs-CZ" dirty="0" smtClean="0"/>
              <a:t>s pozemkem </a:t>
            </a:r>
          </a:p>
          <a:p>
            <a:pPr lvl="1"/>
            <a:r>
              <a:rPr lang="cs-CZ" dirty="0" smtClean="0"/>
              <a:t>domy, budovy, ploty, hraniční zdi, studny</a:t>
            </a:r>
          </a:p>
          <a:p>
            <a:pPr lvl="1"/>
            <a:r>
              <a:rPr lang="cs-CZ" dirty="0" smtClean="0"/>
              <a:t>zpravidla i pozemní komunikace jako silnice, dálnice a místní komunikace (31 Cdo 691/2005 – R 76/2007)</a:t>
            </a:r>
          </a:p>
          <a:p>
            <a:r>
              <a:rPr lang="cs-CZ" dirty="0" smtClean="0"/>
              <a:t>Stavbou naopak není</a:t>
            </a:r>
          </a:p>
          <a:p>
            <a:pPr lvl="1"/>
            <a:r>
              <a:rPr lang="cs-CZ" dirty="0" smtClean="0"/>
              <a:t>to, co bylo jenom na pozemek postaveno </a:t>
            </a:r>
          </a:p>
          <a:p>
            <a:pPr lvl="1"/>
            <a:r>
              <a:rPr lang="cs-CZ" dirty="0" smtClean="0"/>
              <a:t>stavební buňka, bouda hlídacího psa</a:t>
            </a:r>
            <a:endParaRPr lang="cs-CZ" sz="1500" dirty="0"/>
          </a:p>
          <a:p>
            <a:r>
              <a:rPr lang="cs-CZ" dirty="0" smtClean="0"/>
              <a:t>Pro režim stavby je rozhodující, zda se jedná o</a:t>
            </a:r>
          </a:p>
          <a:p>
            <a:pPr lvl="1"/>
            <a:r>
              <a:rPr lang="cs-CZ" b="1" dirty="0" smtClean="0"/>
              <a:t>stavbu trvalou</a:t>
            </a:r>
          </a:p>
          <a:p>
            <a:pPr lvl="1"/>
            <a:r>
              <a:rPr lang="cs-CZ" b="1" dirty="0" smtClean="0"/>
              <a:t>stavbu dočasnou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60367095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Trvalá nadzemní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součástí pozemku</a:t>
            </a:r>
          </a:p>
          <a:p>
            <a:r>
              <a:rPr lang="cs-CZ" dirty="0" smtClean="0"/>
              <a:t>postaví-li vlastník na svém pozemku stavbu, stává se stavba jakožto přírůstek součástí pozemku</a:t>
            </a:r>
          </a:p>
          <a:p>
            <a:r>
              <a:rPr lang="cs-CZ" dirty="0" smtClean="0"/>
              <a:t>staví-li někdo na cizím pozemku, staví pro cizího; výjimkou je ochrana </a:t>
            </a:r>
            <a:r>
              <a:rPr lang="cs-CZ" dirty="0" err="1" smtClean="0"/>
              <a:t>dobrověrného</a:t>
            </a:r>
            <a:r>
              <a:rPr lang="cs-CZ" dirty="0" smtClean="0"/>
              <a:t> stavitele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526545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Dočasná nadzemní stavba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není </a:t>
            </a:r>
            <a:r>
              <a:rPr lang="cs-CZ" dirty="0"/>
              <a:t>součástí pozemku – samostatná věc</a:t>
            </a:r>
          </a:p>
          <a:p>
            <a:r>
              <a:rPr lang="cs-CZ" b="1" dirty="0"/>
              <a:t>různé pohledy na vymezení dočasné stavby</a:t>
            </a:r>
          </a:p>
          <a:p>
            <a:pPr lvl="1"/>
            <a:r>
              <a:rPr lang="cs-CZ" dirty="0"/>
              <a:t>časově omezená doba</a:t>
            </a:r>
          </a:p>
          <a:p>
            <a:pPr lvl="1"/>
            <a:r>
              <a:rPr lang="cs-CZ" dirty="0"/>
              <a:t>technické provedení či doba životnosti stavby</a:t>
            </a:r>
          </a:p>
          <a:p>
            <a:pPr lvl="1"/>
            <a:r>
              <a:rPr lang="cs-CZ" dirty="0"/>
              <a:t>dočasnost titulu</a:t>
            </a:r>
          </a:p>
          <a:p>
            <a:pPr lvl="1"/>
            <a:r>
              <a:rPr lang="cs-CZ" dirty="0"/>
              <a:t>stavba zřízená na základě práva stavby</a:t>
            </a:r>
          </a:p>
          <a:p>
            <a:pPr lvl="1"/>
            <a:r>
              <a:rPr lang="cs-CZ" dirty="0"/>
              <a:t>dočasná stavba dle § 1/3 stavebního z.</a:t>
            </a:r>
          </a:p>
          <a:p>
            <a:pPr lvl="1"/>
            <a:r>
              <a:rPr lang="cs-CZ" dirty="0"/>
              <a:t>jak se stavba jeví 3. osobám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341368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Podzemní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Podzemní stavby se samostatným účelovým určením</a:t>
            </a:r>
          </a:p>
          <a:p>
            <a:pPr lvl="1"/>
            <a:r>
              <a:rPr lang="cs-CZ" dirty="0" smtClean="0"/>
              <a:t>nejsou součástí pozemku</a:t>
            </a:r>
          </a:p>
          <a:p>
            <a:pPr lvl="1"/>
            <a:r>
              <a:rPr lang="cs-CZ" dirty="0" smtClean="0"/>
              <a:t>mají povahu samostatné nemovité věci (§ 498/1)</a:t>
            </a:r>
          </a:p>
          <a:p>
            <a:r>
              <a:rPr lang="cs-CZ" dirty="0" smtClean="0"/>
              <a:t>Ostatní podzemní stavby</a:t>
            </a:r>
          </a:p>
          <a:p>
            <a:pPr lvl="1"/>
            <a:r>
              <a:rPr lang="cs-CZ" dirty="0" smtClean="0"/>
              <a:t>jsou součástí pozemku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4397766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Stavby zřízené před 1. 1.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Stavba, která před 1. 1. 2014 nebyla součástí pozemku</a:t>
            </a:r>
          </a:p>
          <a:p>
            <a:pPr lvl="1"/>
            <a:r>
              <a:rPr lang="cs-CZ" dirty="0" smtClean="0"/>
              <a:t>se stane jeho součástí, je-li totožný vlastnický režim pozemku a stavby</a:t>
            </a:r>
          </a:p>
          <a:p>
            <a:pPr lvl="1"/>
            <a:r>
              <a:rPr lang="cs-CZ" dirty="0" smtClean="0"/>
              <a:t>zůstane samostatnou věcí, je-li vlastnický režim pozemku a stavby rozdílný</a:t>
            </a:r>
          </a:p>
          <a:p>
            <a:pPr lvl="2"/>
            <a:r>
              <a:rPr lang="cs-CZ" dirty="0" smtClean="0"/>
              <a:t>platí i pro stavby na pozemku jiného vlastníka, které ještě nebyly postaveny, ale titul byl pořízen před nabytím účinnosti OZ</a:t>
            </a:r>
          </a:p>
          <a:p>
            <a:pPr lvl="2"/>
            <a:r>
              <a:rPr lang="cs-CZ" dirty="0" smtClean="0"/>
              <a:t>oběma vlastníkům vzniká předkupní právo</a:t>
            </a:r>
          </a:p>
          <a:p>
            <a:r>
              <a:rPr lang="cs-CZ" dirty="0" smtClean="0"/>
              <a:t>Ke sjednocení nemůže dojít</a:t>
            </a:r>
          </a:p>
          <a:p>
            <a:pPr lvl="1"/>
            <a:r>
              <a:rPr lang="cs-CZ" dirty="0" smtClean="0"/>
              <a:t>pokud by ani podle NOZ nebyla stavba součástí pozemku</a:t>
            </a:r>
          </a:p>
          <a:p>
            <a:pPr lvl="1"/>
            <a:r>
              <a:rPr lang="cs-CZ" dirty="0" smtClean="0"/>
              <a:t>pokud tomu brání § 3060 (např. pozemek i stavba jsou zatíženy zástavním právem pro různé dluhy)</a:t>
            </a:r>
          </a:p>
        </p:txBody>
      </p:sp>
    </p:spTree>
    <p:extLst>
      <p:ext uri="{BB962C8B-B14F-4D97-AF65-F5344CB8AC3E}">
        <p14:creationId xmlns:p14="http://schemas.microsoft.com/office/powerpoint/2010/main" val="1767138984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Rostlinstvo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Součástí pozemku je rostlinstvo na něm vzešlé (nebylo-li od pozemku odděleno)</a:t>
            </a:r>
          </a:p>
          <a:p>
            <a:pPr lvl="1"/>
            <a:r>
              <a:rPr lang="cs-CZ" dirty="0" smtClean="0"/>
              <a:t>strom náleží vlastníku toho pozemku, z nějž vyrůstá kmen</a:t>
            </a:r>
          </a:p>
          <a:p>
            <a:pPr lvl="1"/>
            <a:r>
              <a:rPr lang="cs-CZ" dirty="0" smtClean="0"/>
              <a:t>roste-li na hranici pozemků různých vlastníků, je strom společný (§ 1067)</a:t>
            </a:r>
          </a:p>
          <a:p>
            <a:pPr lvl="1"/>
            <a:r>
              <a:rPr lang="cs-CZ" dirty="0" smtClean="0"/>
              <a:t>při osetí pozemku cizím semenem nebo osázení cizími rostlinami náleží vlastníku pozemku, co takto přibude; rostliny mu však náleží až poté, co zapustí kořeny (§ 1088 odst. 1)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959089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Stroj bude součástí pozemku nebo stavby, pokud je naplněn § 505</a:t>
            </a:r>
          </a:p>
          <a:p>
            <a:r>
              <a:rPr lang="cs-CZ" dirty="0" smtClean="0"/>
              <a:t>Stroj nebude součásti, pokud</a:t>
            </a:r>
          </a:p>
          <a:p>
            <a:pPr lvl="1"/>
            <a:r>
              <a:rPr lang="cs-CZ" dirty="0" smtClean="0"/>
              <a:t>je sice trvale spojen s nemovitostí, tj. jsou splněny předpoklady § 505</a:t>
            </a:r>
          </a:p>
          <a:p>
            <a:pPr lvl="2"/>
            <a:r>
              <a:rPr lang="cs-CZ" dirty="0" smtClean="0"/>
              <a:t>např. montážní linka byla zabudována (tj. nejen umístěna) do výrobní haly</a:t>
            </a:r>
          </a:p>
          <a:p>
            <a:pPr lvl="1"/>
            <a:r>
              <a:rPr lang="cs-CZ" dirty="0" smtClean="0"/>
              <a:t>vlastníkem stroje a nemovitosti jsou odlišné osoby</a:t>
            </a:r>
          </a:p>
          <a:p>
            <a:pPr lvl="2"/>
            <a:r>
              <a:rPr lang="cs-CZ" dirty="0" smtClean="0"/>
              <a:t>např. linka byla dodána na leasing</a:t>
            </a:r>
          </a:p>
          <a:p>
            <a:pPr lvl="1"/>
            <a:r>
              <a:rPr lang="cs-CZ" dirty="0" smtClean="0"/>
              <a:t>do KN bude zapsána výhrada, že stroj není vlastnictvím vlastníka nemovitosti </a:t>
            </a:r>
          </a:p>
          <a:p>
            <a:pPr lvl="2"/>
            <a:r>
              <a:rPr lang="pl-PL" dirty="0" smtClean="0"/>
              <a:t>výhrada se zapisuje poznámkou [§ 23 písm. p) KZ]</a:t>
            </a:r>
          </a:p>
          <a:p>
            <a:r>
              <a:rPr lang="pl-PL" dirty="0" smtClean="0"/>
              <a:t>Pokud stroj nebyl součástí před 1. 1. 2014, nebude součástí ani po něm</a:t>
            </a:r>
          </a:p>
        </p:txBody>
      </p:sp>
    </p:spTree>
    <p:extLst>
      <p:ext uri="{BB962C8B-B14F-4D97-AF65-F5344CB8AC3E}">
        <p14:creationId xmlns:p14="http://schemas.microsoft.com/office/powerpoint/2010/main" val="284178124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Rozdílnost od osoby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Hmotné i Nehmotné věci:</a:t>
            </a:r>
          </a:p>
          <a:p>
            <a:pPr lvl="1"/>
            <a:r>
              <a:rPr lang="cs-CZ" dirty="0" smtClean="0"/>
              <a:t>práva a povinnosti</a:t>
            </a:r>
          </a:p>
          <a:p>
            <a:pPr lvl="1"/>
            <a:r>
              <a:rPr lang="cs-CZ" dirty="0" smtClean="0"/>
              <a:t>věci bez hmotné podstaty</a:t>
            </a:r>
          </a:p>
          <a:p>
            <a:pPr lvl="1">
              <a:buNone/>
            </a:pPr>
            <a:r>
              <a:rPr lang="cs-CZ" dirty="0" smtClean="0"/>
              <a:t>------------------------------------------------</a:t>
            </a:r>
          </a:p>
          <a:p>
            <a:pPr marL="342900" lvl="1" indent="-342900"/>
            <a:r>
              <a:rPr lang="cs-CZ" dirty="0"/>
              <a:t>Lidské tělo (živé i mrtvé) a jeho části není věcí</a:t>
            </a:r>
          </a:p>
          <a:p>
            <a:pPr lvl="1"/>
            <a:r>
              <a:rPr lang="cs-CZ" dirty="0" smtClean="0"/>
              <a:t>platí i pro umělé části (protézy, plomby, implantáty)</a:t>
            </a:r>
          </a:p>
          <a:p>
            <a:pPr lvl="1"/>
            <a:r>
              <a:rPr lang="cs-CZ" dirty="0" smtClean="0"/>
              <a:t>oddělené části</a:t>
            </a:r>
          </a:p>
          <a:p>
            <a:pPr lvl="2"/>
            <a:r>
              <a:rPr lang="cs-CZ" dirty="0" smtClean="0"/>
              <a:t>za movité věci se považují pouze části, které lze bezbolestně odejmout a přirozenou cestou se obnovují (§ 112)</a:t>
            </a:r>
          </a:p>
          <a:p>
            <a:pPr lvl="2"/>
            <a:r>
              <a:rPr lang="cs-CZ" dirty="0" smtClean="0"/>
              <a:t>obdobná výjimka pro to, co má původ v lidském těle § 111/3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5030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Inženýrské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Inženýrskými sítěmi jsou</a:t>
            </a:r>
          </a:p>
          <a:p>
            <a:pPr lvl="1"/>
            <a:r>
              <a:rPr lang="cs-CZ" dirty="0" smtClean="0"/>
              <a:t>vodovody a kanalizace</a:t>
            </a:r>
          </a:p>
          <a:p>
            <a:pPr lvl="1"/>
            <a:r>
              <a:rPr lang="cs-CZ" dirty="0" smtClean="0"/>
              <a:t>energetické inženýrské sítě,  (plynovody, teplovody a rozvody elektrické energie)</a:t>
            </a:r>
          </a:p>
          <a:p>
            <a:pPr lvl="1"/>
            <a:r>
              <a:rPr lang="cs-CZ" dirty="0" smtClean="0"/>
              <a:t>jiná vedení (telekomunikační inženýrské sítě, tj. telefonní síť a síť kabelové televize)</a:t>
            </a:r>
          </a:p>
          <a:p>
            <a:r>
              <a:rPr lang="cs-CZ" dirty="0" smtClean="0"/>
              <a:t>IS mohou být vedeny</a:t>
            </a:r>
          </a:p>
          <a:p>
            <a:pPr lvl="1"/>
            <a:r>
              <a:rPr lang="cs-CZ" dirty="0" smtClean="0"/>
              <a:t>pod pozemkem</a:t>
            </a:r>
          </a:p>
          <a:p>
            <a:pPr lvl="1"/>
            <a:r>
              <a:rPr lang="cs-CZ" dirty="0" smtClean="0"/>
              <a:t>nad ním</a:t>
            </a:r>
          </a:p>
          <a:p>
            <a:r>
              <a:rPr lang="cs-CZ" dirty="0" smtClean="0"/>
              <a:t>IS není součástí pozemku</a:t>
            </a:r>
          </a:p>
        </p:txBody>
      </p:sp>
    </p:spTree>
    <p:extLst>
      <p:ext uri="{BB962C8B-B14F-4D97-AF65-F5344CB8AC3E}">
        <p14:creationId xmlns:p14="http://schemas.microsoft.com/office/powerpoint/2010/main" val="36534815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Příslušenství věci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Existence hlavní věci a vedlejší věci</a:t>
            </a:r>
          </a:p>
          <a:p>
            <a:pPr lvl="1"/>
            <a:r>
              <a:rPr lang="cs-CZ" dirty="0" smtClean="0"/>
              <a:t>na rozdíl od součásti jde o věc v právním smyslu</a:t>
            </a:r>
          </a:p>
          <a:p>
            <a:r>
              <a:rPr lang="cs-CZ" b="1" dirty="0" smtClean="0"/>
              <a:t>Stejný vlastník hlavní a vedlejší věci</a:t>
            </a:r>
          </a:p>
          <a:p>
            <a:r>
              <a:rPr lang="cs-CZ" b="1" dirty="0" smtClean="0"/>
              <a:t>Společné hospodářské určení</a:t>
            </a:r>
          </a:p>
          <a:p>
            <a:pPr lvl="1"/>
            <a:r>
              <a:rPr lang="cs-CZ" dirty="0" smtClean="0"/>
              <a:t>posiluje se objektivní kritérium (oslabuje se autonomie vůle)</a:t>
            </a:r>
          </a:p>
          <a:p>
            <a:pPr lvl="1"/>
            <a:r>
              <a:rPr lang="cs-CZ" dirty="0" smtClean="0"/>
              <a:t>v pochybnostech rozhodnout zvyklosti</a:t>
            </a:r>
          </a:p>
          <a:p>
            <a:r>
              <a:rPr lang="cs-CZ" b="1" dirty="0" smtClean="0"/>
              <a:t>Účelem vedlejší věci je její trvalé užívání společně s hlavní věcí</a:t>
            </a:r>
          </a:p>
          <a:p>
            <a:pPr lvl="1"/>
            <a:r>
              <a:rPr lang="cs-CZ" dirty="0" smtClean="0"/>
              <a:t>přechodným odloučením věc nepřestává být příslušenstvím</a:t>
            </a:r>
          </a:p>
          <a:p>
            <a:r>
              <a:rPr lang="cs-CZ" b="1" dirty="0" smtClean="0"/>
              <a:t>Rozdíl mezi součástí a příslušenstvím</a:t>
            </a:r>
          </a:p>
          <a:p>
            <a:pPr lvl="1"/>
            <a:r>
              <a:rPr lang="cs-CZ" dirty="0" smtClean="0"/>
              <a:t>součást ztratila svoji individualitu a nemůže plnit jiný úkol než jako část celku</a:t>
            </a:r>
          </a:p>
          <a:p>
            <a:pPr lvl="1"/>
            <a:r>
              <a:rPr lang="cs-CZ" dirty="0" smtClean="0"/>
              <a:t>příslušenství může plnit i jiný úkol než jako vedlejší věc, aniž je tím poměr k věci hlavní porušen; např. </a:t>
            </a:r>
          </a:p>
          <a:p>
            <a:pPr lvl="2"/>
            <a:r>
              <a:rPr lang="cs-CZ" dirty="0" smtClean="0"/>
              <a:t>pluhy, rýče, motyky, stroje, traktor, dobytek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971104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příslušenství (§ 510/2)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jednání a práva a povinnosti týkající se věci hlavní se týkají i příslušenství</a:t>
            </a:r>
          </a:p>
          <a:p>
            <a:pPr lvl="1"/>
            <a:r>
              <a:rPr lang="cs-CZ" dirty="0" smtClean="0"/>
              <a:t>vyvratitelná domněnka</a:t>
            </a:r>
          </a:p>
          <a:p>
            <a:pPr lvl="1"/>
            <a:r>
              <a:rPr lang="cs-CZ" dirty="0" smtClean="0"/>
              <a:t>neujednají-li si strany nic o příslušenství, bude příslušenství sdílet osud věci hlavní</a:t>
            </a:r>
          </a:p>
        </p:txBody>
      </p:sp>
    </p:spTree>
    <p:extLst>
      <p:ext uri="{BB962C8B-B14F-4D97-AF65-F5344CB8AC3E}">
        <p14:creationId xmlns:p14="http://schemas.microsoft.com/office/powerpoint/2010/main" val="1347336446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Příslušenství pozemku (§ 512)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Stavba má být krom autonomních podzemních staveb dočasných staveb součástí pozemku</a:t>
            </a:r>
          </a:p>
          <a:p>
            <a:pPr lvl="0"/>
            <a:r>
              <a:rPr lang="cs-CZ" dirty="0" smtClean="0"/>
              <a:t>Vedlejší věci sloužící trvalému užívání se stavbou proto nemohou být příslušenstvím stavby, ale jsou </a:t>
            </a:r>
            <a:r>
              <a:rPr lang="cs-CZ" b="1" dirty="0" smtClean="0"/>
              <a:t>příslušenstvím pozemku</a:t>
            </a:r>
            <a:r>
              <a:rPr lang="cs-CZ" dirty="0" smtClean="0"/>
              <a:t>, jehož součástí je stavba</a:t>
            </a:r>
          </a:p>
          <a:p>
            <a:pPr lvl="0"/>
            <a:r>
              <a:rPr lang="cs-CZ" dirty="0" smtClean="0"/>
              <a:t>Např. kůlna, oplocení, studna, drobné stavby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233279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Příslušenství pohledávky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Příslušenstvím pohledávky jsou </a:t>
            </a:r>
          </a:p>
          <a:p>
            <a:pPr lvl="1"/>
            <a:r>
              <a:rPr lang="cs-CZ" dirty="0" smtClean="0"/>
              <a:t>úroky</a:t>
            </a:r>
          </a:p>
          <a:p>
            <a:pPr lvl="1"/>
            <a:r>
              <a:rPr lang="cs-CZ" dirty="0" smtClean="0"/>
              <a:t>úroky z prodlení</a:t>
            </a:r>
          </a:p>
          <a:p>
            <a:pPr lvl="1"/>
            <a:r>
              <a:rPr lang="cs-CZ" dirty="0" smtClean="0"/>
              <a:t>náklady spojené s jejich uplatněním </a:t>
            </a:r>
          </a:p>
          <a:p>
            <a:r>
              <a:rPr lang="cs-CZ" dirty="0" smtClean="0"/>
              <a:t>Text § 513 byl převzat z § 121 odst. 3 dosavadního OZ</a:t>
            </a:r>
          </a:p>
          <a:p>
            <a:pPr lvl="1"/>
            <a:r>
              <a:rPr lang="cs-CZ" dirty="0" smtClean="0"/>
              <a:t>jedinou změnou je vypuštění poplatku z prodlení; i místo něj se bude uplatňovat úrok z prodlení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701404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lvl="4">
              <a:buNone/>
            </a:pPr>
            <a:r>
              <a:rPr lang="cs-CZ" sz="4000" dirty="0" smtClean="0"/>
              <a:t>A TO JE VŠE</a:t>
            </a:r>
            <a:r>
              <a:rPr lang="cs-CZ" sz="4000" dirty="0" smtClean="0">
                <a:sym typeface="Wingdings" pitchFamily="2" charset="2"/>
              </a:rPr>
              <a:t></a:t>
            </a:r>
          </a:p>
          <a:p>
            <a:pPr lvl="4">
              <a:buNone/>
            </a:pPr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val="14312166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47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48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Rozdílnost od osoby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Neplatí doslova, že </a:t>
            </a:r>
            <a:r>
              <a:rPr lang="cs-CZ" b="1" u="sng" dirty="0" smtClean="0"/>
              <a:t>vše</a:t>
            </a:r>
            <a:r>
              <a:rPr lang="cs-CZ" b="1" i="1" dirty="0" smtClean="0"/>
              <a:t>, </a:t>
            </a:r>
            <a:r>
              <a:rPr lang="cs-CZ" b="1" dirty="0" smtClean="0"/>
              <a:t>co je rozdílné od osoby, je věcí:</a:t>
            </a:r>
          </a:p>
          <a:p>
            <a:pPr lvl="1"/>
            <a:r>
              <a:rPr lang="cs-CZ" b="1" dirty="0" smtClean="0"/>
              <a:t>jiné předměty (nejsou věcí)</a:t>
            </a:r>
            <a:endParaRPr lang="cs-CZ" dirty="0" smtClean="0"/>
          </a:p>
          <a:p>
            <a:pPr lvl="2"/>
            <a:r>
              <a:rPr lang="cs-CZ" dirty="0" smtClean="0"/>
              <a:t>živá zvířata (§ 494)</a:t>
            </a:r>
          </a:p>
          <a:p>
            <a:pPr lvl="2"/>
            <a:r>
              <a:rPr lang="cs-CZ" dirty="0" smtClean="0"/>
              <a:t>ovladatelné přírodní síly (§ 497)</a:t>
            </a:r>
          </a:p>
          <a:p>
            <a:pPr lvl="1"/>
            <a:r>
              <a:rPr lang="cs-CZ" b="1" dirty="0" smtClean="0"/>
              <a:t>předměty vyloučené z právního obchodu</a:t>
            </a:r>
            <a:r>
              <a:rPr lang="cs-CZ" dirty="0" smtClean="0"/>
              <a:t>, např.</a:t>
            </a:r>
          </a:p>
          <a:p>
            <a:pPr lvl="2"/>
            <a:r>
              <a:rPr lang="cs-CZ" dirty="0" smtClean="0"/>
              <a:t>povrchové a podzemní vody (§ 3/1 vodního z.)</a:t>
            </a:r>
          </a:p>
          <a:p>
            <a:pPr lvl="2"/>
            <a:r>
              <a:rPr lang="cs-CZ" dirty="0" smtClean="0"/>
              <a:t>přírodní léčivé zdroje a zdroje přírodní minerální vody (§ 2 a 4 </a:t>
            </a:r>
            <a:r>
              <a:rPr lang="cs-CZ" dirty="0" err="1" smtClean="0"/>
              <a:t>láz</a:t>
            </a:r>
            <a:r>
              <a:rPr lang="cs-CZ" dirty="0" smtClean="0"/>
              <a:t>. z.)</a:t>
            </a:r>
          </a:p>
          <a:p>
            <a:pPr lvl="2"/>
            <a:r>
              <a:rPr lang="cs-CZ" dirty="0" smtClean="0"/>
              <a:t>Jeskyně (§ 61/3 z. č. 114/1992 Sb.)</a:t>
            </a:r>
          </a:p>
          <a:p>
            <a:pPr lvl="1"/>
            <a:r>
              <a:rPr lang="cs-CZ" b="1" dirty="0" smtClean="0"/>
              <a:t>věcí může být jenom to, co je ovladatelné</a:t>
            </a:r>
            <a:r>
              <a:rPr lang="cs-CZ" dirty="0" smtClean="0"/>
              <a:t>, a proto má majetkovou hodnotu</a:t>
            </a:r>
          </a:p>
          <a:p>
            <a:pPr lvl="2"/>
            <a:r>
              <a:rPr lang="cs-CZ" dirty="0" smtClean="0"/>
              <a:t>viz výslovně § 496/1</a:t>
            </a:r>
          </a:p>
          <a:p>
            <a:pPr lvl="2"/>
            <a:r>
              <a:rPr lang="cs-CZ" dirty="0" smtClean="0"/>
              <a:t>nikoliv např. nebeská tělesa, vítr, déšť, kulový blesk</a:t>
            </a:r>
          </a:p>
          <a:p>
            <a:pPr lvl="1"/>
            <a:r>
              <a:rPr lang="cs-CZ" b="1" dirty="0" smtClean="0"/>
              <a:t>věcí není to, co je součástí jiné věci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658788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Slouží potřebě lidí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Souvislost s odlišností od osoby</a:t>
            </a:r>
          </a:p>
          <a:p>
            <a:pPr lvl="1"/>
            <a:r>
              <a:rPr lang="cs-CZ" dirty="0" smtClean="0"/>
              <a:t>člověk nemůže být nástrojem pro uspokojování potřeb jiného člověka</a:t>
            </a:r>
          </a:p>
          <a:p>
            <a:r>
              <a:rPr lang="cs-CZ" b="1" dirty="0" smtClean="0"/>
              <a:t>Způsobilost přinášet užitek</a:t>
            </a:r>
          </a:p>
          <a:p>
            <a:pPr lvl="1"/>
            <a:r>
              <a:rPr lang="cs-CZ" dirty="0" smtClean="0"/>
              <a:t>hospodářský</a:t>
            </a:r>
          </a:p>
          <a:p>
            <a:pPr lvl="1"/>
            <a:r>
              <a:rPr lang="cs-CZ" dirty="0" smtClean="0"/>
              <a:t>estetický atd.</a:t>
            </a:r>
          </a:p>
          <a:p>
            <a:pPr lvl="1"/>
            <a:r>
              <a:rPr lang="cs-CZ" dirty="0" smtClean="0"/>
              <a:t>nutno chápat široce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7810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statek (§ 490)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VS je věc určená k obecnému užívání</a:t>
            </a:r>
          </a:p>
          <a:p>
            <a:pPr lvl="1"/>
            <a:r>
              <a:rPr lang="cs-CZ" b="1" dirty="0" smtClean="0"/>
              <a:t>věc</a:t>
            </a:r>
          </a:p>
          <a:p>
            <a:pPr lvl="2"/>
            <a:r>
              <a:rPr lang="cs-CZ" dirty="0" smtClean="0"/>
              <a:t>nemovitá (i movitá?- zřejmě ano)</a:t>
            </a:r>
          </a:p>
          <a:p>
            <a:pPr lvl="2"/>
            <a:r>
              <a:rPr lang="cs-CZ" dirty="0" smtClean="0"/>
              <a:t>§ 287 OZO: „</a:t>
            </a:r>
            <a:r>
              <a:rPr lang="cs-CZ" i="1" dirty="0" smtClean="0"/>
              <a:t>silnice, veletoky, řeky, přístavy a břehy mořské“</a:t>
            </a:r>
          </a:p>
          <a:p>
            <a:pPr lvl="2"/>
            <a:r>
              <a:rPr lang="cs-CZ" b="1" dirty="0" smtClean="0"/>
              <a:t>vlastnický režim je nerozhodný</a:t>
            </a:r>
          </a:p>
          <a:p>
            <a:pPr lvl="1"/>
            <a:r>
              <a:rPr lang="cs-CZ" b="1" dirty="0" smtClean="0"/>
              <a:t>obecné užívání </a:t>
            </a:r>
            <a:r>
              <a:rPr lang="cs-CZ" dirty="0" smtClean="0"/>
              <a:t>(OU)</a:t>
            </a:r>
          </a:p>
          <a:p>
            <a:pPr lvl="2"/>
            <a:r>
              <a:rPr lang="cs-CZ" dirty="0" smtClean="0"/>
              <a:t>možnost OU dává zákon, nikoliv až správní akt</a:t>
            </a:r>
          </a:p>
          <a:p>
            <a:pPr lvl="2"/>
            <a:r>
              <a:rPr lang="cs-CZ" dirty="0" smtClean="0"/>
              <a:t>užívání jedním uživatelem nesmí vylučovat z užívání ostatní potenciální uživatele</a:t>
            </a:r>
          </a:p>
          <a:p>
            <a:pPr lvl="1"/>
            <a:r>
              <a:rPr lang="cs-CZ" b="1" dirty="0" smtClean="0"/>
              <a:t>určení k OU může dojít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právním předpisem (obecné užívání lesa - § 19/1 lesního z.)</a:t>
            </a:r>
          </a:p>
          <a:p>
            <a:pPr lvl="2"/>
            <a:r>
              <a:rPr lang="cs-CZ" dirty="0" smtClean="0"/>
              <a:t>projev vůle vlastníka na základě </a:t>
            </a:r>
            <a:r>
              <a:rPr lang="cs-CZ" dirty="0" err="1" smtClean="0"/>
              <a:t>pr</a:t>
            </a:r>
            <a:r>
              <a:rPr lang="cs-CZ" dirty="0" smtClean="0"/>
              <a:t>. předpisu (účelové komunikace - § 7 a § 19/1 z. o pozemních komunikacích)</a:t>
            </a:r>
          </a:p>
          <a:p>
            <a:pPr lvl="0"/>
            <a:r>
              <a:rPr lang="cs-CZ" dirty="0" smtClean="0"/>
              <a:t>Dále viz § 1016, § 1047, § 1049 a § 1260 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367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veřejných statků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Veřejná prostranství (§ 34 obecního zřízení)</a:t>
            </a:r>
          </a:p>
          <a:p>
            <a:pPr lvl="1"/>
            <a:r>
              <a:rPr lang="cs-CZ" dirty="0" smtClean="0"/>
              <a:t>náměstí, ulice, tržiště, chodníky, veřejná zeleň, parky a další prostory přístupné každému bez omezení</a:t>
            </a:r>
          </a:p>
          <a:p>
            <a:r>
              <a:rPr lang="cs-CZ" dirty="0" smtClean="0"/>
              <a:t>Les (§ 19/1 lesního z.)</a:t>
            </a:r>
          </a:p>
          <a:p>
            <a:r>
              <a:rPr lang="cs-CZ" dirty="0" smtClean="0"/>
              <a:t>Pozemní komunikace (§ 19 z. o pozemních kom.)</a:t>
            </a:r>
          </a:p>
          <a:p>
            <a:r>
              <a:rPr lang="cs-CZ" dirty="0" smtClean="0"/>
              <a:t>Povrchové vody (§ 6 vodního z.)</a:t>
            </a:r>
          </a:p>
          <a:p>
            <a:r>
              <a:rPr lang="cs-CZ" dirty="0" smtClean="0"/>
              <a:t>Přístup do krajiny dle § 63 z. o ochraně přírody a krajiny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57119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Plody (§ 491/1)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Plod</a:t>
            </a:r>
          </a:p>
          <a:p>
            <a:pPr lvl="1"/>
            <a:r>
              <a:rPr lang="cs-CZ" dirty="0" smtClean="0"/>
              <a:t>to, co věc poskytuje podle své přirozené povahy (přirozený přírůstek)</a:t>
            </a:r>
          </a:p>
          <a:p>
            <a:pPr lvl="1"/>
            <a:r>
              <a:rPr lang="cs-CZ" dirty="0" smtClean="0"/>
              <a:t>ovoce, vejce, přírůstek dřeva v lese, mláďata</a:t>
            </a:r>
          </a:p>
          <a:p>
            <a:r>
              <a:rPr lang="cs-CZ" b="1" dirty="0"/>
              <a:t>Vlastnictví plodů</a:t>
            </a:r>
          </a:p>
          <a:p>
            <a:pPr lvl="1"/>
            <a:r>
              <a:rPr lang="cs-CZ" dirty="0" smtClean="0"/>
              <a:t>neoddělený plod je součástí plodonosné věci</a:t>
            </a:r>
            <a:endParaRPr lang="cs-CZ" sz="1600" dirty="0"/>
          </a:p>
          <a:p>
            <a:pPr lvl="1"/>
            <a:r>
              <a:rPr lang="cs-CZ" dirty="0" smtClean="0"/>
              <a:t>oddělený plod </a:t>
            </a:r>
          </a:p>
          <a:p>
            <a:pPr lvl="2"/>
            <a:r>
              <a:rPr lang="cs-CZ" dirty="0" smtClean="0"/>
              <a:t>zásadně náleží vlastníkovi plodonosné věci (§ 1066, § 1072 a § 1073)</a:t>
            </a:r>
          </a:p>
          <a:p>
            <a:pPr lvl="2"/>
            <a:r>
              <a:rPr lang="cs-CZ" dirty="0" smtClean="0"/>
              <a:t>plody spadlé (§ 1016)</a:t>
            </a:r>
          </a:p>
          <a:p>
            <a:pPr lvl="3"/>
            <a:r>
              <a:rPr lang="cs-CZ" dirty="0" smtClean="0"/>
              <a:t>na veřejný statek si může přisvojit kdokoliv</a:t>
            </a:r>
          </a:p>
          <a:p>
            <a:pPr lvl="3"/>
            <a:r>
              <a:rPr lang="cs-CZ" dirty="0" smtClean="0"/>
              <a:t>v ostatních případech patří vlastníkovi pozemku</a:t>
            </a:r>
          </a:p>
        </p:txBody>
      </p:sp>
    </p:spTree>
    <p:extLst>
      <p:ext uri="{BB962C8B-B14F-4D97-AF65-F5344CB8AC3E}">
        <p14:creationId xmlns:p14="http://schemas.microsoft.com/office/powerpoint/2010/main" val="39669339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93</TotalTime>
  <Words>2447</Words>
  <Application>Microsoft Office PowerPoint</Application>
  <PresentationFormat>Předvádění na obrazovce (4:3)</PresentationFormat>
  <Paragraphs>391</Paragraphs>
  <Slides>48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52" baseType="lpstr">
      <vt:lpstr>Arial</vt:lpstr>
      <vt:lpstr>Tahoma</vt:lpstr>
      <vt:lpstr>Wingdings</vt:lpstr>
      <vt:lpstr>Prezentace_MU_CZ</vt:lpstr>
      <vt:lpstr>Věci v právním smyslu</vt:lpstr>
      <vt:lpstr>Přehled výkladu</vt:lpstr>
      <vt:lpstr>Pojetí věci (§ 489)</vt:lpstr>
      <vt:lpstr>Rozdílnost od osoby I.</vt:lpstr>
      <vt:lpstr>Rozdílnost od osoby II.</vt:lpstr>
      <vt:lpstr>Slouží potřebě lidí</vt:lpstr>
      <vt:lpstr>Veřejný statek (§ 490)</vt:lpstr>
      <vt:lpstr>Příklady veřejných statků</vt:lpstr>
      <vt:lpstr>Plody (§ 491/1)</vt:lpstr>
      <vt:lpstr>Užitky (§ 491/2)</vt:lpstr>
      <vt:lpstr>Cena věci (§ 492)</vt:lpstr>
      <vt:lpstr>Majetek a jmění (§ 495)</vt:lpstr>
      <vt:lpstr>Kategorizace věcí</vt:lpstr>
      <vt:lpstr>Hmotné věci (§ 496/1)</vt:lpstr>
      <vt:lpstr>Nehmotné věci I. (§ 496/2)</vt:lpstr>
      <vt:lpstr>Nehmotné věci II. (§ 496/2)</vt:lpstr>
      <vt:lpstr>Ovladatelné přírodní síly (§ 497)</vt:lpstr>
      <vt:lpstr>Věci Movité a nemovité – přehled</vt:lpstr>
      <vt:lpstr>Pozemky</vt:lpstr>
      <vt:lpstr>Autonomní podzemní stavby</vt:lpstr>
      <vt:lpstr>Práva/věci prohlášené zákonem za nemovitosti</vt:lpstr>
      <vt:lpstr>Movité věci</vt:lpstr>
      <vt:lpstr>Zastupitelné a nezastupitelné věci</vt:lpstr>
      <vt:lpstr>Zuživatelné a nezuživatelné věci</vt:lpstr>
      <vt:lpstr>Hromadná věc (§ 501)</vt:lpstr>
      <vt:lpstr>Obchodní závod (§ 502)</vt:lpstr>
      <vt:lpstr>Pobočka (§ 503)</vt:lpstr>
      <vt:lpstr>Obchodní tajemství (§ 504)</vt:lpstr>
      <vt:lpstr>Součást věci (§ 505)</vt:lpstr>
      <vt:lpstr>Projevy režimu součásti věci</vt:lpstr>
      <vt:lpstr>Součást pozemku – přehled</vt:lpstr>
      <vt:lpstr>Stavby</vt:lpstr>
      <vt:lpstr>Nadzemní stavby</vt:lpstr>
      <vt:lpstr>Trvalá nadzemní stavba</vt:lpstr>
      <vt:lpstr>Dočasná nadzemní stavba</vt:lpstr>
      <vt:lpstr>Podzemní stavby</vt:lpstr>
      <vt:lpstr>Stavby zřízené před 1. 1. 2014</vt:lpstr>
      <vt:lpstr>Rostlinstvo</vt:lpstr>
      <vt:lpstr>Stroje</vt:lpstr>
      <vt:lpstr>Inženýrské sítě</vt:lpstr>
      <vt:lpstr>Příslušenství věci</vt:lpstr>
      <vt:lpstr>Režim příslušenství (§ 510/2)</vt:lpstr>
      <vt:lpstr>Příslušenství pozemku (§ 512)</vt:lpstr>
      <vt:lpstr>Příslušenství pohledávky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15006</dc:creator>
  <cp:lastModifiedBy>Hewlett-Packard Company</cp:lastModifiedBy>
  <cp:revision>19</cp:revision>
  <cp:lastPrinted>1601-01-01T00:00:00Z</cp:lastPrinted>
  <dcterms:created xsi:type="dcterms:W3CDTF">2015-11-23T07:04:47Z</dcterms:created>
  <dcterms:modified xsi:type="dcterms:W3CDTF">2019-10-14T14:30:59Z</dcterms:modified>
</cp:coreProperties>
</file>