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60"/>
  </p:notesMasterIdLst>
  <p:handoutMasterIdLst>
    <p:handoutMasterId r:id="rId61"/>
  </p:handoutMasterIdLst>
  <p:sldIdLst>
    <p:sldId id="256" r:id="rId2"/>
    <p:sldId id="386" r:id="rId3"/>
    <p:sldId id="303" r:id="rId4"/>
    <p:sldId id="317" r:id="rId5"/>
    <p:sldId id="320" r:id="rId6"/>
    <p:sldId id="321" r:id="rId7"/>
    <p:sldId id="325" r:id="rId8"/>
    <p:sldId id="322" r:id="rId9"/>
    <p:sldId id="323" r:id="rId10"/>
    <p:sldId id="381" r:id="rId11"/>
    <p:sldId id="324" r:id="rId12"/>
    <p:sldId id="382" r:id="rId13"/>
    <p:sldId id="329" r:id="rId14"/>
    <p:sldId id="330" r:id="rId15"/>
    <p:sldId id="331" r:id="rId16"/>
    <p:sldId id="332" r:id="rId17"/>
    <p:sldId id="348" r:id="rId18"/>
    <p:sldId id="312" r:id="rId19"/>
    <p:sldId id="313" r:id="rId20"/>
    <p:sldId id="314" r:id="rId21"/>
    <p:sldId id="315" r:id="rId22"/>
    <p:sldId id="387" r:id="rId23"/>
    <p:sldId id="316" r:id="rId24"/>
    <p:sldId id="290" r:id="rId25"/>
    <p:sldId id="365" r:id="rId26"/>
    <p:sldId id="380" r:id="rId27"/>
    <p:sldId id="326" r:id="rId28"/>
    <p:sldId id="311" r:id="rId29"/>
    <p:sldId id="296" r:id="rId30"/>
    <p:sldId id="319" r:id="rId31"/>
    <p:sldId id="383" r:id="rId32"/>
    <p:sldId id="333" r:id="rId33"/>
    <p:sldId id="349" r:id="rId34"/>
    <p:sldId id="362" r:id="rId35"/>
    <p:sldId id="350" r:id="rId36"/>
    <p:sldId id="375" r:id="rId37"/>
    <p:sldId id="366" r:id="rId38"/>
    <p:sldId id="364" r:id="rId39"/>
    <p:sldId id="384" r:id="rId40"/>
    <p:sldId id="335" r:id="rId41"/>
    <p:sldId id="385" r:id="rId42"/>
    <p:sldId id="340" r:id="rId43"/>
    <p:sldId id="341" r:id="rId44"/>
    <p:sldId id="342" r:id="rId45"/>
    <p:sldId id="343" r:id="rId46"/>
    <p:sldId id="344" r:id="rId47"/>
    <p:sldId id="346" r:id="rId48"/>
    <p:sldId id="347" r:id="rId49"/>
    <p:sldId id="378" r:id="rId50"/>
    <p:sldId id="376" r:id="rId51"/>
    <p:sldId id="367" r:id="rId52"/>
    <p:sldId id="368" r:id="rId53"/>
    <p:sldId id="369" r:id="rId54"/>
    <p:sldId id="370" r:id="rId55"/>
    <p:sldId id="371" r:id="rId56"/>
    <p:sldId id="372" r:id="rId57"/>
    <p:sldId id="373" r:id="rId58"/>
    <p:sldId id="374" r:id="rId5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4" autoAdjust="0"/>
    <p:restoredTop sz="94611" autoAdjust="0"/>
  </p:normalViewPr>
  <p:slideViewPr>
    <p:cSldViewPr snapToGrid="0">
      <p:cViewPr varScale="1">
        <p:scale>
          <a:sx n="83" d="100"/>
          <a:sy n="83" d="100"/>
        </p:scale>
        <p:origin x="1546" y="67"/>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dirty="0"/>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dirty="0"/>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dirty="0"/>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dirty="0"/>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dirty="0"/>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dirty="0"/>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dirty="0"/>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dirty="0"/>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dirty="0"/>
          </a:p>
        </p:txBody>
      </p:sp>
    </p:spTree>
    <p:extLst>
      <p:ext uri="{BB962C8B-B14F-4D97-AF65-F5344CB8AC3E}">
        <p14:creationId xmlns:p14="http://schemas.microsoft.com/office/powerpoint/2010/main" val="4250991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11</a:t>
            </a:fld>
            <a:endParaRPr lang="cs-CZ" altLang="cs-CZ" dirty="0"/>
          </a:p>
        </p:txBody>
      </p:sp>
    </p:spTree>
    <p:extLst>
      <p:ext uri="{BB962C8B-B14F-4D97-AF65-F5344CB8AC3E}">
        <p14:creationId xmlns:p14="http://schemas.microsoft.com/office/powerpoint/2010/main" val="891386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smtClean="0"/>
              <a:t>https://www.josefkotasek.cz/pravo-cennych-papiru/vyklad-textu-smenky-podle-neprojevene-vule/</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dirty="0"/>
          </a:p>
        </p:txBody>
      </p:sp>
    </p:spTree>
    <p:extLst>
      <p:ext uri="{BB962C8B-B14F-4D97-AF65-F5344CB8AC3E}">
        <p14:creationId xmlns:p14="http://schemas.microsoft.com/office/powerpoint/2010/main" val="2280866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dirty="0"/>
          </a:p>
        </p:txBody>
      </p:sp>
    </p:spTree>
    <p:extLst>
      <p:ext uri="{BB962C8B-B14F-4D97-AF65-F5344CB8AC3E}">
        <p14:creationId xmlns:p14="http://schemas.microsoft.com/office/powerpoint/2010/main" val="1165535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14</a:t>
            </a:fld>
            <a:endParaRPr lang="cs-CZ" altLang="cs-CZ" dirty="0"/>
          </a:p>
        </p:txBody>
      </p:sp>
    </p:spTree>
    <p:extLst>
      <p:ext uri="{BB962C8B-B14F-4D97-AF65-F5344CB8AC3E}">
        <p14:creationId xmlns:p14="http://schemas.microsoft.com/office/powerpoint/2010/main" val="3798702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dirty="0"/>
          </a:p>
        </p:txBody>
      </p:sp>
    </p:spTree>
    <p:extLst>
      <p:ext uri="{BB962C8B-B14F-4D97-AF65-F5344CB8AC3E}">
        <p14:creationId xmlns:p14="http://schemas.microsoft.com/office/powerpoint/2010/main" val="2134973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dirty="0"/>
          </a:p>
        </p:txBody>
      </p:sp>
    </p:spTree>
    <p:extLst>
      <p:ext uri="{BB962C8B-B14F-4D97-AF65-F5344CB8AC3E}">
        <p14:creationId xmlns:p14="http://schemas.microsoft.com/office/powerpoint/2010/main" val="12916723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b="0" i="0" u="none" strike="noStrike" kern="1200" baseline="0" dirty="0" smtClean="0">
                <a:solidFill>
                  <a:schemeClr val="tx1"/>
                </a:solidFill>
                <a:latin typeface="Arial" charset="0"/>
                <a:ea typeface="+mn-ea"/>
                <a:cs typeface="+mn-cs"/>
              </a:rPr>
              <a:t>Usnesení valné hromady je právním jednáním, i když to ZOK neurčuje explicitně. Argumenty – důvodová zpráva a § 45 odst. 3 ZOK, které vylučuje aplikaci OZ o zdánlivosti, neplatnosti, omylu a následcích neplatnosti právního jednání.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dirty="0"/>
          </a:p>
        </p:txBody>
      </p:sp>
    </p:spTree>
    <p:extLst>
      <p:ext uri="{BB962C8B-B14F-4D97-AF65-F5344CB8AC3E}">
        <p14:creationId xmlns:p14="http://schemas.microsoft.com/office/powerpoint/2010/main" val="16360470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19</a:t>
            </a:fld>
            <a:endParaRPr lang="cs-CZ" altLang="cs-CZ" dirty="0"/>
          </a:p>
        </p:txBody>
      </p:sp>
    </p:spTree>
    <p:extLst>
      <p:ext uri="{BB962C8B-B14F-4D97-AF65-F5344CB8AC3E}">
        <p14:creationId xmlns:p14="http://schemas.microsoft.com/office/powerpoint/2010/main" val="2372480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dirty="0"/>
          </a:p>
        </p:txBody>
      </p:sp>
    </p:spTree>
    <p:extLst>
      <p:ext uri="{BB962C8B-B14F-4D97-AF65-F5344CB8AC3E}">
        <p14:creationId xmlns:p14="http://schemas.microsoft.com/office/powerpoint/2010/main" val="28858766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dirty="0"/>
          </a:p>
        </p:txBody>
      </p:sp>
    </p:spTree>
    <p:extLst>
      <p:ext uri="{BB962C8B-B14F-4D97-AF65-F5344CB8AC3E}">
        <p14:creationId xmlns:p14="http://schemas.microsoft.com/office/powerpoint/2010/main" val="1471990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kumimoji="1" lang="cs-CZ" sz="1200" kern="1200" dirty="0" smtClean="0">
                <a:solidFill>
                  <a:schemeClr val="tx1"/>
                </a:solidFill>
                <a:effectLst/>
                <a:latin typeface="Arial" charset="0"/>
                <a:ea typeface="+mn-ea"/>
                <a:cs typeface="+mn-cs"/>
              </a:rPr>
              <a:t>MELZER, F. Právní jednání a jeho výklad. Brno: Václav </a:t>
            </a:r>
            <a:r>
              <a:rPr kumimoji="1" lang="cs-CZ" sz="1200" kern="1200" dirty="0" err="1" smtClean="0">
                <a:solidFill>
                  <a:schemeClr val="tx1"/>
                </a:solidFill>
                <a:effectLst/>
                <a:latin typeface="Arial" charset="0"/>
                <a:ea typeface="+mn-ea"/>
                <a:cs typeface="+mn-cs"/>
              </a:rPr>
              <a:t>Klemm</a:t>
            </a:r>
            <a:r>
              <a:rPr kumimoji="1" lang="cs-CZ" sz="1200" kern="1200" dirty="0" smtClean="0">
                <a:solidFill>
                  <a:schemeClr val="tx1"/>
                </a:solidFill>
                <a:effectLst/>
                <a:latin typeface="Arial" charset="0"/>
                <a:ea typeface="+mn-ea"/>
                <a:cs typeface="+mn-cs"/>
              </a:rPr>
              <a:t> -Vydavatelství a nakladatelství, 2009.</a:t>
            </a:r>
            <a:endParaRPr kumimoji="1" lang="cs-CZ" sz="1200" kern="1200" dirty="0">
              <a:solidFill>
                <a:schemeClr val="tx1"/>
              </a:solidFill>
              <a:effectLst/>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dirty="0"/>
          </a:p>
        </p:txBody>
      </p:sp>
    </p:spTree>
    <p:extLst>
      <p:ext uri="{BB962C8B-B14F-4D97-AF65-F5344CB8AC3E}">
        <p14:creationId xmlns:p14="http://schemas.microsoft.com/office/powerpoint/2010/main" val="1470305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dirty="0"/>
          </a:p>
        </p:txBody>
      </p:sp>
    </p:spTree>
    <p:extLst>
      <p:ext uri="{BB962C8B-B14F-4D97-AF65-F5344CB8AC3E}">
        <p14:creationId xmlns:p14="http://schemas.microsoft.com/office/powerpoint/2010/main" val="3768557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dirty="0"/>
          </a:p>
        </p:txBody>
      </p:sp>
    </p:spTree>
    <p:extLst>
      <p:ext uri="{BB962C8B-B14F-4D97-AF65-F5344CB8AC3E}">
        <p14:creationId xmlns:p14="http://schemas.microsoft.com/office/powerpoint/2010/main" val="42180914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smtClean="0">
                <a:solidFill>
                  <a:schemeClr val="tx1"/>
                </a:solidFill>
                <a:effectLst/>
                <a:latin typeface="Arial" charset="0"/>
                <a:ea typeface="+mn-ea"/>
                <a:cs typeface="+mn-cs"/>
              </a:rPr>
              <a:t>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dirty="0"/>
          </a:p>
        </p:txBody>
      </p:sp>
    </p:spTree>
    <p:extLst>
      <p:ext uri="{BB962C8B-B14F-4D97-AF65-F5344CB8AC3E}">
        <p14:creationId xmlns:p14="http://schemas.microsoft.com/office/powerpoint/2010/main" val="36282019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smtClean="0">
                <a:solidFill>
                  <a:schemeClr val="tx1"/>
                </a:solidFill>
                <a:effectLst/>
                <a:latin typeface="Arial" charset="0"/>
                <a:ea typeface="+mn-ea"/>
                <a:cs typeface="+mn-cs"/>
              </a:rPr>
              <a:t>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dirty="0"/>
          </a:p>
        </p:txBody>
      </p:sp>
    </p:spTree>
    <p:extLst>
      <p:ext uri="{BB962C8B-B14F-4D97-AF65-F5344CB8AC3E}">
        <p14:creationId xmlns:p14="http://schemas.microsoft.com/office/powerpoint/2010/main" val="1439003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smtClean="0">
                <a:solidFill>
                  <a:schemeClr val="tx1"/>
                </a:solidFill>
                <a:effectLst/>
                <a:latin typeface="Arial" charset="0"/>
                <a:ea typeface="+mn-ea"/>
                <a:cs typeface="+mn-cs"/>
              </a:rPr>
              <a:t>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dirty="0"/>
          </a:p>
        </p:txBody>
      </p:sp>
    </p:spTree>
    <p:extLst>
      <p:ext uri="{BB962C8B-B14F-4D97-AF65-F5344CB8AC3E}">
        <p14:creationId xmlns:p14="http://schemas.microsoft.com/office/powerpoint/2010/main" val="4004073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smtClean="0">
                <a:solidFill>
                  <a:schemeClr val="tx1"/>
                </a:solidFill>
                <a:effectLst/>
                <a:latin typeface="Arial" charset="0"/>
                <a:ea typeface="+mn-ea"/>
                <a:cs typeface="+mn-cs"/>
              </a:rPr>
              <a:t>l</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27</a:t>
            </a:fld>
            <a:endParaRPr lang="cs-CZ" altLang="cs-CZ" dirty="0"/>
          </a:p>
        </p:txBody>
      </p:sp>
    </p:spTree>
    <p:extLst>
      <p:ext uri="{BB962C8B-B14F-4D97-AF65-F5344CB8AC3E}">
        <p14:creationId xmlns:p14="http://schemas.microsoft.com/office/powerpoint/2010/main" val="25767084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cs-CZ" sz="1200" kern="1200" dirty="0" err="1" smtClean="0">
                <a:solidFill>
                  <a:schemeClr val="tx1"/>
                </a:solidFill>
                <a:effectLst/>
                <a:latin typeface="Arial" charset="0"/>
                <a:ea typeface="+mn-ea"/>
                <a:cs typeface="+mn-cs"/>
              </a:rPr>
              <a:t>lMAYHOFER</a:t>
            </a:r>
            <a:r>
              <a:rPr kumimoji="1" lang="cs-CZ" sz="1200" kern="1200" dirty="0" smtClean="0">
                <a:solidFill>
                  <a:schemeClr val="tx1"/>
                </a:solidFill>
                <a:effectLst/>
                <a:latin typeface="Arial" charset="0"/>
                <a:ea typeface="+mn-ea"/>
                <a:cs typeface="+mn-cs"/>
              </a:rPr>
              <a:t>, Heinrich. </a:t>
            </a:r>
            <a:r>
              <a:rPr kumimoji="1" lang="cs-CZ" sz="1200" kern="1200" dirty="0" err="1" smtClean="0">
                <a:solidFill>
                  <a:schemeClr val="tx1"/>
                </a:solidFill>
                <a:effectLst/>
                <a:latin typeface="Arial" charset="0"/>
                <a:ea typeface="+mn-ea"/>
                <a:cs typeface="+mn-cs"/>
              </a:rPr>
              <a:t>Verfügungs</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und</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Verpflichtungsgeschäfte</a:t>
            </a:r>
            <a:r>
              <a:rPr kumimoji="1" lang="cs-CZ" sz="1200" kern="1200" dirty="0" smtClean="0">
                <a:solidFill>
                  <a:schemeClr val="tx1"/>
                </a:solidFill>
                <a:effectLst/>
                <a:latin typeface="Arial" charset="0"/>
                <a:ea typeface="+mn-ea"/>
                <a:cs typeface="+mn-cs"/>
              </a:rPr>
              <a:t>. In SCHNORR, Gerhard. </a:t>
            </a:r>
            <a:r>
              <a:rPr kumimoji="1" lang="cs-CZ" sz="1200" i="1" kern="1200" dirty="0" err="1" smtClean="0">
                <a:solidFill>
                  <a:schemeClr val="tx1"/>
                </a:solidFill>
                <a:effectLst/>
                <a:latin typeface="Arial" charset="0"/>
                <a:ea typeface="+mn-ea"/>
                <a:cs typeface="+mn-cs"/>
              </a:rPr>
              <a:t>Arbeitsleben</a:t>
            </a:r>
            <a:r>
              <a:rPr kumimoji="1" lang="cs-CZ" sz="1200" i="1" kern="1200" dirty="0" smtClean="0">
                <a:solidFill>
                  <a:schemeClr val="tx1"/>
                </a:solidFill>
                <a:effectLst/>
                <a:latin typeface="Arial" charset="0"/>
                <a:ea typeface="+mn-ea"/>
                <a:cs typeface="+mn-cs"/>
              </a:rPr>
              <a:t> </a:t>
            </a:r>
            <a:r>
              <a:rPr kumimoji="1" lang="cs-CZ" sz="1200" i="1" kern="1200" dirty="0" err="1" smtClean="0">
                <a:solidFill>
                  <a:schemeClr val="tx1"/>
                </a:solidFill>
                <a:effectLst/>
                <a:latin typeface="Arial" charset="0"/>
                <a:ea typeface="+mn-ea"/>
                <a:cs typeface="+mn-cs"/>
              </a:rPr>
              <a:t>und</a:t>
            </a:r>
            <a:r>
              <a:rPr kumimoji="1" lang="cs-CZ" sz="1200" i="1" kern="1200" dirty="0" smtClean="0">
                <a:solidFill>
                  <a:schemeClr val="tx1"/>
                </a:solidFill>
                <a:effectLst/>
                <a:latin typeface="Arial" charset="0"/>
                <a:ea typeface="+mn-ea"/>
                <a:cs typeface="+mn-cs"/>
              </a:rPr>
              <a:t> </a:t>
            </a:r>
            <a:r>
              <a:rPr kumimoji="1" lang="cs-CZ" sz="1200" i="1" kern="1200" dirty="0" err="1" smtClean="0">
                <a:solidFill>
                  <a:schemeClr val="tx1"/>
                </a:solidFill>
                <a:effectLst/>
                <a:latin typeface="Arial" charset="0"/>
                <a:ea typeface="+mn-ea"/>
                <a:cs typeface="+mn-cs"/>
              </a:rPr>
              <a:t>Rechtsordnung</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Wien</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Manz</a:t>
            </a:r>
            <a:r>
              <a:rPr kumimoji="1" lang="cs-CZ" sz="1200" kern="1200" dirty="0" smtClean="0">
                <a:solidFill>
                  <a:schemeClr val="tx1"/>
                </a:solidFill>
                <a:effectLst/>
                <a:latin typeface="Arial" charset="0"/>
                <a:ea typeface="+mn-ea"/>
                <a:cs typeface="+mn-cs"/>
              </a:rPr>
              <a:t>, 1988;</a:t>
            </a:r>
            <a:r>
              <a:rPr kumimoji="1" lang="cs-CZ" sz="1200" kern="1200" baseline="0" dirty="0" smtClean="0">
                <a:solidFill>
                  <a:schemeClr val="tx1"/>
                </a:solidFill>
                <a:effectLst/>
                <a:latin typeface="Arial" charset="0"/>
                <a:ea typeface="+mn-ea"/>
                <a:cs typeface="+mn-cs"/>
              </a:rPr>
              <a:t> </a:t>
            </a:r>
            <a:r>
              <a:rPr kumimoji="1" lang="cs-CZ" sz="1200" kern="1200" dirty="0" smtClean="0">
                <a:solidFill>
                  <a:schemeClr val="tx1"/>
                </a:solidFill>
                <a:effectLst/>
                <a:latin typeface="Arial" charset="0"/>
                <a:ea typeface="+mn-ea"/>
                <a:cs typeface="+mn-cs"/>
              </a:rPr>
              <a:t>SCHWAB, Dieter; LÖHNIG, Martin. </a:t>
            </a:r>
            <a:r>
              <a:rPr kumimoji="1" lang="cs-CZ" sz="1200" i="1" kern="1200" dirty="0" err="1" smtClean="0">
                <a:solidFill>
                  <a:schemeClr val="tx1"/>
                </a:solidFill>
                <a:effectLst/>
                <a:latin typeface="Arial" charset="0"/>
                <a:ea typeface="+mn-ea"/>
                <a:cs typeface="+mn-cs"/>
              </a:rPr>
              <a:t>Einführung</a:t>
            </a:r>
            <a:r>
              <a:rPr kumimoji="1" lang="cs-CZ" sz="1200" i="1" kern="1200" dirty="0" smtClean="0">
                <a:solidFill>
                  <a:schemeClr val="tx1"/>
                </a:solidFill>
                <a:effectLst/>
                <a:latin typeface="Arial" charset="0"/>
                <a:ea typeface="+mn-ea"/>
                <a:cs typeface="+mn-cs"/>
              </a:rPr>
              <a:t> in </a:t>
            </a:r>
            <a:r>
              <a:rPr kumimoji="1" lang="cs-CZ" sz="1200" i="1" kern="1200" dirty="0" err="1" smtClean="0">
                <a:solidFill>
                  <a:schemeClr val="tx1"/>
                </a:solidFill>
                <a:effectLst/>
                <a:latin typeface="Arial" charset="0"/>
                <a:ea typeface="+mn-ea"/>
                <a:cs typeface="+mn-cs"/>
              </a:rPr>
              <a:t>das</a:t>
            </a:r>
            <a:r>
              <a:rPr kumimoji="1" lang="cs-CZ" sz="1200" i="1" kern="1200" dirty="0" smtClean="0">
                <a:solidFill>
                  <a:schemeClr val="tx1"/>
                </a:solidFill>
                <a:effectLst/>
                <a:latin typeface="Arial" charset="0"/>
                <a:ea typeface="+mn-ea"/>
                <a:cs typeface="+mn-cs"/>
              </a:rPr>
              <a:t> </a:t>
            </a:r>
            <a:r>
              <a:rPr kumimoji="1" lang="cs-CZ" sz="1200" i="1" kern="1200" dirty="0" err="1" smtClean="0">
                <a:solidFill>
                  <a:schemeClr val="tx1"/>
                </a:solidFill>
                <a:effectLst/>
                <a:latin typeface="Arial" charset="0"/>
                <a:ea typeface="+mn-ea"/>
                <a:cs typeface="+mn-cs"/>
              </a:rPr>
              <a:t>Zivilrec</a:t>
            </a:r>
            <a:r>
              <a:rPr kumimoji="1" lang="cs-CZ" sz="1200" kern="1200" dirty="0" err="1" smtClean="0">
                <a:solidFill>
                  <a:schemeClr val="tx1"/>
                </a:solidFill>
                <a:effectLst/>
                <a:latin typeface="Arial" charset="0"/>
                <a:ea typeface="+mn-ea"/>
                <a:cs typeface="+mn-cs"/>
              </a:rPr>
              <a:t>ht</a:t>
            </a:r>
            <a:r>
              <a:rPr kumimoji="1" lang="cs-CZ" sz="1200" kern="1200" dirty="0" smtClean="0">
                <a:solidFill>
                  <a:schemeClr val="tx1"/>
                </a:solidFill>
                <a:effectLst/>
                <a:latin typeface="Arial" charset="0"/>
                <a:ea typeface="+mn-ea"/>
                <a:cs typeface="+mn-cs"/>
              </a:rPr>
              <a:t>. Heidelberg, </a:t>
            </a:r>
            <a:r>
              <a:rPr kumimoji="1" lang="cs-CZ" sz="1200" kern="1200" dirty="0" err="1" smtClean="0">
                <a:solidFill>
                  <a:schemeClr val="tx1"/>
                </a:solidFill>
                <a:effectLst/>
                <a:latin typeface="Arial" charset="0"/>
                <a:ea typeface="+mn-ea"/>
                <a:cs typeface="+mn-cs"/>
              </a:rPr>
              <a:t>München</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Landsberg</a:t>
            </a:r>
            <a:r>
              <a:rPr kumimoji="1" lang="cs-CZ" sz="1200" kern="1200" dirty="0" smtClean="0">
                <a:solidFill>
                  <a:schemeClr val="tx1"/>
                </a:solidFill>
                <a:effectLst/>
                <a:latin typeface="Arial" charset="0"/>
                <a:ea typeface="+mn-ea"/>
                <a:cs typeface="+mn-cs"/>
              </a:rPr>
              <a:t>, </a:t>
            </a:r>
            <a:r>
              <a:rPr kumimoji="1" lang="cs-CZ" sz="1200" kern="1200" dirty="0" err="1" smtClean="0">
                <a:solidFill>
                  <a:schemeClr val="tx1"/>
                </a:solidFill>
                <a:effectLst/>
                <a:latin typeface="Arial" charset="0"/>
                <a:ea typeface="+mn-ea"/>
                <a:cs typeface="+mn-cs"/>
              </a:rPr>
              <a:t>Frechen</a:t>
            </a:r>
            <a:r>
              <a:rPr kumimoji="1" lang="cs-CZ" sz="1200" kern="1200" dirty="0" smtClean="0">
                <a:solidFill>
                  <a:schemeClr val="tx1"/>
                </a:solidFill>
                <a:effectLst/>
                <a:latin typeface="Arial" charset="0"/>
                <a:ea typeface="+mn-ea"/>
                <a:cs typeface="+mn-cs"/>
              </a:rPr>
              <a:t>, Hamburg: C. F. Müller, 2012. ISBN: 978-3811438392</a:t>
            </a:r>
          </a:p>
          <a:p>
            <a:pPr marL="0" marR="0" lvl="0" indent="0" algn="l" defTabSz="914400" rtl="0" eaLnBrk="1" fontAlgn="base" latinLnBrk="0" hangingPunct="1">
              <a:lnSpc>
                <a:spcPct val="100000"/>
              </a:lnSpc>
              <a:spcBef>
                <a:spcPct val="30000"/>
              </a:spcBef>
              <a:spcAft>
                <a:spcPct val="0"/>
              </a:spcAft>
              <a:buClrTx/>
              <a:buSzTx/>
              <a:buFontTx/>
              <a:buNone/>
              <a:tabLst/>
              <a:defRPr/>
            </a:pPr>
            <a:r>
              <a:rPr lang="cs-CZ" dirty="0" smtClean="0"/>
              <a:t>DOBROVOLNÁ,</a:t>
            </a:r>
            <a:r>
              <a:rPr lang="cs-CZ" baseline="0" dirty="0" smtClean="0"/>
              <a:t> E. Nabývání vlastnického práva smlouvou, Disertace, Brno, 2015 (volně dostupná)..</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dirty="0"/>
          </a:p>
        </p:txBody>
      </p:sp>
    </p:spTree>
    <p:extLst>
      <p:ext uri="{BB962C8B-B14F-4D97-AF65-F5344CB8AC3E}">
        <p14:creationId xmlns:p14="http://schemas.microsoft.com/office/powerpoint/2010/main" val="3702045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dirty="0"/>
          </a:p>
        </p:txBody>
      </p:sp>
    </p:spTree>
    <p:extLst>
      <p:ext uri="{BB962C8B-B14F-4D97-AF65-F5344CB8AC3E}">
        <p14:creationId xmlns:p14="http://schemas.microsoft.com/office/powerpoint/2010/main" val="26212983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dirty="0"/>
          </a:p>
        </p:txBody>
      </p:sp>
    </p:spTree>
    <p:extLst>
      <p:ext uri="{BB962C8B-B14F-4D97-AF65-F5344CB8AC3E}">
        <p14:creationId xmlns:p14="http://schemas.microsoft.com/office/powerpoint/2010/main" val="4021057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Zuklínová</a:t>
            </a:r>
            <a:r>
              <a:rPr lang="cs-CZ" dirty="0" smtClean="0"/>
              <a:t>, https://www.pravniprostor.cz/clanky/obcanske-pravo/k-definice-pravniho-jednani-podle-noveho-obcanskeho-zakoniku-ii</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31</a:t>
            </a:fld>
            <a:endParaRPr lang="cs-CZ" altLang="cs-CZ" dirty="0"/>
          </a:p>
        </p:txBody>
      </p:sp>
    </p:spTree>
    <p:extLst>
      <p:ext uri="{BB962C8B-B14F-4D97-AF65-F5344CB8AC3E}">
        <p14:creationId xmlns:p14="http://schemas.microsoft.com/office/powerpoint/2010/main" val="3846211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dirty="0"/>
          </a:p>
        </p:txBody>
      </p:sp>
    </p:spTree>
    <p:extLst>
      <p:ext uri="{BB962C8B-B14F-4D97-AF65-F5344CB8AC3E}">
        <p14:creationId xmlns:p14="http://schemas.microsoft.com/office/powerpoint/2010/main" val="40534661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Každý slib chápeme jako závazný za nezměněných poměrů</a:t>
            </a:r>
          </a:p>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51</a:t>
            </a:fld>
            <a:endParaRPr lang="cs-CZ"/>
          </a:p>
        </p:txBody>
      </p:sp>
    </p:spTree>
    <p:extLst>
      <p:ext uri="{BB962C8B-B14F-4D97-AF65-F5344CB8AC3E}">
        <p14:creationId xmlns:p14="http://schemas.microsoft.com/office/powerpoint/2010/main" val="13251179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68A80E95-E92D-40D5-BA07-71D2E2B585EF}" type="slidenum">
              <a:rPr lang="cs-CZ" smtClean="0"/>
              <a:pPr/>
              <a:t>52</a:t>
            </a:fld>
            <a:endParaRPr lang="cs-CZ"/>
          </a:p>
        </p:txBody>
      </p:sp>
    </p:spTree>
    <p:extLst>
      <p:ext uri="{BB962C8B-B14F-4D97-AF65-F5344CB8AC3E}">
        <p14:creationId xmlns:p14="http://schemas.microsoft.com/office/powerpoint/2010/main" val="1849541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dirty="0"/>
          </a:p>
        </p:txBody>
      </p:sp>
    </p:spTree>
    <p:extLst>
      <p:ext uri="{BB962C8B-B14F-4D97-AF65-F5344CB8AC3E}">
        <p14:creationId xmlns:p14="http://schemas.microsoft.com/office/powerpoint/2010/main" val="483611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dirty="0"/>
          </a:p>
        </p:txBody>
      </p:sp>
    </p:spTree>
    <p:extLst>
      <p:ext uri="{BB962C8B-B14F-4D97-AF65-F5344CB8AC3E}">
        <p14:creationId xmlns:p14="http://schemas.microsoft.com/office/powerpoint/2010/main" val="1335927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dirty="0"/>
          </a:p>
        </p:txBody>
      </p:sp>
    </p:spTree>
    <p:extLst>
      <p:ext uri="{BB962C8B-B14F-4D97-AF65-F5344CB8AC3E}">
        <p14:creationId xmlns:p14="http://schemas.microsoft.com/office/powerpoint/2010/main" val="1338409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8</a:t>
            </a:fld>
            <a:endParaRPr lang="cs-CZ" altLang="cs-CZ" dirty="0"/>
          </a:p>
        </p:txBody>
      </p:sp>
    </p:spTree>
    <p:extLst>
      <p:ext uri="{BB962C8B-B14F-4D97-AF65-F5344CB8AC3E}">
        <p14:creationId xmlns:p14="http://schemas.microsoft.com/office/powerpoint/2010/main" val="1556899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dirty="0"/>
          </a:p>
        </p:txBody>
      </p:sp>
    </p:spTree>
    <p:extLst>
      <p:ext uri="{BB962C8B-B14F-4D97-AF65-F5344CB8AC3E}">
        <p14:creationId xmlns:p14="http://schemas.microsoft.com/office/powerpoint/2010/main" val="37212567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dirty="0"/>
          </a:p>
        </p:txBody>
      </p:sp>
    </p:spTree>
    <p:extLst>
      <p:ext uri="{BB962C8B-B14F-4D97-AF65-F5344CB8AC3E}">
        <p14:creationId xmlns:p14="http://schemas.microsoft.com/office/powerpoint/2010/main" val="35791386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en-GB" altLang="cs-CZ" noProof="0" dirty="0" err="1" smtClean="0"/>
              <a:t>Kliknutím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
        <p:nvSpPr>
          <p:cNvPr id="5"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
        <p:nvSpPr>
          <p:cNvPr id="6"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
        <p:nvSpPr>
          <p:cNvPr id="9" name="Rectangle 17"/>
          <p:cNvSpPr>
            <a:spLocks noGrp="1" noChangeArrowheads="1"/>
          </p:cNvSpPr>
          <p:nvPr>
            <p:ph type="ftr" sz="quarter" idx="12"/>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zápatí 2"/>
          <p:cNvSpPr>
            <a:spLocks noGrp="1"/>
          </p:cNvSpPr>
          <p:nvPr>
            <p:ph type="ftr" sz="quarter" idx="10"/>
          </p:nvPr>
        </p:nvSpPr>
        <p:spPr>
          <a:xfrm>
            <a:off x="422694" y="6248400"/>
            <a:ext cx="6305910" cy="457200"/>
          </a:xfrm>
          <a:prstGeom prst="rect">
            <a:avLst/>
          </a:prstGeom>
        </p:spPr>
        <p:txBody>
          <a:bodyPr/>
          <a:lstStyle>
            <a:lvl1pPr>
              <a:defRPr/>
            </a:lvl1pPr>
          </a:lstStyle>
          <a:p>
            <a:r>
              <a:rPr lang="en-US" altLang="cs-CZ" dirty="0" smtClean="0"/>
              <a:t>Define footer - Name of the presentation / Your name / Unit, Office</a:t>
            </a:r>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a:t>
            </a:r>
            <a:r>
              <a:rPr lang="en-GB" noProof="0" dirty="0" smtClean="0"/>
              <a:t>.</a:t>
            </a:r>
            <a:endParaRPr lang="en-GB" noProof="0"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a:p>
            <a:pPr lvl="1"/>
            <a:r>
              <a:rPr lang="en-GB" noProof="0" dirty="0" err="1" smtClean="0"/>
              <a:t>Druhá</a:t>
            </a:r>
            <a:r>
              <a:rPr lang="en-GB" noProof="0" dirty="0" smtClean="0"/>
              <a:t> </a:t>
            </a:r>
            <a:r>
              <a:rPr lang="en-GB" noProof="0" dirty="0" err="1" smtClean="0"/>
              <a:t>úroveň</a:t>
            </a:r>
            <a:endParaRPr lang="en-GB" noProof="0" dirty="0" smtClean="0"/>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err="1" smtClean="0"/>
              <a:t>Kliknutím</a:t>
            </a:r>
            <a:r>
              <a:rPr lang="en-GB" noProof="0" dirty="0" smtClean="0"/>
              <a:t> </a:t>
            </a:r>
            <a:r>
              <a:rPr lang="en-GB" noProof="0" dirty="0" err="1" smtClean="0"/>
              <a:t>lze</a:t>
            </a:r>
            <a:r>
              <a:rPr lang="en-GB" noProof="0" dirty="0" smtClean="0"/>
              <a:t> </a:t>
            </a:r>
            <a:r>
              <a:rPr lang="en-GB" noProof="0" dirty="0" err="1" smtClean="0"/>
              <a:t>upravit</a:t>
            </a:r>
            <a:r>
              <a:rPr lang="en-GB" noProof="0" dirty="0" smtClean="0"/>
              <a:t> </a:t>
            </a:r>
            <a:r>
              <a:rPr lang="en-GB" noProof="0" dirty="0" err="1" smtClean="0"/>
              <a:t>styly</a:t>
            </a:r>
            <a:r>
              <a:rPr lang="en-GB" noProof="0" dirty="0" smtClean="0"/>
              <a:t> </a:t>
            </a:r>
            <a:r>
              <a:rPr lang="en-GB" noProof="0" dirty="0" err="1" smtClean="0"/>
              <a:t>předlohy</a:t>
            </a:r>
            <a:r>
              <a:rPr lang="en-GB" noProof="0" dirty="0" smtClean="0"/>
              <a:t> </a:t>
            </a:r>
            <a:r>
              <a:rPr lang="en-GB" noProof="0" dirty="0" err="1" smtClean="0"/>
              <a:t>textu</a:t>
            </a:r>
            <a:r>
              <a:rPr lang="en-GB" noProof="0" dirty="0" smtClean="0"/>
              <a:t>.</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en-US" altLang="cs-CZ" dirty="0" smtClean="0"/>
              <a:t>Define footer - Name of the presentation / Your name / Unit, Office</a:t>
            </a:r>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a:t>
            </a:r>
            <a:r>
              <a:rPr lang="en-GB" altLang="cs-CZ" noProof="0" dirty="0" smtClean="0"/>
              <a:t> </a:t>
            </a:r>
            <a:r>
              <a:rPr lang="en-GB" altLang="cs-CZ" noProof="0" dirty="0" err="1" smtClean="0"/>
              <a:t>předlohy</a:t>
            </a:r>
            <a:r>
              <a:rPr lang="en-GB" altLang="cs-CZ" noProof="0" dirty="0" smtClean="0"/>
              <a:t> </a:t>
            </a:r>
            <a:r>
              <a:rPr lang="en-GB" altLang="cs-CZ" noProof="0" dirty="0" err="1" smtClean="0"/>
              <a:t>nadpisů</a:t>
            </a:r>
            <a:r>
              <a:rPr lang="en-GB" altLang="cs-CZ" noProof="0" dirty="0" smtClean="0"/>
              <a:t>.</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noProof="0" dirty="0" err="1" smtClean="0"/>
              <a:t>Klepnutím</a:t>
            </a:r>
            <a:r>
              <a:rPr lang="en-GB" altLang="cs-CZ" noProof="0" dirty="0" smtClean="0"/>
              <a:t> </a:t>
            </a:r>
            <a:r>
              <a:rPr lang="en-GB" altLang="cs-CZ" noProof="0" dirty="0" err="1" smtClean="0"/>
              <a:t>lze</a:t>
            </a:r>
            <a:r>
              <a:rPr lang="en-GB" altLang="cs-CZ" noProof="0" dirty="0" smtClean="0"/>
              <a:t> </a:t>
            </a:r>
            <a:r>
              <a:rPr lang="en-GB" altLang="cs-CZ" noProof="0" dirty="0" err="1" smtClean="0"/>
              <a:t>upravit</a:t>
            </a:r>
            <a:r>
              <a:rPr lang="en-GB" altLang="cs-CZ" noProof="0" dirty="0" smtClean="0"/>
              <a:t> </a:t>
            </a:r>
            <a:r>
              <a:rPr lang="en-GB" altLang="cs-CZ" noProof="0" dirty="0" err="1" smtClean="0"/>
              <a:t>styly</a:t>
            </a:r>
            <a:r>
              <a:rPr lang="en-GB" altLang="cs-CZ" noProof="0" dirty="0" smtClean="0"/>
              <a:t> </a:t>
            </a:r>
            <a:r>
              <a:rPr lang="en-GB" altLang="cs-CZ" noProof="0" dirty="0" err="1" smtClean="0"/>
              <a:t>předlohy</a:t>
            </a:r>
            <a:r>
              <a:rPr lang="en-GB" altLang="cs-CZ" noProof="0" dirty="0" smtClean="0"/>
              <a:t> </a:t>
            </a:r>
            <a:r>
              <a:rPr lang="en-GB" altLang="cs-CZ" noProof="0" dirty="0" err="1" smtClean="0"/>
              <a:t>textu</a:t>
            </a:r>
            <a:r>
              <a:rPr lang="en-GB" altLang="cs-CZ" noProof="0" dirty="0" smtClean="0"/>
              <a:t>.</a:t>
            </a:r>
          </a:p>
          <a:p>
            <a:pPr lvl="1"/>
            <a:r>
              <a:rPr lang="en-GB" altLang="cs-CZ" noProof="0" dirty="0" err="1" smtClean="0"/>
              <a:t>Druhá</a:t>
            </a:r>
            <a:r>
              <a:rPr lang="en-GB" altLang="cs-CZ" noProof="0" dirty="0" smtClean="0"/>
              <a:t> </a:t>
            </a:r>
            <a:r>
              <a:rPr lang="en-GB" altLang="cs-CZ" noProof="0" dirty="0" err="1" smtClean="0"/>
              <a:t>úroveň</a:t>
            </a:r>
            <a:endParaRPr lang="en-GB" altLang="cs-CZ" noProof="0" dirty="0" smtClean="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en-US" altLang="cs-CZ" dirty="0" smtClean="0"/>
              <a:t>Define footer - Name of the presentation / Your name / Unit, Office</a:t>
            </a:r>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endParaRPr lang="cs-CZ" altLang="cs-CZ" sz="1100" dirty="0"/>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522514" y="1352391"/>
            <a:ext cx="8078561" cy="3876836"/>
          </a:xfrm>
        </p:spPr>
        <p:txBody>
          <a:bodyPr/>
          <a:lstStyle/>
          <a:p>
            <a:pPr algn="ctr"/>
            <a:r>
              <a:rPr lang="cs-CZ" sz="3400" dirty="0" smtClean="0"/>
              <a:t/>
            </a:r>
            <a:br>
              <a:rPr lang="cs-CZ" sz="3400" dirty="0" smtClean="0"/>
            </a:br>
            <a:r>
              <a:rPr lang="cs-CZ" sz="4500" dirty="0"/>
              <a:t/>
            </a:r>
            <a:br>
              <a:rPr lang="cs-CZ" sz="4500" dirty="0"/>
            </a:br>
            <a:r>
              <a:rPr lang="cs-CZ" sz="4500" dirty="0" smtClean="0"/>
              <a:t>Právní jednání a jeho interpretace</a:t>
            </a:r>
            <a:br>
              <a:rPr lang="cs-CZ" sz="4500" dirty="0" smtClean="0"/>
            </a:br>
            <a:r>
              <a:rPr lang="cs-CZ" sz="2500" dirty="0" smtClean="0"/>
              <a:t/>
            </a:r>
            <a:br>
              <a:rPr lang="cs-CZ" sz="2500" dirty="0" smtClean="0"/>
            </a:br>
            <a:r>
              <a:rPr lang="cs-CZ" sz="2500" dirty="0"/>
              <a:t/>
            </a:r>
            <a:br>
              <a:rPr lang="cs-CZ" sz="2500" dirty="0"/>
            </a:br>
            <a:r>
              <a:rPr lang="cs-CZ" sz="2000" dirty="0" smtClean="0">
                <a:solidFill>
                  <a:schemeClr val="tx1"/>
                </a:solidFill>
              </a:rPr>
              <a:t>Josef Kotásek</a:t>
            </a:r>
            <a:br>
              <a:rPr lang="cs-CZ" sz="2000" dirty="0" smtClean="0">
                <a:solidFill>
                  <a:schemeClr val="tx1"/>
                </a:solidFill>
              </a:rPr>
            </a:br>
            <a:r>
              <a:rPr lang="cs-CZ" sz="2000" dirty="0" smtClean="0">
                <a:solidFill>
                  <a:schemeClr val="tx1"/>
                </a:solidFill>
              </a:rPr>
              <a:t/>
            </a:r>
            <a:br>
              <a:rPr lang="cs-CZ" sz="2000" dirty="0" smtClean="0">
                <a:solidFill>
                  <a:schemeClr val="tx1"/>
                </a:solidFill>
              </a:rPr>
            </a:br>
            <a:endParaRPr lang="en-GB" altLang="cs-CZ"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8052712" cy="609600"/>
          </a:xfrm>
          <a:prstGeom prst="rect">
            <a:avLst/>
          </a:prstGeom>
        </p:spPr>
        <p:txBody>
          <a:bodyPr/>
          <a:lstStyle/>
          <a:p>
            <a:r>
              <a:rPr lang="cs-CZ" dirty="0"/>
              <a:t>Pojmové znaky PJ: 1) projev vůle, 2) </a:t>
            </a:r>
            <a:r>
              <a:rPr lang="cs-CZ" dirty="0" smtClean="0"/>
              <a:t>zaměření </a:t>
            </a:r>
            <a:r>
              <a:rPr lang="cs-CZ" dirty="0"/>
              <a:t>projevu vůle na vyvolání právních následků (vznik, změnu či zánik práv a povinností),3) uznání (aprobace)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10</a:t>
            </a:fld>
            <a:endParaRPr lang="cs-CZ" altLang="cs-CZ" dirty="0"/>
          </a:p>
        </p:txBody>
      </p:sp>
      <p:sp>
        <p:nvSpPr>
          <p:cNvPr id="96258" name="Rectangle 2"/>
          <p:cNvSpPr>
            <a:spLocks noGrp="1" noChangeArrowheads="1"/>
          </p:cNvSpPr>
          <p:nvPr>
            <p:ph type="title"/>
          </p:nvPr>
        </p:nvSpPr>
        <p:spPr>
          <a:xfrm>
            <a:off x="2231923" y="442453"/>
            <a:ext cx="6364301" cy="619431"/>
          </a:xfrm>
        </p:spPr>
        <p:txBody>
          <a:bodyPr/>
          <a:lstStyle/>
          <a:p>
            <a:r>
              <a:rPr lang="cs-CZ" altLang="cs-CZ" dirty="0" smtClean="0"/>
              <a:t>Efekty právního jednání </a:t>
            </a:r>
            <a:endParaRPr lang="cs-CZ" altLang="cs-CZ" dirty="0"/>
          </a:p>
        </p:txBody>
      </p:sp>
      <p:sp>
        <p:nvSpPr>
          <p:cNvPr id="96259" name="Rectangle 3"/>
          <p:cNvSpPr>
            <a:spLocks noGrp="1" noChangeArrowheads="1"/>
          </p:cNvSpPr>
          <p:nvPr>
            <p:ph type="body" idx="1"/>
          </p:nvPr>
        </p:nvSpPr>
        <p:spPr>
          <a:xfrm>
            <a:off x="324466" y="1386348"/>
            <a:ext cx="8681882" cy="4746165"/>
          </a:xfrm>
        </p:spPr>
        <p:txBody>
          <a:bodyPr/>
          <a:lstStyle/>
          <a:p>
            <a:r>
              <a:rPr lang="cs-CZ" dirty="0" smtClean="0"/>
              <a:t>§ 545 OZ</a:t>
            </a:r>
          </a:p>
          <a:p>
            <a:r>
              <a:rPr lang="cs-CZ" dirty="0"/>
              <a:t>Právní jednání vyvolává právní následky, které jsou v něm </a:t>
            </a:r>
            <a:r>
              <a:rPr lang="cs-CZ" b="1" dirty="0"/>
              <a:t>vyjádřeny</a:t>
            </a:r>
            <a:r>
              <a:rPr lang="cs-CZ" dirty="0"/>
              <a:t>, jakož i právní následky plynoucí ze </a:t>
            </a:r>
            <a:r>
              <a:rPr lang="cs-CZ" b="1" dirty="0"/>
              <a:t>zákona</a:t>
            </a:r>
            <a:r>
              <a:rPr lang="cs-CZ" dirty="0"/>
              <a:t>, </a:t>
            </a:r>
            <a:r>
              <a:rPr lang="cs-CZ" b="1" dirty="0"/>
              <a:t>dobrých mravů</a:t>
            </a:r>
            <a:r>
              <a:rPr lang="cs-CZ" dirty="0"/>
              <a:t>, </a:t>
            </a:r>
            <a:r>
              <a:rPr lang="cs-CZ" b="1" dirty="0"/>
              <a:t>zvyklostí</a:t>
            </a:r>
            <a:r>
              <a:rPr lang="cs-CZ" dirty="0"/>
              <a:t> a </a:t>
            </a:r>
            <a:r>
              <a:rPr lang="cs-CZ" b="1" dirty="0"/>
              <a:t>zavedené praxe stran</a:t>
            </a:r>
            <a:r>
              <a:rPr lang="cs-CZ" dirty="0" smtClean="0"/>
              <a:t>.</a:t>
            </a:r>
          </a:p>
          <a:p>
            <a:r>
              <a:rPr lang="cs-CZ" dirty="0" smtClean="0"/>
              <a:t>§ 558</a:t>
            </a:r>
          </a:p>
          <a:p>
            <a:r>
              <a:rPr lang="cs-CZ" sz="2200" dirty="0"/>
              <a:t>V právním styku podnikatelů se přihlíží k </a:t>
            </a:r>
            <a:r>
              <a:rPr lang="cs-CZ" sz="2200" b="1" dirty="0"/>
              <a:t>obchodním zvyklostem</a:t>
            </a:r>
            <a:r>
              <a:rPr lang="cs-CZ" sz="2200" dirty="0"/>
              <a:t> zachovávaným obecně, anebo v daném odvětví, ledaže to vyloučí ujednání stran nebo zákon. Není-li jiné ujednání, platí, že obchodní zvyklost má přednost před ustanovením zákona, jež nemá donucující účinky, jinak se může podnikatel zvyklosti dovolat, prokáže-li, že druhá strana určitou zvyklost musela znát a s postupem podle ní byla srozuměna.</a:t>
            </a:r>
          </a:p>
          <a:p>
            <a:pPr marL="457200" lvl="1" indent="0">
              <a:buNone/>
            </a:pPr>
            <a:endParaRPr lang="cs-CZ" altLang="cs-CZ" dirty="0"/>
          </a:p>
        </p:txBody>
      </p:sp>
    </p:spTree>
    <p:extLst>
      <p:ext uri="{BB962C8B-B14F-4D97-AF65-F5344CB8AC3E}">
        <p14:creationId xmlns:p14="http://schemas.microsoft.com/office/powerpoint/2010/main" val="1082582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11</a:t>
            </a:fld>
            <a:endParaRPr lang="cs-CZ" altLang="cs-CZ" dirty="0"/>
          </a:p>
        </p:txBody>
      </p:sp>
      <p:sp>
        <p:nvSpPr>
          <p:cNvPr id="96258" name="Rectangle 2"/>
          <p:cNvSpPr>
            <a:spLocks noGrp="1" noChangeArrowheads="1"/>
          </p:cNvSpPr>
          <p:nvPr>
            <p:ph type="title"/>
          </p:nvPr>
        </p:nvSpPr>
        <p:spPr>
          <a:xfrm>
            <a:off x="2231923" y="245807"/>
            <a:ext cx="6364301" cy="707922"/>
          </a:xfrm>
        </p:spPr>
        <p:txBody>
          <a:bodyPr/>
          <a:lstStyle/>
          <a:p>
            <a:r>
              <a:rPr lang="cs-CZ" altLang="cs-CZ" dirty="0" smtClean="0"/>
              <a:t>Vztah vůle a projevu – „tak pojď, maličký“</a:t>
            </a:r>
            <a:endParaRPr lang="cs-CZ" altLang="cs-CZ" dirty="0"/>
          </a:p>
        </p:txBody>
      </p:sp>
      <p:sp>
        <p:nvSpPr>
          <p:cNvPr id="96259" name="Rectangle 3"/>
          <p:cNvSpPr>
            <a:spLocks noGrp="1" noChangeArrowheads="1"/>
          </p:cNvSpPr>
          <p:nvPr>
            <p:ph type="body" idx="1"/>
          </p:nvPr>
        </p:nvSpPr>
        <p:spPr>
          <a:xfrm>
            <a:off x="509589" y="1288026"/>
            <a:ext cx="8082321" cy="5132439"/>
          </a:xfrm>
        </p:spPr>
        <p:txBody>
          <a:bodyPr/>
          <a:lstStyle/>
          <a:p>
            <a:r>
              <a:rPr lang="cs-CZ" dirty="0" smtClean="0"/>
              <a:t>Teorie vůle</a:t>
            </a:r>
          </a:p>
          <a:p>
            <a:pPr lvl="1"/>
            <a:r>
              <a:rPr lang="cs-CZ" dirty="0"/>
              <a:t>k</a:t>
            </a:r>
            <a:r>
              <a:rPr lang="cs-CZ" dirty="0" smtClean="0"/>
              <a:t>onstitutivní význam má pouze vůle jednajícího</a:t>
            </a:r>
          </a:p>
          <a:p>
            <a:pPr lvl="1"/>
            <a:r>
              <a:rPr lang="cs-CZ" dirty="0" smtClean="0"/>
              <a:t>K(l)</a:t>
            </a:r>
            <a:r>
              <a:rPr lang="cs-CZ" dirty="0" err="1" smtClean="0"/>
              <a:t>íčová</a:t>
            </a:r>
            <a:r>
              <a:rPr lang="cs-CZ" dirty="0" smtClean="0"/>
              <a:t> je autonomie vůle, která určuje právní jednání</a:t>
            </a:r>
          </a:p>
          <a:p>
            <a:r>
              <a:rPr lang="cs-CZ" dirty="0" smtClean="0"/>
              <a:t>Teorie projevu</a:t>
            </a:r>
          </a:p>
          <a:p>
            <a:pPr lvl="1"/>
            <a:r>
              <a:rPr lang="cs-CZ" dirty="0"/>
              <a:t>p</a:t>
            </a:r>
            <a:r>
              <a:rPr lang="cs-CZ" dirty="0" smtClean="0"/>
              <a:t>rávním důvodem existence právního jednání je vnější projev, stav, který založil dobrou víru adresáta</a:t>
            </a:r>
          </a:p>
          <a:p>
            <a:r>
              <a:rPr lang="cs-CZ" dirty="0" smtClean="0"/>
              <a:t>Teorie důvěry – výsledek poměřování jednotlivých právních principů</a:t>
            </a:r>
          </a:p>
          <a:p>
            <a:pPr lvl="1"/>
            <a:r>
              <a:rPr lang="cs-CZ" dirty="0" smtClean="0"/>
              <a:t>respekt k autonomii vůle</a:t>
            </a:r>
          </a:p>
          <a:p>
            <a:pPr lvl="1"/>
            <a:r>
              <a:rPr lang="cs-CZ" dirty="0" smtClean="0"/>
              <a:t>ochrana právní jistoty</a:t>
            </a:r>
            <a:endParaRPr lang="cs-CZ" dirty="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66735" y="4788311"/>
            <a:ext cx="3125175" cy="1917289"/>
          </a:xfrm>
          <a:prstGeom prst="rect">
            <a:avLst/>
          </a:prstGeom>
        </p:spPr>
      </p:pic>
    </p:spTree>
    <p:extLst>
      <p:ext uri="{BB962C8B-B14F-4D97-AF65-F5344CB8AC3E}">
        <p14:creationId xmlns:p14="http://schemas.microsoft.com/office/powerpoint/2010/main" val="27978459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12</a:t>
            </a:fld>
            <a:endParaRPr lang="cs-CZ" altLang="cs-CZ" dirty="0"/>
          </a:p>
        </p:txBody>
      </p:sp>
      <p:sp>
        <p:nvSpPr>
          <p:cNvPr id="96258" name="Rectangle 2"/>
          <p:cNvSpPr>
            <a:spLocks noGrp="1" noChangeArrowheads="1"/>
          </p:cNvSpPr>
          <p:nvPr>
            <p:ph type="title"/>
          </p:nvPr>
        </p:nvSpPr>
        <p:spPr>
          <a:xfrm>
            <a:off x="1602659" y="245807"/>
            <a:ext cx="6993566" cy="707922"/>
          </a:xfrm>
        </p:spPr>
        <p:txBody>
          <a:bodyPr/>
          <a:lstStyle/>
          <a:p>
            <a:r>
              <a:rPr lang="cs-CZ" altLang="cs-CZ" dirty="0" smtClean="0"/>
              <a:t>Rozhodne projev nebo vůle - příklad směnky</a:t>
            </a:r>
            <a:endParaRPr lang="cs-CZ" altLang="cs-CZ" dirty="0"/>
          </a:p>
        </p:txBody>
      </p:sp>
      <p:sp>
        <p:nvSpPr>
          <p:cNvPr id="96259" name="Rectangle 3"/>
          <p:cNvSpPr>
            <a:spLocks noGrp="1" noChangeArrowheads="1"/>
          </p:cNvSpPr>
          <p:nvPr>
            <p:ph type="body" idx="1"/>
          </p:nvPr>
        </p:nvSpPr>
        <p:spPr>
          <a:xfrm>
            <a:off x="509589" y="1081548"/>
            <a:ext cx="8082321" cy="5624052"/>
          </a:xfrm>
        </p:spPr>
        <p:txBody>
          <a:bodyPr/>
          <a:lstStyle/>
          <a:p>
            <a:r>
              <a:rPr lang="cs-CZ" dirty="0"/>
              <a:t>v</a:t>
            </a:r>
            <a:r>
              <a:rPr lang="cs-CZ" dirty="0" smtClean="0"/>
              <a:t>e směnce je uvedena směnečná suma takto: „ </a:t>
            </a:r>
            <a:r>
              <a:rPr lang="cs-CZ" dirty="0"/>
              <a:t>€ Kč 75.000,-- “ </a:t>
            </a:r>
            <a:endParaRPr lang="cs-CZ" dirty="0" smtClean="0"/>
          </a:p>
          <a:p>
            <a:r>
              <a:rPr lang="cs-CZ" dirty="0" smtClean="0"/>
              <a:t>„Kč“ byla </a:t>
            </a:r>
            <a:r>
              <a:rPr lang="cs-CZ" dirty="0" err="1" smtClean="0"/>
              <a:t>předtišena</a:t>
            </a:r>
            <a:r>
              <a:rPr lang="cs-CZ" dirty="0" smtClean="0"/>
              <a:t> ve formuláři (výstavce ji opomenul škrtnout), „€“ </a:t>
            </a:r>
            <a:r>
              <a:rPr lang="cs-CZ" dirty="0"/>
              <a:t>je psáno </a:t>
            </a:r>
            <a:r>
              <a:rPr lang="cs-CZ" dirty="0" smtClean="0"/>
              <a:t>ručně</a:t>
            </a:r>
          </a:p>
          <a:p>
            <a:r>
              <a:rPr lang="cs-CZ" dirty="0" smtClean="0"/>
              <a:t>z vedlejšího (mimo text směnky)</a:t>
            </a:r>
            <a:r>
              <a:rPr lang="cs-CZ" dirty="0"/>
              <a:t> </a:t>
            </a:r>
            <a:r>
              <a:rPr lang="cs-CZ" dirty="0" smtClean="0"/>
              <a:t>ujednání </a:t>
            </a:r>
            <a:r>
              <a:rPr lang="cs-CZ" dirty="0"/>
              <a:t>obou stran </a:t>
            </a:r>
            <a:r>
              <a:rPr lang="cs-CZ" dirty="0" smtClean="0"/>
              <a:t>přitom plyne</a:t>
            </a:r>
            <a:r>
              <a:rPr lang="cs-CZ" dirty="0"/>
              <a:t>, že suma má být v euro, směnka </a:t>
            </a:r>
            <a:r>
              <a:rPr lang="cs-CZ" dirty="0" smtClean="0"/>
              <a:t>utvrzuje dluh založený smlouvou; v ní jde nepochybně o 75tis. </a:t>
            </a:r>
            <a:r>
              <a:rPr lang="cs-CZ" dirty="0"/>
              <a:t>€ </a:t>
            </a:r>
            <a:endParaRPr lang="cs-CZ" dirty="0" smtClean="0"/>
          </a:p>
          <a:p>
            <a:r>
              <a:rPr lang="cs-CZ" dirty="0" smtClean="0"/>
              <a:t>o </a:t>
            </a:r>
            <a:r>
              <a:rPr lang="cs-CZ" dirty="0"/>
              <a:t>tom, že ve směnce má být suma v euro nikdo </a:t>
            </a:r>
            <a:r>
              <a:rPr lang="cs-CZ" dirty="0" smtClean="0"/>
              <a:t>z původních účastníků nemá pochyb</a:t>
            </a:r>
          </a:p>
          <a:p>
            <a:r>
              <a:rPr lang="cs-CZ" dirty="0" smtClean="0"/>
              <a:t>Řešení: 1) neplatnost, 2) interpretace směnky a priorita </a:t>
            </a:r>
            <a:r>
              <a:rPr lang="cs-CZ" dirty="0" err="1" smtClean="0"/>
              <a:t>ručeně</a:t>
            </a:r>
            <a:r>
              <a:rPr lang="cs-CZ" dirty="0" smtClean="0"/>
              <a:t> doplněného „</a:t>
            </a:r>
            <a:r>
              <a:rPr lang="cs-CZ" dirty="0"/>
              <a:t>€</a:t>
            </a:r>
            <a:r>
              <a:rPr lang="cs-CZ" dirty="0" smtClean="0"/>
              <a:t>“, 3) interpretace se zohledněním smlouvy – tedy opět </a:t>
            </a:r>
            <a:r>
              <a:rPr lang="cs-CZ" dirty="0"/>
              <a:t>„€“</a:t>
            </a:r>
            <a:r>
              <a:rPr lang="cs-CZ" dirty="0" smtClean="0"/>
              <a:t> </a:t>
            </a:r>
          </a:p>
          <a:p>
            <a:r>
              <a:rPr lang="cs-CZ" dirty="0" smtClean="0"/>
              <a:t>Srov. </a:t>
            </a:r>
            <a:r>
              <a:rPr lang="de-DE" dirty="0" smtClean="0"/>
              <a:t>Oberster Gerichtshof</a:t>
            </a:r>
            <a:r>
              <a:rPr lang="cs-CZ" dirty="0" smtClean="0"/>
              <a:t>, </a:t>
            </a:r>
            <a:r>
              <a:rPr lang="de-DE" dirty="0" err="1" smtClean="0"/>
              <a:t>sp</a:t>
            </a:r>
            <a:r>
              <a:rPr lang="de-DE" dirty="0"/>
              <a:t>. </a:t>
            </a:r>
            <a:r>
              <a:rPr lang="de-DE" dirty="0" err="1"/>
              <a:t>zn</a:t>
            </a:r>
            <a:r>
              <a:rPr lang="de-DE" dirty="0"/>
              <a:t>. 8Ob101/13f</a:t>
            </a:r>
            <a:endParaRPr lang="cs-CZ" dirty="0" smtClean="0"/>
          </a:p>
          <a:p>
            <a:endParaRPr lang="cs-CZ" dirty="0" smtClean="0"/>
          </a:p>
          <a:p>
            <a:pPr marL="0" indent="0">
              <a:buNone/>
            </a:pPr>
            <a:r>
              <a:rPr lang="cs-CZ" dirty="0" smtClean="0"/>
              <a:t> </a:t>
            </a:r>
            <a:endParaRPr lang="cs-CZ" dirty="0"/>
          </a:p>
        </p:txBody>
      </p:sp>
    </p:spTree>
    <p:extLst>
      <p:ext uri="{BB962C8B-B14F-4D97-AF65-F5344CB8AC3E}">
        <p14:creationId xmlns:p14="http://schemas.microsoft.com/office/powerpoint/2010/main" val="37920752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13</a:t>
            </a:fld>
            <a:endParaRPr lang="cs-CZ" altLang="cs-CZ" dirty="0"/>
          </a:p>
        </p:txBody>
      </p:sp>
      <p:sp>
        <p:nvSpPr>
          <p:cNvPr id="96258" name="Rectangle 2"/>
          <p:cNvSpPr>
            <a:spLocks noGrp="1" noChangeArrowheads="1"/>
          </p:cNvSpPr>
          <p:nvPr>
            <p:ph type="title"/>
          </p:nvPr>
        </p:nvSpPr>
        <p:spPr>
          <a:xfrm>
            <a:off x="1317523" y="699248"/>
            <a:ext cx="7590503" cy="401966"/>
          </a:xfrm>
        </p:spPr>
        <p:txBody>
          <a:bodyPr/>
          <a:lstStyle/>
          <a:p>
            <a:r>
              <a:rPr lang="cs-CZ" altLang="cs-CZ" dirty="0" smtClean="0"/>
              <a:t>Jednání, která nemají povahu právního jednání </a:t>
            </a:r>
            <a:endParaRPr lang="cs-CZ" altLang="cs-CZ" dirty="0"/>
          </a:p>
        </p:txBody>
      </p:sp>
      <p:sp>
        <p:nvSpPr>
          <p:cNvPr id="96259" name="Rectangle 3"/>
          <p:cNvSpPr>
            <a:spLocks noGrp="1" noChangeArrowheads="1"/>
          </p:cNvSpPr>
          <p:nvPr>
            <p:ph type="body" idx="1"/>
          </p:nvPr>
        </p:nvSpPr>
        <p:spPr>
          <a:xfrm>
            <a:off x="186813" y="1189703"/>
            <a:ext cx="8839200" cy="5928852"/>
          </a:xfrm>
        </p:spPr>
        <p:txBody>
          <a:bodyPr/>
          <a:lstStyle/>
          <a:p>
            <a:r>
              <a:rPr lang="cs-CZ" sz="2600" dirty="0"/>
              <a:t>r</a:t>
            </a:r>
            <a:r>
              <a:rPr lang="cs-CZ" sz="2600" dirty="0" smtClean="0"/>
              <a:t>eálné činy (</a:t>
            </a:r>
            <a:r>
              <a:rPr lang="cs-CZ" sz="2600" dirty="0" err="1" smtClean="0"/>
              <a:t>Realakte</a:t>
            </a:r>
            <a:r>
              <a:rPr lang="cs-CZ" sz="2600" dirty="0" smtClean="0"/>
              <a:t>) – předání klíčů k pronajatému bytu</a:t>
            </a:r>
          </a:p>
          <a:p>
            <a:r>
              <a:rPr lang="cs-CZ" sz="2600" i="1" dirty="0" smtClean="0"/>
              <a:t>non </a:t>
            </a:r>
            <a:r>
              <a:rPr lang="cs-CZ" sz="2600" i="1" dirty="0" err="1" smtClean="0"/>
              <a:t>negotium</a:t>
            </a:r>
            <a:r>
              <a:rPr lang="cs-CZ" sz="2600" dirty="0" smtClean="0"/>
              <a:t> (zdánlivé právní jednání, § 551)</a:t>
            </a:r>
          </a:p>
          <a:p>
            <a:pPr lvl="1"/>
            <a:r>
              <a:rPr lang="cs-CZ" sz="2600" dirty="0" smtClean="0"/>
              <a:t>chybí pojmové znaky</a:t>
            </a:r>
          </a:p>
          <a:p>
            <a:r>
              <a:rPr lang="cs-CZ" sz="2600" dirty="0" smtClean="0"/>
              <a:t>informační úkony (</a:t>
            </a:r>
            <a:r>
              <a:rPr lang="cs-CZ" sz="2600" dirty="0" err="1" smtClean="0"/>
              <a:t>Wissenserklärung</a:t>
            </a:r>
            <a:r>
              <a:rPr lang="cs-CZ" sz="2600" dirty="0" smtClean="0"/>
              <a:t>)</a:t>
            </a:r>
          </a:p>
          <a:p>
            <a:pPr lvl="1"/>
            <a:r>
              <a:rPr lang="cs-CZ" sz="2600" dirty="0" smtClean="0"/>
              <a:t>vyrozumění dlužníka o postoupení pohledávky</a:t>
            </a:r>
          </a:p>
          <a:p>
            <a:pPr lvl="1"/>
            <a:r>
              <a:rPr lang="cs-CZ" sz="2600" dirty="0" smtClean="0"/>
              <a:t>vytknutí vad</a:t>
            </a:r>
          </a:p>
          <a:p>
            <a:r>
              <a:rPr lang="cs-CZ" sz="2600" dirty="0" smtClean="0"/>
              <a:t>jednání zaměřené na faktický následek (držba věci), NS 30 </a:t>
            </a:r>
            <a:r>
              <a:rPr lang="cs-CZ" sz="2600" dirty="0" err="1" smtClean="0"/>
              <a:t>Cdo</a:t>
            </a:r>
            <a:r>
              <a:rPr lang="cs-CZ" sz="2600" dirty="0" smtClean="0"/>
              <a:t> 531/2003</a:t>
            </a:r>
          </a:p>
          <a:p>
            <a:r>
              <a:rPr lang="cs-CZ" sz="2600" dirty="0" smtClean="0"/>
              <a:t>činy podobné právnímu jednání, </a:t>
            </a:r>
            <a:r>
              <a:rPr lang="cs-CZ" sz="2600" i="1" dirty="0" err="1" smtClean="0"/>
              <a:t>Geschäftsähnliche</a:t>
            </a:r>
            <a:r>
              <a:rPr lang="cs-CZ" sz="2600" i="1" dirty="0" smtClean="0"/>
              <a:t> </a:t>
            </a:r>
            <a:r>
              <a:rPr lang="cs-CZ" sz="2600" i="1" dirty="0" err="1" smtClean="0"/>
              <a:t>Handlungen</a:t>
            </a:r>
            <a:r>
              <a:rPr lang="cs-CZ" sz="2600" dirty="0" smtClean="0"/>
              <a:t> – např. upomínka</a:t>
            </a:r>
          </a:p>
          <a:p>
            <a:r>
              <a:rPr lang="cs-CZ" sz="2600" dirty="0" smtClean="0"/>
              <a:t>společenské úsluhy, tzv. liberality, </a:t>
            </a:r>
            <a:r>
              <a:rPr lang="cs-CZ" i="1" dirty="0" smtClean="0"/>
              <a:t>liberalita </a:t>
            </a:r>
            <a:r>
              <a:rPr lang="cs-CZ" dirty="0"/>
              <a:t>pochází z </a:t>
            </a:r>
            <a:r>
              <a:rPr lang="cs-CZ" dirty="0" smtClean="0"/>
              <a:t>lat. </a:t>
            </a:r>
            <a:r>
              <a:rPr lang="cs-CZ" i="1" dirty="0" err="1"/>
              <a:t>līberālitās</a:t>
            </a:r>
            <a:r>
              <a:rPr lang="cs-CZ" i="1" dirty="0"/>
              <a:t> </a:t>
            </a:r>
            <a:r>
              <a:rPr lang="cs-CZ" dirty="0" smtClean="0"/>
              <a:t>= </a:t>
            </a:r>
            <a:r>
              <a:rPr lang="cs-CZ" dirty="0"/>
              <a:t>„čestnost“, „slušnost“, „šlechetnost“ či „ušlechtilost</a:t>
            </a:r>
            <a:r>
              <a:rPr lang="cs-CZ" dirty="0" smtClean="0"/>
              <a:t>“ </a:t>
            </a:r>
            <a:r>
              <a:rPr lang="cs-CZ" sz="2600" dirty="0" smtClean="0"/>
              <a:t> </a:t>
            </a:r>
            <a:endParaRPr lang="cs-CZ" sz="2600" dirty="0"/>
          </a:p>
          <a:p>
            <a:endParaRPr lang="de-DE" altLang="cs-CZ" dirty="0"/>
          </a:p>
        </p:txBody>
      </p:sp>
    </p:spTree>
    <p:extLst>
      <p:ext uri="{BB962C8B-B14F-4D97-AF65-F5344CB8AC3E}">
        <p14:creationId xmlns:p14="http://schemas.microsoft.com/office/powerpoint/2010/main" val="2153493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14</a:t>
            </a:fld>
            <a:endParaRPr lang="cs-CZ" altLang="cs-CZ" dirty="0"/>
          </a:p>
        </p:txBody>
      </p:sp>
      <p:sp>
        <p:nvSpPr>
          <p:cNvPr id="96258" name="Rectangle 2"/>
          <p:cNvSpPr>
            <a:spLocks noGrp="1" noChangeArrowheads="1"/>
          </p:cNvSpPr>
          <p:nvPr>
            <p:ph type="title"/>
          </p:nvPr>
        </p:nvSpPr>
        <p:spPr>
          <a:xfrm>
            <a:off x="2772696" y="758953"/>
            <a:ext cx="5823527" cy="411480"/>
          </a:xfrm>
        </p:spPr>
        <p:txBody>
          <a:bodyPr/>
          <a:lstStyle/>
          <a:p>
            <a:r>
              <a:rPr lang="cs-CZ" altLang="cs-CZ" dirty="0" smtClean="0"/>
              <a:t>Společenská úsluha</a:t>
            </a:r>
            <a:endParaRPr lang="cs-CZ" altLang="cs-CZ" dirty="0"/>
          </a:p>
        </p:txBody>
      </p:sp>
      <p:sp>
        <p:nvSpPr>
          <p:cNvPr id="96259" name="Rectangle 3"/>
          <p:cNvSpPr>
            <a:spLocks noGrp="1" noChangeArrowheads="1"/>
          </p:cNvSpPr>
          <p:nvPr>
            <p:ph type="body" idx="1"/>
          </p:nvPr>
        </p:nvSpPr>
        <p:spPr>
          <a:xfrm>
            <a:off x="0" y="1383125"/>
            <a:ext cx="9035845" cy="5745261"/>
          </a:xfrm>
        </p:spPr>
        <p:txBody>
          <a:bodyPr/>
          <a:lstStyle/>
          <a:p>
            <a:r>
              <a:rPr lang="cs-CZ" sz="2600" dirty="0"/>
              <a:t>pozvání na koncert, </a:t>
            </a:r>
            <a:r>
              <a:rPr lang="cs-CZ" sz="2600" i="1" dirty="0" err="1" smtClean="0"/>
              <a:t>couchsurfing</a:t>
            </a:r>
            <a:r>
              <a:rPr lang="cs-CZ" sz="2600" dirty="0"/>
              <a:t>, odnos nákupu, výměna píchlé </a:t>
            </a:r>
            <a:r>
              <a:rPr lang="cs-CZ" sz="2600" dirty="0" smtClean="0"/>
              <a:t>pneumatiky, nabídnutí cigarety; původně „jen“ teoretický a </a:t>
            </a:r>
            <a:r>
              <a:rPr lang="cs-CZ" sz="2600" dirty="0" err="1" smtClean="0"/>
              <a:t>judikatorní</a:t>
            </a:r>
            <a:r>
              <a:rPr lang="cs-CZ" sz="2600" dirty="0" smtClean="0"/>
              <a:t> koncept, nález II</a:t>
            </a:r>
            <a:r>
              <a:rPr lang="cs-CZ" sz="2600" dirty="0"/>
              <a:t>. ÚS </a:t>
            </a:r>
            <a:r>
              <a:rPr lang="cs-CZ" sz="2600" dirty="0" smtClean="0"/>
              <a:t>231/10</a:t>
            </a:r>
          </a:p>
          <a:p>
            <a:r>
              <a:rPr lang="cs-CZ" sz="2600" dirty="0" smtClean="0"/>
              <a:t>§ </a:t>
            </a:r>
            <a:r>
              <a:rPr lang="cs-CZ" sz="2600" dirty="0"/>
              <a:t>2055 </a:t>
            </a:r>
            <a:r>
              <a:rPr lang="cs-CZ" sz="2600" dirty="0" smtClean="0"/>
              <a:t>OZ: plnění </a:t>
            </a:r>
            <a:r>
              <a:rPr lang="cs-CZ" sz="2600" dirty="0"/>
              <a:t>z pouhé společenské úsluhy </a:t>
            </a:r>
            <a:r>
              <a:rPr lang="cs-CZ" sz="2600" b="1" dirty="0" smtClean="0"/>
              <a:t>není darováním</a:t>
            </a:r>
            <a:r>
              <a:rPr lang="cs-CZ" sz="2600" dirty="0" smtClean="0"/>
              <a:t>, pokud je </a:t>
            </a:r>
            <a:r>
              <a:rPr lang="cs-CZ" sz="2600" dirty="0"/>
              <a:t>z chování stran zřejmé, že se nechtějí smluvně </a:t>
            </a:r>
            <a:r>
              <a:rPr lang="cs-CZ" sz="2600" dirty="0" smtClean="0"/>
              <a:t>vázat</a:t>
            </a:r>
          </a:p>
          <a:p>
            <a:r>
              <a:rPr lang="cs-CZ" sz="2600" dirty="0" smtClean="0"/>
              <a:t>absentuje </a:t>
            </a:r>
            <a:r>
              <a:rPr lang="cs-CZ" sz="2600" dirty="0"/>
              <a:t>vůle vyvolat právní </a:t>
            </a:r>
            <a:r>
              <a:rPr lang="cs-CZ" sz="2600" dirty="0" smtClean="0"/>
              <a:t>následky; jednorázové </a:t>
            </a:r>
            <a:r>
              <a:rPr lang="cs-CZ" sz="2600" dirty="0"/>
              <a:t>plnění bez právních </a:t>
            </a:r>
            <a:r>
              <a:rPr lang="cs-CZ" sz="2600" dirty="0" smtClean="0"/>
              <a:t>následků: mezi </a:t>
            </a:r>
            <a:r>
              <a:rPr lang="cs-CZ" sz="2600" dirty="0"/>
              <a:t>poskytovatelem a příjemcem společenské úsluhy nevzniká </a:t>
            </a:r>
            <a:r>
              <a:rPr lang="cs-CZ" sz="2600" dirty="0" smtClean="0"/>
              <a:t>smlouva</a:t>
            </a:r>
            <a:r>
              <a:rPr lang="cs-CZ" sz="2600" dirty="0"/>
              <a:t> </a:t>
            </a:r>
            <a:r>
              <a:rPr lang="cs-CZ" sz="2600" dirty="0" smtClean="0"/>
              <a:t>a </a:t>
            </a:r>
            <a:r>
              <a:rPr lang="cs-CZ" sz="2600" dirty="0"/>
              <a:t>společenskou úsluhu </a:t>
            </a:r>
            <a:r>
              <a:rPr lang="cs-CZ" sz="2600" dirty="0" smtClean="0"/>
              <a:t>proto nelze „odvolat“</a:t>
            </a:r>
          </a:p>
          <a:p>
            <a:r>
              <a:rPr lang="cs-CZ" sz="2000" dirty="0"/>
              <a:t>t</a:t>
            </a:r>
            <a:r>
              <a:rPr lang="cs-CZ" sz="2000" dirty="0" smtClean="0"/>
              <a:t>o nevylučuje deliktní odpovědnost, </a:t>
            </a:r>
          </a:p>
          <a:p>
            <a:r>
              <a:rPr lang="cs-CZ" sz="2000" dirty="0" smtClean="0"/>
              <a:t>sporná vazba na </a:t>
            </a:r>
            <a:r>
              <a:rPr lang="cs-CZ" sz="2000" dirty="0" err="1" smtClean="0"/>
              <a:t>indemnizační</a:t>
            </a:r>
            <a:r>
              <a:rPr lang="cs-CZ" sz="2000" dirty="0" smtClean="0"/>
              <a:t> prohlášení (</a:t>
            </a:r>
            <a:r>
              <a:rPr lang="cs-CZ" sz="2000" dirty="0"/>
              <a:t>§ </a:t>
            </a:r>
            <a:r>
              <a:rPr lang="cs-CZ" sz="2000" dirty="0" smtClean="0"/>
              <a:t>2890 Slibem </a:t>
            </a:r>
            <a:r>
              <a:rPr lang="cs-CZ" sz="2000" dirty="0"/>
              <a:t>odškodnění se slibující zavazuje nahradit příjemci slibu škodu, vznikne-li mu z jeho určitého jednání, o něž ho slibující žádá a k němuž příjemce slibu není </a:t>
            </a:r>
            <a:r>
              <a:rPr lang="cs-CZ" sz="2000" dirty="0" smtClean="0"/>
              <a:t>povinen).</a:t>
            </a:r>
            <a:endParaRPr lang="cs-CZ" sz="2000" dirty="0"/>
          </a:p>
          <a:p>
            <a:endParaRPr lang="cs-CZ" sz="2600" dirty="0" smtClean="0"/>
          </a:p>
          <a:p>
            <a:endParaRPr lang="cs-CZ" sz="1200" dirty="0" smtClean="0"/>
          </a:p>
        </p:txBody>
      </p:sp>
    </p:spTree>
    <p:extLst>
      <p:ext uri="{BB962C8B-B14F-4D97-AF65-F5344CB8AC3E}">
        <p14:creationId xmlns:p14="http://schemas.microsoft.com/office/powerpoint/2010/main" val="2341801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15</a:t>
            </a:fld>
            <a:endParaRPr lang="cs-CZ" altLang="cs-CZ" dirty="0"/>
          </a:p>
        </p:txBody>
      </p:sp>
      <p:sp>
        <p:nvSpPr>
          <p:cNvPr id="96258" name="Rectangle 2"/>
          <p:cNvSpPr>
            <a:spLocks noGrp="1" noChangeArrowheads="1"/>
          </p:cNvSpPr>
          <p:nvPr>
            <p:ph type="title"/>
          </p:nvPr>
        </p:nvSpPr>
        <p:spPr>
          <a:xfrm>
            <a:off x="3244645" y="108155"/>
            <a:ext cx="5351578" cy="560439"/>
          </a:xfrm>
        </p:spPr>
        <p:txBody>
          <a:bodyPr/>
          <a:lstStyle/>
          <a:p>
            <a:r>
              <a:rPr lang="cs-CZ" altLang="cs-CZ" dirty="0" smtClean="0"/>
              <a:t>„Zdarma“?</a:t>
            </a:r>
            <a:endParaRPr lang="cs-CZ" altLang="cs-CZ" dirty="0"/>
          </a:p>
        </p:txBody>
      </p:sp>
      <p:sp>
        <p:nvSpPr>
          <p:cNvPr id="96259" name="Rectangle 3"/>
          <p:cNvSpPr>
            <a:spLocks noGrp="1" noChangeArrowheads="1"/>
          </p:cNvSpPr>
          <p:nvPr>
            <p:ph type="body" idx="1"/>
          </p:nvPr>
        </p:nvSpPr>
        <p:spPr>
          <a:xfrm>
            <a:off x="164592" y="825911"/>
            <a:ext cx="8750807" cy="5594554"/>
          </a:xfrm>
        </p:spPr>
        <p:txBody>
          <a:bodyPr/>
          <a:lstStyle/>
          <a:p>
            <a:pPr algn="just"/>
            <a:r>
              <a:rPr lang="cs-CZ" sz="2500" i="1" dirty="0" smtClean="0"/>
              <a:t>e-</a:t>
            </a:r>
            <a:r>
              <a:rPr lang="cs-CZ" sz="2500" i="1" dirty="0" err="1" smtClean="0"/>
              <a:t>shop</a:t>
            </a:r>
            <a:r>
              <a:rPr lang="cs-CZ" sz="2500" dirty="0" smtClean="0"/>
              <a:t> </a:t>
            </a:r>
            <a:r>
              <a:rPr lang="cs-CZ" sz="2500" dirty="0"/>
              <a:t>společně s objednaným zbožím </a:t>
            </a:r>
            <a:r>
              <a:rPr lang="cs-CZ" sz="2500" dirty="0" smtClean="0"/>
              <a:t>přikládá neobjednané plnění; spotřebitel je zpravidla </a:t>
            </a:r>
            <a:r>
              <a:rPr lang="cs-CZ" sz="2500" dirty="0"/>
              <a:t>oprávněn si takto získaný neobjednaný „dar“ </a:t>
            </a:r>
            <a:r>
              <a:rPr lang="cs-CZ" sz="2500" dirty="0" smtClean="0"/>
              <a:t>ponechat </a:t>
            </a:r>
            <a:r>
              <a:rPr lang="cs-CZ" sz="2500" dirty="0"/>
              <a:t>a používat </a:t>
            </a:r>
            <a:r>
              <a:rPr lang="cs-CZ" sz="2500" dirty="0" smtClean="0"/>
              <a:t>jej</a:t>
            </a:r>
            <a:r>
              <a:rPr lang="cs-CZ" sz="2500" dirty="0"/>
              <a:t> </a:t>
            </a:r>
            <a:r>
              <a:rPr lang="cs-CZ" sz="2500" dirty="0" smtClean="0"/>
              <a:t>(srov. § 1838, § 992 a § 996 OZ)</a:t>
            </a:r>
            <a:endParaRPr lang="cs-CZ" sz="2500" dirty="0"/>
          </a:p>
          <a:p>
            <a:pPr algn="just"/>
            <a:r>
              <a:rPr lang="cs-CZ" sz="2500" dirty="0" smtClean="0"/>
              <a:t>důsledky odstoupení od distančních smluv: vrácení daru?</a:t>
            </a:r>
          </a:p>
          <a:p>
            <a:pPr algn="just"/>
            <a:r>
              <a:rPr lang="cs-CZ" sz="2500" dirty="0"/>
              <a:t>p</a:t>
            </a:r>
            <a:r>
              <a:rPr lang="cs-CZ" sz="2500" dirty="0" smtClean="0"/>
              <a:t>okud půjde </a:t>
            </a:r>
            <a:r>
              <a:rPr lang="cs-CZ" sz="2500" dirty="0"/>
              <a:t>o společenskou úsluhu a provozovatel e-</a:t>
            </a:r>
            <a:r>
              <a:rPr lang="cs-CZ" sz="2500" dirty="0" err="1"/>
              <a:t>shopu</a:t>
            </a:r>
            <a:r>
              <a:rPr lang="cs-CZ" sz="2500" dirty="0"/>
              <a:t> bude požadovat vrácení či uschování neobjednaného „daru</a:t>
            </a:r>
            <a:r>
              <a:rPr lang="cs-CZ" sz="2500" dirty="0" smtClean="0"/>
              <a:t>“ -  přestupek, pokuta až </a:t>
            </a:r>
            <a:r>
              <a:rPr lang="cs-CZ" sz="2500" dirty="0"/>
              <a:t>5 </a:t>
            </a:r>
            <a:r>
              <a:rPr lang="cs-CZ" sz="2500" dirty="0" err="1" smtClean="0"/>
              <a:t>mio</a:t>
            </a:r>
            <a:r>
              <a:rPr lang="cs-CZ" sz="2500" dirty="0" smtClean="0"/>
              <a:t> Kč</a:t>
            </a:r>
            <a:endParaRPr lang="cs-CZ" sz="2500" dirty="0"/>
          </a:p>
          <a:p>
            <a:pPr algn="just"/>
            <a:r>
              <a:rPr lang="cs-CZ" sz="2500" dirty="0"/>
              <a:t>k</a:t>
            </a:r>
            <a:r>
              <a:rPr lang="cs-CZ" sz="2500" dirty="0" smtClean="0"/>
              <a:t>lamavá </a:t>
            </a:r>
            <a:r>
              <a:rPr lang="cs-CZ" sz="2500" dirty="0"/>
              <a:t>obchodní </a:t>
            </a:r>
            <a:r>
              <a:rPr lang="cs-CZ" sz="2500" dirty="0" smtClean="0"/>
              <a:t>praktika: „</a:t>
            </a:r>
            <a:r>
              <a:rPr lang="cs-CZ" sz="2500" i="1" dirty="0"/>
              <a:t>prodávající uvádí u výrobku nebo služby slova "gratis", "zdarma", "bezplatně" nebo slova podobného významu, pokud spotřebitel musí za výrobek nebo službu vynaložit jakékoli náklady, s výjimkou nezbytných nákladů spojených s reakcí na obchodní praktiku, s převzetím nebo doručením věci.</a:t>
            </a:r>
            <a:r>
              <a:rPr lang="cs-CZ" sz="2500" dirty="0"/>
              <a:t>“</a:t>
            </a:r>
          </a:p>
        </p:txBody>
      </p:sp>
    </p:spTree>
    <p:extLst>
      <p:ext uri="{BB962C8B-B14F-4D97-AF65-F5344CB8AC3E}">
        <p14:creationId xmlns:p14="http://schemas.microsoft.com/office/powerpoint/2010/main" val="1548257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16</a:t>
            </a:fld>
            <a:endParaRPr lang="cs-CZ" altLang="cs-CZ" dirty="0"/>
          </a:p>
        </p:txBody>
      </p:sp>
      <p:sp>
        <p:nvSpPr>
          <p:cNvPr id="96258" name="Rectangle 2"/>
          <p:cNvSpPr>
            <a:spLocks noGrp="1" noChangeArrowheads="1"/>
          </p:cNvSpPr>
          <p:nvPr>
            <p:ph type="title"/>
          </p:nvPr>
        </p:nvSpPr>
        <p:spPr>
          <a:xfrm>
            <a:off x="2831690" y="108155"/>
            <a:ext cx="5764533" cy="747251"/>
          </a:xfrm>
        </p:spPr>
        <p:txBody>
          <a:bodyPr/>
          <a:lstStyle/>
          <a:p>
            <a:r>
              <a:rPr lang="cs-CZ" altLang="cs-CZ" dirty="0" smtClean="0"/>
              <a:t>Klasifikace právního jednání</a:t>
            </a:r>
            <a:endParaRPr lang="cs-CZ" altLang="cs-CZ" dirty="0"/>
          </a:p>
        </p:txBody>
      </p:sp>
      <p:sp>
        <p:nvSpPr>
          <p:cNvPr id="96259" name="Rectangle 3"/>
          <p:cNvSpPr>
            <a:spLocks noGrp="1" noChangeArrowheads="1"/>
          </p:cNvSpPr>
          <p:nvPr>
            <p:ph type="body" idx="1"/>
          </p:nvPr>
        </p:nvSpPr>
        <p:spPr>
          <a:xfrm>
            <a:off x="766916" y="1327355"/>
            <a:ext cx="8148483" cy="5093109"/>
          </a:xfrm>
        </p:spPr>
        <p:txBody>
          <a:bodyPr/>
          <a:lstStyle/>
          <a:p>
            <a:pPr algn="just"/>
            <a:r>
              <a:rPr lang="cs-CZ" sz="2600" dirty="0" smtClean="0"/>
              <a:t>Počet zúčastněných subjektů</a:t>
            </a:r>
          </a:p>
          <a:p>
            <a:pPr algn="just"/>
            <a:r>
              <a:rPr lang="cs-CZ" sz="2600" dirty="0" smtClean="0"/>
              <a:t>Adresnost jednání</a:t>
            </a:r>
          </a:p>
          <a:p>
            <a:pPr algn="just"/>
            <a:r>
              <a:rPr lang="cs-CZ" sz="2600" dirty="0" smtClean="0"/>
              <a:t>Forma</a:t>
            </a:r>
          </a:p>
          <a:p>
            <a:pPr algn="just"/>
            <a:r>
              <a:rPr lang="cs-CZ" sz="2600" dirty="0" smtClean="0"/>
              <a:t>Zaměřené na osobní stav</a:t>
            </a:r>
          </a:p>
          <a:p>
            <a:pPr algn="just"/>
            <a:r>
              <a:rPr lang="cs-CZ" sz="2600" dirty="0" smtClean="0"/>
              <a:t>Úplatnost</a:t>
            </a:r>
          </a:p>
          <a:p>
            <a:pPr algn="just"/>
            <a:r>
              <a:rPr lang="cs-CZ" sz="2600" dirty="0" smtClean="0"/>
              <a:t>Právní účiny</a:t>
            </a:r>
          </a:p>
          <a:p>
            <a:pPr algn="just"/>
            <a:r>
              <a:rPr lang="cs-CZ" sz="2600" i="1" dirty="0" smtClean="0"/>
              <a:t>Inter </a:t>
            </a:r>
            <a:r>
              <a:rPr lang="cs-CZ" sz="2600" i="1" dirty="0" err="1" smtClean="0"/>
              <a:t>vivos</a:t>
            </a:r>
            <a:r>
              <a:rPr lang="cs-CZ" sz="2600" dirty="0" smtClean="0"/>
              <a:t> a </a:t>
            </a:r>
            <a:r>
              <a:rPr lang="cs-CZ" sz="2600" i="1" dirty="0" err="1" smtClean="0"/>
              <a:t>mortis</a:t>
            </a:r>
            <a:r>
              <a:rPr lang="cs-CZ" sz="2600" i="1" dirty="0" smtClean="0"/>
              <a:t> causa</a:t>
            </a:r>
          </a:p>
          <a:p>
            <a:pPr algn="just"/>
            <a:r>
              <a:rPr lang="cs-CZ" sz="2600" dirty="0" smtClean="0"/>
              <a:t>Kauzální a abstraktní</a:t>
            </a:r>
          </a:p>
          <a:p>
            <a:pPr algn="just"/>
            <a:r>
              <a:rPr lang="cs-CZ" sz="2600" dirty="0" smtClean="0"/>
              <a:t>Status jednajícího/</a:t>
            </a:r>
            <a:r>
              <a:rPr lang="cs-CZ" sz="2600" dirty="0" err="1" smtClean="0"/>
              <a:t>jednajicích</a:t>
            </a:r>
            <a:r>
              <a:rPr lang="cs-CZ" sz="2600" dirty="0" smtClean="0"/>
              <a:t> (B2B, B2C…)</a:t>
            </a:r>
          </a:p>
        </p:txBody>
      </p:sp>
    </p:spTree>
    <p:extLst>
      <p:ext uri="{BB962C8B-B14F-4D97-AF65-F5344CB8AC3E}">
        <p14:creationId xmlns:p14="http://schemas.microsoft.com/office/powerpoint/2010/main" val="4025561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17</a:t>
            </a:fld>
            <a:endParaRPr lang="cs-CZ" altLang="cs-CZ" dirty="0"/>
          </a:p>
        </p:txBody>
      </p:sp>
      <p:sp>
        <p:nvSpPr>
          <p:cNvPr id="96258" name="Rectangle 2"/>
          <p:cNvSpPr>
            <a:spLocks noGrp="1" noChangeArrowheads="1"/>
          </p:cNvSpPr>
          <p:nvPr>
            <p:ph type="title"/>
          </p:nvPr>
        </p:nvSpPr>
        <p:spPr>
          <a:xfrm>
            <a:off x="2831690" y="108155"/>
            <a:ext cx="5764533" cy="747251"/>
          </a:xfrm>
        </p:spPr>
        <p:txBody>
          <a:bodyPr/>
          <a:lstStyle/>
          <a:p>
            <a:r>
              <a:rPr lang="cs-CZ" altLang="cs-CZ" dirty="0" smtClean="0"/>
              <a:t>Počet subjektů</a:t>
            </a:r>
            <a:endParaRPr lang="cs-CZ" altLang="cs-CZ" dirty="0"/>
          </a:p>
        </p:txBody>
      </p:sp>
      <p:sp>
        <p:nvSpPr>
          <p:cNvPr id="96259" name="Rectangle 3"/>
          <p:cNvSpPr>
            <a:spLocks noGrp="1" noChangeArrowheads="1"/>
          </p:cNvSpPr>
          <p:nvPr>
            <p:ph type="body" idx="1"/>
          </p:nvPr>
        </p:nvSpPr>
        <p:spPr>
          <a:xfrm>
            <a:off x="164592" y="1071715"/>
            <a:ext cx="8750807" cy="5348749"/>
          </a:xfrm>
        </p:spPr>
        <p:txBody>
          <a:bodyPr/>
          <a:lstStyle/>
          <a:p>
            <a:pPr algn="just"/>
            <a:endParaRPr lang="cs-CZ" sz="2500" dirty="0" smtClean="0"/>
          </a:p>
          <a:p>
            <a:pPr algn="just"/>
            <a:r>
              <a:rPr lang="cs-CZ" sz="2500" dirty="0" smtClean="0"/>
              <a:t>Jednostranná právní jednání</a:t>
            </a:r>
          </a:p>
          <a:p>
            <a:pPr marL="457200" lvl="1" indent="0" algn="just">
              <a:buNone/>
            </a:pPr>
            <a:r>
              <a:rPr lang="cs-CZ" sz="2500" dirty="0" smtClean="0"/>
              <a:t>(oferta, závěť - § 1494 </a:t>
            </a:r>
            <a:r>
              <a:rPr lang="cs-CZ" sz="2500" dirty="0" err="1" smtClean="0"/>
              <a:t>an</a:t>
            </a:r>
            <a:r>
              <a:rPr lang="cs-CZ" sz="2500" dirty="0" smtClean="0"/>
              <a:t>., dovětek - § 1498, veřejný příslib - § 2884 </a:t>
            </a:r>
            <a:r>
              <a:rPr lang="cs-CZ" sz="2500" dirty="0" err="1" smtClean="0"/>
              <a:t>an</a:t>
            </a:r>
            <a:r>
              <a:rPr lang="cs-CZ" sz="2500" dirty="0" smtClean="0"/>
              <a:t>.)</a:t>
            </a:r>
          </a:p>
          <a:p>
            <a:pPr algn="just"/>
            <a:endParaRPr lang="cs-CZ" sz="2500" dirty="0"/>
          </a:p>
          <a:p>
            <a:pPr algn="just"/>
            <a:r>
              <a:rPr lang="cs-CZ" sz="2500" dirty="0" smtClean="0"/>
              <a:t>Vícestranná právní jednání</a:t>
            </a:r>
          </a:p>
          <a:p>
            <a:pPr lvl="1" algn="just"/>
            <a:r>
              <a:rPr lang="cs-CZ" sz="2500" dirty="0"/>
              <a:t>s</a:t>
            </a:r>
            <a:r>
              <a:rPr lang="cs-CZ" sz="2500" dirty="0" smtClean="0"/>
              <a:t>mlouvy (dvou – a </a:t>
            </a:r>
            <a:r>
              <a:rPr lang="cs-CZ" sz="2500" dirty="0" err="1" smtClean="0"/>
              <a:t>vícestr</a:t>
            </a:r>
            <a:r>
              <a:rPr lang="cs-CZ" sz="2500" dirty="0" smtClean="0"/>
              <a:t>.), u kontraktace srov. § 1741 </a:t>
            </a:r>
          </a:p>
          <a:p>
            <a:pPr lvl="1" algn="just"/>
            <a:r>
              <a:rPr lang="cs-CZ" sz="2500" dirty="0" smtClean="0"/>
              <a:t>společná právní jednání</a:t>
            </a:r>
          </a:p>
          <a:p>
            <a:pPr lvl="2" algn="just"/>
            <a:r>
              <a:rPr lang="cs-CZ" sz="2000" dirty="0" smtClean="0"/>
              <a:t>§ 656 Manželství </a:t>
            </a:r>
            <a:r>
              <a:rPr lang="cs-CZ" sz="2000" dirty="0"/>
              <a:t>vzniká svobodným a úplným souhlasným projevem vůle muže a ženy, kteří hodlají vstoupit do manželství (dále jen „snoubenci“), že spolu vstupují do manželství</a:t>
            </a:r>
            <a:r>
              <a:rPr lang="cs-CZ" sz="2000" dirty="0" smtClean="0"/>
              <a:t>.</a:t>
            </a:r>
          </a:p>
          <a:p>
            <a:pPr lvl="2" algn="just"/>
            <a:r>
              <a:rPr lang="cs-CZ" sz="2000" dirty="0" smtClean="0"/>
              <a:t>§ 659 …kladnou odpovědí obou manželů vzniká manželství</a:t>
            </a:r>
          </a:p>
          <a:p>
            <a:pPr lvl="1" algn="just"/>
            <a:r>
              <a:rPr lang="cs-CZ" sz="2500" dirty="0" smtClean="0"/>
              <a:t>usnesení (ano, </a:t>
            </a:r>
            <a:r>
              <a:rPr lang="cs-CZ" sz="2500" dirty="0" err="1" smtClean="0"/>
              <a:t>arg</a:t>
            </a:r>
            <a:r>
              <a:rPr lang="cs-CZ" sz="2500" dirty="0" smtClean="0"/>
              <a:t>. </a:t>
            </a:r>
            <a:r>
              <a:rPr lang="cs-CZ" sz="2500" i="1" dirty="0" smtClean="0"/>
              <a:t>a contrario</a:t>
            </a:r>
            <a:r>
              <a:rPr lang="cs-CZ" sz="2500" dirty="0" smtClean="0"/>
              <a:t> § 45 odst. 3 ZOK)</a:t>
            </a:r>
          </a:p>
          <a:p>
            <a:pPr algn="just"/>
            <a:endParaRPr lang="cs-CZ" sz="2500" dirty="0"/>
          </a:p>
        </p:txBody>
      </p:sp>
    </p:spTree>
    <p:extLst>
      <p:ext uri="{BB962C8B-B14F-4D97-AF65-F5344CB8AC3E}">
        <p14:creationId xmlns:p14="http://schemas.microsoft.com/office/powerpoint/2010/main" val="297124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datum 3"/>
          <p:cNvSpPr>
            <a:spLocks noGrp="1"/>
          </p:cNvSpPr>
          <p:nvPr>
            <p:ph type="dt" sz="half" idx="4294967295"/>
          </p:nvPr>
        </p:nvSpPr>
        <p:spPr/>
        <p:txBody>
          <a:bodyPr/>
          <a:lstStyle/>
          <a:p>
            <a:r>
              <a:rPr lang="de-DE" altLang="cs-CZ"/>
              <a:t/>
            </a:r>
            <a:br>
              <a:rPr lang="de-DE" altLang="cs-CZ"/>
            </a:br>
            <a:endParaRPr lang="de-DE" altLang="cs-CZ"/>
          </a:p>
        </p:txBody>
      </p:sp>
      <p:sp>
        <p:nvSpPr>
          <p:cNvPr id="21" name="Zástupný symbol pro zápatí 4"/>
          <p:cNvSpPr>
            <a:spLocks noGrp="1"/>
          </p:cNvSpPr>
          <p:nvPr>
            <p:ph type="ftr" sz="quarter" idx="11"/>
          </p:nvPr>
        </p:nvSpPr>
        <p:spPr/>
        <p:txBody>
          <a:bodyPr/>
          <a:lstStyle/>
          <a:p>
            <a:endParaRPr lang="de-DE" altLang="cs-CZ" dirty="0"/>
          </a:p>
        </p:txBody>
      </p:sp>
      <p:sp>
        <p:nvSpPr>
          <p:cNvPr id="22" name="Zástupný symbol pro číslo snímku 5"/>
          <p:cNvSpPr>
            <a:spLocks noGrp="1"/>
          </p:cNvSpPr>
          <p:nvPr>
            <p:ph type="sldNum" sz="quarter" idx="4294967295"/>
          </p:nvPr>
        </p:nvSpPr>
        <p:spPr/>
        <p:txBody>
          <a:bodyPr/>
          <a:lstStyle/>
          <a:p>
            <a:fld id="{AB018A35-BFA6-4474-8F4F-5D3F90125929}" type="slidenum">
              <a:rPr lang="de-DE" altLang="cs-CZ"/>
              <a:pPr/>
              <a:t>18</a:t>
            </a:fld>
            <a:endParaRPr lang="de-DE" altLang="cs-CZ"/>
          </a:p>
        </p:txBody>
      </p:sp>
      <p:sp>
        <p:nvSpPr>
          <p:cNvPr id="145411" name="Rectangle 3"/>
          <p:cNvSpPr>
            <a:spLocks noChangeArrowheads="1"/>
          </p:cNvSpPr>
          <p:nvPr/>
        </p:nvSpPr>
        <p:spPr bwMode="auto">
          <a:xfrm>
            <a:off x="819150" y="381000"/>
            <a:ext cx="7636592"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de-DE" altLang="cs-CZ" sz="2800" b="1" dirty="0">
                <a:solidFill>
                  <a:srgbClr val="9F005A"/>
                </a:solidFill>
                <a:effectLst>
                  <a:outerShdw blurRad="38100" dist="38100" dir="2700000" algn="tl">
                    <a:srgbClr val="C0C0C0"/>
                  </a:outerShdw>
                </a:effectLst>
                <a:latin typeface="Verdana" panose="020B0604030504040204" pitchFamily="34" charset="0"/>
                <a:cs typeface="Times New Roman" panose="02020603050405020304" pitchFamily="18" charset="0"/>
              </a:rPr>
              <a:t> </a:t>
            </a:r>
            <a:br>
              <a:rPr lang="de-DE" altLang="cs-CZ" sz="2800" b="1" dirty="0">
                <a:solidFill>
                  <a:srgbClr val="9F005A"/>
                </a:solidFill>
                <a:effectLst>
                  <a:outerShdw blurRad="38100" dist="38100" dir="2700000" algn="tl">
                    <a:srgbClr val="C0C0C0"/>
                  </a:outerShdw>
                </a:effectLst>
                <a:latin typeface="Verdana" panose="020B0604030504040204" pitchFamily="34" charset="0"/>
                <a:cs typeface="Times New Roman" panose="02020603050405020304" pitchFamily="18" charset="0"/>
              </a:rPr>
            </a:br>
            <a:r>
              <a:rPr lang="cs-CZ" altLang="cs-CZ" sz="2800" b="1" dirty="0" smtClean="0">
                <a:solidFill>
                  <a:srgbClr val="666699"/>
                </a:solidFill>
                <a:effectLst>
                  <a:outerShdw blurRad="38100" dist="38100" dir="2700000" algn="tl">
                    <a:srgbClr val="C0C0C0"/>
                  </a:outerShdw>
                </a:effectLst>
                <a:latin typeface="Verdana" panose="020B0604030504040204" pitchFamily="34" charset="0"/>
                <a:cs typeface="Times New Roman" panose="02020603050405020304" pitchFamily="18" charset="0"/>
              </a:rPr>
              <a:t>Právní jednání podle nutnosti přijetí </a:t>
            </a:r>
            <a:endParaRPr lang="de-DE" altLang="cs-CZ" sz="2800" b="1" dirty="0">
              <a:solidFill>
                <a:srgbClr val="666699"/>
              </a:solidFill>
              <a:effectLst>
                <a:outerShdw blurRad="38100" dist="38100" dir="2700000" algn="tl">
                  <a:srgbClr val="C0C0C0"/>
                </a:outerShdw>
              </a:effectLst>
              <a:latin typeface="Verdana" panose="020B0604030504040204" pitchFamily="34" charset="0"/>
              <a:cs typeface="Times New Roman" panose="02020603050405020304" pitchFamily="18" charset="0"/>
            </a:endParaRPr>
          </a:p>
        </p:txBody>
      </p:sp>
      <p:sp>
        <p:nvSpPr>
          <p:cNvPr id="145412" name="Text Box 4"/>
          <p:cNvSpPr txBox="1">
            <a:spLocks noChangeArrowheads="1"/>
          </p:cNvSpPr>
          <p:nvPr/>
        </p:nvSpPr>
        <p:spPr bwMode="auto">
          <a:xfrm>
            <a:off x="1381125" y="2763838"/>
            <a:ext cx="1800225" cy="376237"/>
          </a:xfrm>
          <a:prstGeom prst="rect">
            <a:avLst/>
          </a:prstGeom>
          <a:solidFill>
            <a:srgbClr val="99CCFF"/>
          </a:solidFill>
          <a:ln w="9525">
            <a:solidFill>
              <a:srgbClr val="00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smtClean="0">
                <a:latin typeface="Verdana" panose="020B0604030504040204" pitchFamily="34" charset="0"/>
              </a:rPr>
              <a:t>adresované</a:t>
            </a:r>
          </a:p>
          <a:p>
            <a:pPr algn="ctr">
              <a:spcBef>
                <a:spcPct val="40000"/>
              </a:spcBef>
              <a:buClr>
                <a:srgbClr val="CC0000"/>
              </a:buClr>
              <a:buSzPct val="80000"/>
              <a:buFont typeface="Wingdings 2" panose="05020102010507070707" pitchFamily="18" charset="2"/>
              <a:buNone/>
            </a:pPr>
            <a:endParaRPr lang="de-DE" altLang="cs-CZ" sz="1800" dirty="0">
              <a:latin typeface="Verdana" panose="020B0604030504040204" pitchFamily="34" charset="0"/>
            </a:endParaRPr>
          </a:p>
        </p:txBody>
      </p:sp>
      <p:sp>
        <p:nvSpPr>
          <p:cNvPr id="145413" name="Text Box 5"/>
          <p:cNvSpPr txBox="1">
            <a:spLocks noChangeArrowheads="1"/>
          </p:cNvSpPr>
          <p:nvPr/>
        </p:nvSpPr>
        <p:spPr bwMode="auto">
          <a:xfrm>
            <a:off x="5711826" y="2763838"/>
            <a:ext cx="2382044" cy="376237"/>
          </a:xfrm>
          <a:prstGeom prst="rect">
            <a:avLst/>
          </a:prstGeom>
          <a:solidFill>
            <a:srgbClr val="99CCFF"/>
          </a:solidFill>
          <a:ln w="9525">
            <a:solidFill>
              <a:srgbClr val="00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rIns="36000"/>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smtClean="0">
                <a:latin typeface="Verdana" panose="020B0604030504040204" pitchFamily="34" charset="0"/>
              </a:rPr>
              <a:t>neadresované</a:t>
            </a:r>
            <a:endParaRPr lang="de-DE" altLang="cs-CZ" sz="1800" dirty="0">
              <a:latin typeface="Verdana" panose="020B0604030504040204" pitchFamily="34" charset="0"/>
            </a:endParaRPr>
          </a:p>
        </p:txBody>
      </p:sp>
      <p:cxnSp>
        <p:nvCxnSpPr>
          <p:cNvPr id="145414" name="AutoShape 6"/>
          <p:cNvCxnSpPr>
            <a:cxnSpLocks noChangeShapeType="1"/>
            <a:stCxn id="145424" idx="2"/>
            <a:endCxn id="145412" idx="0"/>
          </p:cNvCxnSpPr>
          <p:nvPr/>
        </p:nvCxnSpPr>
        <p:spPr bwMode="auto">
          <a:xfrm rot="5400000">
            <a:off x="3196432" y="1385094"/>
            <a:ext cx="463550" cy="2293937"/>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15" name="AutoShape 7"/>
          <p:cNvCxnSpPr>
            <a:cxnSpLocks noChangeShapeType="1"/>
            <a:stCxn id="145413" idx="0"/>
            <a:endCxn id="145424" idx="2"/>
          </p:cNvCxnSpPr>
          <p:nvPr/>
        </p:nvCxnSpPr>
        <p:spPr bwMode="auto">
          <a:xfrm rot="5400000" flipH="1">
            <a:off x="5493544" y="1381919"/>
            <a:ext cx="463550" cy="2300288"/>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416" name="Text Box 8"/>
          <p:cNvSpPr txBox="1">
            <a:spLocks noChangeArrowheads="1"/>
          </p:cNvSpPr>
          <p:nvPr/>
        </p:nvSpPr>
        <p:spPr bwMode="auto">
          <a:xfrm>
            <a:off x="4721225" y="3832225"/>
            <a:ext cx="1979613" cy="1133475"/>
          </a:xfrm>
          <a:prstGeom prst="rect">
            <a:avLst/>
          </a:prstGeom>
          <a:solidFill>
            <a:srgbClr val="B0EE00"/>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4763" indent="-4763">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a:latin typeface="Verdana" panose="020B0604030504040204" pitchFamily="34" charset="0"/>
              </a:rPr>
              <a:t>z</a:t>
            </a:r>
            <a:r>
              <a:rPr lang="cs-CZ" altLang="cs-CZ" sz="1800" dirty="0" smtClean="0">
                <a:latin typeface="Verdana" panose="020B0604030504040204" pitchFamily="34" charset="0"/>
              </a:rPr>
              <a:t>ávěť </a:t>
            </a:r>
            <a:endParaRPr lang="de-DE" altLang="cs-CZ" sz="1800" dirty="0">
              <a:latin typeface="Verdana" panose="020B0604030504040204" pitchFamily="34" charset="0"/>
            </a:endParaRPr>
          </a:p>
        </p:txBody>
      </p:sp>
      <p:cxnSp>
        <p:nvCxnSpPr>
          <p:cNvPr id="145418" name="AutoShape 10"/>
          <p:cNvCxnSpPr>
            <a:cxnSpLocks noChangeShapeType="1"/>
            <a:stCxn id="145413" idx="2"/>
            <a:endCxn id="145416" idx="0"/>
          </p:cNvCxnSpPr>
          <p:nvPr/>
        </p:nvCxnSpPr>
        <p:spPr bwMode="auto">
          <a:xfrm rot="5400000">
            <a:off x="5947569" y="2904331"/>
            <a:ext cx="692150" cy="1163638"/>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5420" name="Text Box 12"/>
          <p:cNvSpPr txBox="1">
            <a:spLocks noChangeArrowheads="1"/>
          </p:cNvSpPr>
          <p:nvPr/>
        </p:nvSpPr>
        <p:spPr bwMode="auto">
          <a:xfrm>
            <a:off x="4783138" y="5037138"/>
            <a:ext cx="1951037" cy="1668149"/>
          </a:xfrm>
          <a:prstGeom prst="rect">
            <a:avLst/>
          </a:prstGeom>
          <a:noFill/>
          <a:ln>
            <a:noFill/>
          </a:ln>
          <a:effectLst/>
          <a:extLst>
            <a:ext uri="{909E8E84-426E-40DD-AFC4-6F175D3DCCD1}">
              <a14:hiddenFill xmlns:a14="http://schemas.microsoft.com/office/drawing/2010/main">
                <a:solidFill>
                  <a:srgbClr val="B0EE00"/>
                </a:solidFill>
              </a14:hiddenFill>
            </a:ext>
            <a:ext uri="{91240B29-F687-4F45-9708-019B960494DF}">
              <a14:hiddenLine xmlns:a14="http://schemas.microsoft.com/office/drawing/2010/main" w="9525">
                <a:solidFill>
                  <a:srgbClr val="0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absence ochrany právního styku</a:t>
            </a:r>
          </a:p>
          <a:p>
            <a:pPr>
              <a:spcBef>
                <a:spcPct val="40000"/>
              </a:spcBef>
              <a:buClr>
                <a:srgbClr val="CC0000"/>
              </a:buClr>
              <a:buSzPct val="80000"/>
              <a:buFont typeface="Wingdings 2" panose="05020102010507070707" pitchFamily="18" charset="2"/>
              <a:buBlip>
                <a:blip r:embed="rId2"/>
              </a:buBlip>
            </a:pPr>
            <a:r>
              <a:rPr lang="cs-CZ" altLang="cs-CZ" sz="1600" dirty="0">
                <a:latin typeface="Verdana" panose="020B0604030504040204" pitchFamily="34" charset="0"/>
              </a:rPr>
              <a:t>d</a:t>
            </a:r>
            <a:r>
              <a:rPr lang="cs-CZ" altLang="cs-CZ" sz="1600" dirty="0" smtClean="0">
                <a:latin typeface="Verdana" panose="020B0604030504040204" pitchFamily="34" charset="0"/>
              </a:rPr>
              <a:t>ědictví lze odmítnout</a:t>
            </a:r>
            <a:endParaRPr lang="de-DE" altLang="cs-CZ" sz="1600" dirty="0">
              <a:latin typeface="Verdana" panose="020B0604030504040204" pitchFamily="34" charset="0"/>
            </a:endParaRPr>
          </a:p>
        </p:txBody>
      </p:sp>
      <p:sp>
        <p:nvSpPr>
          <p:cNvPr id="145424" name="Text Box 16"/>
          <p:cNvSpPr txBox="1">
            <a:spLocks noChangeArrowheads="1"/>
          </p:cNvSpPr>
          <p:nvPr/>
        </p:nvSpPr>
        <p:spPr bwMode="auto">
          <a:xfrm>
            <a:off x="3284538" y="1924050"/>
            <a:ext cx="2579687" cy="376238"/>
          </a:xfrm>
          <a:prstGeom prst="rect">
            <a:avLst/>
          </a:prstGeom>
          <a:solidFill>
            <a:srgbClr val="DDDDDD"/>
          </a:solidFill>
          <a:ln w="9525">
            <a:solidFill>
              <a:srgbClr val="333333"/>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smtClean="0">
                <a:latin typeface="Verdana" panose="020B0604030504040204" pitchFamily="34" charset="0"/>
              </a:rPr>
              <a:t>Právní jednání</a:t>
            </a:r>
            <a:endParaRPr lang="de-DE" altLang="cs-CZ" sz="1800" dirty="0">
              <a:latin typeface="Verdana" panose="020B0604030504040204" pitchFamily="34" charset="0"/>
            </a:endParaRPr>
          </a:p>
        </p:txBody>
      </p:sp>
      <p:sp>
        <p:nvSpPr>
          <p:cNvPr id="145426" name="Text Box 18"/>
          <p:cNvSpPr txBox="1">
            <a:spLocks noChangeArrowheads="1"/>
          </p:cNvSpPr>
          <p:nvPr/>
        </p:nvSpPr>
        <p:spPr bwMode="auto">
          <a:xfrm>
            <a:off x="157163" y="3825875"/>
            <a:ext cx="1979612" cy="1133475"/>
          </a:xfrm>
          <a:prstGeom prst="rect">
            <a:avLst/>
          </a:prstGeom>
          <a:solidFill>
            <a:srgbClr val="B0EE00"/>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4763" indent="-4763">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a:latin typeface="Verdana" panose="020B0604030504040204" pitchFamily="34" charset="0"/>
              </a:rPr>
              <a:t>k</a:t>
            </a:r>
            <a:r>
              <a:rPr lang="cs-CZ" altLang="cs-CZ" sz="1800" dirty="0" smtClean="0">
                <a:latin typeface="Verdana" panose="020B0604030504040204" pitchFamily="34" charset="0"/>
              </a:rPr>
              <a:t>onkrétnímu adresátovi</a:t>
            </a:r>
            <a:r>
              <a:rPr lang="de-DE" altLang="cs-CZ" sz="1800" dirty="0" smtClean="0">
                <a:latin typeface="Verdana" panose="020B0604030504040204" pitchFamily="34" charset="0"/>
              </a:rPr>
              <a:t>      </a:t>
            </a:r>
            <a:endParaRPr lang="de-DE" altLang="cs-CZ" sz="1800" dirty="0">
              <a:latin typeface="Verdana" panose="020B0604030504040204" pitchFamily="34" charset="0"/>
            </a:endParaRPr>
          </a:p>
        </p:txBody>
      </p:sp>
      <p:sp>
        <p:nvSpPr>
          <p:cNvPr id="145427" name="Text Box 19"/>
          <p:cNvSpPr txBox="1">
            <a:spLocks noChangeArrowheads="1"/>
          </p:cNvSpPr>
          <p:nvPr/>
        </p:nvSpPr>
        <p:spPr bwMode="auto">
          <a:xfrm>
            <a:off x="209550" y="5026025"/>
            <a:ext cx="1949450" cy="1717393"/>
          </a:xfrm>
          <a:prstGeom prst="rect">
            <a:avLst/>
          </a:prstGeom>
          <a:noFill/>
          <a:ln>
            <a:noFill/>
          </a:ln>
          <a:effectLst/>
          <a:extLst>
            <a:ext uri="{909E8E84-426E-40DD-AFC4-6F175D3DCCD1}">
              <a14:hiddenFill xmlns:a14="http://schemas.microsoft.com/office/drawing/2010/main">
                <a:solidFill>
                  <a:srgbClr val="B0EE00"/>
                </a:solidFill>
              </a14:hiddenFill>
            </a:ext>
            <a:ext uri="{91240B29-F687-4F45-9708-019B960494DF}">
              <a14:hiddenLine xmlns:a14="http://schemas.microsoft.com/office/drawing/2010/main" w="9525">
                <a:solidFill>
                  <a:srgbClr val="0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Přijetí </a:t>
            </a:r>
          </a:p>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Výpověď</a:t>
            </a:r>
            <a:endParaRPr lang="de-DE" altLang="cs-CZ" sz="1600" dirty="0">
              <a:latin typeface="Verdana" panose="020B0604030504040204" pitchFamily="34" charset="0"/>
            </a:endParaRPr>
          </a:p>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Odstoupení</a:t>
            </a:r>
          </a:p>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Uznání</a:t>
            </a:r>
          </a:p>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a:t>
            </a:r>
            <a:endParaRPr lang="de-DE" altLang="cs-CZ" sz="1600" dirty="0">
              <a:latin typeface="Verdana" panose="020B0604030504040204" pitchFamily="34" charset="0"/>
            </a:endParaRPr>
          </a:p>
        </p:txBody>
      </p:sp>
      <p:sp>
        <p:nvSpPr>
          <p:cNvPr id="145430" name="Text Box 22"/>
          <p:cNvSpPr txBox="1">
            <a:spLocks noChangeArrowheads="1"/>
          </p:cNvSpPr>
          <p:nvPr/>
        </p:nvSpPr>
        <p:spPr bwMode="auto">
          <a:xfrm>
            <a:off x="2405063" y="3830638"/>
            <a:ext cx="2047874" cy="1133475"/>
          </a:xfrm>
          <a:prstGeom prst="rect">
            <a:avLst/>
          </a:prstGeom>
          <a:solidFill>
            <a:srgbClr val="B0EE00"/>
          </a:solidFill>
          <a:ln w="9525">
            <a:solidFill>
              <a:srgbClr val="0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lgn="ctr">
              <a:spcBef>
                <a:spcPct val="40000"/>
              </a:spcBef>
              <a:buClr>
                <a:srgbClr val="CC0000"/>
              </a:buClr>
              <a:buSzPct val="80000"/>
              <a:buFont typeface="Wingdings 2" panose="05020102010507070707" pitchFamily="18" charset="2"/>
              <a:buNone/>
            </a:pPr>
            <a:r>
              <a:rPr lang="cs-CZ" altLang="cs-CZ" sz="1800" dirty="0" smtClean="0">
                <a:latin typeface="Verdana" panose="020B0604030504040204" pitchFamily="34" charset="0"/>
              </a:rPr>
              <a:t>neurčitým adresátům</a:t>
            </a:r>
            <a:r>
              <a:rPr lang="de-DE" altLang="cs-CZ" sz="1800" dirty="0" smtClean="0">
                <a:latin typeface="Verdana" panose="020B0604030504040204" pitchFamily="34" charset="0"/>
              </a:rPr>
              <a:t>      </a:t>
            </a:r>
            <a:endParaRPr lang="de-DE" altLang="cs-CZ" sz="1800" dirty="0">
              <a:latin typeface="Verdana" panose="020B0604030504040204" pitchFamily="34" charset="0"/>
            </a:endParaRPr>
          </a:p>
        </p:txBody>
      </p:sp>
      <p:sp>
        <p:nvSpPr>
          <p:cNvPr id="145431" name="Text Box 23"/>
          <p:cNvSpPr txBox="1">
            <a:spLocks noChangeArrowheads="1"/>
          </p:cNvSpPr>
          <p:nvPr/>
        </p:nvSpPr>
        <p:spPr bwMode="auto">
          <a:xfrm>
            <a:off x="2457449" y="5035550"/>
            <a:ext cx="1995487" cy="1668149"/>
          </a:xfrm>
          <a:prstGeom prst="rect">
            <a:avLst/>
          </a:prstGeom>
          <a:noFill/>
          <a:ln>
            <a:noFill/>
          </a:ln>
          <a:effectLst/>
          <a:extLst>
            <a:ext uri="{909E8E84-426E-40DD-AFC4-6F175D3DCCD1}">
              <a14:hiddenFill xmlns:a14="http://schemas.microsoft.com/office/drawing/2010/main">
                <a:solidFill>
                  <a:srgbClr val="B0EE00"/>
                </a:solidFill>
              </a14:hiddenFill>
            </a:ext>
            <a:ext uri="{91240B29-F687-4F45-9708-019B960494DF}">
              <a14:hiddenLine xmlns:a14="http://schemas.microsoft.com/office/drawing/2010/main" w="9525">
                <a:solidFill>
                  <a:srgbClr val="008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88925" indent="-288925">
              <a:defRPr sz="2400">
                <a:solidFill>
                  <a:schemeClr val="tx1"/>
                </a:solidFill>
                <a:latin typeface="Times New Roman" panose="02020603050405020304" pitchFamily="18" charset="0"/>
              </a:defRPr>
            </a:lvl1pPr>
            <a:lvl2pPr marL="768350" indent="-288925">
              <a:defRPr sz="2400">
                <a:solidFill>
                  <a:schemeClr val="tx1"/>
                </a:solidFill>
                <a:latin typeface="Times New Roman" panose="02020603050405020304" pitchFamily="18" charset="0"/>
              </a:defRPr>
            </a:lvl2pPr>
            <a:lvl3pPr marL="1235075" indent="-276225">
              <a:defRPr sz="2400">
                <a:solidFill>
                  <a:schemeClr val="tx1"/>
                </a:solidFill>
                <a:latin typeface="Times New Roman" panose="02020603050405020304" pitchFamily="18" charset="0"/>
              </a:defRPr>
            </a:lvl3pPr>
            <a:lvl4pPr marL="2570163" indent="-381000">
              <a:defRPr sz="2400">
                <a:solidFill>
                  <a:schemeClr val="tx1"/>
                </a:solidFill>
                <a:latin typeface="Times New Roman" panose="02020603050405020304" pitchFamily="18" charset="0"/>
              </a:defRPr>
            </a:lvl4pPr>
            <a:lvl5pPr marL="3141663" indent="-381000">
              <a:defRPr sz="2400">
                <a:solidFill>
                  <a:schemeClr val="tx1"/>
                </a:solidFill>
                <a:latin typeface="Times New Roman" panose="02020603050405020304" pitchFamily="18" charset="0"/>
              </a:defRPr>
            </a:lvl5pPr>
            <a:lvl6pPr marL="3598863" indent="-381000" fontAlgn="base">
              <a:spcBef>
                <a:spcPct val="0"/>
              </a:spcBef>
              <a:spcAft>
                <a:spcPct val="0"/>
              </a:spcAft>
              <a:defRPr sz="2400">
                <a:solidFill>
                  <a:schemeClr val="tx1"/>
                </a:solidFill>
                <a:latin typeface="Times New Roman" panose="02020603050405020304" pitchFamily="18" charset="0"/>
              </a:defRPr>
            </a:lvl6pPr>
            <a:lvl7pPr marL="4056063" indent="-381000" fontAlgn="base">
              <a:spcBef>
                <a:spcPct val="0"/>
              </a:spcBef>
              <a:spcAft>
                <a:spcPct val="0"/>
              </a:spcAft>
              <a:defRPr sz="2400">
                <a:solidFill>
                  <a:schemeClr val="tx1"/>
                </a:solidFill>
                <a:latin typeface="Times New Roman" panose="02020603050405020304" pitchFamily="18" charset="0"/>
              </a:defRPr>
            </a:lvl7pPr>
            <a:lvl8pPr marL="4513263" indent="-381000" fontAlgn="base">
              <a:spcBef>
                <a:spcPct val="0"/>
              </a:spcBef>
              <a:spcAft>
                <a:spcPct val="0"/>
              </a:spcAft>
              <a:defRPr sz="2400">
                <a:solidFill>
                  <a:schemeClr val="tx1"/>
                </a:solidFill>
                <a:latin typeface="Times New Roman" panose="02020603050405020304" pitchFamily="18" charset="0"/>
              </a:defRPr>
            </a:lvl8pPr>
            <a:lvl9pPr marL="4970463" indent="-381000" fontAlgn="base">
              <a:spcBef>
                <a:spcPct val="0"/>
              </a:spcBef>
              <a:spcAft>
                <a:spcPct val="0"/>
              </a:spcAft>
              <a:defRPr sz="2400">
                <a:solidFill>
                  <a:schemeClr val="tx1"/>
                </a:solidFill>
                <a:latin typeface="Times New Roman" panose="02020603050405020304" pitchFamily="18" charset="0"/>
              </a:defRPr>
            </a:lvl9pPr>
          </a:lstStyle>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Veřejná nabídka a soutěž o ni - § 1780 a § 1772</a:t>
            </a:r>
          </a:p>
          <a:p>
            <a:pPr>
              <a:spcBef>
                <a:spcPct val="40000"/>
              </a:spcBef>
              <a:buClr>
                <a:srgbClr val="CC0000"/>
              </a:buClr>
              <a:buSzPct val="80000"/>
              <a:buFont typeface="Wingdings 2" panose="05020102010507070707" pitchFamily="18" charset="2"/>
              <a:buBlip>
                <a:blip r:embed="rId2"/>
              </a:buBlip>
            </a:pPr>
            <a:r>
              <a:rPr lang="cs-CZ" altLang="cs-CZ" sz="1600" dirty="0" smtClean="0">
                <a:latin typeface="Verdana" panose="020B0604030504040204" pitchFamily="34" charset="0"/>
              </a:rPr>
              <a:t>Veřejný příslib - § 2884</a:t>
            </a:r>
            <a:endParaRPr lang="de-DE" altLang="cs-CZ" sz="1600" dirty="0">
              <a:latin typeface="Verdana" panose="020B0604030504040204" pitchFamily="34" charset="0"/>
            </a:endParaRPr>
          </a:p>
        </p:txBody>
      </p:sp>
      <p:cxnSp>
        <p:nvCxnSpPr>
          <p:cNvPr id="145432" name="AutoShape 24"/>
          <p:cNvCxnSpPr>
            <a:cxnSpLocks noChangeShapeType="1"/>
            <a:stCxn id="145412" idx="2"/>
            <a:endCxn id="145426" idx="0"/>
          </p:cNvCxnSpPr>
          <p:nvPr/>
        </p:nvCxnSpPr>
        <p:spPr bwMode="auto">
          <a:xfrm rot="5400000">
            <a:off x="1371601" y="2916237"/>
            <a:ext cx="685800" cy="1133475"/>
          </a:xfrm>
          <a:prstGeom prst="bentConnector3">
            <a:avLst>
              <a:gd name="adj1" fmla="val 50000"/>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433" name="AutoShape 25"/>
          <p:cNvCxnSpPr>
            <a:cxnSpLocks noChangeShapeType="1"/>
            <a:stCxn id="145430" idx="0"/>
            <a:endCxn id="145412" idx="2"/>
          </p:cNvCxnSpPr>
          <p:nvPr/>
        </p:nvCxnSpPr>
        <p:spPr bwMode="auto">
          <a:xfrm rot="5400000" flipH="1">
            <a:off x="2493169" y="2928144"/>
            <a:ext cx="690563" cy="1114425"/>
          </a:xfrm>
          <a:prstGeom prst="bentConnector3">
            <a:avLst>
              <a:gd name="adj1" fmla="val 49884"/>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958309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5424"/>
                                        </p:tgtEl>
                                        <p:attrNameLst>
                                          <p:attrName>style.visibility</p:attrName>
                                        </p:attrNameLst>
                                      </p:cBhvr>
                                      <p:to>
                                        <p:strVal val="visible"/>
                                      </p:to>
                                    </p:set>
                                    <p:animEffect transition="in" filter="wipe(up)">
                                      <p:cBhvr>
                                        <p:cTn id="7" dur="500"/>
                                        <p:tgtEl>
                                          <p:spTgt spid="1454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499"/>
                                          </p:stCondLst>
                                        </p:cTn>
                                        <p:tgtEl>
                                          <p:spTgt spid="145414"/>
                                        </p:tgtEl>
                                        <p:attrNameLst>
                                          <p:attrName>style.visibility</p:attrName>
                                        </p:attrNameLst>
                                      </p:cBhvr>
                                      <p:to>
                                        <p:strVal val="visible"/>
                                      </p:to>
                                    </p:set>
                                  </p:childTnLst>
                                </p:cTn>
                              </p:par>
                            </p:childTnLst>
                          </p:cTn>
                        </p:par>
                        <p:par>
                          <p:cTn id="12" fill="hold" nodeType="afterGroup">
                            <p:stCondLst>
                              <p:cond delay="500"/>
                            </p:stCondLst>
                            <p:childTnLst>
                              <p:par>
                                <p:cTn id="13" presetID="22" presetClass="entr" presetSubtype="1" fill="hold" grpId="0" nodeType="afterEffect">
                                  <p:stCondLst>
                                    <p:cond delay="0"/>
                                  </p:stCondLst>
                                  <p:childTnLst>
                                    <p:set>
                                      <p:cBhvr>
                                        <p:cTn id="14" dur="1" fill="hold">
                                          <p:stCondLst>
                                            <p:cond delay="0"/>
                                          </p:stCondLst>
                                        </p:cTn>
                                        <p:tgtEl>
                                          <p:spTgt spid="145412"/>
                                        </p:tgtEl>
                                        <p:attrNameLst>
                                          <p:attrName>style.visibility</p:attrName>
                                        </p:attrNameLst>
                                      </p:cBhvr>
                                      <p:to>
                                        <p:strVal val="visible"/>
                                      </p:to>
                                    </p:set>
                                    <p:animEffect transition="in" filter="wipe(up)">
                                      <p:cBhvr>
                                        <p:cTn id="15" dur="500"/>
                                        <p:tgtEl>
                                          <p:spTgt spid="14541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nodeType="clickEffect">
                                  <p:stCondLst>
                                    <p:cond delay="0"/>
                                  </p:stCondLst>
                                  <p:childTnLst>
                                    <p:set>
                                      <p:cBhvr>
                                        <p:cTn id="19" dur="1" fill="hold">
                                          <p:stCondLst>
                                            <p:cond delay="499"/>
                                          </p:stCondLst>
                                        </p:cTn>
                                        <p:tgtEl>
                                          <p:spTgt spid="145415"/>
                                        </p:tgtEl>
                                        <p:attrNameLst>
                                          <p:attrName>style.visibility</p:attrName>
                                        </p:attrNameLst>
                                      </p:cBhvr>
                                      <p:to>
                                        <p:strVal val="visible"/>
                                      </p:to>
                                    </p:set>
                                  </p:childTnLst>
                                </p:cTn>
                              </p:par>
                            </p:childTnLst>
                          </p:cTn>
                        </p:par>
                        <p:par>
                          <p:cTn id="20" fill="hold" nodeType="afterGroup">
                            <p:stCondLst>
                              <p:cond delay="500"/>
                            </p:stCondLst>
                            <p:childTnLst>
                              <p:par>
                                <p:cTn id="21" presetID="22" presetClass="entr" presetSubtype="1" fill="hold" grpId="0" nodeType="afterEffect">
                                  <p:stCondLst>
                                    <p:cond delay="0"/>
                                  </p:stCondLst>
                                  <p:childTnLst>
                                    <p:set>
                                      <p:cBhvr>
                                        <p:cTn id="22" dur="1" fill="hold">
                                          <p:stCondLst>
                                            <p:cond delay="0"/>
                                          </p:stCondLst>
                                        </p:cTn>
                                        <p:tgtEl>
                                          <p:spTgt spid="145413"/>
                                        </p:tgtEl>
                                        <p:attrNameLst>
                                          <p:attrName>style.visibility</p:attrName>
                                        </p:attrNameLst>
                                      </p:cBhvr>
                                      <p:to>
                                        <p:strVal val="visible"/>
                                      </p:to>
                                    </p:set>
                                    <p:animEffect transition="in" filter="wipe(up)">
                                      <p:cBhvr>
                                        <p:cTn id="23" dur="500"/>
                                        <p:tgtEl>
                                          <p:spTgt spid="1454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nodeType="clickEffect">
                                  <p:stCondLst>
                                    <p:cond delay="0"/>
                                  </p:stCondLst>
                                  <p:childTnLst>
                                    <p:set>
                                      <p:cBhvr>
                                        <p:cTn id="27" dur="1" fill="hold">
                                          <p:stCondLst>
                                            <p:cond delay="499"/>
                                          </p:stCondLst>
                                        </p:cTn>
                                        <p:tgtEl>
                                          <p:spTgt spid="145432"/>
                                        </p:tgtEl>
                                        <p:attrNameLst>
                                          <p:attrName>style.visibility</p:attrName>
                                        </p:attrNameLst>
                                      </p:cBhvr>
                                      <p:to>
                                        <p:strVal val="visible"/>
                                      </p:to>
                                    </p:se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145426"/>
                                        </p:tgtEl>
                                        <p:attrNameLst>
                                          <p:attrName>style.visibility</p:attrName>
                                        </p:attrNameLst>
                                      </p:cBhvr>
                                      <p:to>
                                        <p:strVal val="visible"/>
                                      </p:to>
                                    </p:set>
                                    <p:animEffect transition="in" filter="wipe(up)">
                                      <p:cBhvr>
                                        <p:cTn id="31" dur="500"/>
                                        <p:tgtEl>
                                          <p:spTgt spid="145426"/>
                                        </p:tgtEl>
                                      </p:cBhvr>
                                    </p:animEffect>
                                  </p:childTnLst>
                                </p:cTn>
                              </p:par>
                            </p:childTnLst>
                          </p:cTn>
                        </p:par>
                        <p:par>
                          <p:cTn id="32" fill="hold" nodeType="afterGroup">
                            <p:stCondLst>
                              <p:cond delay="1000"/>
                            </p:stCondLst>
                            <p:childTnLst>
                              <p:par>
                                <p:cTn id="33" presetID="22" presetClass="entr" presetSubtype="1" fill="hold" grpId="0" nodeType="afterEffect">
                                  <p:stCondLst>
                                    <p:cond delay="0"/>
                                  </p:stCondLst>
                                  <p:childTnLst>
                                    <p:set>
                                      <p:cBhvr>
                                        <p:cTn id="34" dur="1" fill="hold">
                                          <p:stCondLst>
                                            <p:cond delay="0"/>
                                          </p:stCondLst>
                                        </p:cTn>
                                        <p:tgtEl>
                                          <p:spTgt spid="145427"/>
                                        </p:tgtEl>
                                        <p:attrNameLst>
                                          <p:attrName>style.visibility</p:attrName>
                                        </p:attrNameLst>
                                      </p:cBhvr>
                                      <p:to>
                                        <p:strVal val="visible"/>
                                      </p:to>
                                    </p:set>
                                    <p:animEffect transition="in" filter="wipe(up)">
                                      <p:cBhvr>
                                        <p:cTn id="35" dur="500"/>
                                        <p:tgtEl>
                                          <p:spTgt spid="14542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nodeType="clickEffect">
                                  <p:stCondLst>
                                    <p:cond delay="0"/>
                                  </p:stCondLst>
                                  <p:childTnLst>
                                    <p:set>
                                      <p:cBhvr>
                                        <p:cTn id="39" dur="1" fill="hold">
                                          <p:stCondLst>
                                            <p:cond delay="499"/>
                                          </p:stCondLst>
                                        </p:cTn>
                                        <p:tgtEl>
                                          <p:spTgt spid="145433"/>
                                        </p:tgtEl>
                                        <p:attrNameLst>
                                          <p:attrName>style.visibility</p:attrName>
                                        </p:attrNameLst>
                                      </p:cBhvr>
                                      <p:to>
                                        <p:strVal val="visible"/>
                                      </p:to>
                                    </p:set>
                                  </p:childTnLst>
                                </p:cTn>
                              </p:par>
                            </p:childTnLst>
                          </p:cTn>
                        </p:par>
                        <p:par>
                          <p:cTn id="40" fill="hold" nodeType="afterGroup">
                            <p:stCondLst>
                              <p:cond delay="500"/>
                            </p:stCondLst>
                            <p:childTnLst>
                              <p:par>
                                <p:cTn id="41" presetID="22" presetClass="entr" presetSubtype="1" fill="hold" grpId="0" nodeType="afterEffect">
                                  <p:stCondLst>
                                    <p:cond delay="0"/>
                                  </p:stCondLst>
                                  <p:childTnLst>
                                    <p:set>
                                      <p:cBhvr>
                                        <p:cTn id="42" dur="1" fill="hold">
                                          <p:stCondLst>
                                            <p:cond delay="0"/>
                                          </p:stCondLst>
                                        </p:cTn>
                                        <p:tgtEl>
                                          <p:spTgt spid="145430"/>
                                        </p:tgtEl>
                                        <p:attrNameLst>
                                          <p:attrName>style.visibility</p:attrName>
                                        </p:attrNameLst>
                                      </p:cBhvr>
                                      <p:to>
                                        <p:strVal val="visible"/>
                                      </p:to>
                                    </p:set>
                                    <p:animEffect transition="in" filter="wipe(up)">
                                      <p:cBhvr>
                                        <p:cTn id="43" dur="500"/>
                                        <p:tgtEl>
                                          <p:spTgt spid="145430"/>
                                        </p:tgtEl>
                                      </p:cBhvr>
                                    </p:animEffect>
                                  </p:childTnLst>
                                </p:cTn>
                              </p:par>
                            </p:childTnLst>
                          </p:cTn>
                        </p:par>
                        <p:par>
                          <p:cTn id="44" fill="hold" nodeType="afterGroup">
                            <p:stCondLst>
                              <p:cond delay="1000"/>
                            </p:stCondLst>
                            <p:childTnLst>
                              <p:par>
                                <p:cTn id="45" presetID="22" presetClass="entr" presetSubtype="1" fill="hold" grpId="0" nodeType="afterEffect">
                                  <p:stCondLst>
                                    <p:cond delay="0"/>
                                  </p:stCondLst>
                                  <p:childTnLst>
                                    <p:set>
                                      <p:cBhvr>
                                        <p:cTn id="46" dur="1" fill="hold">
                                          <p:stCondLst>
                                            <p:cond delay="0"/>
                                          </p:stCondLst>
                                        </p:cTn>
                                        <p:tgtEl>
                                          <p:spTgt spid="145431"/>
                                        </p:tgtEl>
                                        <p:attrNameLst>
                                          <p:attrName>style.visibility</p:attrName>
                                        </p:attrNameLst>
                                      </p:cBhvr>
                                      <p:to>
                                        <p:strVal val="visible"/>
                                      </p:to>
                                    </p:set>
                                    <p:animEffect transition="in" filter="wipe(up)">
                                      <p:cBhvr>
                                        <p:cTn id="47" dur="500"/>
                                        <p:tgtEl>
                                          <p:spTgt spid="14543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499"/>
                                          </p:stCondLst>
                                        </p:cTn>
                                        <p:tgtEl>
                                          <p:spTgt spid="145418"/>
                                        </p:tgtEl>
                                        <p:attrNameLst>
                                          <p:attrName>style.visibility</p:attrName>
                                        </p:attrNameLst>
                                      </p:cBhvr>
                                      <p:to>
                                        <p:strVal val="visible"/>
                                      </p:to>
                                    </p:set>
                                  </p:childTnLst>
                                </p:cTn>
                              </p:par>
                            </p:childTnLst>
                          </p:cTn>
                        </p:par>
                        <p:par>
                          <p:cTn id="52" fill="hold" nodeType="afterGroup">
                            <p:stCondLst>
                              <p:cond delay="500"/>
                            </p:stCondLst>
                            <p:childTnLst>
                              <p:par>
                                <p:cTn id="53" presetID="22" presetClass="entr" presetSubtype="1" fill="hold" grpId="0" nodeType="afterEffect">
                                  <p:stCondLst>
                                    <p:cond delay="0"/>
                                  </p:stCondLst>
                                  <p:childTnLst>
                                    <p:set>
                                      <p:cBhvr>
                                        <p:cTn id="54" dur="1" fill="hold">
                                          <p:stCondLst>
                                            <p:cond delay="0"/>
                                          </p:stCondLst>
                                        </p:cTn>
                                        <p:tgtEl>
                                          <p:spTgt spid="145416"/>
                                        </p:tgtEl>
                                        <p:attrNameLst>
                                          <p:attrName>style.visibility</p:attrName>
                                        </p:attrNameLst>
                                      </p:cBhvr>
                                      <p:to>
                                        <p:strVal val="visible"/>
                                      </p:to>
                                    </p:set>
                                    <p:animEffect transition="in" filter="wipe(up)">
                                      <p:cBhvr>
                                        <p:cTn id="55" dur="500"/>
                                        <p:tgtEl>
                                          <p:spTgt spid="145416"/>
                                        </p:tgtEl>
                                      </p:cBhvr>
                                    </p:animEffect>
                                  </p:childTnLst>
                                </p:cTn>
                              </p:par>
                            </p:childTnLst>
                          </p:cTn>
                        </p:par>
                        <p:par>
                          <p:cTn id="56" fill="hold" nodeType="afterGroup">
                            <p:stCondLst>
                              <p:cond delay="1000"/>
                            </p:stCondLst>
                            <p:childTnLst>
                              <p:par>
                                <p:cTn id="57" presetID="22" presetClass="entr" presetSubtype="1" fill="hold" grpId="0" nodeType="afterEffect">
                                  <p:stCondLst>
                                    <p:cond delay="0"/>
                                  </p:stCondLst>
                                  <p:childTnLst>
                                    <p:set>
                                      <p:cBhvr>
                                        <p:cTn id="58" dur="1" fill="hold">
                                          <p:stCondLst>
                                            <p:cond delay="0"/>
                                          </p:stCondLst>
                                        </p:cTn>
                                        <p:tgtEl>
                                          <p:spTgt spid="145420"/>
                                        </p:tgtEl>
                                        <p:attrNameLst>
                                          <p:attrName>style.visibility</p:attrName>
                                        </p:attrNameLst>
                                      </p:cBhvr>
                                      <p:to>
                                        <p:strVal val="visible"/>
                                      </p:to>
                                    </p:set>
                                    <p:animEffect transition="in" filter="wipe(up)">
                                      <p:cBhvr>
                                        <p:cTn id="59" dur="500"/>
                                        <p:tgtEl>
                                          <p:spTgt spid="145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412" grpId="0" animBg="1" autoUpdateAnimBg="0"/>
      <p:bldP spid="145413" grpId="0" animBg="1" autoUpdateAnimBg="0"/>
      <p:bldP spid="145416" grpId="0" animBg="1" autoUpdateAnimBg="0"/>
      <p:bldP spid="145420" grpId="0" autoUpdateAnimBg="0"/>
      <p:bldP spid="145424" grpId="0" animBg="1" autoUpdateAnimBg="0"/>
      <p:bldP spid="145426" grpId="0" animBg="1" autoUpdateAnimBg="0"/>
      <p:bldP spid="145427" grpId="0" autoUpdateAnimBg="0"/>
      <p:bldP spid="145430" grpId="0" animBg="1" autoUpdateAnimBg="0"/>
      <p:bldP spid="145431"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19</a:t>
            </a:fld>
            <a:endParaRPr lang="cs-CZ" altLang="cs-CZ" dirty="0"/>
          </a:p>
        </p:txBody>
      </p:sp>
      <p:sp>
        <p:nvSpPr>
          <p:cNvPr id="96258" name="Rectangle 2"/>
          <p:cNvSpPr>
            <a:spLocks noGrp="1" noChangeArrowheads="1"/>
          </p:cNvSpPr>
          <p:nvPr>
            <p:ph type="title"/>
          </p:nvPr>
        </p:nvSpPr>
        <p:spPr>
          <a:xfrm>
            <a:off x="509589" y="852929"/>
            <a:ext cx="8086635" cy="530197"/>
          </a:xfrm>
        </p:spPr>
        <p:txBody>
          <a:bodyPr/>
          <a:lstStyle/>
          <a:p>
            <a:r>
              <a:rPr lang="cs-CZ" altLang="cs-CZ" dirty="0" smtClean="0"/>
              <a:t>Adresovaná právní jednání (</a:t>
            </a:r>
            <a:r>
              <a:rPr lang="cs-CZ" altLang="cs-CZ" dirty="0" err="1" smtClean="0"/>
              <a:t>empfangsbedürftig</a:t>
            </a:r>
            <a:r>
              <a:rPr lang="cs-CZ" altLang="cs-CZ" dirty="0" smtClean="0"/>
              <a:t>)</a:t>
            </a:r>
            <a:endParaRPr lang="cs-CZ" altLang="cs-CZ" dirty="0"/>
          </a:p>
        </p:txBody>
      </p:sp>
      <p:sp>
        <p:nvSpPr>
          <p:cNvPr id="96259" name="Rectangle 3"/>
          <p:cNvSpPr>
            <a:spLocks noGrp="1" noChangeArrowheads="1"/>
          </p:cNvSpPr>
          <p:nvPr>
            <p:ph type="body" idx="1"/>
          </p:nvPr>
        </p:nvSpPr>
        <p:spPr>
          <a:xfrm>
            <a:off x="509589" y="1667435"/>
            <a:ext cx="8082321" cy="2294965"/>
          </a:xfrm>
        </p:spPr>
        <p:txBody>
          <a:bodyPr/>
          <a:lstStyle/>
          <a:p>
            <a:r>
              <a:rPr lang="cs-CZ" sz="2600" dirty="0" smtClean="0"/>
              <a:t>jsou </a:t>
            </a:r>
            <a:r>
              <a:rPr lang="cs-CZ" sz="2600" dirty="0"/>
              <a:t>adresována určité osobě, resp. osobám, ale jsou </a:t>
            </a:r>
            <a:r>
              <a:rPr lang="cs-CZ" sz="2600" dirty="0" smtClean="0"/>
              <a:t>perfektní (dovršená) až „doručením“ </a:t>
            </a:r>
            <a:r>
              <a:rPr lang="cs-CZ" sz="2600" dirty="0"/>
              <a:t>právního jednání </a:t>
            </a:r>
            <a:r>
              <a:rPr lang="cs-CZ" sz="2600" dirty="0" smtClean="0"/>
              <a:t>tomuto adresátovi</a:t>
            </a:r>
          </a:p>
          <a:p>
            <a:r>
              <a:rPr lang="cs-CZ" sz="2600" dirty="0" smtClean="0"/>
              <a:t>právní </a:t>
            </a:r>
            <a:r>
              <a:rPr lang="cs-CZ" sz="2600" dirty="0"/>
              <a:t>jednání </a:t>
            </a:r>
            <a:r>
              <a:rPr lang="cs-CZ" sz="2600" dirty="0" smtClean="0"/>
              <a:t>musí dojít „</a:t>
            </a:r>
            <a:r>
              <a:rPr lang="cs-CZ" sz="2600" dirty="0"/>
              <a:t>sféry dispozice“ </a:t>
            </a:r>
            <a:r>
              <a:rPr lang="cs-CZ" sz="2600" dirty="0" smtClean="0"/>
              <a:t>adresáta („</a:t>
            </a:r>
            <a:r>
              <a:rPr lang="cs-CZ" sz="2600" dirty="0" err="1" smtClean="0"/>
              <a:t>Machtbereich</a:t>
            </a:r>
            <a:r>
              <a:rPr lang="cs-CZ" sz="2600" dirty="0" smtClean="0"/>
              <a:t>“)</a:t>
            </a:r>
          </a:p>
          <a:p>
            <a:r>
              <a:rPr lang="cs-CZ" sz="2600" dirty="0" smtClean="0"/>
              <a:t>tak</a:t>
            </a:r>
            <a:r>
              <a:rPr lang="cs-CZ" sz="2600" dirty="0"/>
              <a:t>, aby bylo pro adresáta snadno dosažitelné, protože jde o místo, resp. prostor, kterým adresát může </a:t>
            </a:r>
            <a:r>
              <a:rPr lang="cs-CZ" sz="2600" dirty="0" smtClean="0"/>
              <a:t>disponovat (</a:t>
            </a:r>
            <a:r>
              <a:rPr lang="cs-CZ" sz="2600" dirty="0"/>
              <a:t>dopis ve schránce, popř. oznámení o uložení zásilky na poště zanechané ve </a:t>
            </a:r>
            <a:r>
              <a:rPr lang="cs-CZ" sz="2600" dirty="0" smtClean="0"/>
              <a:t>schránce, e-mailová schránka </a:t>
            </a:r>
            <a:r>
              <a:rPr lang="cs-CZ" sz="2600" dirty="0"/>
              <a:t>atp.). </a:t>
            </a:r>
            <a:endParaRPr lang="cs-CZ" sz="2600" dirty="0" smtClean="0"/>
          </a:p>
          <a:p>
            <a:r>
              <a:rPr lang="cs-CZ" sz="2600" dirty="0" smtClean="0"/>
              <a:t>např</a:t>
            </a:r>
            <a:r>
              <a:rPr lang="cs-CZ" sz="2600" dirty="0"/>
              <a:t>. oferta je adresována </a:t>
            </a:r>
            <a:r>
              <a:rPr lang="cs-CZ" sz="2600" dirty="0" smtClean="0"/>
              <a:t>adresátovi (</a:t>
            </a:r>
            <a:r>
              <a:rPr lang="cs-CZ" sz="2600" dirty="0" err="1" smtClean="0"/>
              <a:t>oblátovi</a:t>
            </a:r>
            <a:r>
              <a:rPr lang="cs-CZ" sz="2600" dirty="0" smtClean="0"/>
              <a:t>, </a:t>
            </a:r>
            <a:r>
              <a:rPr lang="cs-CZ" sz="2600" dirty="0"/>
              <a:t>tj. </a:t>
            </a:r>
            <a:r>
              <a:rPr lang="cs-CZ" sz="2600" dirty="0" smtClean="0"/>
              <a:t>tomu, </a:t>
            </a:r>
            <a:r>
              <a:rPr lang="cs-CZ" sz="2600" dirty="0"/>
              <a:t>komu je </a:t>
            </a:r>
            <a:r>
              <a:rPr lang="cs-CZ" sz="2600" dirty="0" smtClean="0"/>
              <a:t>nabízeno)</a:t>
            </a:r>
          </a:p>
          <a:p>
            <a:endParaRPr lang="de-DE" altLang="cs-CZ" sz="2600" dirty="0" smtClean="0"/>
          </a:p>
        </p:txBody>
      </p:sp>
    </p:spTree>
    <p:extLst>
      <p:ext uri="{BB962C8B-B14F-4D97-AF65-F5344CB8AC3E}">
        <p14:creationId xmlns:p14="http://schemas.microsoft.com/office/powerpoint/2010/main" val="3557285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a:t>
            </a:fld>
            <a:endParaRPr lang="cs-CZ" altLang="cs-CZ" dirty="0"/>
          </a:p>
        </p:txBody>
      </p:sp>
      <p:sp>
        <p:nvSpPr>
          <p:cNvPr id="96258" name="Rectangle 2"/>
          <p:cNvSpPr>
            <a:spLocks noGrp="1" noChangeArrowheads="1"/>
          </p:cNvSpPr>
          <p:nvPr>
            <p:ph type="title"/>
          </p:nvPr>
        </p:nvSpPr>
        <p:spPr>
          <a:xfrm>
            <a:off x="2871019" y="344129"/>
            <a:ext cx="5725205" cy="629265"/>
          </a:xfrm>
        </p:spPr>
        <p:txBody>
          <a:bodyPr/>
          <a:lstStyle/>
          <a:p>
            <a:r>
              <a:rPr lang="cs-CZ" altLang="cs-CZ" dirty="0" smtClean="0"/>
              <a:t>Pojem právního jednání </a:t>
            </a:r>
            <a:endParaRPr lang="cs-CZ" altLang="cs-CZ" dirty="0"/>
          </a:p>
        </p:txBody>
      </p:sp>
      <p:sp>
        <p:nvSpPr>
          <p:cNvPr id="96259" name="Rectangle 3"/>
          <p:cNvSpPr>
            <a:spLocks noGrp="1" noChangeArrowheads="1"/>
          </p:cNvSpPr>
          <p:nvPr>
            <p:ph type="body" idx="1"/>
          </p:nvPr>
        </p:nvSpPr>
        <p:spPr>
          <a:xfrm>
            <a:off x="186813" y="1327355"/>
            <a:ext cx="8839200" cy="5530645"/>
          </a:xfrm>
        </p:spPr>
        <p:txBody>
          <a:bodyPr/>
          <a:lstStyle/>
          <a:p>
            <a:r>
              <a:rPr lang="cs-CZ" sz="2600" dirty="0" smtClean="0"/>
              <a:t>OZ právní jednání nedefinuje</a:t>
            </a:r>
          </a:p>
          <a:p>
            <a:r>
              <a:rPr lang="cs-CZ" sz="2800" dirty="0" smtClean="0"/>
              <a:t>„</a:t>
            </a:r>
            <a:r>
              <a:rPr lang="cs-CZ" sz="2800" dirty="0" err="1" smtClean="0"/>
              <a:t>negotium</a:t>
            </a:r>
            <a:r>
              <a:rPr lang="cs-CZ" sz="2800" dirty="0" smtClean="0"/>
              <a:t> </a:t>
            </a:r>
            <a:r>
              <a:rPr lang="cs-CZ" sz="2800" dirty="0" err="1" smtClean="0"/>
              <a:t>juridicum</a:t>
            </a:r>
            <a:r>
              <a:rPr lang="cs-CZ" sz="2800" dirty="0" smtClean="0"/>
              <a:t>“ (pol. 18. století)</a:t>
            </a:r>
            <a:endParaRPr lang="cs-CZ" sz="2600" dirty="0" smtClean="0"/>
          </a:p>
          <a:p>
            <a:r>
              <a:rPr lang="cs-CZ" sz="2600" dirty="0" smtClean="0"/>
              <a:t>§ 545 – 599 OZ obecná úprava pro celé soukromé právo</a:t>
            </a:r>
          </a:p>
          <a:p>
            <a:r>
              <a:rPr lang="cs-CZ" sz="2600" dirty="0" smtClean="0"/>
              <a:t>základní </a:t>
            </a:r>
            <a:r>
              <a:rPr lang="cs-CZ" sz="2600" dirty="0"/>
              <a:t>právní institut, </a:t>
            </a:r>
            <a:r>
              <a:rPr lang="cs-CZ" sz="2600" dirty="0" smtClean="0"/>
              <a:t>kterým se </a:t>
            </a:r>
            <a:r>
              <a:rPr lang="cs-CZ" sz="2600" dirty="0"/>
              <a:t>realizuje autonomie vůle </a:t>
            </a:r>
            <a:r>
              <a:rPr lang="cs-CZ" sz="2600" dirty="0" smtClean="0"/>
              <a:t>a sebeurčení jednajícího (srov. zejména § 3 OZ)</a:t>
            </a:r>
          </a:p>
          <a:p>
            <a:r>
              <a:rPr lang="cs-CZ" sz="2600" dirty="0" smtClean="0"/>
              <a:t>prostřednictvím právního jednání se </a:t>
            </a:r>
            <a:r>
              <a:rPr lang="cs-CZ" sz="2600" dirty="0"/>
              <a:t>zakládají, mění nebo </a:t>
            </a:r>
            <a:r>
              <a:rPr lang="cs-CZ" sz="2600" dirty="0" smtClean="0"/>
              <a:t>ruší </a:t>
            </a:r>
            <a:r>
              <a:rPr lang="cs-CZ" sz="2600" dirty="0"/>
              <a:t>práva a povinnosti </a:t>
            </a:r>
          </a:p>
          <a:p>
            <a:r>
              <a:rPr lang="cs-CZ" sz="2600" dirty="0" smtClean="0"/>
              <a:t>subjektivní </a:t>
            </a:r>
            <a:r>
              <a:rPr lang="cs-CZ" sz="2600" dirty="0"/>
              <a:t>právní </a:t>
            </a:r>
            <a:r>
              <a:rPr lang="cs-CZ" sz="2600" dirty="0" smtClean="0"/>
              <a:t>skutečnost </a:t>
            </a:r>
          </a:p>
          <a:p>
            <a:r>
              <a:rPr lang="cs-CZ" sz="2600" dirty="0" smtClean="0"/>
              <a:t>právní jednání slouží k vyvolání právních následků z vůle jednajícího; projevy vůle tvoří právní jednání:</a:t>
            </a:r>
          </a:p>
          <a:p>
            <a:r>
              <a:rPr lang="cs-CZ" sz="2600" dirty="0"/>
              <a:t>„</a:t>
            </a:r>
            <a:r>
              <a:rPr lang="cs-CZ" sz="2600" i="1" dirty="0" err="1"/>
              <a:t>Willenserklärung</a:t>
            </a:r>
            <a:r>
              <a:rPr lang="cs-CZ" sz="2600" i="1" dirty="0"/>
              <a:t> </a:t>
            </a:r>
            <a:r>
              <a:rPr lang="cs-CZ" sz="2600" i="1" dirty="0" err="1"/>
              <a:t>is</a:t>
            </a:r>
            <a:r>
              <a:rPr lang="cs-CZ" sz="2600" i="1" dirty="0"/>
              <a:t> </a:t>
            </a:r>
            <a:r>
              <a:rPr lang="cs-CZ" sz="2600" i="1" dirty="0" err="1"/>
              <a:t>das</a:t>
            </a:r>
            <a:r>
              <a:rPr lang="cs-CZ" sz="2600" i="1" dirty="0"/>
              <a:t> </a:t>
            </a:r>
            <a:r>
              <a:rPr lang="cs-CZ" sz="2600" i="1" dirty="0" err="1"/>
              <a:t>Mittel</a:t>
            </a:r>
            <a:r>
              <a:rPr lang="cs-CZ" sz="2600" i="1" dirty="0"/>
              <a:t> des </a:t>
            </a:r>
            <a:r>
              <a:rPr lang="cs-CZ" sz="2600" i="1" dirty="0" err="1"/>
              <a:t>Rechtsgeschäfts</a:t>
            </a:r>
            <a:r>
              <a:rPr lang="cs-CZ" sz="2600" i="1" dirty="0"/>
              <a:t>, </a:t>
            </a:r>
            <a:r>
              <a:rPr lang="cs-CZ" sz="2600" i="1" dirty="0" err="1"/>
              <a:t>dieses</a:t>
            </a:r>
            <a:r>
              <a:rPr lang="cs-CZ" sz="2600" i="1" dirty="0"/>
              <a:t> </a:t>
            </a:r>
            <a:r>
              <a:rPr lang="cs-CZ" sz="2600" i="1" dirty="0" err="1"/>
              <a:t>is</a:t>
            </a:r>
            <a:r>
              <a:rPr lang="cs-CZ" sz="2600" i="1" dirty="0"/>
              <a:t> </a:t>
            </a:r>
            <a:r>
              <a:rPr lang="cs-CZ" sz="2600" i="1" dirty="0" err="1"/>
              <a:t>das</a:t>
            </a:r>
            <a:r>
              <a:rPr lang="cs-CZ" sz="2600" i="1" dirty="0"/>
              <a:t> </a:t>
            </a:r>
            <a:r>
              <a:rPr lang="cs-CZ" sz="2600" i="1" dirty="0" err="1"/>
              <a:t>Mittel</a:t>
            </a:r>
            <a:r>
              <a:rPr lang="cs-CZ" sz="2600" i="1" dirty="0"/>
              <a:t> der </a:t>
            </a:r>
            <a:r>
              <a:rPr lang="cs-CZ" sz="2600" i="1" dirty="0" err="1"/>
              <a:t>Privatautonomie</a:t>
            </a:r>
            <a:r>
              <a:rPr lang="cs-CZ" sz="2600" dirty="0"/>
              <a:t>“ (</a:t>
            </a:r>
            <a:r>
              <a:rPr lang="cs-CZ" sz="2600" dirty="0" err="1"/>
              <a:t>Medicus</a:t>
            </a:r>
            <a:r>
              <a:rPr lang="cs-CZ" sz="2600" dirty="0"/>
              <a:t>)</a:t>
            </a:r>
          </a:p>
          <a:p>
            <a:endParaRPr lang="cs-CZ" sz="2600" dirty="0"/>
          </a:p>
          <a:p>
            <a:endParaRPr lang="de-DE" altLang="cs-CZ" dirty="0"/>
          </a:p>
        </p:txBody>
      </p:sp>
    </p:spTree>
    <p:extLst>
      <p:ext uri="{BB962C8B-B14F-4D97-AF65-F5344CB8AC3E}">
        <p14:creationId xmlns:p14="http://schemas.microsoft.com/office/powerpoint/2010/main" val="387182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20</a:t>
            </a:fld>
            <a:endParaRPr lang="cs-CZ" altLang="cs-CZ" dirty="0"/>
          </a:p>
        </p:txBody>
      </p:sp>
      <p:sp>
        <p:nvSpPr>
          <p:cNvPr id="96258" name="Rectangle 2"/>
          <p:cNvSpPr>
            <a:spLocks noGrp="1" noChangeArrowheads="1"/>
          </p:cNvSpPr>
          <p:nvPr>
            <p:ph type="title"/>
          </p:nvPr>
        </p:nvSpPr>
        <p:spPr>
          <a:xfrm>
            <a:off x="265471" y="852929"/>
            <a:ext cx="8878529" cy="530197"/>
          </a:xfrm>
        </p:spPr>
        <p:txBody>
          <a:bodyPr/>
          <a:lstStyle/>
          <a:p>
            <a:r>
              <a:rPr lang="cs-CZ" altLang="cs-CZ" dirty="0" smtClean="0"/>
              <a:t>	Adresovaná právní jednání mezi přítomnými</a:t>
            </a:r>
            <a:endParaRPr lang="cs-CZ" altLang="cs-CZ" dirty="0"/>
          </a:p>
        </p:txBody>
      </p:sp>
      <p:sp>
        <p:nvSpPr>
          <p:cNvPr id="96259" name="Rectangle 3"/>
          <p:cNvSpPr>
            <a:spLocks noGrp="1" noChangeArrowheads="1"/>
          </p:cNvSpPr>
          <p:nvPr>
            <p:ph type="body" idx="1"/>
          </p:nvPr>
        </p:nvSpPr>
        <p:spPr>
          <a:xfrm>
            <a:off x="176981" y="2153265"/>
            <a:ext cx="8849032" cy="4704735"/>
          </a:xfrm>
        </p:spPr>
        <p:txBody>
          <a:bodyPr/>
          <a:lstStyle/>
          <a:p>
            <a:r>
              <a:rPr lang="cs-CZ" sz="2600" dirty="0" smtClean="0"/>
              <a:t>Materializované a nematerializované jednání (</a:t>
            </a:r>
            <a:r>
              <a:rPr lang="de-DE" dirty="0" smtClean="0"/>
              <a:t>körperliche </a:t>
            </a:r>
            <a:r>
              <a:rPr lang="de-DE" dirty="0"/>
              <a:t>oder nicht körperliche </a:t>
            </a:r>
            <a:r>
              <a:rPr lang="de-DE" dirty="0" smtClean="0"/>
              <a:t>Erklärung</a:t>
            </a:r>
            <a:r>
              <a:rPr lang="cs-CZ" dirty="0" smtClean="0"/>
              <a:t>)</a:t>
            </a:r>
          </a:p>
          <a:p>
            <a:r>
              <a:rPr lang="cs-CZ" dirty="0" smtClean="0"/>
              <a:t>Ústní (telefonické) projevy, tj. nematerializovaná jednání musí být příjemci srozumitelná</a:t>
            </a:r>
          </a:p>
          <a:p>
            <a:r>
              <a:rPr lang="cs-CZ" dirty="0" smtClean="0"/>
              <a:t>jazyková neznalost, nedoslýchavost či akustické problémy jdou k tíži toho, kdo projevuje vůli</a:t>
            </a:r>
            <a:r>
              <a:rPr lang="de-DE" dirty="0" smtClean="0"/>
              <a:t> </a:t>
            </a:r>
            <a:r>
              <a:rPr lang="de-DE" dirty="0"/>
              <a:t>(„Vernehmungstheorie</a:t>
            </a:r>
            <a:r>
              <a:rPr lang="de-DE" dirty="0" smtClean="0"/>
              <a:t>“).</a:t>
            </a:r>
            <a:endParaRPr lang="cs-CZ" sz="2600" dirty="0" smtClean="0"/>
          </a:p>
          <a:p>
            <a:endParaRPr lang="cs-CZ" sz="2600" dirty="0" smtClean="0"/>
          </a:p>
          <a:p>
            <a:endParaRPr lang="cs-CZ" sz="2600" dirty="0" smtClean="0"/>
          </a:p>
          <a:p>
            <a:endParaRPr lang="cs-CZ" sz="2600" i="1" dirty="0" smtClean="0"/>
          </a:p>
          <a:p>
            <a:endParaRPr lang="de-DE" altLang="cs-CZ" sz="2600" dirty="0" smtClean="0"/>
          </a:p>
        </p:txBody>
      </p:sp>
    </p:spTree>
    <p:extLst>
      <p:ext uri="{BB962C8B-B14F-4D97-AF65-F5344CB8AC3E}">
        <p14:creationId xmlns:p14="http://schemas.microsoft.com/office/powerpoint/2010/main" val="25898239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21</a:t>
            </a:fld>
            <a:endParaRPr lang="cs-CZ" altLang="cs-CZ" dirty="0"/>
          </a:p>
        </p:txBody>
      </p:sp>
      <p:sp>
        <p:nvSpPr>
          <p:cNvPr id="96258" name="Rectangle 2"/>
          <p:cNvSpPr>
            <a:spLocks noGrp="1" noChangeArrowheads="1"/>
          </p:cNvSpPr>
          <p:nvPr>
            <p:ph type="title"/>
          </p:nvPr>
        </p:nvSpPr>
        <p:spPr>
          <a:xfrm>
            <a:off x="1907458" y="462117"/>
            <a:ext cx="7236542" cy="658760"/>
          </a:xfrm>
        </p:spPr>
        <p:txBody>
          <a:bodyPr/>
          <a:lstStyle/>
          <a:p>
            <a:r>
              <a:rPr lang="cs-CZ" altLang="cs-CZ" dirty="0" smtClean="0"/>
              <a:t>Adresovaná právní jednání mezi nepřítomnými</a:t>
            </a:r>
            <a:endParaRPr lang="cs-CZ" altLang="cs-CZ" dirty="0"/>
          </a:p>
        </p:txBody>
      </p:sp>
      <p:sp>
        <p:nvSpPr>
          <p:cNvPr id="96259" name="Rectangle 3"/>
          <p:cNvSpPr>
            <a:spLocks noGrp="1" noChangeArrowheads="1"/>
          </p:cNvSpPr>
          <p:nvPr>
            <p:ph type="body" idx="1"/>
          </p:nvPr>
        </p:nvSpPr>
        <p:spPr>
          <a:xfrm>
            <a:off x="176981" y="1484671"/>
            <a:ext cx="8849032" cy="5220929"/>
          </a:xfrm>
        </p:spPr>
        <p:txBody>
          <a:bodyPr/>
          <a:lstStyle/>
          <a:p>
            <a:r>
              <a:rPr lang="cs-CZ" sz="2600" dirty="0" smtClean="0"/>
              <a:t>§ 570 odst. 1 OZ:</a:t>
            </a:r>
            <a:r>
              <a:rPr lang="cs-CZ" sz="2600" i="1" dirty="0" smtClean="0"/>
              <a:t> Právní </a:t>
            </a:r>
            <a:r>
              <a:rPr lang="cs-CZ" sz="2600" i="1" dirty="0"/>
              <a:t>jednání působí vůči nepřítomné osobě od okamžiku, kdy jí projev vůle dojde; zmaří-li vědomě druhá strana dojití, platí, že řádně došlo</a:t>
            </a:r>
            <a:r>
              <a:rPr lang="cs-CZ" sz="2600" i="1" dirty="0" smtClean="0"/>
              <a:t>.</a:t>
            </a:r>
          </a:p>
          <a:p>
            <a:r>
              <a:rPr lang="cs-CZ" sz="2600" i="1" dirty="0" smtClean="0"/>
              <a:t>Obdobně § 130 BGB</a:t>
            </a:r>
          </a:p>
          <a:p>
            <a:r>
              <a:rPr lang="cs-CZ" sz="2600" i="1" dirty="0" smtClean="0"/>
              <a:t>Nepřítomná osoba: absence bezprostředního kontaktu</a:t>
            </a:r>
            <a:r>
              <a:rPr lang="cs-CZ" sz="2600" dirty="0" smtClean="0"/>
              <a:t> (nemusí jít ale o „fyzickou“ přítomnost – bezprostřední kontakt zajistí např. i Skype</a:t>
            </a:r>
          </a:p>
          <a:p>
            <a:r>
              <a:rPr lang="cs-CZ" sz="2600" dirty="0" smtClean="0"/>
              <a:t>Speciální pravidla u osob bez plné svéprávnosti</a:t>
            </a:r>
          </a:p>
          <a:p>
            <a:pPr lvl="1"/>
            <a:r>
              <a:rPr lang="cs-CZ" sz="2600" dirty="0" smtClean="0"/>
              <a:t>PJ působí, až </a:t>
            </a:r>
            <a:r>
              <a:rPr lang="cs-CZ" sz="2600" dirty="0"/>
              <a:t>projev vůle </a:t>
            </a:r>
            <a:r>
              <a:rPr lang="cs-CZ" sz="2600" dirty="0" smtClean="0"/>
              <a:t>dojde </a:t>
            </a:r>
            <a:r>
              <a:rPr lang="cs-CZ" sz="2600" dirty="0"/>
              <a:t>zákonnému zástupci nebo opatrovníkovi. </a:t>
            </a:r>
            <a:endParaRPr lang="cs-CZ" sz="2600" dirty="0" smtClean="0"/>
          </a:p>
          <a:p>
            <a:pPr lvl="1"/>
            <a:r>
              <a:rPr lang="cs-CZ" sz="2600" dirty="0" smtClean="0"/>
              <a:t>výjimka u PJ, které poskytují „jen </a:t>
            </a:r>
            <a:r>
              <a:rPr lang="cs-CZ" sz="2600" dirty="0"/>
              <a:t>právní </a:t>
            </a:r>
            <a:r>
              <a:rPr lang="cs-CZ" sz="2600" dirty="0" smtClean="0"/>
              <a:t>výhodu“ (§ 570 odst. 2 OZ)</a:t>
            </a:r>
          </a:p>
          <a:p>
            <a:endParaRPr lang="cs-CZ" sz="2600" dirty="0" smtClean="0"/>
          </a:p>
          <a:p>
            <a:endParaRPr lang="cs-CZ" sz="2600" dirty="0" smtClean="0"/>
          </a:p>
          <a:p>
            <a:endParaRPr lang="cs-CZ" sz="2600" dirty="0" smtClean="0"/>
          </a:p>
          <a:p>
            <a:endParaRPr lang="cs-CZ" sz="2600" dirty="0" smtClean="0"/>
          </a:p>
          <a:p>
            <a:endParaRPr lang="cs-CZ" sz="2600" i="1" dirty="0" smtClean="0"/>
          </a:p>
          <a:p>
            <a:endParaRPr lang="de-DE" altLang="cs-CZ" sz="2600" dirty="0" smtClean="0"/>
          </a:p>
        </p:txBody>
      </p:sp>
    </p:spTree>
    <p:extLst>
      <p:ext uri="{BB962C8B-B14F-4D97-AF65-F5344CB8AC3E}">
        <p14:creationId xmlns:p14="http://schemas.microsoft.com/office/powerpoint/2010/main" val="35915791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22</a:t>
            </a:fld>
            <a:endParaRPr lang="cs-CZ" altLang="cs-CZ" dirty="0"/>
          </a:p>
        </p:txBody>
      </p:sp>
      <p:sp>
        <p:nvSpPr>
          <p:cNvPr id="96258" name="Rectangle 2"/>
          <p:cNvSpPr>
            <a:spLocks noGrp="1" noChangeArrowheads="1"/>
          </p:cNvSpPr>
          <p:nvPr>
            <p:ph type="title"/>
          </p:nvPr>
        </p:nvSpPr>
        <p:spPr>
          <a:xfrm>
            <a:off x="265471" y="852929"/>
            <a:ext cx="8878529" cy="530197"/>
          </a:xfrm>
        </p:spPr>
        <p:txBody>
          <a:bodyPr/>
          <a:lstStyle/>
          <a:p>
            <a:r>
              <a:rPr lang="cs-CZ" altLang="cs-CZ" dirty="0" smtClean="0"/>
              <a:t>Srozumění s adresátem</a:t>
            </a:r>
            <a:endParaRPr lang="cs-CZ" altLang="cs-CZ" dirty="0"/>
          </a:p>
        </p:txBody>
      </p:sp>
      <p:sp>
        <p:nvSpPr>
          <p:cNvPr id="96259" name="Rectangle 3"/>
          <p:cNvSpPr>
            <a:spLocks noGrp="1" noChangeArrowheads="1"/>
          </p:cNvSpPr>
          <p:nvPr>
            <p:ph type="body" idx="1"/>
          </p:nvPr>
        </p:nvSpPr>
        <p:spPr>
          <a:xfrm>
            <a:off x="176981" y="1553497"/>
            <a:ext cx="8849032" cy="5304503"/>
          </a:xfrm>
        </p:spPr>
        <p:txBody>
          <a:bodyPr/>
          <a:lstStyle/>
          <a:p>
            <a:endParaRPr lang="cs-CZ" b="1" dirty="0" smtClean="0"/>
          </a:p>
          <a:p>
            <a:r>
              <a:rPr lang="cs-CZ" sz="2600" b="1" dirty="0" smtClean="0"/>
              <a:t>Ve srozumění s adresátem</a:t>
            </a:r>
          </a:p>
          <a:p>
            <a:pPr lvl="1"/>
            <a:r>
              <a:rPr lang="cs-CZ" sz="2600" dirty="0"/>
              <a:t>r</a:t>
            </a:r>
            <a:r>
              <a:rPr lang="cs-CZ" sz="2600" dirty="0" smtClean="0"/>
              <a:t>ozhodná je skutečná vůle jednajícího, kterou druhá strana znala nebo znát musela (privátní kódy: „knížka“, </a:t>
            </a:r>
            <a:r>
              <a:rPr lang="cs-CZ" sz="2600" i="1" dirty="0"/>
              <a:t>falsa </a:t>
            </a:r>
            <a:r>
              <a:rPr lang="cs-CZ" sz="2600" i="1" dirty="0" err="1"/>
              <a:t>demonstratio</a:t>
            </a:r>
            <a:r>
              <a:rPr lang="cs-CZ" sz="2600" i="1" dirty="0"/>
              <a:t> non </a:t>
            </a:r>
            <a:r>
              <a:rPr lang="cs-CZ" sz="2600" i="1" dirty="0" err="1"/>
              <a:t>nocet</a:t>
            </a:r>
            <a:r>
              <a:rPr lang="cs-CZ" sz="2600" dirty="0" smtClean="0"/>
              <a:t>)</a:t>
            </a:r>
          </a:p>
          <a:p>
            <a:r>
              <a:rPr lang="cs-CZ" sz="2600" b="1" dirty="0" smtClean="0"/>
              <a:t>Bez srozumění s adresátem</a:t>
            </a:r>
          </a:p>
          <a:p>
            <a:pPr lvl="1"/>
            <a:r>
              <a:rPr lang="cs-CZ" sz="2600" dirty="0" smtClean="0"/>
              <a:t>rozhoduje „normativní vůle“ (to, co se adresátovi legitimně jeví jako projev vůle)</a:t>
            </a:r>
          </a:p>
          <a:p>
            <a:endParaRPr lang="de-DE" dirty="0"/>
          </a:p>
          <a:p>
            <a:endParaRPr lang="cs-CZ" sz="2600" dirty="0" smtClean="0"/>
          </a:p>
          <a:p>
            <a:endParaRPr lang="cs-CZ" sz="2600" dirty="0" smtClean="0"/>
          </a:p>
          <a:p>
            <a:endParaRPr lang="cs-CZ" sz="2600" dirty="0" smtClean="0"/>
          </a:p>
          <a:p>
            <a:endParaRPr lang="cs-CZ" sz="2600" i="1" dirty="0" smtClean="0"/>
          </a:p>
          <a:p>
            <a:endParaRPr lang="de-DE" altLang="cs-CZ" sz="2600" dirty="0" smtClean="0"/>
          </a:p>
        </p:txBody>
      </p:sp>
      <p:pic>
        <p:nvPicPr>
          <p:cNvPr id="2" name="Obráze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5161" y="-1"/>
            <a:ext cx="2843391" cy="1952543"/>
          </a:xfrm>
          <a:prstGeom prst="rect">
            <a:avLst/>
          </a:prstGeom>
        </p:spPr>
      </p:pic>
    </p:spTree>
    <p:extLst>
      <p:ext uri="{BB962C8B-B14F-4D97-AF65-F5344CB8AC3E}">
        <p14:creationId xmlns:p14="http://schemas.microsoft.com/office/powerpoint/2010/main" val="19740268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23</a:t>
            </a:fld>
            <a:endParaRPr lang="cs-CZ" altLang="cs-CZ" dirty="0"/>
          </a:p>
        </p:txBody>
      </p:sp>
      <p:sp>
        <p:nvSpPr>
          <p:cNvPr id="96258" name="Rectangle 2"/>
          <p:cNvSpPr>
            <a:spLocks noGrp="1" noChangeArrowheads="1"/>
          </p:cNvSpPr>
          <p:nvPr>
            <p:ph type="title"/>
          </p:nvPr>
        </p:nvSpPr>
        <p:spPr>
          <a:xfrm>
            <a:off x="509589" y="852929"/>
            <a:ext cx="8086635" cy="530197"/>
          </a:xfrm>
        </p:spPr>
        <p:txBody>
          <a:bodyPr/>
          <a:lstStyle/>
          <a:p>
            <a:r>
              <a:rPr lang="cs-CZ" altLang="cs-CZ" dirty="0" smtClean="0"/>
              <a:t>Neadresovaná právní jednání</a:t>
            </a:r>
            <a:endParaRPr lang="cs-CZ" altLang="cs-CZ" dirty="0"/>
          </a:p>
        </p:txBody>
      </p:sp>
      <p:sp>
        <p:nvSpPr>
          <p:cNvPr id="96259" name="Rectangle 3"/>
          <p:cNvSpPr>
            <a:spLocks noGrp="1" noChangeArrowheads="1"/>
          </p:cNvSpPr>
          <p:nvPr>
            <p:ph type="body" idx="1"/>
          </p:nvPr>
        </p:nvSpPr>
        <p:spPr>
          <a:xfrm>
            <a:off x="176981" y="1667435"/>
            <a:ext cx="8849032" cy="5038165"/>
          </a:xfrm>
        </p:spPr>
        <p:txBody>
          <a:bodyPr/>
          <a:lstStyle/>
          <a:p>
            <a:r>
              <a:rPr lang="cs-CZ" sz="2600" dirty="0"/>
              <a:t>právní jednání již od okamžiku, kdy je učiněno</a:t>
            </a:r>
            <a:endParaRPr lang="cs-CZ" sz="2600" dirty="0" smtClean="0"/>
          </a:p>
          <a:p>
            <a:r>
              <a:rPr lang="cs-CZ" sz="2600" dirty="0" smtClean="0"/>
              <a:t>do právní sféry osob zasahuje pouze nepřímo; i pak lze tyto efekty bez obtíží vyloučit (odmítnutí dědictví - § 1486 OZ)</a:t>
            </a:r>
          </a:p>
          <a:p>
            <a:r>
              <a:rPr lang="cs-CZ" sz="2600" dirty="0" smtClean="0"/>
              <a:t>plně se uplatní: teorie vůle (rozhoduje vůle jednajícího) i princip </a:t>
            </a:r>
            <a:r>
              <a:rPr lang="cs-CZ" sz="2600" i="1" dirty="0" smtClean="0"/>
              <a:t>falsa </a:t>
            </a:r>
            <a:r>
              <a:rPr lang="cs-CZ" sz="2600" i="1" dirty="0" err="1" smtClean="0"/>
              <a:t>demonstratio</a:t>
            </a:r>
            <a:r>
              <a:rPr lang="cs-CZ" sz="2600" i="1" dirty="0" smtClean="0"/>
              <a:t> non </a:t>
            </a:r>
            <a:r>
              <a:rPr lang="cs-CZ" sz="2600" i="1" dirty="0" err="1" smtClean="0"/>
              <a:t>nocet</a:t>
            </a:r>
            <a:r>
              <a:rPr lang="cs-CZ" sz="2600" i="1" dirty="0" smtClean="0"/>
              <a:t> </a:t>
            </a:r>
            <a:r>
              <a:rPr lang="cs-CZ" sz="2600" dirty="0" smtClean="0"/>
              <a:t>(nesprávné označení neškodí)</a:t>
            </a:r>
          </a:p>
          <a:p>
            <a:r>
              <a:rPr lang="cs-CZ" sz="2600" dirty="0"/>
              <a:t>n</a:t>
            </a:r>
            <a:r>
              <a:rPr lang="cs-CZ" sz="2600" dirty="0" smtClean="0"/>
              <a:t>ikoliv ale § 570 OZ:</a:t>
            </a:r>
            <a:r>
              <a:rPr lang="cs-CZ" sz="2600" i="1" dirty="0" smtClean="0"/>
              <a:t> Právní </a:t>
            </a:r>
            <a:r>
              <a:rPr lang="cs-CZ" sz="2600" i="1" dirty="0"/>
              <a:t>jednání působí vůči nepřítomné osobě od okamžiku, kdy jí projev vůle dojde; zmaří-li vědomě druhá strana dojití, platí, že řádně došlo</a:t>
            </a:r>
            <a:r>
              <a:rPr lang="cs-CZ" sz="2600" i="1" dirty="0" smtClean="0"/>
              <a:t>.</a:t>
            </a:r>
          </a:p>
          <a:p>
            <a:r>
              <a:rPr lang="cs-CZ" sz="2600" dirty="0" smtClean="0"/>
              <a:t>Ten míří na adresovaná PJ vůči nepřítomnému (závěť v dopise stále zůstává neadresovaná)</a:t>
            </a:r>
          </a:p>
          <a:p>
            <a:endParaRPr lang="de-DE" altLang="cs-CZ" sz="2600" dirty="0" smtClean="0"/>
          </a:p>
        </p:txBody>
      </p:sp>
    </p:spTree>
    <p:extLst>
      <p:ext uri="{BB962C8B-B14F-4D97-AF65-F5344CB8AC3E}">
        <p14:creationId xmlns:p14="http://schemas.microsoft.com/office/powerpoint/2010/main" val="38387782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24</a:t>
            </a:fld>
            <a:endParaRPr lang="cs-CZ" altLang="cs-CZ" dirty="0"/>
          </a:p>
        </p:txBody>
      </p:sp>
      <p:sp>
        <p:nvSpPr>
          <p:cNvPr id="96258" name="Rectangle 2"/>
          <p:cNvSpPr>
            <a:spLocks noGrp="1" noChangeArrowheads="1"/>
          </p:cNvSpPr>
          <p:nvPr>
            <p:ph type="title"/>
          </p:nvPr>
        </p:nvSpPr>
        <p:spPr>
          <a:xfrm>
            <a:off x="2064774" y="-92207"/>
            <a:ext cx="6531450" cy="668510"/>
          </a:xfrm>
        </p:spPr>
        <p:txBody>
          <a:bodyPr/>
          <a:lstStyle/>
          <a:p>
            <a:r>
              <a:rPr lang="cs-CZ" altLang="cs-CZ" dirty="0" smtClean="0"/>
              <a:t>Klasifikace podle formy</a:t>
            </a:r>
            <a:endParaRPr lang="cs-CZ" altLang="cs-CZ" dirty="0"/>
          </a:p>
        </p:txBody>
      </p:sp>
      <p:sp>
        <p:nvSpPr>
          <p:cNvPr id="96259" name="Rectangle 3"/>
          <p:cNvSpPr>
            <a:spLocks noGrp="1" noChangeArrowheads="1"/>
          </p:cNvSpPr>
          <p:nvPr>
            <p:ph type="body" idx="1"/>
          </p:nvPr>
        </p:nvSpPr>
        <p:spPr>
          <a:xfrm>
            <a:off x="0" y="814509"/>
            <a:ext cx="9144000" cy="5609344"/>
          </a:xfrm>
        </p:spPr>
        <p:txBody>
          <a:bodyPr/>
          <a:lstStyle/>
          <a:p>
            <a:r>
              <a:rPr lang="cs-CZ" sz="2200" dirty="0" smtClean="0"/>
              <a:t>formální a neformální jednání</a:t>
            </a:r>
          </a:p>
          <a:p>
            <a:r>
              <a:rPr lang="cs-CZ" sz="2200" dirty="0" smtClean="0"/>
              <a:t>§ 580 odst. 2 OZ: ne </a:t>
            </a:r>
            <a:r>
              <a:rPr lang="cs-CZ" sz="2200" dirty="0"/>
              <a:t>každý rozpor se zákonem působí neplatnost, ale pouze, pokud to smysl a účel zákona </a:t>
            </a:r>
            <a:r>
              <a:rPr lang="cs-CZ" sz="2200" dirty="0" smtClean="0"/>
              <a:t>vyžaduje</a:t>
            </a:r>
          </a:p>
          <a:p>
            <a:r>
              <a:rPr lang="cs-CZ" sz="2200" dirty="0" smtClean="0"/>
              <a:t>porušení </a:t>
            </a:r>
            <a:r>
              <a:rPr lang="cs-CZ" sz="2200" dirty="0"/>
              <a:t>požadavku formy (§ 2, </a:t>
            </a:r>
            <a:r>
              <a:rPr lang="cs-CZ" sz="2200" dirty="0" smtClean="0"/>
              <a:t>§ 582 OZ)</a:t>
            </a:r>
          </a:p>
          <a:p>
            <a:r>
              <a:rPr lang="cs-CZ" sz="2200" dirty="0"/>
              <a:t>tři </a:t>
            </a:r>
            <a:r>
              <a:rPr lang="cs-CZ" sz="2200" dirty="0" smtClean="0"/>
              <a:t>účely formy: a) důkazní (účelem zákonného požadavku lepší </a:t>
            </a:r>
            <a:r>
              <a:rPr lang="cs-CZ" sz="2200" dirty="0"/>
              <a:t>důkazní </a:t>
            </a:r>
            <a:r>
              <a:rPr lang="cs-CZ" sz="2200" dirty="0" smtClean="0"/>
              <a:t>situaci stran pro případ sporu), b) varující funkce (forma má  jednajícího upozornit na význam jednání), c) zajišťovací funkce (požadavek na formu zajišťuje významnou </a:t>
            </a:r>
            <a:r>
              <a:rPr lang="cs-CZ" sz="2200" dirty="0"/>
              <a:t>hodnotu právního </a:t>
            </a:r>
            <a:r>
              <a:rPr lang="cs-CZ" sz="2200" dirty="0" smtClean="0"/>
              <a:t>řádu, typicky </a:t>
            </a:r>
            <a:r>
              <a:rPr lang="cs-CZ" sz="2200" dirty="0"/>
              <a:t>právní </a:t>
            </a:r>
            <a:r>
              <a:rPr lang="cs-CZ" sz="2200" dirty="0" smtClean="0"/>
              <a:t>jistotu a ochranu dobré víry)</a:t>
            </a:r>
          </a:p>
          <a:p>
            <a:r>
              <a:rPr lang="cs-CZ" sz="2200" dirty="0" smtClean="0"/>
              <a:t>nedostatek formy s důkazní funkcí nevede k neplatnosti</a:t>
            </a:r>
          </a:p>
          <a:p>
            <a:r>
              <a:rPr lang="cs-CZ" sz="2200" dirty="0" smtClean="0"/>
              <a:t>v případě neplatnosti u „varovné formy“ jde o neplatnost relativní (nedovolá-li </a:t>
            </a:r>
            <a:r>
              <a:rPr lang="cs-CZ" sz="2200" dirty="0"/>
              <a:t>se strana neplatnosti, právní jednání je </a:t>
            </a:r>
            <a:r>
              <a:rPr lang="cs-CZ" sz="2200" dirty="0" smtClean="0"/>
              <a:t>platné) - § 586 odst. 2</a:t>
            </a:r>
          </a:p>
          <a:p>
            <a:r>
              <a:rPr lang="cs-CZ" sz="2200" dirty="0" smtClean="0"/>
              <a:t>u zajišťovací funkce – automatické narušení </a:t>
            </a:r>
            <a:r>
              <a:rPr lang="cs-CZ" sz="2200" dirty="0"/>
              <a:t>veřejného pořádku (</a:t>
            </a:r>
            <a:r>
              <a:rPr lang="cs-CZ" sz="2200" dirty="0" smtClean="0"/>
              <a:t>ochrany </a:t>
            </a:r>
            <a:r>
              <a:rPr lang="cs-CZ" sz="2200" dirty="0"/>
              <a:t>třetích osob a ochrany právní </a:t>
            </a:r>
            <a:r>
              <a:rPr lang="cs-CZ" sz="2200" dirty="0" smtClean="0"/>
              <a:t>jistoty), podle </a:t>
            </a:r>
            <a:r>
              <a:rPr lang="cs-CZ" sz="2200" dirty="0"/>
              <a:t>§ 588 </a:t>
            </a:r>
            <a:r>
              <a:rPr lang="cs-CZ" sz="2200" dirty="0" smtClean="0"/>
              <a:t>OZ absolutní </a:t>
            </a:r>
            <a:r>
              <a:rPr lang="cs-CZ" sz="2200" dirty="0"/>
              <a:t>neplatnost </a:t>
            </a:r>
            <a:r>
              <a:rPr lang="cs-CZ" sz="2200" dirty="0" smtClean="0"/>
              <a:t>právního jednání?</a:t>
            </a:r>
            <a:endParaRPr lang="cs-CZ" sz="2200" dirty="0"/>
          </a:p>
          <a:p>
            <a:endParaRPr lang="cs-CZ" dirty="0"/>
          </a:p>
          <a:p>
            <a:endParaRPr lang="cs-CZ" sz="1200" dirty="0"/>
          </a:p>
          <a:p>
            <a:pPr lvl="2"/>
            <a:endParaRPr lang="cs-CZ" altLang="cs-CZ" dirty="0" smtClean="0"/>
          </a:p>
        </p:txBody>
      </p:sp>
    </p:spTree>
    <p:extLst>
      <p:ext uri="{BB962C8B-B14F-4D97-AF65-F5344CB8AC3E}">
        <p14:creationId xmlns:p14="http://schemas.microsoft.com/office/powerpoint/2010/main" val="19111953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25</a:t>
            </a:fld>
            <a:endParaRPr lang="cs-CZ" altLang="cs-CZ" dirty="0"/>
          </a:p>
        </p:txBody>
      </p:sp>
      <p:sp>
        <p:nvSpPr>
          <p:cNvPr id="96258" name="Rectangle 2"/>
          <p:cNvSpPr>
            <a:spLocks noGrp="1" noChangeArrowheads="1"/>
          </p:cNvSpPr>
          <p:nvPr>
            <p:ph type="title"/>
          </p:nvPr>
        </p:nvSpPr>
        <p:spPr>
          <a:xfrm>
            <a:off x="2064774" y="-92207"/>
            <a:ext cx="6531450" cy="668510"/>
          </a:xfrm>
        </p:spPr>
        <p:txBody>
          <a:bodyPr/>
          <a:lstStyle/>
          <a:p>
            <a:r>
              <a:rPr lang="cs-CZ" altLang="cs-CZ" dirty="0" err="1" smtClean="0"/>
              <a:t>Osobněprávní</a:t>
            </a:r>
            <a:r>
              <a:rPr lang="cs-CZ" altLang="cs-CZ" dirty="0" smtClean="0"/>
              <a:t> jednání</a:t>
            </a:r>
            <a:endParaRPr lang="cs-CZ" altLang="cs-CZ" dirty="0"/>
          </a:p>
        </p:txBody>
      </p:sp>
      <p:sp>
        <p:nvSpPr>
          <p:cNvPr id="96259" name="Rectangle 3"/>
          <p:cNvSpPr>
            <a:spLocks noGrp="1" noChangeArrowheads="1"/>
          </p:cNvSpPr>
          <p:nvPr>
            <p:ph type="body" idx="1"/>
          </p:nvPr>
        </p:nvSpPr>
        <p:spPr>
          <a:xfrm>
            <a:off x="0" y="1071715"/>
            <a:ext cx="9144000" cy="5352137"/>
          </a:xfrm>
        </p:spPr>
        <p:txBody>
          <a:bodyPr/>
          <a:lstStyle/>
          <a:p>
            <a:r>
              <a:rPr lang="de-DE" i="1" dirty="0" smtClean="0"/>
              <a:t>personenrechtlichen</a:t>
            </a:r>
            <a:r>
              <a:rPr lang="de-DE" dirty="0" smtClean="0"/>
              <a:t> Rechtsgeschäfte</a:t>
            </a:r>
            <a:endParaRPr lang="cs-CZ" dirty="0" smtClean="0"/>
          </a:p>
          <a:p>
            <a:r>
              <a:rPr lang="cs-CZ" dirty="0" smtClean="0"/>
              <a:t>jsou zaměřeny konkrétně na danou osobu a její stav</a:t>
            </a:r>
          </a:p>
          <a:p>
            <a:r>
              <a:rPr lang="cs-CZ" dirty="0" smtClean="0"/>
              <a:t>zpravidla mohou být podstoupeny jen osobně, s limitovanou možností zastoupení (§ 669)</a:t>
            </a:r>
          </a:p>
          <a:p>
            <a:r>
              <a:rPr lang="cs-CZ" dirty="0"/>
              <a:t>n</a:t>
            </a:r>
            <a:r>
              <a:rPr lang="cs-CZ" dirty="0" smtClean="0"/>
              <a:t>elze podmínit</a:t>
            </a:r>
          </a:p>
          <a:p>
            <a:r>
              <a:rPr lang="cs-CZ" dirty="0" smtClean="0"/>
              <a:t>§ 656, § 659</a:t>
            </a:r>
          </a:p>
          <a:p>
            <a:endParaRPr lang="cs-CZ" sz="1200" dirty="0"/>
          </a:p>
          <a:p>
            <a:pPr lvl="2"/>
            <a:endParaRPr lang="cs-CZ" altLang="cs-CZ" dirty="0" smtClean="0"/>
          </a:p>
        </p:txBody>
      </p:sp>
    </p:spTree>
    <p:extLst>
      <p:ext uri="{BB962C8B-B14F-4D97-AF65-F5344CB8AC3E}">
        <p14:creationId xmlns:p14="http://schemas.microsoft.com/office/powerpoint/2010/main" val="3132203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26</a:t>
            </a:fld>
            <a:endParaRPr lang="cs-CZ" altLang="cs-CZ" dirty="0"/>
          </a:p>
        </p:txBody>
      </p:sp>
      <p:sp>
        <p:nvSpPr>
          <p:cNvPr id="96258" name="Rectangle 2"/>
          <p:cNvSpPr>
            <a:spLocks noGrp="1" noChangeArrowheads="1"/>
          </p:cNvSpPr>
          <p:nvPr>
            <p:ph type="title"/>
          </p:nvPr>
        </p:nvSpPr>
        <p:spPr>
          <a:xfrm>
            <a:off x="2064774" y="-92207"/>
            <a:ext cx="6531450" cy="668510"/>
          </a:xfrm>
        </p:spPr>
        <p:txBody>
          <a:bodyPr/>
          <a:lstStyle/>
          <a:p>
            <a:r>
              <a:rPr lang="cs-CZ" altLang="cs-CZ" dirty="0" smtClean="0"/>
              <a:t>Klasifikace podle úplaty</a:t>
            </a:r>
            <a:endParaRPr lang="cs-CZ" altLang="cs-CZ" dirty="0"/>
          </a:p>
        </p:txBody>
      </p:sp>
      <p:sp>
        <p:nvSpPr>
          <p:cNvPr id="96259" name="Rectangle 3"/>
          <p:cNvSpPr>
            <a:spLocks noGrp="1" noChangeArrowheads="1"/>
          </p:cNvSpPr>
          <p:nvPr>
            <p:ph type="body" idx="1"/>
          </p:nvPr>
        </p:nvSpPr>
        <p:spPr>
          <a:xfrm>
            <a:off x="0" y="1071715"/>
            <a:ext cx="9144000" cy="5352137"/>
          </a:xfrm>
        </p:spPr>
        <p:txBody>
          <a:bodyPr/>
          <a:lstStyle/>
          <a:p>
            <a:r>
              <a:rPr lang="cs-CZ" dirty="0"/>
              <a:t>Úplatná </a:t>
            </a:r>
            <a:r>
              <a:rPr lang="cs-CZ" dirty="0" smtClean="0"/>
              <a:t>právní jednání</a:t>
            </a:r>
          </a:p>
          <a:p>
            <a:pPr lvl="1"/>
            <a:r>
              <a:rPr lang="cs-CZ" dirty="0" smtClean="0"/>
              <a:t>jednající </a:t>
            </a:r>
            <a:r>
              <a:rPr lang="cs-CZ" dirty="0"/>
              <a:t>strana </a:t>
            </a:r>
            <a:r>
              <a:rPr lang="cs-CZ" dirty="0" smtClean="0"/>
              <a:t>si nechá </a:t>
            </a:r>
            <a:r>
              <a:rPr lang="cs-CZ" dirty="0"/>
              <a:t>od druhé strany slíbit nějaké vzájemné plnění </a:t>
            </a:r>
            <a:r>
              <a:rPr lang="cs-CZ" dirty="0" smtClean="0"/>
              <a:t>(v</a:t>
            </a:r>
            <a:r>
              <a:rPr lang="cs-CZ" dirty="0"/>
              <a:t> </a:t>
            </a:r>
            <a:r>
              <a:rPr lang="cs-CZ" dirty="0" smtClean="0"/>
              <a:t>penězích</a:t>
            </a:r>
            <a:r>
              <a:rPr lang="cs-CZ" dirty="0"/>
              <a:t> </a:t>
            </a:r>
            <a:r>
              <a:rPr lang="cs-CZ" dirty="0" smtClean="0"/>
              <a:t>či </a:t>
            </a:r>
            <a:r>
              <a:rPr lang="cs-CZ" dirty="0"/>
              <a:t>v jiné majetkové hodnotě). </a:t>
            </a:r>
          </a:p>
          <a:p>
            <a:r>
              <a:rPr lang="cs-CZ" dirty="0" smtClean="0"/>
              <a:t>Neúplatná právní jednání </a:t>
            </a:r>
          </a:p>
          <a:p>
            <a:pPr lvl="1"/>
            <a:r>
              <a:rPr lang="cs-CZ" dirty="0" smtClean="0"/>
              <a:t>žádné plnění (</a:t>
            </a:r>
            <a:r>
              <a:rPr lang="cs-CZ" dirty="0" err="1" smtClean="0"/>
              <a:t>relutární</a:t>
            </a:r>
            <a:r>
              <a:rPr lang="cs-CZ" dirty="0" smtClean="0"/>
              <a:t> i </a:t>
            </a:r>
            <a:r>
              <a:rPr lang="cs-CZ" dirty="0" err="1" smtClean="0"/>
              <a:t>nerelutární</a:t>
            </a:r>
            <a:r>
              <a:rPr lang="cs-CZ" dirty="0" smtClean="0"/>
              <a:t>) u protistrany není žádáno, „bezplatné“ </a:t>
            </a:r>
            <a:r>
              <a:rPr lang="cs-CZ" dirty="0"/>
              <a:t>(</a:t>
            </a:r>
            <a:r>
              <a:rPr lang="cs-CZ" dirty="0" smtClean="0"/>
              <a:t>darování, zápůjčka bez ujednání úroků či většího množství věcí dle § 2392 OZ).</a:t>
            </a:r>
          </a:p>
          <a:p>
            <a:r>
              <a:rPr lang="cs-CZ" dirty="0" smtClean="0"/>
              <a:t>Smíšená právní jednání </a:t>
            </a:r>
          </a:p>
          <a:p>
            <a:pPr lvl="1"/>
            <a:r>
              <a:rPr lang="cs-CZ" dirty="0" smtClean="0"/>
              <a:t>protistrana sice poskytne vzájemné plnění, to však není adekvátní (</a:t>
            </a:r>
            <a:r>
              <a:rPr lang="cs-CZ" dirty="0" err="1"/>
              <a:t>negotium</a:t>
            </a:r>
            <a:r>
              <a:rPr lang="cs-CZ" dirty="0"/>
              <a:t> </a:t>
            </a:r>
            <a:r>
              <a:rPr lang="cs-CZ" dirty="0" err="1"/>
              <a:t>mixtum</a:t>
            </a:r>
            <a:r>
              <a:rPr lang="cs-CZ" dirty="0"/>
              <a:t> </a:t>
            </a:r>
            <a:r>
              <a:rPr lang="cs-CZ" dirty="0" err="1"/>
              <a:t>cum</a:t>
            </a:r>
            <a:r>
              <a:rPr lang="cs-CZ" dirty="0"/>
              <a:t> </a:t>
            </a:r>
            <a:r>
              <a:rPr lang="cs-CZ" dirty="0" err="1" smtClean="0"/>
              <a:t>donatione</a:t>
            </a:r>
            <a:r>
              <a:rPr lang="cs-CZ" dirty="0" smtClean="0"/>
              <a:t>). </a:t>
            </a:r>
          </a:p>
          <a:p>
            <a:pPr lvl="1"/>
            <a:r>
              <a:rPr lang="cs-CZ" dirty="0" smtClean="0"/>
              <a:t>dle okolností může jít o neúměrné </a:t>
            </a:r>
            <a:r>
              <a:rPr lang="cs-CZ" dirty="0"/>
              <a:t>zkrácení </a:t>
            </a:r>
            <a:r>
              <a:rPr lang="cs-CZ" dirty="0" smtClean="0"/>
              <a:t>(</a:t>
            </a:r>
            <a:r>
              <a:rPr lang="cs-CZ" dirty="0" err="1" smtClean="0"/>
              <a:t>leasie</a:t>
            </a:r>
            <a:r>
              <a:rPr lang="cs-CZ" dirty="0" smtClean="0"/>
              <a:t> </a:t>
            </a:r>
            <a:r>
              <a:rPr lang="cs-CZ" dirty="0" err="1" smtClean="0"/>
              <a:t>enormis</a:t>
            </a:r>
            <a:r>
              <a:rPr lang="cs-CZ" dirty="0" smtClean="0"/>
              <a:t>) a</a:t>
            </a:r>
            <a:r>
              <a:rPr lang="cs-CZ" dirty="0"/>
              <a:t> </a:t>
            </a:r>
            <a:r>
              <a:rPr lang="cs-CZ" dirty="0" smtClean="0"/>
              <a:t>lichvu </a:t>
            </a:r>
            <a:r>
              <a:rPr lang="cs-CZ" dirty="0"/>
              <a:t>(§ 1793 a násl., § 1796</a:t>
            </a:r>
            <a:r>
              <a:rPr lang="cs-CZ" dirty="0" smtClean="0"/>
              <a:t>). </a:t>
            </a:r>
            <a:endParaRPr lang="cs-CZ" dirty="0"/>
          </a:p>
          <a:p>
            <a:endParaRPr lang="cs-CZ" dirty="0"/>
          </a:p>
          <a:p>
            <a:endParaRPr lang="cs-CZ" sz="1200" dirty="0"/>
          </a:p>
          <a:p>
            <a:pPr lvl="2"/>
            <a:endParaRPr lang="cs-CZ" altLang="cs-CZ" dirty="0" smtClean="0"/>
          </a:p>
        </p:txBody>
      </p:sp>
    </p:spTree>
    <p:extLst>
      <p:ext uri="{BB962C8B-B14F-4D97-AF65-F5344CB8AC3E}">
        <p14:creationId xmlns:p14="http://schemas.microsoft.com/office/powerpoint/2010/main" val="35346092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27</a:t>
            </a:fld>
            <a:endParaRPr lang="cs-CZ" altLang="cs-CZ" dirty="0"/>
          </a:p>
        </p:txBody>
      </p:sp>
      <p:sp>
        <p:nvSpPr>
          <p:cNvPr id="96258" name="Rectangle 2"/>
          <p:cNvSpPr>
            <a:spLocks noGrp="1" noChangeArrowheads="1"/>
          </p:cNvSpPr>
          <p:nvPr>
            <p:ph type="title"/>
          </p:nvPr>
        </p:nvSpPr>
        <p:spPr>
          <a:xfrm>
            <a:off x="2064774" y="612649"/>
            <a:ext cx="6531450" cy="530351"/>
          </a:xfrm>
        </p:spPr>
        <p:txBody>
          <a:bodyPr/>
          <a:lstStyle/>
          <a:p>
            <a:r>
              <a:rPr lang="cs-CZ" altLang="cs-CZ" dirty="0" smtClean="0"/>
              <a:t>Klasifikace podle právních účinků</a:t>
            </a:r>
            <a:endParaRPr lang="cs-CZ" altLang="cs-CZ" dirty="0"/>
          </a:p>
        </p:txBody>
      </p:sp>
      <p:sp>
        <p:nvSpPr>
          <p:cNvPr id="96259" name="Rectangle 3"/>
          <p:cNvSpPr>
            <a:spLocks noGrp="1" noChangeArrowheads="1"/>
          </p:cNvSpPr>
          <p:nvPr>
            <p:ph type="body" idx="1"/>
          </p:nvPr>
        </p:nvSpPr>
        <p:spPr>
          <a:xfrm>
            <a:off x="228601" y="1514168"/>
            <a:ext cx="8363310" cy="4618345"/>
          </a:xfrm>
        </p:spPr>
        <p:txBody>
          <a:bodyPr/>
          <a:lstStyle/>
          <a:p>
            <a:r>
              <a:rPr lang="cs-CZ" dirty="0" smtClean="0"/>
              <a:t>zavazovací (obligační) právní jednání x dispoziční právní jednání </a:t>
            </a:r>
          </a:p>
          <a:p>
            <a:r>
              <a:rPr lang="cs-CZ" dirty="0" smtClean="0"/>
              <a:t>zavazovací právní jednání zakládající určitá práva (titul, např. kupní smlouva); dispoziční právní jednání, která právo převádí, ruší, mění nebo zatěžují</a:t>
            </a:r>
          </a:p>
          <a:p>
            <a:r>
              <a:rPr lang="cs-CZ" i="1" dirty="0" err="1" smtClean="0"/>
              <a:t>Verpflichtungsgeschäfte</a:t>
            </a:r>
            <a:r>
              <a:rPr lang="cs-CZ" dirty="0" smtClean="0"/>
              <a:t> v. </a:t>
            </a:r>
            <a:r>
              <a:rPr lang="cs-CZ" i="1" dirty="0" err="1" smtClean="0"/>
              <a:t>Verfügungsgeschäfte</a:t>
            </a:r>
            <a:endParaRPr lang="cs-CZ" i="1" dirty="0" smtClean="0"/>
          </a:p>
          <a:p>
            <a:r>
              <a:rPr lang="cs-CZ" dirty="0" smtClean="0"/>
              <a:t>zavazovací jednání jsou obvykle předpokladem dispozičního jednání; časová priorita u dispozičního jednání (irelevantní u zavazovacího jednání)</a:t>
            </a:r>
          </a:p>
          <a:p>
            <a:r>
              <a:rPr lang="cs-CZ" dirty="0"/>
              <a:t>Otázka: jsou </a:t>
            </a:r>
            <a:r>
              <a:rPr lang="cs-CZ" dirty="0" err="1"/>
              <a:t>věcněprávní</a:t>
            </a:r>
            <a:r>
              <a:rPr lang="cs-CZ" dirty="0"/>
              <a:t> účinky dispozičních </a:t>
            </a:r>
            <a:r>
              <a:rPr lang="cs-CZ" dirty="0" smtClean="0"/>
              <a:t>PJ závislé </a:t>
            </a:r>
            <a:r>
              <a:rPr lang="cs-CZ" dirty="0"/>
              <a:t>na existenci či jakýchkoliv vadách úkonů </a:t>
            </a:r>
            <a:r>
              <a:rPr lang="cs-CZ" dirty="0" smtClean="0"/>
              <a:t>obligačních?</a:t>
            </a:r>
          </a:p>
          <a:p>
            <a:r>
              <a:rPr lang="cs-CZ" dirty="0" err="1" smtClean="0"/>
              <a:t>Trennungsprinzip</a:t>
            </a:r>
            <a:r>
              <a:rPr lang="cs-CZ" dirty="0" smtClean="0"/>
              <a:t> - </a:t>
            </a:r>
            <a:r>
              <a:rPr lang="cs-CZ" dirty="0" err="1" smtClean="0"/>
              <a:t>Abstraktionsprinzip</a:t>
            </a:r>
            <a:r>
              <a:rPr lang="cs-CZ" dirty="0" smtClean="0"/>
              <a:t>.</a:t>
            </a:r>
            <a:endParaRPr lang="cs-CZ" altLang="cs-CZ" dirty="0" smtClean="0"/>
          </a:p>
          <a:p>
            <a:endParaRPr lang="cs-CZ" sz="1200" dirty="0"/>
          </a:p>
          <a:p>
            <a:pPr lvl="2"/>
            <a:endParaRPr lang="cs-CZ" altLang="cs-CZ" dirty="0" smtClean="0"/>
          </a:p>
        </p:txBody>
      </p:sp>
    </p:spTree>
    <p:extLst>
      <p:ext uri="{BB962C8B-B14F-4D97-AF65-F5344CB8AC3E}">
        <p14:creationId xmlns:p14="http://schemas.microsoft.com/office/powerpoint/2010/main" val="4118217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4"/>
          <p:cNvSpPr>
            <a:spLocks noGrp="1"/>
          </p:cNvSpPr>
          <p:nvPr>
            <p:ph type="sldNum" sz="quarter" idx="11"/>
          </p:nvPr>
        </p:nvSpPr>
        <p:spPr/>
        <p:txBody>
          <a:bodyPr/>
          <a:lstStyle/>
          <a:p>
            <a:fld id="{DFCCE4E1-ABCF-4F5D-BF07-EFB1B1F25C69}" type="slidenum">
              <a:rPr lang="cs-CZ" altLang="cs-CZ"/>
              <a:pPr/>
              <a:t>28</a:t>
            </a:fld>
            <a:endParaRPr lang="cs-CZ" altLang="cs-CZ" dirty="0"/>
          </a:p>
        </p:txBody>
      </p:sp>
      <p:sp>
        <p:nvSpPr>
          <p:cNvPr id="96258" name="Rectangle 2"/>
          <p:cNvSpPr>
            <a:spLocks noGrp="1" noChangeArrowheads="1"/>
          </p:cNvSpPr>
          <p:nvPr>
            <p:ph type="title"/>
          </p:nvPr>
        </p:nvSpPr>
        <p:spPr>
          <a:xfrm>
            <a:off x="2064774" y="304801"/>
            <a:ext cx="6531450" cy="442451"/>
          </a:xfrm>
        </p:spPr>
        <p:txBody>
          <a:bodyPr/>
          <a:lstStyle/>
          <a:p>
            <a:r>
              <a:rPr lang="cs-CZ" altLang="cs-CZ" dirty="0" smtClean="0"/>
              <a:t>Příklady</a:t>
            </a:r>
            <a:endParaRPr lang="cs-CZ" altLang="cs-CZ" dirty="0"/>
          </a:p>
        </p:txBody>
      </p:sp>
      <p:sp>
        <p:nvSpPr>
          <p:cNvPr id="96259" name="Rectangle 3"/>
          <p:cNvSpPr>
            <a:spLocks noGrp="1" noChangeArrowheads="1"/>
          </p:cNvSpPr>
          <p:nvPr>
            <p:ph type="body" idx="1"/>
          </p:nvPr>
        </p:nvSpPr>
        <p:spPr>
          <a:xfrm>
            <a:off x="88490" y="1258530"/>
            <a:ext cx="8957187" cy="5599470"/>
          </a:xfrm>
        </p:spPr>
        <p:txBody>
          <a:bodyPr/>
          <a:lstStyle/>
          <a:p>
            <a:r>
              <a:rPr lang="cs-CZ" dirty="0" smtClean="0"/>
              <a:t>Obligační jednání: Např. </a:t>
            </a:r>
            <a:r>
              <a:rPr lang="cs-CZ" dirty="0"/>
              <a:t>kupní </a:t>
            </a:r>
            <a:r>
              <a:rPr lang="cs-CZ" dirty="0" smtClean="0"/>
              <a:t>smlouva </a:t>
            </a:r>
            <a:r>
              <a:rPr lang="cs-CZ" dirty="0"/>
              <a:t>zakládá povinnost prodávajícího věc předat kupujícímu a převést mu k ní vlastnické právo (srov. § 2087 </a:t>
            </a:r>
            <a:r>
              <a:rPr lang="cs-CZ" dirty="0" err="1"/>
              <a:t>ObčZ</a:t>
            </a:r>
            <a:r>
              <a:rPr lang="cs-CZ" dirty="0"/>
              <a:t>). Kupující je pak povinen věc převzít a zaplatit kupní cenu (srov. § 2118 </a:t>
            </a:r>
            <a:r>
              <a:rPr lang="cs-CZ" dirty="0" err="1"/>
              <a:t>ObčZ</a:t>
            </a:r>
            <a:r>
              <a:rPr lang="cs-CZ" dirty="0"/>
              <a:t>). Obligační (zavazovací) úkony (smlouvy) zakládají závazkové vztahy, kdy věřiteli náleží nárok (pohledávka) na dodání věci, nicméně zatím ještě žádné věcné (vlastnické) právo k ní. </a:t>
            </a:r>
            <a:endParaRPr lang="cs-CZ" dirty="0" smtClean="0"/>
          </a:p>
          <a:p>
            <a:r>
              <a:rPr lang="cs-CZ" dirty="0" smtClean="0"/>
              <a:t>Věcné </a:t>
            </a:r>
            <a:r>
              <a:rPr lang="cs-CZ" dirty="0"/>
              <a:t>(</a:t>
            </a:r>
            <a:r>
              <a:rPr lang="cs-CZ" dirty="0" smtClean="0"/>
              <a:t>dispoziční) jednání: směřuje přímo k</a:t>
            </a:r>
            <a:r>
              <a:rPr lang="cs-CZ" dirty="0"/>
              <a:t> převodu vlastnického práva z prodávajícího na kupujícího. </a:t>
            </a:r>
            <a:r>
              <a:rPr lang="cs-CZ" dirty="0" smtClean="0"/>
              <a:t>Vychází </a:t>
            </a:r>
            <a:r>
              <a:rPr lang="cs-CZ" dirty="0"/>
              <a:t>z představ stran o tom, komu má (v budoucnu) náležet určité subjektivní (věcné) právo. Následkem věcných úkonů je tedy změna osoby, které náleží určité subjektivní </a:t>
            </a:r>
            <a:r>
              <a:rPr lang="cs-CZ" dirty="0" smtClean="0"/>
              <a:t>(zde </a:t>
            </a:r>
            <a:r>
              <a:rPr lang="cs-CZ" dirty="0"/>
              <a:t>vlastnické) právo. </a:t>
            </a:r>
            <a:r>
              <a:rPr lang="cs-CZ" dirty="0" smtClean="0"/>
              <a:t>Jde </a:t>
            </a:r>
            <a:r>
              <a:rPr lang="cs-CZ" dirty="0"/>
              <a:t>o právní </a:t>
            </a:r>
            <a:r>
              <a:rPr lang="cs-CZ" dirty="0" smtClean="0"/>
              <a:t>jednání, </a:t>
            </a:r>
            <a:r>
              <a:rPr lang="cs-CZ" dirty="0"/>
              <a:t>které působí </a:t>
            </a:r>
            <a:r>
              <a:rPr lang="cs-CZ" dirty="0" smtClean="0"/>
              <a:t>převod</a:t>
            </a:r>
            <a:r>
              <a:rPr lang="cs-CZ" dirty="0"/>
              <a:t>, změnu nebo zánik existující práva; samy žádná práva a povinnosti </a:t>
            </a:r>
            <a:r>
              <a:rPr lang="cs-CZ" dirty="0" smtClean="0"/>
              <a:t>nezakládají.</a:t>
            </a:r>
            <a:endParaRPr lang="cs-CZ" dirty="0"/>
          </a:p>
          <a:p>
            <a:endParaRPr lang="cs-CZ" sz="1200" dirty="0"/>
          </a:p>
          <a:p>
            <a:pPr lvl="2"/>
            <a:endParaRPr lang="cs-CZ" altLang="cs-CZ" dirty="0" smtClean="0"/>
          </a:p>
        </p:txBody>
      </p:sp>
    </p:spTree>
    <p:extLst>
      <p:ext uri="{BB962C8B-B14F-4D97-AF65-F5344CB8AC3E}">
        <p14:creationId xmlns:p14="http://schemas.microsoft.com/office/powerpoint/2010/main" val="40056683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29</a:t>
            </a:fld>
            <a:endParaRPr lang="cs-CZ" altLang="cs-CZ" dirty="0"/>
          </a:p>
        </p:txBody>
      </p:sp>
      <p:sp>
        <p:nvSpPr>
          <p:cNvPr id="96258" name="Rectangle 2"/>
          <p:cNvSpPr>
            <a:spLocks noGrp="1" noChangeArrowheads="1"/>
          </p:cNvSpPr>
          <p:nvPr>
            <p:ph type="title"/>
          </p:nvPr>
        </p:nvSpPr>
        <p:spPr>
          <a:xfrm>
            <a:off x="1622322" y="363794"/>
            <a:ext cx="6973901" cy="668593"/>
          </a:xfrm>
        </p:spPr>
        <p:txBody>
          <a:bodyPr/>
          <a:lstStyle/>
          <a:p>
            <a:r>
              <a:rPr lang="cs-CZ" altLang="cs-CZ" dirty="0" smtClean="0"/>
              <a:t>Právní jednání </a:t>
            </a:r>
            <a:r>
              <a:rPr lang="cs-CZ" altLang="cs-CZ" i="1" dirty="0" smtClean="0"/>
              <a:t>inter </a:t>
            </a:r>
            <a:r>
              <a:rPr lang="cs-CZ" altLang="cs-CZ" i="1" dirty="0" err="1" smtClean="0"/>
              <a:t>vivos</a:t>
            </a:r>
            <a:r>
              <a:rPr lang="cs-CZ" altLang="cs-CZ" dirty="0" smtClean="0"/>
              <a:t> a </a:t>
            </a:r>
            <a:r>
              <a:rPr lang="cs-CZ" altLang="cs-CZ" i="1" dirty="0" err="1" smtClean="0"/>
              <a:t>mortis</a:t>
            </a:r>
            <a:r>
              <a:rPr lang="cs-CZ" altLang="cs-CZ" i="1" dirty="0" smtClean="0"/>
              <a:t> causa</a:t>
            </a:r>
            <a:endParaRPr lang="cs-CZ" altLang="cs-CZ" i="1" dirty="0"/>
          </a:p>
        </p:txBody>
      </p:sp>
      <p:sp>
        <p:nvSpPr>
          <p:cNvPr id="96259" name="Rectangle 3"/>
          <p:cNvSpPr>
            <a:spLocks noGrp="1" noChangeArrowheads="1"/>
          </p:cNvSpPr>
          <p:nvPr>
            <p:ph type="body" idx="1"/>
          </p:nvPr>
        </p:nvSpPr>
        <p:spPr>
          <a:xfrm>
            <a:off x="206477" y="1297858"/>
            <a:ext cx="8770375" cy="5560141"/>
          </a:xfrm>
        </p:spPr>
        <p:txBody>
          <a:bodyPr/>
          <a:lstStyle/>
          <a:p>
            <a:pPr marL="0" indent="0">
              <a:buNone/>
            </a:pPr>
            <a:r>
              <a:rPr lang="cs-CZ" sz="2600" dirty="0" smtClean="0"/>
              <a:t>§ 35b </a:t>
            </a:r>
            <a:r>
              <a:rPr lang="cs-CZ" sz="2600" dirty="0" err="1" smtClean="0"/>
              <a:t>NotŘ</a:t>
            </a:r>
            <a:endParaRPr lang="cs-CZ" sz="2600" dirty="0" smtClean="0"/>
          </a:p>
          <a:p>
            <a:pPr marL="0" indent="0">
              <a:buNone/>
            </a:pPr>
            <a:r>
              <a:rPr lang="cs-CZ" sz="2600" dirty="0" smtClean="0"/>
              <a:t>V </a:t>
            </a:r>
            <a:r>
              <a:rPr lang="cs-CZ" sz="2600" dirty="0"/>
              <a:t>Evidenci </a:t>
            </a:r>
            <a:r>
              <a:rPr lang="cs-CZ" sz="2600" dirty="0" smtClean="0"/>
              <a:t>PJ </a:t>
            </a:r>
            <a:r>
              <a:rPr lang="cs-CZ" sz="2600" dirty="0"/>
              <a:t>pro případ smrti se evidují listiny o těchto právních jednáních zůstavitele učiněných pro případ smrti: </a:t>
            </a:r>
          </a:p>
          <a:p>
            <a:pPr marL="0" indent="0">
              <a:buNone/>
            </a:pPr>
            <a:r>
              <a:rPr lang="cs-CZ" sz="2600" i="1" dirty="0"/>
              <a:t>a)</a:t>
            </a:r>
            <a:r>
              <a:rPr lang="cs-CZ" sz="2600" dirty="0"/>
              <a:t> závěti, dovětku, dědické smlouvě, </a:t>
            </a:r>
          </a:p>
          <a:p>
            <a:pPr marL="0" indent="0">
              <a:buNone/>
            </a:pPr>
            <a:r>
              <a:rPr lang="cs-CZ" sz="2600" i="1" dirty="0"/>
              <a:t>b)</a:t>
            </a:r>
            <a:r>
              <a:rPr lang="cs-CZ" sz="2600" dirty="0"/>
              <a:t> prohlášení o vydědění a prohlášení o tom, že dědic, jemuž svědčí zákonná dědická posloupnost, pozůstalosti nenabude, </a:t>
            </a:r>
          </a:p>
          <a:p>
            <a:pPr marL="0" indent="0">
              <a:buNone/>
            </a:pPr>
            <a:r>
              <a:rPr lang="cs-CZ" sz="2600" i="1" dirty="0"/>
              <a:t>c)</a:t>
            </a:r>
            <a:r>
              <a:rPr lang="cs-CZ" sz="2600" dirty="0"/>
              <a:t> přikázání započtení na dědický podíl, není-li takové přikázání obsaženo v závěti, </a:t>
            </a:r>
          </a:p>
          <a:p>
            <a:pPr marL="0" indent="0">
              <a:buNone/>
            </a:pPr>
            <a:r>
              <a:rPr lang="cs-CZ" sz="2600" i="1" dirty="0"/>
              <a:t>d)</a:t>
            </a:r>
            <a:r>
              <a:rPr lang="cs-CZ" sz="2600" dirty="0"/>
              <a:t> povolání správce pozůstalosti, není-li povolán v závěti, </a:t>
            </a:r>
          </a:p>
          <a:p>
            <a:pPr marL="0" indent="0">
              <a:buNone/>
            </a:pPr>
            <a:r>
              <a:rPr lang="cs-CZ" sz="2600" i="1" dirty="0"/>
              <a:t>e)</a:t>
            </a:r>
            <a:r>
              <a:rPr lang="cs-CZ" sz="2600" dirty="0"/>
              <a:t> smlouvě o zřeknutí se dědického práva, </a:t>
            </a:r>
          </a:p>
          <a:p>
            <a:pPr marL="0" indent="0">
              <a:buNone/>
            </a:pPr>
            <a:r>
              <a:rPr lang="cs-CZ" sz="2600" i="1" dirty="0"/>
              <a:t>f)</a:t>
            </a:r>
            <a:r>
              <a:rPr lang="cs-CZ" sz="2600" dirty="0"/>
              <a:t> zrušení </a:t>
            </a:r>
            <a:r>
              <a:rPr lang="cs-CZ" sz="2600" dirty="0" smtClean="0"/>
              <a:t>těchto právních jednání.</a:t>
            </a:r>
            <a:endParaRPr lang="cs-CZ" sz="2600" dirty="0"/>
          </a:p>
        </p:txBody>
      </p:sp>
    </p:spTree>
    <p:extLst>
      <p:ext uri="{BB962C8B-B14F-4D97-AF65-F5344CB8AC3E}">
        <p14:creationId xmlns:p14="http://schemas.microsoft.com/office/powerpoint/2010/main" val="842442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a:t>
            </a:fld>
            <a:endParaRPr lang="cs-CZ" altLang="cs-CZ" dirty="0"/>
          </a:p>
        </p:txBody>
      </p:sp>
      <p:sp>
        <p:nvSpPr>
          <p:cNvPr id="96258" name="Rectangle 2"/>
          <p:cNvSpPr>
            <a:spLocks noGrp="1" noChangeArrowheads="1"/>
          </p:cNvSpPr>
          <p:nvPr>
            <p:ph type="title"/>
          </p:nvPr>
        </p:nvSpPr>
        <p:spPr>
          <a:xfrm>
            <a:off x="3333135" y="108156"/>
            <a:ext cx="5263089" cy="678426"/>
          </a:xfrm>
        </p:spPr>
        <p:txBody>
          <a:bodyPr/>
          <a:lstStyle/>
          <a:p>
            <a:r>
              <a:rPr lang="cs-CZ" altLang="cs-CZ" dirty="0" smtClean="0"/>
              <a:t>Terminologie</a:t>
            </a:r>
            <a:endParaRPr lang="cs-CZ" altLang="cs-CZ" dirty="0"/>
          </a:p>
        </p:txBody>
      </p:sp>
      <p:sp>
        <p:nvSpPr>
          <p:cNvPr id="96259" name="Rectangle 3"/>
          <p:cNvSpPr>
            <a:spLocks noGrp="1" noChangeArrowheads="1"/>
          </p:cNvSpPr>
          <p:nvPr>
            <p:ph type="body" idx="1"/>
          </p:nvPr>
        </p:nvSpPr>
        <p:spPr>
          <a:xfrm>
            <a:off x="186813" y="1238865"/>
            <a:ext cx="8839200" cy="5619135"/>
          </a:xfrm>
        </p:spPr>
        <p:txBody>
          <a:bodyPr/>
          <a:lstStyle/>
          <a:p>
            <a:r>
              <a:rPr lang="cs-CZ" sz="2600" dirty="0" smtClean="0"/>
              <a:t>dříve „právní úkony“ (OZ 1950, § 30an.; v jiném významu ale znal již OZO 1811)</a:t>
            </a:r>
          </a:p>
          <a:p>
            <a:r>
              <a:rPr lang="cs-CZ" sz="2600" dirty="0" smtClean="0"/>
              <a:t>staronový pojem – snaha o zdůraznění diskontinuity se socialistickým právem</a:t>
            </a:r>
          </a:p>
          <a:p>
            <a:pPr lvl="1"/>
            <a:r>
              <a:rPr lang="cs-CZ" sz="2600" dirty="0" smtClean="0"/>
              <a:t>nová koncepce neplatnosti, změny v odporovatelnosti</a:t>
            </a:r>
          </a:p>
          <a:p>
            <a:pPr lvl="1"/>
            <a:r>
              <a:rPr lang="cs-CZ" sz="2600" dirty="0" smtClean="0"/>
              <a:t>změny v úpravě interpretačních pravidel</a:t>
            </a:r>
          </a:p>
          <a:p>
            <a:pPr marL="457200" lvl="1" indent="0">
              <a:buNone/>
            </a:pPr>
            <a:endParaRPr lang="cs-CZ" sz="2600" b="1" dirty="0" smtClean="0"/>
          </a:p>
          <a:p>
            <a:pPr marL="457200" lvl="1" indent="0">
              <a:buNone/>
            </a:pPr>
            <a:r>
              <a:rPr lang="cs-CZ" sz="2600" b="1" dirty="0" smtClean="0"/>
              <a:t>Návrh nové terminologie:</a:t>
            </a:r>
            <a:endParaRPr lang="cs-CZ" sz="2600" b="1" dirty="0"/>
          </a:p>
          <a:p>
            <a:r>
              <a:rPr lang="cs-CZ" altLang="cs-CZ" sz="2600" dirty="0" smtClean="0"/>
              <a:t>právní činy (</a:t>
            </a:r>
            <a:r>
              <a:rPr lang="cs-CZ" altLang="cs-CZ" sz="2600" dirty="0" err="1" smtClean="0"/>
              <a:t>juristische</a:t>
            </a:r>
            <a:r>
              <a:rPr lang="cs-CZ" altLang="cs-CZ" sz="2600" dirty="0" smtClean="0"/>
              <a:t> </a:t>
            </a:r>
            <a:r>
              <a:rPr lang="cs-CZ" altLang="cs-CZ" sz="2600" dirty="0" err="1" smtClean="0"/>
              <a:t>Handlungen</a:t>
            </a:r>
            <a:r>
              <a:rPr lang="cs-CZ" altLang="cs-CZ" sz="2600" dirty="0" smtClean="0"/>
              <a:t>, </a:t>
            </a:r>
            <a:r>
              <a:rPr lang="cs-CZ" altLang="cs-CZ" sz="2600" dirty="0" err="1" smtClean="0"/>
              <a:t>Rechtshandlungen</a:t>
            </a:r>
            <a:r>
              <a:rPr lang="cs-CZ" altLang="cs-CZ" sz="2600" dirty="0" smtClean="0"/>
              <a:t>)</a:t>
            </a:r>
          </a:p>
          <a:p>
            <a:pPr lvl="1"/>
            <a:r>
              <a:rPr lang="cs-CZ" altLang="cs-CZ" sz="2600" dirty="0" smtClean="0"/>
              <a:t>právní jednání (</a:t>
            </a:r>
            <a:r>
              <a:rPr lang="cs-CZ" altLang="cs-CZ" sz="2600" dirty="0" err="1" smtClean="0"/>
              <a:t>Rechtsgeschäfte</a:t>
            </a:r>
            <a:r>
              <a:rPr lang="cs-CZ" altLang="cs-CZ" sz="2600" dirty="0" smtClean="0"/>
              <a:t>)</a:t>
            </a:r>
          </a:p>
          <a:p>
            <a:pPr lvl="1"/>
            <a:r>
              <a:rPr lang="cs-CZ" altLang="cs-CZ" sz="2600" dirty="0"/>
              <a:t>p</a:t>
            </a:r>
            <a:r>
              <a:rPr lang="cs-CZ" altLang="cs-CZ" sz="2600" dirty="0" smtClean="0"/>
              <a:t>rotiprávní (deliktní) jednání</a:t>
            </a:r>
          </a:p>
          <a:p>
            <a:pPr lvl="1"/>
            <a:r>
              <a:rPr lang="cs-CZ" altLang="cs-CZ" sz="2600" dirty="0"/>
              <a:t>p</a:t>
            </a:r>
            <a:r>
              <a:rPr lang="cs-CZ" altLang="cs-CZ" sz="2600" dirty="0" smtClean="0"/>
              <a:t>rávní činy v užším smyslu (procesní úkony)</a:t>
            </a:r>
            <a:endParaRPr lang="de-DE" altLang="cs-CZ" sz="2600" dirty="0"/>
          </a:p>
        </p:txBody>
      </p:sp>
    </p:spTree>
    <p:extLst>
      <p:ext uri="{BB962C8B-B14F-4D97-AF65-F5344CB8AC3E}">
        <p14:creationId xmlns:p14="http://schemas.microsoft.com/office/powerpoint/2010/main" val="14365147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30</a:t>
            </a:fld>
            <a:endParaRPr lang="cs-CZ" altLang="cs-CZ" dirty="0"/>
          </a:p>
        </p:txBody>
      </p:sp>
      <p:sp>
        <p:nvSpPr>
          <p:cNvPr id="96258" name="Rectangle 2"/>
          <p:cNvSpPr>
            <a:spLocks noGrp="1" noChangeArrowheads="1"/>
          </p:cNvSpPr>
          <p:nvPr>
            <p:ph type="title"/>
          </p:nvPr>
        </p:nvSpPr>
        <p:spPr>
          <a:xfrm>
            <a:off x="1947672" y="432619"/>
            <a:ext cx="6648552" cy="471949"/>
          </a:xfrm>
        </p:spPr>
        <p:txBody>
          <a:bodyPr/>
          <a:lstStyle/>
          <a:p>
            <a:r>
              <a:rPr lang="cs-CZ" altLang="cs-CZ" dirty="0" smtClean="0"/>
              <a:t>Kauzální a abstraktní právní jednání</a:t>
            </a:r>
            <a:endParaRPr lang="cs-CZ" altLang="cs-CZ" dirty="0"/>
          </a:p>
        </p:txBody>
      </p:sp>
      <p:sp>
        <p:nvSpPr>
          <p:cNvPr id="96259" name="Rectangle 3"/>
          <p:cNvSpPr>
            <a:spLocks noGrp="1" noChangeArrowheads="1"/>
          </p:cNvSpPr>
          <p:nvPr>
            <p:ph type="body" idx="1"/>
          </p:nvPr>
        </p:nvSpPr>
        <p:spPr>
          <a:xfrm>
            <a:off x="164592" y="1383126"/>
            <a:ext cx="8750807" cy="4749387"/>
          </a:xfrm>
        </p:spPr>
        <p:txBody>
          <a:bodyPr/>
          <a:lstStyle/>
          <a:p>
            <a:r>
              <a:rPr lang="cs-CZ" sz="2600" dirty="0" smtClean="0"/>
              <a:t>otázka: proč někdo právně jedná?</a:t>
            </a:r>
          </a:p>
          <a:p>
            <a:r>
              <a:rPr lang="cs-CZ" sz="2600" dirty="0" smtClean="0"/>
              <a:t>jednání </a:t>
            </a:r>
            <a:r>
              <a:rPr lang="cs-CZ" sz="2600" dirty="0"/>
              <a:t>kauzální – důvod je výslovně </a:t>
            </a:r>
            <a:r>
              <a:rPr lang="cs-CZ" sz="2600" dirty="0" smtClean="0"/>
              <a:t>vyjádřen (kupní smlouva)</a:t>
            </a:r>
            <a:endParaRPr lang="cs-CZ" sz="2600" dirty="0"/>
          </a:p>
          <a:p>
            <a:r>
              <a:rPr lang="cs-CZ" sz="2600" dirty="0"/>
              <a:t>jednání abstraktní – kauza není vyjádřena, ale věřitel je v případě sporu (s výjimkou cenných papírů) povinen ji </a:t>
            </a:r>
            <a:r>
              <a:rPr lang="cs-CZ" sz="2600" dirty="0" smtClean="0"/>
              <a:t>dokázat</a:t>
            </a:r>
          </a:p>
          <a:p>
            <a:pPr marL="0" indent="0">
              <a:buNone/>
            </a:pPr>
            <a:r>
              <a:rPr lang="cs-CZ" sz="2600" b="1" dirty="0" smtClean="0"/>
              <a:t>§ 1791 OZ</a:t>
            </a:r>
          </a:p>
          <a:p>
            <a:r>
              <a:rPr lang="cs-CZ" sz="2600" dirty="0" smtClean="0"/>
              <a:t>(</a:t>
            </a:r>
            <a:r>
              <a:rPr lang="cs-CZ" sz="2600" dirty="0"/>
              <a:t>1) Vzniku a trvání závazku nebrání, není-li vyjádřen důvod, na jehož základě má dlužník povinnost plnit; věřitel je však povinen prokázat důvod závazku.</a:t>
            </a:r>
          </a:p>
          <a:p>
            <a:r>
              <a:rPr lang="cs-CZ" sz="2600" dirty="0"/>
              <a:t>(2) Jedná-li se o závazek z cenného papíru, věřitel důvod závazku neprokazuje, ledaže to </a:t>
            </a:r>
            <a:r>
              <a:rPr lang="cs-CZ" sz="2600" dirty="0" smtClean="0"/>
              <a:t>zákon zvlášť stanoví.</a:t>
            </a:r>
          </a:p>
          <a:p>
            <a:pPr marL="0" indent="0">
              <a:buNone/>
            </a:pPr>
            <a:endParaRPr lang="cs-CZ" dirty="0" smtClean="0"/>
          </a:p>
        </p:txBody>
      </p:sp>
    </p:spTree>
    <p:extLst>
      <p:ext uri="{BB962C8B-B14F-4D97-AF65-F5344CB8AC3E}">
        <p14:creationId xmlns:p14="http://schemas.microsoft.com/office/powerpoint/2010/main" val="3996084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31</a:t>
            </a:fld>
            <a:endParaRPr lang="cs-CZ" altLang="cs-CZ" dirty="0"/>
          </a:p>
        </p:txBody>
      </p:sp>
      <p:sp>
        <p:nvSpPr>
          <p:cNvPr id="96258" name="Rectangle 2"/>
          <p:cNvSpPr>
            <a:spLocks noGrp="1" noChangeArrowheads="1"/>
          </p:cNvSpPr>
          <p:nvPr>
            <p:ph type="title"/>
          </p:nvPr>
        </p:nvSpPr>
        <p:spPr>
          <a:xfrm>
            <a:off x="1947672" y="432619"/>
            <a:ext cx="6648552" cy="471949"/>
          </a:xfrm>
        </p:spPr>
        <p:txBody>
          <a:bodyPr/>
          <a:lstStyle/>
          <a:p>
            <a:r>
              <a:rPr lang="cs-CZ" altLang="cs-CZ" dirty="0" smtClean="0"/>
              <a:t>Kauzální a abstraktní právní jednání II</a:t>
            </a:r>
            <a:endParaRPr lang="cs-CZ" altLang="cs-CZ" dirty="0"/>
          </a:p>
        </p:txBody>
      </p:sp>
      <p:sp>
        <p:nvSpPr>
          <p:cNvPr id="96259" name="Rectangle 3"/>
          <p:cNvSpPr>
            <a:spLocks noGrp="1" noChangeArrowheads="1"/>
          </p:cNvSpPr>
          <p:nvPr>
            <p:ph type="body" idx="1"/>
          </p:nvPr>
        </p:nvSpPr>
        <p:spPr>
          <a:xfrm>
            <a:off x="164592" y="1383126"/>
            <a:ext cx="8750807" cy="4749387"/>
          </a:xfrm>
        </p:spPr>
        <p:txBody>
          <a:bodyPr/>
          <a:lstStyle/>
          <a:p>
            <a:r>
              <a:rPr lang="cs-CZ" sz="2800" dirty="0" smtClean="0"/>
              <a:t>Kauza: hospodářský důvod </a:t>
            </a:r>
            <a:r>
              <a:rPr lang="cs-CZ" sz="2800" dirty="0"/>
              <a:t>právního jednání (na rozdíl od důvodu </a:t>
            </a:r>
            <a:r>
              <a:rPr lang="cs-CZ" sz="2800" dirty="0" smtClean="0"/>
              <a:t>právního)</a:t>
            </a:r>
          </a:p>
          <a:p>
            <a:r>
              <a:rPr lang="cs-CZ" sz="2800" dirty="0"/>
              <a:t>J</a:t>
            </a:r>
            <a:r>
              <a:rPr lang="cs-CZ" sz="2800" dirty="0" smtClean="0"/>
              <a:t>e relevantní z</a:t>
            </a:r>
            <a:r>
              <a:rPr lang="cs-CZ" sz="2800" dirty="0"/>
              <a:t> </a:t>
            </a:r>
            <a:r>
              <a:rPr lang="cs-CZ" sz="2800" dirty="0" smtClean="0"/>
              <a:t>hlediska:</a:t>
            </a:r>
          </a:p>
          <a:p>
            <a:r>
              <a:rPr lang="cs-CZ" sz="2800" dirty="0" smtClean="0"/>
              <a:t>existence (chybí-li, může jít o nevážné jednání), </a:t>
            </a:r>
          </a:p>
          <a:p>
            <a:r>
              <a:rPr lang="cs-CZ" sz="2800" dirty="0" smtClean="0"/>
              <a:t>vyjádření </a:t>
            </a:r>
            <a:r>
              <a:rPr lang="cs-CZ" sz="2800" dirty="0"/>
              <a:t>v právním jednání </a:t>
            </a:r>
            <a:r>
              <a:rPr lang="cs-CZ" sz="2800" dirty="0" smtClean="0"/>
              <a:t>(obvykle není explicitně) a</a:t>
            </a:r>
            <a:r>
              <a:rPr lang="cs-CZ" sz="2800" dirty="0"/>
              <a:t> </a:t>
            </a:r>
            <a:endParaRPr lang="cs-CZ" sz="2800" dirty="0" smtClean="0"/>
          </a:p>
          <a:p>
            <a:r>
              <a:rPr lang="cs-CZ" sz="2800" dirty="0" smtClean="0"/>
              <a:t>dokazování (ve sporu </a:t>
            </a:r>
            <a:r>
              <a:rPr lang="cs-CZ" sz="2800" dirty="0"/>
              <a:t>o splnění </a:t>
            </a:r>
            <a:r>
              <a:rPr lang="cs-CZ" sz="2800" dirty="0" smtClean="0"/>
              <a:t>závazku </a:t>
            </a:r>
            <a:r>
              <a:rPr lang="cs-CZ" sz="2800" dirty="0"/>
              <a:t>musí být kauza právního jednání </a:t>
            </a:r>
            <a:r>
              <a:rPr lang="cs-CZ" sz="2800" dirty="0" smtClean="0"/>
              <a:t>dokázána, výjimka se uplatní u cenných papírů)</a:t>
            </a:r>
            <a:endParaRPr lang="cs-CZ" sz="2800" dirty="0"/>
          </a:p>
          <a:p>
            <a:endParaRPr lang="cs-CZ" sz="2600" dirty="0" smtClean="0"/>
          </a:p>
          <a:p>
            <a:pPr marL="0" indent="0">
              <a:buNone/>
            </a:pPr>
            <a:endParaRPr lang="cs-CZ" dirty="0" smtClean="0"/>
          </a:p>
        </p:txBody>
      </p:sp>
    </p:spTree>
    <p:extLst>
      <p:ext uri="{BB962C8B-B14F-4D97-AF65-F5344CB8AC3E}">
        <p14:creationId xmlns:p14="http://schemas.microsoft.com/office/powerpoint/2010/main" val="20543992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21858" y="334297"/>
            <a:ext cx="5774366" cy="894735"/>
          </a:xfrm>
        </p:spPr>
        <p:txBody>
          <a:bodyPr>
            <a:normAutofit/>
          </a:bodyPr>
          <a:lstStyle/>
          <a:p>
            <a:r>
              <a:rPr lang="cs-CZ" dirty="0" smtClean="0"/>
              <a:t>Výklad právního jednání</a:t>
            </a:r>
            <a:endParaRPr lang="en-US" dirty="0"/>
          </a:p>
        </p:txBody>
      </p:sp>
      <p:sp>
        <p:nvSpPr>
          <p:cNvPr id="3" name="Zástupný symbol pro obsah 2"/>
          <p:cNvSpPr>
            <a:spLocks noGrp="1"/>
          </p:cNvSpPr>
          <p:nvPr>
            <p:ph idx="1"/>
          </p:nvPr>
        </p:nvSpPr>
        <p:spPr>
          <a:xfrm>
            <a:off x="509589" y="1356852"/>
            <a:ext cx="8082321" cy="5250426"/>
          </a:xfrm>
        </p:spPr>
        <p:txBody>
          <a:bodyPr>
            <a:normAutofit/>
          </a:bodyPr>
          <a:lstStyle/>
          <a:p>
            <a:endParaRPr lang="cs-CZ" dirty="0" smtClean="0"/>
          </a:p>
          <a:p>
            <a:endParaRPr lang="cs-CZ" dirty="0"/>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65555" y="1467465"/>
            <a:ext cx="5029200" cy="5029200"/>
          </a:xfrm>
          <a:prstGeom prst="rect">
            <a:avLst/>
          </a:prstGeom>
        </p:spPr>
      </p:pic>
    </p:spTree>
    <p:extLst>
      <p:ext uri="{BB962C8B-B14F-4D97-AF65-F5344CB8AC3E}">
        <p14:creationId xmlns:p14="http://schemas.microsoft.com/office/powerpoint/2010/main" val="875454200"/>
      </p:ext>
    </p:extLst>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334297"/>
            <a:ext cx="6678934" cy="894735"/>
          </a:xfrm>
        </p:spPr>
        <p:txBody>
          <a:bodyPr>
            <a:normAutofit/>
          </a:bodyPr>
          <a:lstStyle/>
          <a:p>
            <a:r>
              <a:rPr lang="cs-CZ" dirty="0" smtClean="0"/>
              <a:t>Druhy výkladu a výkladový cíl</a:t>
            </a:r>
            <a:endParaRPr lang="en-US" dirty="0"/>
          </a:p>
        </p:txBody>
      </p:sp>
      <p:sp>
        <p:nvSpPr>
          <p:cNvPr id="3" name="Zástupný symbol pro obsah 2"/>
          <p:cNvSpPr>
            <a:spLocks noGrp="1"/>
          </p:cNvSpPr>
          <p:nvPr>
            <p:ph idx="1"/>
          </p:nvPr>
        </p:nvSpPr>
        <p:spPr>
          <a:xfrm>
            <a:off x="509589" y="1356852"/>
            <a:ext cx="8082321" cy="5250426"/>
          </a:xfrm>
        </p:spPr>
        <p:txBody>
          <a:bodyPr>
            <a:normAutofit/>
          </a:bodyPr>
          <a:lstStyle/>
          <a:p>
            <a:r>
              <a:rPr lang="cs-CZ" dirty="0"/>
              <a:t>r</a:t>
            </a:r>
            <a:r>
              <a:rPr lang="cs-CZ" dirty="0" smtClean="0"/>
              <a:t>ozdíl mezi výkladem právního předpisu a výkladem právního jednání (autorita, heteronomní a homonymní normotvorba, ne/chybí komunikace stran)</a:t>
            </a:r>
          </a:p>
          <a:p>
            <a:r>
              <a:rPr lang="cs-CZ" dirty="0"/>
              <a:t>p</a:t>
            </a:r>
            <a:r>
              <a:rPr lang="cs-CZ" dirty="0" smtClean="0"/>
              <a:t>rvky normotvorby: obchodní podmínky oktrojované druhé straně v adhezi</a:t>
            </a:r>
          </a:p>
          <a:p>
            <a:endParaRPr lang="cs-CZ" dirty="0" smtClean="0"/>
          </a:p>
          <a:p>
            <a:r>
              <a:rPr lang="cs-CZ" dirty="0" smtClean="0"/>
              <a:t>výklad jednoduchý</a:t>
            </a:r>
            <a:endParaRPr lang="cs-CZ" dirty="0"/>
          </a:p>
          <a:p>
            <a:pPr lvl="1"/>
            <a:r>
              <a:rPr lang="cs-CZ" dirty="0" smtClean="0"/>
              <a:t>subjektivní výkladový cíl (vůle jednajícího)</a:t>
            </a:r>
          </a:p>
          <a:p>
            <a:pPr lvl="1"/>
            <a:r>
              <a:rPr lang="cs-CZ" dirty="0" smtClean="0"/>
              <a:t>objektivní výkladový cíl (posouzení podle externího modelu)</a:t>
            </a:r>
            <a:endParaRPr lang="cs-CZ" dirty="0"/>
          </a:p>
          <a:p>
            <a:r>
              <a:rPr lang="cs-CZ" dirty="0" smtClean="0"/>
              <a:t>výklad doplňující</a:t>
            </a:r>
            <a:endParaRPr lang="cs-CZ" dirty="0"/>
          </a:p>
          <a:p>
            <a:endParaRPr lang="cs-CZ" dirty="0" smtClean="0"/>
          </a:p>
          <a:p>
            <a:endParaRPr lang="cs-CZ" dirty="0"/>
          </a:p>
          <a:p>
            <a:endParaRPr lang="cs-CZ" dirty="0" smtClean="0"/>
          </a:p>
        </p:txBody>
      </p:sp>
    </p:spTree>
    <p:extLst>
      <p:ext uri="{BB962C8B-B14F-4D97-AF65-F5344CB8AC3E}">
        <p14:creationId xmlns:p14="http://schemas.microsoft.com/office/powerpoint/2010/main" val="1863689012"/>
      </p:ext>
    </p:extLst>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125538"/>
            <a:ext cx="8086635" cy="3888913"/>
          </a:xfrm>
        </p:spPr>
        <p:txBody>
          <a:bodyPr/>
          <a:lstStyle/>
          <a:p>
            <a:pPr marL="0" indent="0" algn="ctr"/>
            <a:r>
              <a:rPr lang="cs-CZ" dirty="0" smtClean="0"/>
              <a:t/>
            </a:r>
            <a:br>
              <a:rPr lang="cs-CZ" dirty="0" smtClean="0"/>
            </a:br>
            <a:r>
              <a:rPr lang="cs-CZ" dirty="0"/>
              <a:t/>
            </a:r>
            <a:br>
              <a:rPr lang="cs-CZ" dirty="0"/>
            </a:br>
            <a:r>
              <a:rPr lang="cs-CZ" dirty="0" smtClean="0"/>
              <a:t/>
            </a:r>
            <a:br>
              <a:rPr lang="cs-CZ" dirty="0" smtClean="0"/>
            </a:br>
            <a:r>
              <a:rPr lang="cs-CZ" dirty="0"/>
              <a:t/>
            </a:r>
            <a:br>
              <a:rPr lang="cs-CZ" dirty="0"/>
            </a:br>
            <a:r>
              <a:rPr lang="cs-CZ" sz="4400" dirty="0" smtClean="0"/>
              <a:t>Jednoduchý </a:t>
            </a:r>
            <a:r>
              <a:rPr lang="cs-CZ" sz="4400" dirty="0"/>
              <a:t/>
            </a:r>
            <a:br>
              <a:rPr lang="cs-CZ" sz="4400" dirty="0"/>
            </a:br>
            <a:r>
              <a:rPr lang="cs-CZ" sz="4400" dirty="0"/>
              <a:t>výklad právního jednání</a:t>
            </a:r>
            <a:br>
              <a:rPr lang="cs-CZ" sz="4400" dirty="0"/>
            </a:br>
            <a:endParaRPr lang="cs-CZ" sz="4400" dirty="0"/>
          </a:p>
        </p:txBody>
      </p:sp>
      <p:sp>
        <p:nvSpPr>
          <p:cNvPr id="3" name="Zástupný symbol pro obsah 2"/>
          <p:cNvSpPr>
            <a:spLocks noGrp="1"/>
          </p:cNvSpPr>
          <p:nvPr>
            <p:ph idx="1"/>
          </p:nvPr>
        </p:nvSpPr>
        <p:spPr>
          <a:xfrm>
            <a:off x="179512" y="1772816"/>
            <a:ext cx="8784976" cy="4932784"/>
          </a:xfrm>
        </p:spPr>
        <p:txBody>
          <a:bodyPr/>
          <a:lstStyle/>
          <a:p>
            <a:pPr marL="0" indent="0" algn="ctr">
              <a:buNone/>
            </a:pPr>
            <a:r>
              <a:rPr lang="cs-CZ" dirty="0" smtClean="0"/>
              <a:t> </a:t>
            </a:r>
          </a:p>
          <a:p>
            <a:endParaRPr lang="cs-CZ"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34</a:t>
            </a:fld>
            <a:endParaRPr lang="cs-CZ"/>
          </a:p>
        </p:txBody>
      </p:sp>
    </p:spTree>
    <p:extLst>
      <p:ext uri="{BB962C8B-B14F-4D97-AF65-F5344CB8AC3E}">
        <p14:creationId xmlns:p14="http://schemas.microsoft.com/office/powerpoint/2010/main" val="24147945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0"/>
            <a:ext cx="6678934" cy="491613"/>
          </a:xfrm>
        </p:spPr>
        <p:txBody>
          <a:bodyPr>
            <a:normAutofit/>
          </a:bodyPr>
          <a:lstStyle/>
          <a:p>
            <a:r>
              <a:rPr lang="cs-CZ" dirty="0" smtClean="0"/>
              <a:t>Ozvěny nevábné minulosti</a:t>
            </a:r>
            <a:endParaRPr lang="en-US" dirty="0"/>
          </a:p>
        </p:txBody>
      </p:sp>
      <p:sp>
        <p:nvSpPr>
          <p:cNvPr id="3" name="Zástupný symbol pro obsah 2"/>
          <p:cNvSpPr>
            <a:spLocks noGrp="1"/>
          </p:cNvSpPr>
          <p:nvPr>
            <p:ph idx="1"/>
          </p:nvPr>
        </p:nvSpPr>
        <p:spPr>
          <a:xfrm>
            <a:off x="255639" y="924233"/>
            <a:ext cx="8691716" cy="6233651"/>
          </a:xfrm>
        </p:spPr>
        <p:txBody>
          <a:bodyPr>
            <a:normAutofit/>
          </a:bodyPr>
          <a:lstStyle/>
          <a:p>
            <a:pPr marL="0" indent="0">
              <a:buNone/>
            </a:pPr>
            <a:r>
              <a:rPr lang="cs-CZ" b="1" dirty="0" smtClean="0"/>
              <a:t>Nižší respekt k autonomii vůle a neochota ji hledat:</a:t>
            </a:r>
          </a:p>
          <a:p>
            <a:r>
              <a:rPr lang="cs-CZ" dirty="0" smtClean="0"/>
              <a:t>rozsudek Nejvyššího </a:t>
            </a:r>
            <a:r>
              <a:rPr lang="cs-CZ" dirty="0"/>
              <a:t>soudu ze dne 31. 7. 1996, </a:t>
            </a:r>
            <a:r>
              <a:rPr lang="cs-CZ" dirty="0" err="1"/>
              <a:t>sp</a:t>
            </a:r>
            <a:r>
              <a:rPr lang="cs-CZ" dirty="0"/>
              <a:t>. zn. 3 </a:t>
            </a:r>
            <a:r>
              <a:rPr lang="cs-CZ" dirty="0" err="1"/>
              <a:t>Cdon</a:t>
            </a:r>
            <a:r>
              <a:rPr lang="cs-CZ" dirty="0"/>
              <a:t> </a:t>
            </a:r>
            <a:r>
              <a:rPr lang="cs-CZ" dirty="0" smtClean="0"/>
              <a:t>227/96:„</a:t>
            </a:r>
            <a:r>
              <a:rPr lang="cs-CZ" i="1" dirty="0"/>
              <a:t>právní úkon, pro který je pod sankcí neplatnosti stanovena písemná forma, musí být určitost projevu vůle dána obsahem listiny, na níž je zaznamenán. Nestačí, že účastníku (účastníkům) právního vztahu je jasné, co je např. předmětem smlouvy, není-li to </a:t>
            </a:r>
            <a:r>
              <a:rPr lang="cs-CZ" i="1" dirty="0" err="1"/>
              <a:t>seznatelné</a:t>
            </a:r>
            <a:r>
              <a:rPr lang="cs-CZ" i="1" dirty="0"/>
              <a:t> z jejího </a:t>
            </a:r>
            <a:r>
              <a:rPr lang="cs-CZ" i="1" dirty="0" smtClean="0"/>
              <a:t>textu.</a:t>
            </a:r>
            <a:endParaRPr lang="cs-CZ" dirty="0"/>
          </a:p>
          <a:p>
            <a:pPr marL="0" indent="0">
              <a:buNone/>
            </a:pPr>
            <a:r>
              <a:rPr lang="cs-CZ" b="1" dirty="0" smtClean="0"/>
              <a:t>Formalistní přístupy k výkladu PJ s cílem hledat spíše neplatnost</a:t>
            </a:r>
          </a:p>
          <a:p>
            <a:r>
              <a:rPr lang="cs-CZ" dirty="0" smtClean="0"/>
              <a:t>Korektivy vyšších soudů: preference </a:t>
            </a:r>
            <a:r>
              <a:rPr lang="cs-CZ" dirty="0"/>
              <a:t>platnosti právního jednání před neplatností </a:t>
            </a:r>
            <a:r>
              <a:rPr lang="cs-CZ" dirty="0" smtClean="0"/>
              <a:t>byla ovšem </a:t>
            </a:r>
            <a:r>
              <a:rPr lang="cs-CZ" dirty="0"/>
              <a:t>judikována Ústavním soudem i Nejvyšším soudem již před 1. 1. 2014 (nález Ústavního soudu ze dne 14. 4. 2005 </a:t>
            </a:r>
            <a:r>
              <a:rPr lang="cs-CZ" dirty="0" err="1"/>
              <a:t>sp.zn</a:t>
            </a:r>
            <a:r>
              <a:rPr lang="cs-CZ" dirty="0"/>
              <a:t>. I. ÚS 625/03 či usnesení Nejvyššího soudu ze dne 14. 12. 2005 </a:t>
            </a:r>
            <a:r>
              <a:rPr lang="cs-CZ" dirty="0" err="1"/>
              <a:t>sp</a:t>
            </a:r>
            <a:r>
              <a:rPr lang="cs-CZ" dirty="0"/>
              <a:t>. zn.22 </a:t>
            </a:r>
            <a:r>
              <a:rPr lang="cs-CZ" dirty="0" err="1"/>
              <a:t>Cdo</a:t>
            </a:r>
            <a:r>
              <a:rPr lang="cs-CZ" dirty="0"/>
              <a:t> 2531/2005).</a:t>
            </a:r>
            <a:endParaRPr lang="cs-CZ" dirty="0" smtClean="0"/>
          </a:p>
        </p:txBody>
      </p:sp>
    </p:spTree>
    <p:extLst>
      <p:ext uri="{BB962C8B-B14F-4D97-AF65-F5344CB8AC3E}">
        <p14:creationId xmlns:p14="http://schemas.microsoft.com/office/powerpoint/2010/main" val="131296580"/>
      </p:ext>
    </p:extLst>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0"/>
            <a:ext cx="6678934" cy="491613"/>
          </a:xfrm>
        </p:spPr>
        <p:txBody>
          <a:bodyPr>
            <a:normAutofit/>
          </a:bodyPr>
          <a:lstStyle/>
          <a:p>
            <a:r>
              <a:rPr lang="cs-CZ" dirty="0" smtClean="0"/>
              <a:t>Příklad s „penále“</a:t>
            </a:r>
            <a:endParaRPr lang="en-US" dirty="0"/>
          </a:p>
        </p:txBody>
      </p:sp>
      <p:sp>
        <p:nvSpPr>
          <p:cNvPr id="3" name="Zástupný symbol pro obsah 2"/>
          <p:cNvSpPr>
            <a:spLocks noGrp="1"/>
          </p:cNvSpPr>
          <p:nvPr>
            <p:ph idx="1"/>
          </p:nvPr>
        </p:nvSpPr>
        <p:spPr>
          <a:xfrm>
            <a:off x="334297" y="1543665"/>
            <a:ext cx="8672051" cy="5614220"/>
          </a:xfrm>
        </p:spPr>
        <p:txBody>
          <a:bodyPr>
            <a:normAutofit/>
          </a:bodyPr>
          <a:lstStyle/>
          <a:p>
            <a:r>
              <a:rPr lang="cs-CZ" sz="2600" dirty="0" smtClean="0"/>
              <a:t>Strany ve smlouvě ujednaly pro případ neplacení faktury objednatelem „penále ve výši 11 % </a:t>
            </a:r>
            <a:r>
              <a:rPr lang="cs-CZ" sz="2600" dirty="0" err="1" smtClean="0"/>
              <a:t>p.a</a:t>
            </a:r>
            <a:r>
              <a:rPr lang="cs-CZ" sz="2600" dirty="0" smtClean="0"/>
              <a:t>.“</a:t>
            </a:r>
          </a:p>
          <a:p>
            <a:pPr lvl="1"/>
            <a:r>
              <a:rPr lang="cs-CZ" sz="2600" dirty="0" smtClean="0"/>
              <a:t>jde o smluvní pokutu (§ 2048 </a:t>
            </a:r>
            <a:r>
              <a:rPr lang="cs-CZ" sz="2600" dirty="0" err="1" smtClean="0"/>
              <a:t>an</a:t>
            </a:r>
            <a:r>
              <a:rPr lang="cs-CZ" sz="2600" dirty="0" smtClean="0"/>
              <a:t>. OZ),</a:t>
            </a:r>
          </a:p>
          <a:p>
            <a:pPr lvl="1"/>
            <a:r>
              <a:rPr lang="cs-CZ" sz="2600" dirty="0" smtClean="0"/>
              <a:t>nebo o úrok z prodlení (§ 1802 OZ),</a:t>
            </a:r>
          </a:p>
          <a:p>
            <a:pPr lvl="1"/>
            <a:r>
              <a:rPr lang="cs-CZ" sz="2600" dirty="0"/>
              <a:t>n</a:t>
            </a:r>
            <a:r>
              <a:rPr lang="cs-CZ" sz="2600" dirty="0" smtClean="0"/>
              <a:t>ebo o </a:t>
            </a:r>
            <a:r>
              <a:rPr lang="cs-CZ" sz="2600" dirty="0" err="1" smtClean="0"/>
              <a:t>inominátní</a:t>
            </a:r>
            <a:r>
              <a:rPr lang="cs-CZ" sz="2600" dirty="0" smtClean="0"/>
              <a:t> utvrzení dluhu,</a:t>
            </a:r>
          </a:p>
          <a:p>
            <a:pPr lvl="1"/>
            <a:r>
              <a:rPr lang="cs-CZ" sz="2600" dirty="0" smtClean="0"/>
              <a:t>nebo snad o </a:t>
            </a:r>
            <a:r>
              <a:rPr lang="cs-CZ" sz="2600" dirty="0"/>
              <a:t>pokutu stanovenou pro porušení smluvní povinnosti právním předpisem (penále</a:t>
            </a:r>
            <a:r>
              <a:rPr lang="cs-CZ" sz="2600" dirty="0" smtClean="0"/>
              <a:t>) dle § 2052 OZ?</a:t>
            </a:r>
            <a:endParaRPr lang="cs-CZ" sz="2600" dirty="0"/>
          </a:p>
          <a:p>
            <a:endParaRPr lang="cs-CZ" dirty="0" smtClean="0"/>
          </a:p>
        </p:txBody>
      </p:sp>
    </p:spTree>
    <p:extLst>
      <p:ext uri="{BB962C8B-B14F-4D97-AF65-F5344CB8AC3E}">
        <p14:creationId xmlns:p14="http://schemas.microsoft.com/office/powerpoint/2010/main" val="1536926728"/>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0"/>
            <a:ext cx="6678934" cy="491613"/>
          </a:xfrm>
        </p:spPr>
        <p:txBody>
          <a:bodyPr>
            <a:normAutofit/>
          </a:bodyPr>
          <a:lstStyle/>
          <a:p>
            <a:r>
              <a:rPr lang="cs-CZ" dirty="0" smtClean="0"/>
              <a:t>Interpretační pravidla v § 555 </a:t>
            </a:r>
            <a:r>
              <a:rPr lang="cs-CZ" dirty="0" err="1" smtClean="0"/>
              <a:t>an</a:t>
            </a:r>
            <a:r>
              <a:rPr lang="cs-CZ" dirty="0" smtClean="0"/>
              <a:t>. OZ</a:t>
            </a:r>
            <a:endParaRPr lang="en-US" dirty="0"/>
          </a:p>
        </p:txBody>
      </p:sp>
      <p:sp>
        <p:nvSpPr>
          <p:cNvPr id="3" name="Zástupný symbol pro obsah 2"/>
          <p:cNvSpPr>
            <a:spLocks noGrp="1"/>
          </p:cNvSpPr>
          <p:nvPr>
            <p:ph idx="1"/>
          </p:nvPr>
        </p:nvSpPr>
        <p:spPr>
          <a:xfrm>
            <a:off x="-157315" y="924233"/>
            <a:ext cx="9448800" cy="6233651"/>
          </a:xfrm>
        </p:spPr>
        <p:txBody>
          <a:bodyPr>
            <a:normAutofit/>
          </a:bodyPr>
          <a:lstStyle/>
          <a:p>
            <a:r>
              <a:rPr lang="cs-CZ" dirty="0"/>
              <a:t>§ </a:t>
            </a:r>
            <a:r>
              <a:rPr lang="cs-CZ" dirty="0" smtClean="0"/>
              <a:t>555 (</a:t>
            </a:r>
            <a:r>
              <a:rPr lang="cs-CZ" i="1" dirty="0" smtClean="0"/>
              <a:t>1</a:t>
            </a:r>
            <a:r>
              <a:rPr lang="cs-CZ" i="1" dirty="0"/>
              <a:t>)</a:t>
            </a:r>
            <a:r>
              <a:rPr lang="cs-CZ" dirty="0"/>
              <a:t> Právní jednání se posuzuje podle svého obsahu</a:t>
            </a:r>
            <a:r>
              <a:rPr lang="cs-CZ" dirty="0" smtClean="0"/>
              <a:t>.(…)</a:t>
            </a:r>
            <a:endParaRPr lang="cs-CZ" dirty="0"/>
          </a:p>
          <a:p>
            <a:r>
              <a:rPr lang="cs-CZ" i="1" dirty="0" smtClean="0"/>
              <a:t>§ 556 (1</a:t>
            </a:r>
            <a:r>
              <a:rPr lang="cs-CZ" i="1" dirty="0"/>
              <a:t>)</a:t>
            </a:r>
            <a:r>
              <a:rPr lang="cs-CZ" dirty="0"/>
              <a:t> Co je vyjádřeno slovy nebo jinak, vyloží se podle úmyslu jednajícího, byl-li takový úmysl druhé straně znám, anebo musela-li o něm vědět. Nelze-li zjistit úmysl jednajícího, přisuzuje se projevu vůle význam, jaký by mu zpravidla přikládala osoba v postavení toho, jemuž je projev vůle určen</a:t>
            </a:r>
            <a:r>
              <a:rPr lang="cs-CZ" dirty="0" smtClean="0"/>
              <a:t>. </a:t>
            </a:r>
            <a:r>
              <a:rPr lang="cs-CZ" i="1" dirty="0" smtClean="0"/>
              <a:t>(</a:t>
            </a:r>
            <a:r>
              <a:rPr lang="cs-CZ" i="1" dirty="0"/>
              <a:t>2)</a:t>
            </a:r>
            <a:r>
              <a:rPr lang="cs-CZ" dirty="0"/>
              <a:t> Při výkladu projevu vůle se přihlédne k praxi zavedené mezi stranami v právním styku, k tomu, co právnímu jednání předcházelo, i k tomu, jak strany následně daly najevo, jaký obsah a význam právnímu jednání přikládají.</a:t>
            </a:r>
          </a:p>
          <a:p>
            <a:r>
              <a:rPr lang="cs-CZ" dirty="0"/>
              <a:t>§ </a:t>
            </a:r>
            <a:r>
              <a:rPr lang="cs-CZ" dirty="0" smtClean="0"/>
              <a:t>557 Připouští-li </a:t>
            </a:r>
            <a:r>
              <a:rPr lang="cs-CZ" dirty="0"/>
              <a:t>použitý výraz různý výklad, vyloží se v </a:t>
            </a:r>
            <a:r>
              <a:rPr lang="cs-CZ" dirty="0" smtClean="0"/>
              <a:t>pochybnostech </a:t>
            </a:r>
            <a:r>
              <a:rPr lang="cs-CZ" dirty="0"/>
              <a:t>k tíži toho, kdo výrazu použil jako první.</a:t>
            </a:r>
          </a:p>
          <a:p>
            <a:r>
              <a:rPr lang="cs-CZ" dirty="0" smtClean="0"/>
              <a:t>§ 558 </a:t>
            </a:r>
            <a:r>
              <a:rPr lang="cs-CZ" i="1" dirty="0" smtClean="0"/>
              <a:t>(1</a:t>
            </a:r>
            <a:r>
              <a:rPr lang="cs-CZ" i="1" dirty="0"/>
              <a:t>)</a:t>
            </a:r>
            <a:r>
              <a:rPr lang="cs-CZ" dirty="0"/>
              <a:t> V právním styku s podnikatelem se výrazu připouštějícímu různý výklad přisoudí význam, jaký má v takovém styku pravidelně. Není-li však druhá strana podnikatelem, musí ten, kdo se toho dovolává, prokázat, že druhé straně musel být takový význam znám.</a:t>
            </a:r>
          </a:p>
          <a:p>
            <a:endParaRPr lang="cs-CZ" dirty="0"/>
          </a:p>
          <a:p>
            <a:endParaRPr lang="cs-CZ" dirty="0" smtClean="0"/>
          </a:p>
        </p:txBody>
      </p:sp>
    </p:spTree>
    <p:extLst>
      <p:ext uri="{BB962C8B-B14F-4D97-AF65-F5344CB8AC3E}">
        <p14:creationId xmlns:p14="http://schemas.microsoft.com/office/powerpoint/2010/main" val="3666501193"/>
      </p:ext>
    </p:extLst>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137652"/>
            <a:ext cx="6678934" cy="550606"/>
          </a:xfrm>
        </p:spPr>
        <p:txBody>
          <a:bodyPr>
            <a:normAutofit/>
          </a:bodyPr>
          <a:lstStyle/>
          <a:p>
            <a:r>
              <a:rPr lang="cs-CZ" dirty="0" smtClean="0"/>
              <a:t>Výkladová pravidla dle § 556 OZ</a:t>
            </a:r>
            <a:endParaRPr lang="en-US" dirty="0"/>
          </a:p>
        </p:txBody>
      </p:sp>
      <p:sp>
        <p:nvSpPr>
          <p:cNvPr id="3" name="Zástupný symbol pro obsah 2"/>
          <p:cNvSpPr>
            <a:spLocks noGrp="1"/>
          </p:cNvSpPr>
          <p:nvPr>
            <p:ph idx="1"/>
          </p:nvPr>
        </p:nvSpPr>
        <p:spPr>
          <a:xfrm>
            <a:off x="176981" y="1130710"/>
            <a:ext cx="8790038" cy="5476568"/>
          </a:xfrm>
        </p:spPr>
        <p:txBody>
          <a:bodyPr>
            <a:normAutofit/>
          </a:bodyPr>
          <a:lstStyle/>
          <a:p>
            <a:r>
              <a:rPr lang="cs-CZ" dirty="0" smtClean="0"/>
              <a:t>3 interpretační postupy u jednoduchého výkladu</a:t>
            </a:r>
            <a:endParaRPr lang="cs-CZ" dirty="0"/>
          </a:p>
          <a:p>
            <a:r>
              <a:rPr lang="cs-CZ" b="1" dirty="0" smtClean="0"/>
              <a:t>empirický </a:t>
            </a:r>
            <a:r>
              <a:rPr lang="cs-CZ" b="1" dirty="0"/>
              <a:t>či </a:t>
            </a:r>
            <a:r>
              <a:rPr lang="cs-CZ" b="1" dirty="0" smtClean="0"/>
              <a:t>subjektivní výklad</a:t>
            </a:r>
            <a:r>
              <a:rPr lang="cs-CZ" dirty="0" smtClean="0"/>
              <a:t> (zjištění skutečné vůle stran)</a:t>
            </a:r>
          </a:p>
          <a:p>
            <a:r>
              <a:rPr lang="cs-CZ" b="1" dirty="0" smtClean="0"/>
              <a:t>Normativní či objektivní výklad</a:t>
            </a:r>
            <a:r>
              <a:rPr lang="cs-CZ" dirty="0" smtClean="0"/>
              <a:t> - jako </a:t>
            </a:r>
            <a:r>
              <a:rPr lang="cs-CZ" dirty="0"/>
              <a:t>referenční subjekt pak vystupuje </a:t>
            </a:r>
            <a:r>
              <a:rPr lang="cs-CZ" b="1" dirty="0"/>
              <a:t>objektivní adresát</a:t>
            </a:r>
            <a:r>
              <a:rPr lang="cs-CZ" dirty="0"/>
              <a:t> (</a:t>
            </a:r>
            <a:r>
              <a:rPr lang="cs-CZ" i="1" dirty="0" err="1"/>
              <a:t>objektiver</a:t>
            </a:r>
            <a:r>
              <a:rPr lang="cs-CZ" i="1" dirty="0"/>
              <a:t> </a:t>
            </a:r>
            <a:r>
              <a:rPr lang="cs-CZ" i="1" dirty="0" err="1"/>
              <a:t>Empfänger</a:t>
            </a:r>
            <a:r>
              <a:rPr lang="cs-CZ" i="1" dirty="0"/>
              <a:t>, </a:t>
            </a:r>
            <a:r>
              <a:rPr lang="cs-CZ" i="1" dirty="0" err="1"/>
              <a:t>reasonoble</a:t>
            </a:r>
            <a:r>
              <a:rPr lang="cs-CZ" i="1" dirty="0"/>
              <a:t> </a:t>
            </a:r>
            <a:r>
              <a:rPr lang="cs-CZ" i="1" dirty="0" err="1"/>
              <a:t>recipant</a:t>
            </a:r>
            <a:r>
              <a:rPr lang="cs-CZ" i="1" dirty="0"/>
              <a:t>, </a:t>
            </a:r>
            <a:r>
              <a:rPr lang="cs-CZ" i="1" dirty="0" err="1"/>
              <a:t>homme</a:t>
            </a:r>
            <a:r>
              <a:rPr lang="cs-CZ" i="1" dirty="0"/>
              <a:t> </a:t>
            </a:r>
            <a:r>
              <a:rPr lang="cs-CZ" i="1" dirty="0" err="1"/>
              <a:t>raisonable</a:t>
            </a:r>
            <a:r>
              <a:rPr lang="cs-CZ" dirty="0"/>
              <a:t>). V tomto smyslu se hovoří objektivizujícím výkladu, který ovšem může být i zcela vědomou a aprobovanou </a:t>
            </a:r>
            <a:r>
              <a:rPr lang="cs-CZ" dirty="0" err="1"/>
              <a:t>misinterpretací</a:t>
            </a:r>
            <a:r>
              <a:rPr lang="cs-CZ" dirty="0"/>
              <a:t>, neboť se může lišit od skutečné vůle </a:t>
            </a:r>
            <a:r>
              <a:rPr lang="cs-CZ" dirty="0" smtClean="0"/>
              <a:t>jednajícího</a:t>
            </a:r>
            <a:r>
              <a:rPr lang="cs-CZ" dirty="0"/>
              <a:t> </a:t>
            </a:r>
          </a:p>
          <a:p>
            <a:r>
              <a:rPr lang="cs-CZ" dirty="0" smtClean="0"/>
              <a:t>paušalizace </a:t>
            </a:r>
            <a:r>
              <a:rPr lang="cs-CZ" dirty="0"/>
              <a:t>je </a:t>
            </a:r>
            <a:r>
              <a:rPr lang="cs-CZ" dirty="0" smtClean="0"/>
              <a:t>ještě </a:t>
            </a:r>
            <a:r>
              <a:rPr lang="cs-CZ" dirty="0"/>
              <a:t>více posílena u třetí varianty výkladu, kde již zcela odhlédneme od reálných účastníků a jejich konkrétních poměrů – rozhoduje toliko </a:t>
            </a:r>
            <a:r>
              <a:rPr lang="cs-CZ" b="1" dirty="0"/>
              <a:t>typický význam</a:t>
            </a:r>
            <a:r>
              <a:rPr lang="cs-CZ" dirty="0"/>
              <a:t> sporného </a:t>
            </a:r>
            <a:r>
              <a:rPr lang="cs-CZ" dirty="0" smtClean="0"/>
              <a:t>textu</a:t>
            </a:r>
            <a:endParaRPr lang="cs-CZ" dirty="0"/>
          </a:p>
          <a:p>
            <a:endParaRPr lang="cs-CZ" dirty="0" smtClean="0"/>
          </a:p>
          <a:p>
            <a:endParaRPr lang="cs-CZ" dirty="0"/>
          </a:p>
          <a:p>
            <a:endParaRPr lang="cs-CZ" dirty="0" smtClean="0"/>
          </a:p>
        </p:txBody>
      </p:sp>
    </p:spTree>
    <p:extLst>
      <p:ext uri="{BB962C8B-B14F-4D97-AF65-F5344CB8AC3E}">
        <p14:creationId xmlns:p14="http://schemas.microsoft.com/office/powerpoint/2010/main" val="4072311436"/>
      </p:ext>
    </p:extLst>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17290" y="0"/>
            <a:ext cx="6678934" cy="491613"/>
          </a:xfrm>
        </p:spPr>
        <p:txBody>
          <a:bodyPr>
            <a:normAutofit/>
          </a:bodyPr>
          <a:lstStyle/>
          <a:p>
            <a:r>
              <a:rPr lang="cs-CZ" dirty="0" smtClean="0"/>
              <a:t>Řešení příkladu s „penále“</a:t>
            </a:r>
            <a:endParaRPr lang="en-US" dirty="0"/>
          </a:p>
        </p:txBody>
      </p:sp>
      <p:sp>
        <p:nvSpPr>
          <p:cNvPr id="3" name="Zástupný symbol pro obsah 2"/>
          <p:cNvSpPr>
            <a:spLocks noGrp="1"/>
          </p:cNvSpPr>
          <p:nvPr>
            <p:ph idx="1"/>
          </p:nvPr>
        </p:nvSpPr>
        <p:spPr>
          <a:xfrm>
            <a:off x="-157315" y="776749"/>
            <a:ext cx="9448800" cy="6666270"/>
          </a:xfrm>
        </p:spPr>
        <p:txBody>
          <a:bodyPr>
            <a:normAutofit fontScale="62500" lnSpcReduction="20000"/>
          </a:bodyPr>
          <a:lstStyle/>
          <a:p>
            <a:r>
              <a:rPr lang="cs-CZ" sz="2900" dirty="0" smtClean="0"/>
              <a:t>Posoudíme „podle obsahu“ dle § 555 OZ</a:t>
            </a:r>
          </a:p>
          <a:p>
            <a:r>
              <a:rPr lang="cs-CZ" sz="2900" dirty="0" smtClean="0"/>
              <a:t>Priorita vůle stran (jde o adresované PJ ve srozumění stran)</a:t>
            </a:r>
          </a:p>
          <a:p>
            <a:pPr lvl="1"/>
            <a:r>
              <a:rPr lang="cs-CZ" sz="2900" dirty="0"/>
              <a:t>p</a:t>
            </a:r>
            <a:r>
              <a:rPr lang="cs-CZ" sz="2900" dirty="0" smtClean="0"/>
              <a:t>oužití zákonného pojmu v jiném významu, je věcí účastníků</a:t>
            </a:r>
          </a:p>
          <a:p>
            <a:pPr lvl="1"/>
            <a:r>
              <a:rPr lang="cs-CZ" sz="2900" dirty="0" smtClean="0"/>
              <a:t>akceptujeme „privátní kódy“</a:t>
            </a:r>
          </a:p>
          <a:p>
            <a:pPr lvl="1"/>
            <a:r>
              <a:rPr lang="cs-CZ" sz="2900" dirty="0"/>
              <a:t>p</a:t>
            </a:r>
            <a:r>
              <a:rPr lang="cs-CZ" sz="2900" dirty="0" smtClean="0"/>
              <a:t>ři výkladu </a:t>
            </a:r>
            <a:r>
              <a:rPr lang="cs-CZ" sz="2900" dirty="0"/>
              <a:t>projevu vůle se přihlédne k </a:t>
            </a:r>
            <a:r>
              <a:rPr lang="cs-CZ" sz="2900" b="1" dirty="0"/>
              <a:t>praxi</a:t>
            </a:r>
            <a:r>
              <a:rPr lang="cs-CZ" sz="2900" dirty="0"/>
              <a:t> zavedené mezi stranami v právním styku, k tomu, co právnímu jednání </a:t>
            </a:r>
            <a:r>
              <a:rPr lang="cs-CZ" sz="2900" b="1" dirty="0"/>
              <a:t>předcházelo</a:t>
            </a:r>
            <a:r>
              <a:rPr lang="cs-CZ" sz="2900" dirty="0"/>
              <a:t>, i k tomu, jak strany </a:t>
            </a:r>
            <a:r>
              <a:rPr lang="cs-CZ" sz="2900" b="1" dirty="0"/>
              <a:t>následně</a:t>
            </a:r>
            <a:r>
              <a:rPr lang="cs-CZ" sz="2900" dirty="0"/>
              <a:t> daly najevo, jaký obsah a význam právnímu jednání </a:t>
            </a:r>
            <a:r>
              <a:rPr lang="cs-CZ" sz="2900" dirty="0" smtClean="0"/>
              <a:t>přikládají (autentická interpretace).</a:t>
            </a:r>
          </a:p>
          <a:p>
            <a:r>
              <a:rPr lang="cs-CZ" sz="2900" dirty="0" smtClean="0"/>
              <a:t>Normativní výklad </a:t>
            </a:r>
          </a:p>
          <a:p>
            <a:pPr lvl="1"/>
            <a:r>
              <a:rPr lang="cs-CZ" sz="2900" dirty="0" smtClean="0"/>
              <a:t>nelze-li </a:t>
            </a:r>
            <a:r>
              <a:rPr lang="cs-CZ" sz="2900" dirty="0"/>
              <a:t>zjistit úmysl jednajícího, přisuzuje se projevu vůle význam, jaký by mu zpravidla přikládala osoba v postavení toho, jemuž je projev vůle určen</a:t>
            </a:r>
            <a:r>
              <a:rPr lang="cs-CZ" sz="2900" dirty="0" smtClean="0"/>
              <a:t>. Opět zohledňujeme praxi, minulost i následné postupy stran.</a:t>
            </a:r>
          </a:p>
          <a:p>
            <a:r>
              <a:rPr lang="cs-CZ" sz="2900" dirty="0" smtClean="0"/>
              <a:t>Typický výklad</a:t>
            </a:r>
          </a:p>
          <a:p>
            <a:pPr lvl="1"/>
            <a:r>
              <a:rPr lang="cs-CZ" sz="2900" dirty="0" smtClean="0"/>
              <a:t>v </a:t>
            </a:r>
            <a:r>
              <a:rPr lang="cs-CZ" sz="2900" dirty="0"/>
              <a:t>právním styku s podnikatelem se výrazu připouštějícímu různý výklad přisoudí význam, jaký má v takovém styku pravidelně. Není-li však druhá strana podnikatelem, musí ten, kdo se toho dovolává, prokázat, že druhé straně musel být takový význam znám.</a:t>
            </a:r>
          </a:p>
          <a:p>
            <a:pPr marL="457200" lvl="1" indent="0">
              <a:buNone/>
            </a:pPr>
            <a:r>
              <a:rPr lang="cs-CZ" sz="2900" dirty="0" smtClean="0"/>
              <a:t>R</a:t>
            </a:r>
            <a:r>
              <a:rPr lang="pl-PL" sz="2900" dirty="0" smtClean="0"/>
              <a:t>ozsudek NS </a:t>
            </a:r>
            <a:r>
              <a:rPr lang="pl-PL" sz="2900" dirty="0"/>
              <a:t>sp. zn. 32 Odo 358/2005, ze dne 11. 4. </a:t>
            </a:r>
            <a:r>
              <a:rPr lang="pl-PL" sz="2900" dirty="0" smtClean="0"/>
              <a:t>2007: </a:t>
            </a:r>
            <a:r>
              <a:rPr lang="cs-CZ" sz="2900" dirty="0" smtClean="0"/>
              <a:t>Z </a:t>
            </a:r>
            <a:r>
              <a:rPr lang="cs-CZ" sz="2900" dirty="0"/>
              <a:t>hlediska výkladových právních pravidel, zejména výkladu logického, systematického, teleologického i historického, je možno dovodit, že úmysl stran směřoval právě k ujednání o úroku z prodlení ve smyslu § 369 odst. 1 </a:t>
            </a:r>
            <a:r>
              <a:rPr lang="cs-CZ" sz="2900" dirty="0" err="1" smtClean="0"/>
              <a:t>ObchZ</a:t>
            </a:r>
            <a:r>
              <a:rPr lang="cs-CZ" sz="2900" dirty="0" smtClean="0"/>
              <a:t>. </a:t>
            </a:r>
            <a:r>
              <a:rPr lang="cs-CZ" sz="2900" dirty="0"/>
              <a:t>Tomu nasvědčuje průběh obchodní praxe mezi účastníky, přičemž použití překonaného pojmu „penále“ v kontextu daného smluvního ustanovení se spíše blíží dřívějším ustanovením hospodářského zákoníku o poplatku či úroku z prodlení, než sankci typu smluvní pokuty, která by se řídila režimem § 300 až </a:t>
            </a:r>
            <a:r>
              <a:rPr lang="cs-CZ" sz="2900" dirty="0" smtClean="0"/>
              <a:t>302 </a:t>
            </a:r>
            <a:r>
              <a:rPr lang="cs-CZ" sz="2900" dirty="0" err="1" smtClean="0"/>
              <a:t>ObchZ</a:t>
            </a:r>
            <a:r>
              <a:rPr lang="cs-CZ" sz="2900" dirty="0" smtClean="0"/>
              <a:t> </a:t>
            </a:r>
            <a:r>
              <a:rPr lang="cs-CZ" sz="2900" dirty="0"/>
              <a:t>a § 544 a § 545 </a:t>
            </a:r>
            <a:r>
              <a:rPr lang="cs-CZ" sz="2900" dirty="0" err="1" smtClean="0"/>
              <a:t>ObčZ</a:t>
            </a:r>
            <a:r>
              <a:rPr lang="cs-CZ" sz="2900" dirty="0" smtClean="0"/>
              <a:t>.</a:t>
            </a:r>
          </a:p>
          <a:p>
            <a:pPr marL="457200" lvl="1" indent="0">
              <a:buNone/>
            </a:pPr>
            <a:endParaRPr lang="cs-CZ" dirty="0"/>
          </a:p>
          <a:p>
            <a:endParaRPr lang="cs-CZ" dirty="0" smtClean="0"/>
          </a:p>
        </p:txBody>
      </p:sp>
    </p:spTree>
    <p:extLst>
      <p:ext uri="{BB962C8B-B14F-4D97-AF65-F5344CB8AC3E}">
        <p14:creationId xmlns:p14="http://schemas.microsoft.com/office/powerpoint/2010/main" val="115855628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6305910" cy="457200"/>
          </a:xfrm>
          <a:prstGeom prst="rect">
            <a:avLst/>
          </a:prstGeom>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4</a:t>
            </a:fld>
            <a:endParaRPr lang="cs-CZ" altLang="cs-CZ" dirty="0"/>
          </a:p>
        </p:txBody>
      </p:sp>
      <p:sp>
        <p:nvSpPr>
          <p:cNvPr id="96258" name="Rectangle 2"/>
          <p:cNvSpPr>
            <a:spLocks noGrp="1" noChangeArrowheads="1"/>
          </p:cNvSpPr>
          <p:nvPr>
            <p:ph type="title"/>
          </p:nvPr>
        </p:nvSpPr>
        <p:spPr>
          <a:xfrm>
            <a:off x="2231923" y="373627"/>
            <a:ext cx="6364301" cy="619431"/>
          </a:xfrm>
        </p:spPr>
        <p:txBody>
          <a:bodyPr/>
          <a:lstStyle/>
          <a:p>
            <a:r>
              <a:rPr lang="cs-CZ" altLang="cs-CZ" dirty="0" smtClean="0"/>
              <a:t>Pojmové znaky právního jednání</a:t>
            </a:r>
            <a:endParaRPr lang="cs-CZ" altLang="cs-CZ" dirty="0"/>
          </a:p>
        </p:txBody>
      </p:sp>
      <p:sp>
        <p:nvSpPr>
          <p:cNvPr id="96259" name="Rectangle 3"/>
          <p:cNvSpPr>
            <a:spLocks noGrp="1" noChangeArrowheads="1"/>
          </p:cNvSpPr>
          <p:nvPr>
            <p:ph type="body" idx="1"/>
          </p:nvPr>
        </p:nvSpPr>
        <p:spPr>
          <a:xfrm>
            <a:off x="509589" y="1425677"/>
            <a:ext cx="8418101" cy="4706836"/>
          </a:xfrm>
        </p:spPr>
        <p:txBody>
          <a:bodyPr/>
          <a:lstStyle/>
          <a:p>
            <a:pPr marL="0" indent="0">
              <a:buNone/>
            </a:pPr>
            <a:r>
              <a:rPr lang="cs-CZ" sz="2600" dirty="0" smtClean="0"/>
              <a:t>Základem právního jednání (PJ) je </a:t>
            </a:r>
            <a:r>
              <a:rPr lang="cs-CZ" sz="2600" b="1" dirty="0" smtClean="0"/>
              <a:t>právem uznaná vůle</a:t>
            </a:r>
            <a:r>
              <a:rPr lang="cs-CZ" sz="2600" dirty="0" smtClean="0"/>
              <a:t> jednajícího subjektu zaměřená na </a:t>
            </a:r>
            <a:r>
              <a:rPr lang="cs-CZ" sz="2600" b="1" dirty="0" smtClean="0"/>
              <a:t>vyvolání právních následků</a:t>
            </a:r>
            <a:r>
              <a:rPr lang="cs-CZ" sz="2600" dirty="0" smtClean="0"/>
              <a:t>. </a:t>
            </a:r>
          </a:p>
          <a:p>
            <a:pPr marL="0" indent="0">
              <a:buNone/>
            </a:pPr>
            <a:endParaRPr lang="cs-CZ" sz="2600" dirty="0" smtClean="0"/>
          </a:p>
          <a:p>
            <a:pPr marL="0" indent="0">
              <a:buNone/>
            </a:pPr>
            <a:r>
              <a:rPr lang="cs-CZ" sz="2600" dirty="0" smtClean="0"/>
              <a:t>Pojmové znaky PJ:</a:t>
            </a:r>
          </a:p>
          <a:p>
            <a:r>
              <a:rPr lang="cs-CZ" sz="2600" dirty="0" smtClean="0"/>
              <a:t>projev vůle,</a:t>
            </a:r>
            <a:endParaRPr lang="cs-CZ" sz="2600" dirty="0"/>
          </a:p>
          <a:p>
            <a:r>
              <a:rPr lang="cs-CZ" sz="2600" dirty="0" smtClean="0"/>
              <a:t>zaměření projevu vůle na vyvolání právních následků (vznik, změnu či zánik práv a povinností),</a:t>
            </a:r>
            <a:endParaRPr lang="cs-CZ" sz="2600" dirty="0"/>
          </a:p>
          <a:p>
            <a:r>
              <a:rPr lang="cs-CZ" sz="2600" dirty="0"/>
              <a:t>u</a:t>
            </a:r>
            <a:r>
              <a:rPr lang="cs-CZ" sz="2600" dirty="0" smtClean="0"/>
              <a:t>znání (aprobace) projevu právním řádem.</a:t>
            </a:r>
            <a:endParaRPr lang="cs-CZ" sz="2600" dirty="0"/>
          </a:p>
          <a:p>
            <a:endParaRPr lang="cs-CZ" sz="2600" dirty="0"/>
          </a:p>
          <a:p>
            <a:pPr lvl="1"/>
            <a:endParaRPr lang="cs-CZ" altLang="cs-CZ" dirty="0"/>
          </a:p>
        </p:txBody>
      </p:sp>
    </p:spTree>
    <p:extLst>
      <p:ext uri="{BB962C8B-B14F-4D97-AF65-F5344CB8AC3E}">
        <p14:creationId xmlns:p14="http://schemas.microsoft.com/office/powerpoint/2010/main" val="35539147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6555" y="442452"/>
            <a:ext cx="6049669" cy="422787"/>
          </a:xfrm>
        </p:spPr>
        <p:txBody>
          <a:bodyPr>
            <a:normAutofit fontScale="90000"/>
          </a:bodyPr>
          <a:lstStyle/>
          <a:p>
            <a:r>
              <a:rPr lang="cs-CZ" dirty="0" smtClean="0"/>
              <a:t>Stále není jasno?</a:t>
            </a:r>
            <a:endParaRPr lang="en-US" i="1" dirty="0"/>
          </a:p>
        </p:txBody>
      </p:sp>
      <p:sp>
        <p:nvSpPr>
          <p:cNvPr id="3" name="Zástupný symbol pro obsah 2"/>
          <p:cNvSpPr>
            <a:spLocks noGrp="1"/>
          </p:cNvSpPr>
          <p:nvPr>
            <p:ph idx="1"/>
          </p:nvPr>
        </p:nvSpPr>
        <p:spPr>
          <a:xfrm>
            <a:off x="98323" y="1032386"/>
            <a:ext cx="8947354" cy="5683045"/>
          </a:xfrm>
        </p:spPr>
        <p:txBody>
          <a:bodyPr/>
          <a:lstStyle/>
          <a:p>
            <a:r>
              <a:rPr lang="cs-CZ" dirty="0" smtClean="0"/>
              <a:t>§ 557 OZ: </a:t>
            </a:r>
            <a:r>
              <a:rPr lang="cs-CZ" i="1" dirty="0"/>
              <a:t>Připouští-li použitý výraz různý výklad, vyloží se v pochybnostech k tíži toho, kdo výrazu použil jako první</a:t>
            </a:r>
            <a:r>
              <a:rPr lang="cs-CZ" dirty="0" smtClean="0"/>
              <a:t>. Co je a není výhodné?</a:t>
            </a:r>
          </a:p>
          <a:p>
            <a:r>
              <a:rPr lang="cs-CZ" dirty="0" smtClean="0"/>
              <a:t>§  1970 OZ: Po </a:t>
            </a:r>
            <a:r>
              <a:rPr lang="cs-CZ" dirty="0"/>
              <a:t>dlužníkovi, který je v prodlení se splácením peněžitého dluhu, může věřitel, který řádně splnil své smluvní a zákonné povinnosti, požadovat zaplacení úroku z prodlení, ledaže dlužník není za prodlení odpovědný. Výši úroku z prodlení stanoví vláda nařízením; </a:t>
            </a:r>
            <a:r>
              <a:rPr lang="cs-CZ" b="1" dirty="0"/>
              <a:t>neujednají-li strany výši úroku z prodlení, považuje se za ujednanou výše takto stanovená</a:t>
            </a:r>
            <a:r>
              <a:rPr lang="cs-CZ" dirty="0"/>
              <a:t>.</a:t>
            </a:r>
            <a:endParaRPr lang="cs-CZ" dirty="0" smtClean="0"/>
          </a:p>
          <a:p>
            <a:r>
              <a:rPr lang="cs-CZ" dirty="0" smtClean="0"/>
              <a:t>Pro věřitele zpravidla výhodnější, aby „penále“ bylo smluvní pokutou</a:t>
            </a:r>
          </a:p>
          <a:p>
            <a:r>
              <a:rPr lang="cs-CZ" dirty="0" smtClean="0"/>
              <a:t>Ovšem § 2050 OZ: Je-li </a:t>
            </a:r>
            <a:r>
              <a:rPr lang="cs-CZ" dirty="0"/>
              <a:t>ujednána smluvní pokuta, </a:t>
            </a:r>
            <a:r>
              <a:rPr lang="cs-CZ" b="1" dirty="0"/>
              <a:t>nemá věřitel právo na náhradu škody</a:t>
            </a:r>
            <a:r>
              <a:rPr lang="cs-CZ" dirty="0"/>
              <a:t> vzniklé z porušení povinnosti, ke kterému se smluvní pokuta vztahuje.</a:t>
            </a:r>
            <a:endParaRPr lang="cs-CZ" dirty="0" smtClean="0"/>
          </a:p>
          <a:p>
            <a:endParaRPr lang="cs-CZ" dirty="0" smtClean="0"/>
          </a:p>
        </p:txBody>
      </p:sp>
    </p:spTree>
    <p:extLst>
      <p:ext uri="{BB962C8B-B14F-4D97-AF65-F5344CB8AC3E}">
        <p14:creationId xmlns:p14="http://schemas.microsoft.com/office/powerpoint/2010/main" val="3628975569"/>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6555" y="442452"/>
            <a:ext cx="6049669" cy="422787"/>
          </a:xfrm>
        </p:spPr>
        <p:txBody>
          <a:bodyPr>
            <a:normAutofit fontScale="90000"/>
          </a:bodyPr>
          <a:lstStyle/>
          <a:p>
            <a:r>
              <a:rPr lang="cs-CZ" dirty="0" smtClean="0"/>
              <a:t>Interpretace </a:t>
            </a:r>
            <a:r>
              <a:rPr lang="cs-CZ" i="1" dirty="0" smtClean="0"/>
              <a:t>contra proferentem</a:t>
            </a:r>
            <a:endParaRPr lang="en-US" i="1" dirty="0"/>
          </a:p>
        </p:txBody>
      </p:sp>
      <p:sp>
        <p:nvSpPr>
          <p:cNvPr id="3" name="Zástupný symbol pro obsah 2"/>
          <p:cNvSpPr>
            <a:spLocks noGrp="1"/>
          </p:cNvSpPr>
          <p:nvPr>
            <p:ph idx="1"/>
          </p:nvPr>
        </p:nvSpPr>
        <p:spPr>
          <a:xfrm>
            <a:off x="509589" y="1032386"/>
            <a:ext cx="8082321" cy="5683045"/>
          </a:xfrm>
        </p:spPr>
        <p:txBody>
          <a:bodyPr/>
          <a:lstStyle/>
          <a:p>
            <a:r>
              <a:rPr lang="cs-CZ" dirty="0"/>
              <a:t>s</a:t>
            </a:r>
            <a:r>
              <a:rPr lang="cs-CZ" dirty="0" smtClean="0"/>
              <a:t>mluvní ujednání formulované a prosazené jednou stranou, </a:t>
            </a:r>
          </a:p>
          <a:p>
            <a:r>
              <a:rPr lang="cs-CZ" dirty="0" smtClean="0"/>
              <a:t>které se ukáže jako nejasné</a:t>
            </a:r>
          </a:p>
          <a:p>
            <a:r>
              <a:rPr lang="cs-CZ" dirty="0"/>
              <a:t>m</a:t>
            </a:r>
            <a:r>
              <a:rPr lang="cs-CZ" dirty="0" smtClean="0"/>
              <a:t>á být interpretováno k tíži této strany.</a:t>
            </a:r>
          </a:p>
          <a:p>
            <a:r>
              <a:rPr lang="cs-CZ" dirty="0"/>
              <a:t>o</a:t>
            </a:r>
            <a:r>
              <a:rPr lang="cs-CZ" dirty="0" smtClean="0"/>
              <a:t>becně v § 557 OZ: </a:t>
            </a:r>
            <a:r>
              <a:rPr lang="cs-CZ" i="1" dirty="0"/>
              <a:t>Připouští-li použitý výraz různý výklad, vyloží se v pochybnostech k tíži toho, kdo výrazu použil jako první</a:t>
            </a:r>
            <a:r>
              <a:rPr lang="cs-CZ" dirty="0" smtClean="0"/>
              <a:t>.</a:t>
            </a:r>
          </a:p>
          <a:p>
            <a:r>
              <a:rPr lang="cs-CZ" dirty="0" smtClean="0"/>
              <a:t>Pro spotřebitele </a:t>
            </a:r>
            <a:r>
              <a:rPr lang="cs-CZ" i="1" dirty="0" smtClean="0"/>
              <a:t>podobné účinky (byť nejde o </a:t>
            </a:r>
            <a:r>
              <a:rPr lang="cs-CZ" i="1" dirty="0" err="1" smtClean="0"/>
              <a:t>contra</a:t>
            </a:r>
            <a:r>
              <a:rPr lang="cs-CZ" i="1" dirty="0" smtClean="0"/>
              <a:t> </a:t>
            </a:r>
            <a:r>
              <a:rPr lang="cs-CZ" i="1" dirty="0" err="1" smtClean="0"/>
              <a:t>proferentem</a:t>
            </a:r>
            <a:r>
              <a:rPr lang="cs-CZ" i="1" dirty="0" smtClean="0"/>
              <a:t>)</a:t>
            </a:r>
            <a:r>
              <a:rPr lang="cs-CZ" dirty="0" smtClean="0"/>
              <a:t>: § 1812 (1</a:t>
            </a:r>
            <a:r>
              <a:rPr lang="cs-CZ" dirty="0"/>
              <a:t>) Lze-li obsah smlouvy vyložit různým způsobem, použije se výklad pro spotřebitele nejpříznivější</a:t>
            </a:r>
            <a:r>
              <a:rPr lang="cs-CZ" dirty="0" smtClean="0"/>
              <a:t>. </a:t>
            </a:r>
            <a:r>
              <a:rPr lang="cs-CZ" dirty="0" smtClean="0">
                <a:solidFill>
                  <a:srgbClr val="FF0000"/>
                </a:solidFill>
              </a:rPr>
              <a:t>Platí pro výklad PJ – nikoliv zákona, soudruzi!!!</a:t>
            </a:r>
          </a:p>
          <a:p>
            <a:r>
              <a:rPr lang="cs-CZ" dirty="0"/>
              <a:t>Pro zaměstnance </a:t>
            </a:r>
            <a:r>
              <a:rPr lang="cs-CZ" dirty="0" smtClean="0"/>
              <a:t>podobně formulováno v § </a:t>
            </a:r>
            <a:r>
              <a:rPr lang="cs-CZ" dirty="0"/>
              <a:t>18 zákoníku práce</a:t>
            </a:r>
          </a:p>
          <a:p>
            <a:pPr marL="0" indent="0">
              <a:buNone/>
            </a:pPr>
            <a:endParaRPr lang="cs-CZ" dirty="0"/>
          </a:p>
          <a:p>
            <a:endParaRPr lang="cs-CZ" dirty="0" smtClean="0"/>
          </a:p>
          <a:p>
            <a:endParaRPr lang="cs-CZ" dirty="0" smtClean="0"/>
          </a:p>
        </p:txBody>
      </p:sp>
    </p:spTree>
    <p:extLst>
      <p:ext uri="{BB962C8B-B14F-4D97-AF65-F5344CB8AC3E}">
        <p14:creationId xmlns:p14="http://schemas.microsoft.com/office/powerpoint/2010/main" val="3464811995"/>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lstStyle/>
          <a:p>
            <a:r>
              <a:rPr lang="cs-CZ" dirty="0" smtClean="0"/>
              <a:t>NS, </a:t>
            </a:r>
            <a:r>
              <a:rPr lang="cs-CZ" dirty="0" err="1" smtClean="0"/>
              <a:t>sp</a:t>
            </a:r>
            <a:r>
              <a:rPr lang="cs-CZ" dirty="0" smtClean="0"/>
              <a:t>. zn. 32 Odo 2887/2007 a procesní „svody“</a:t>
            </a:r>
            <a:endParaRPr lang="en-US" dirty="0"/>
          </a:p>
        </p:txBody>
      </p:sp>
      <p:sp>
        <p:nvSpPr>
          <p:cNvPr id="3" name="Zástupný symbol pro obsah 2"/>
          <p:cNvSpPr>
            <a:spLocks noGrp="1"/>
          </p:cNvSpPr>
          <p:nvPr>
            <p:ph idx="1"/>
          </p:nvPr>
        </p:nvSpPr>
        <p:spPr>
          <a:xfrm>
            <a:off x="457200" y="1340768"/>
            <a:ext cx="8229600" cy="5184576"/>
          </a:xfrm>
        </p:spPr>
        <p:txBody>
          <a:bodyPr>
            <a:normAutofit/>
          </a:bodyPr>
          <a:lstStyle/>
          <a:p>
            <a:r>
              <a:rPr lang="cs-CZ" dirty="0" smtClean="0"/>
              <a:t>Strany  </a:t>
            </a:r>
            <a:r>
              <a:rPr lang="cs-CZ" dirty="0"/>
              <a:t>ujednaly, že „</a:t>
            </a:r>
            <a:r>
              <a:rPr lang="cs-CZ" i="1" dirty="0"/>
              <a:t>v případě pozdní úhrady faktury zaplatí kupující smluvní pokutu z prodlení ve výši 0,1% za každý den prodlení</a:t>
            </a:r>
            <a:r>
              <a:rPr lang="cs-CZ" dirty="0" smtClean="0"/>
              <a:t>“. Odvolací soud: dohoda je neplatná pro </a:t>
            </a:r>
            <a:r>
              <a:rPr lang="cs-CZ" dirty="0"/>
              <a:t>neurčitost, </a:t>
            </a:r>
            <a:r>
              <a:rPr lang="cs-CZ" dirty="0" smtClean="0"/>
              <a:t>chybí základ </a:t>
            </a:r>
            <a:r>
              <a:rPr lang="cs-CZ" dirty="0"/>
              <a:t>pro výpočet </a:t>
            </a:r>
            <a:r>
              <a:rPr lang="cs-CZ" dirty="0" smtClean="0"/>
              <a:t>pokuty, tento nedostatek nelze zhojit výkladem</a:t>
            </a:r>
            <a:r>
              <a:rPr lang="cs-CZ" dirty="0"/>
              <a:t>. </a:t>
            </a:r>
            <a:endParaRPr lang="cs-CZ" dirty="0" smtClean="0"/>
          </a:p>
          <a:p>
            <a:r>
              <a:rPr lang="cs-CZ" dirty="0" smtClean="0"/>
              <a:t>Dle NS pravidla </a:t>
            </a:r>
            <a:r>
              <a:rPr lang="cs-CZ" dirty="0"/>
              <a:t>interpretace právního úkonu v ustanovení § 266 obchodního zákoníku </a:t>
            </a:r>
            <a:r>
              <a:rPr lang="cs-CZ" dirty="0" smtClean="0"/>
              <a:t>jsou „</a:t>
            </a:r>
            <a:r>
              <a:rPr lang="cs-CZ" i="1" dirty="0" smtClean="0"/>
              <a:t>mimo </a:t>
            </a:r>
            <a:r>
              <a:rPr lang="cs-CZ" i="1" dirty="0"/>
              <a:t>jiné projevem soukromoprávní zásady, že smlouvy mají být plněny. Bývají uzavírány proto, aby platily, aby se jimi strany řídily. Uvedené platí přesto, že smlouvy zpravidla nebývají formálně dokonalé</a:t>
            </a:r>
            <a:r>
              <a:rPr lang="cs-CZ" dirty="0"/>
              <a:t>.“ </a:t>
            </a:r>
            <a:endParaRPr lang="cs-CZ" dirty="0" smtClean="0"/>
          </a:p>
          <a:p>
            <a:r>
              <a:rPr lang="cs-CZ" dirty="0" smtClean="0"/>
              <a:t>Za </a:t>
            </a:r>
            <a:r>
              <a:rPr lang="cs-CZ" dirty="0"/>
              <a:t>základní východisko tím Nejvyšší soud jasně označil právě zásadu </a:t>
            </a:r>
            <a:r>
              <a:rPr lang="cs-CZ" i="1" dirty="0" err="1"/>
              <a:t>favor</a:t>
            </a:r>
            <a:r>
              <a:rPr lang="cs-CZ" i="1" dirty="0"/>
              <a:t> </a:t>
            </a:r>
            <a:r>
              <a:rPr lang="cs-CZ" i="1" dirty="0" err="1"/>
              <a:t>negotii</a:t>
            </a:r>
            <a:r>
              <a:rPr lang="cs-CZ" dirty="0"/>
              <a:t>. </a:t>
            </a:r>
            <a:endParaRPr lang="cs-CZ" dirty="0" smtClean="0"/>
          </a:p>
        </p:txBody>
      </p:sp>
    </p:spTree>
    <p:extLst>
      <p:ext uri="{BB962C8B-B14F-4D97-AF65-F5344CB8AC3E}">
        <p14:creationId xmlns:p14="http://schemas.microsoft.com/office/powerpoint/2010/main" val="315011810"/>
      </p:ext>
    </p:extLst>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980728"/>
          </a:xfrm>
        </p:spPr>
        <p:txBody>
          <a:bodyPr>
            <a:normAutofit/>
          </a:bodyPr>
          <a:lstStyle/>
          <a:p>
            <a:r>
              <a:rPr lang="cs-CZ" b="1" dirty="0" smtClean="0"/>
              <a:t>2 varianty interpretace</a:t>
            </a:r>
            <a:endParaRPr lang="en-US" b="1" dirty="0"/>
          </a:p>
        </p:txBody>
      </p:sp>
      <p:sp>
        <p:nvSpPr>
          <p:cNvPr id="3" name="Zástupný symbol pro obsah 2"/>
          <p:cNvSpPr>
            <a:spLocks noGrp="1"/>
          </p:cNvSpPr>
          <p:nvPr>
            <p:ph idx="1"/>
          </p:nvPr>
        </p:nvSpPr>
        <p:spPr>
          <a:xfrm>
            <a:off x="457200" y="1124744"/>
            <a:ext cx="8507288" cy="5733256"/>
          </a:xfrm>
        </p:spPr>
        <p:txBody>
          <a:bodyPr>
            <a:normAutofit/>
          </a:bodyPr>
          <a:lstStyle/>
          <a:p>
            <a:pPr algn="just"/>
            <a:r>
              <a:rPr lang="cs-CZ" dirty="0" smtClean="0"/>
              <a:t>Při hledání </a:t>
            </a:r>
            <a:r>
              <a:rPr lang="cs-CZ" dirty="0"/>
              <a:t>obsahu </a:t>
            </a:r>
            <a:r>
              <a:rPr lang="cs-CZ" dirty="0" smtClean="0"/>
              <a:t>ujednání: z</a:t>
            </a:r>
            <a:r>
              <a:rPr lang="cs-CZ" i="1" dirty="0" smtClean="0"/>
              <a:t>ákonný </a:t>
            </a:r>
            <a:r>
              <a:rPr lang="cs-CZ" i="1" dirty="0"/>
              <a:t>termín ‚výraz’ však může znamenat i určitý soubor slov, nikoli pouze slovo jediné. V daném případě se za takový výraz, jímž je projevena vůle směřující k určení základu pro stanovení smluvní pokuty určené procentem dá považovat formulace ‚prodlení s pozdní úhradou faktury</a:t>
            </a:r>
            <a:r>
              <a:rPr lang="cs-CZ" i="1" dirty="0" smtClean="0"/>
              <a:t>’</a:t>
            </a:r>
            <a:r>
              <a:rPr lang="cs-CZ" dirty="0" smtClean="0"/>
              <a:t>.“</a:t>
            </a:r>
          </a:p>
          <a:p>
            <a:pPr algn="just"/>
            <a:r>
              <a:rPr lang="cs-CZ" dirty="0" smtClean="0"/>
              <a:t> V </a:t>
            </a:r>
            <a:r>
              <a:rPr lang="cs-CZ" dirty="0"/>
              <a:t>úvahu přicházejí prakticky jen </a:t>
            </a:r>
            <a:r>
              <a:rPr lang="cs-CZ" dirty="0" smtClean="0"/>
              <a:t>2 </a:t>
            </a:r>
            <a:r>
              <a:rPr lang="cs-CZ" dirty="0"/>
              <a:t>varianty interpretace sporného ujednání – buď se pokuta vypočte sjednanou sazbou z částky fakturované, nebo z částky dlužné. </a:t>
            </a:r>
            <a:r>
              <a:rPr lang="cs-CZ" dirty="0" smtClean="0"/>
              <a:t>„Ke </a:t>
            </a:r>
            <a:r>
              <a:rPr lang="cs-CZ" dirty="0"/>
              <a:t>spravedlivému rozhodnutí věci </a:t>
            </a:r>
            <a:r>
              <a:rPr lang="cs-CZ" dirty="0">
                <a:solidFill>
                  <a:srgbClr val="FF0000"/>
                </a:solidFill>
              </a:rPr>
              <a:t>tudíž stačí</a:t>
            </a:r>
            <a:r>
              <a:rPr lang="cs-CZ" dirty="0"/>
              <a:t>, aby soudy učinily skutkový závěr o tom, které ze stran smlouvy přičíst nejasnou dikci ujednání o smluvní pokutě (neboli – v podstatě – která strana toto ujednání formulovala). Bude-li na vině dlužník, je třeba vyjít z výkladu pro něj tíživějšího, tj. pokuta se určí sazbou z částky </a:t>
            </a:r>
            <a:r>
              <a:rPr lang="cs-CZ" dirty="0" smtClean="0"/>
              <a:t>fakturované“.</a:t>
            </a:r>
            <a:endParaRPr lang="en-US" dirty="0"/>
          </a:p>
        </p:txBody>
      </p:sp>
    </p:spTree>
    <p:extLst>
      <p:ext uri="{BB962C8B-B14F-4D97-AF65-F5344CB8AC3E}">
        <p14:creationId xmlns:p14="http://schemas.microsoft.com/office/powerpoint/2010/main" val="942578952"/>
      </p:ext>
    </p:extLst>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6554" y="274638"/>
            <a:ext cx="6140245" cy="406301"/>
          </a:xfrm>
        </p:spPr>
        <p:txBody>
          <a:bodyPr/>
          <a:lstStyle/>
          <a:p>
            <a:r>
              <a:rPr lang="cs-CZ" b="1" dirty="0" smtClean="0"/>
              <a:t>Návrh smlouvy a sépiová mlha</a:t>
            </a:r>
            <a:endParaRPr lang="en-US" b="1" dirty="0"/>
          </a:p>
        </p:txBody>
      </p:sp>
      <p:sp>
        <p:nvSpPr>
          <p:cNvPr id="3" name="Zástupný symbol pro obsah 2"/>
          <p:cNvSpPr>
            <a:spLocks noGrp="1"/>
          </p:cNvSpPr>
          <p:nvPr>
            <p:ph idx="1"/>
          </p:nvPr>
        </p:nvSpPr>
        <p:spPr>
          <a:xfrm>
            <a:off x="98323" y="884904"/>
            <a:ext cx="8588477" cy="5241260"/>
          </a:xfrm>
        </p:spPr>
        <p:txBody>
          <a:bodyPr>
            <a:normAutofit/>
          </a:bodyPr>
          <a:lstStyle/>
          <a:p>
            <a:pPr algn="just"/>
            <a:r>
              <a:rPr lang="cs-CZ" dirty="0"/>
              <a:t>Podle ustanovení § 266 odst. 4 obch. zák. není rozhodnou skutečností, kdo „připravil smlouvu“ (pořídil její návrh), nýbrž kdo jako první v jednání výrazu připouštějícího různý výklad použil. Je třeba vzít na zřetel, že takového výrazu mohlo být použito již při jednání předcházejícím vyhotovení návrhu smlouvy a mohla jej použít kterákoliv ze smluvních stran, tedy i jiná než ta, jež pak návrh smlouvy obsahující tento výraz pořídila a předložila k </a:t>
            </a:r>
            <a:r>
              <a:rPr lang="cs-CZ" dirty="0" smtClean="0"/>
              <a:t>akceptaci. NS </a:t>
            </a:r>
            <a:r>
              <a:rPr lang="pl-PL" dirty="0"/>
              <a:t>sp. zn. 32 Cdo 6/2011, ze dne 26. 1. 2012</a:t>
            </a:r>
          </a:p>
          <a:p>
            <a:endParaRPr lang="cs-CZ" b="1" dirty="0"/>
          </a:p>
          <a:p>
            <a:endParaRPr lang="en-US"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4699" y="3910250"/>
            <a:ext cx="4392100" cy="2574125"/>
          </a:xfrm>
          <a:prstGeom prst="rect">
            <a:avLst/>
          </a:prstGeom>
        </p:spPr>
      </p:pic>
    </p:spTree>
    <p:extLst>
      <p:ext uri="{BB962C8B-B14F-4D97-AF65-F5344CB8AC3E}">
        <p14:creationId xmlns:p14="http://schemas.microsoft.com/office/powerpoint/2010/main" val="2299602821"/>
      </p:ext>
    </p:extLst>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Subsidiarita pravidla contra proferentem</a:t>
            </a:r>
            <a:endParaRPr lang="en-US" dirty="0"/>
          </a:p>
        </p:txBody>
      </p:sp>
      <p:sp>
        <p:nvSpPr>
          <p:cNvPr id="3" name="Zástupný symbol pro obsah 2"/>
          <p:cNvSpPr>
            <a:spLocks noGrp="1"/>
          </p:cNvSpPr>
          <p:nvPr>
            <p:ph idx="1"/>
          </p:nvPr>
        </p:nvSpPr>
        <p:spPr>
          <a:xfrm>
            <a:off x="457200" y="1772816"/>
            <a:ext cx="8229600" cy="4353347"/>
          </a:xfrm>
        </p:spPr>
        <p:txBody>
          <a:bodyPr>
            <a:normAutofit/>
          </a:bodyPr>
          <a:lstStyle/>
          <a:p>
            <a:pPr algn="just"/>
            <a:endParaRPr lang="cs-CZ" dirty="0" smtClean="0"/>
          </a:p>
          <a:p>
            <a:pPr algn="just"/>
            <a:r>
              <a:rPr lang="cs-CZ" dirty="0" smtClean="0"/>
              <a:t>Ustanovení </a:t>
            </a:r>
            <a:r>
              <a:rPr lang="cs-CZ" dirty="0"/>
              <a:t>§ 266 odst. 4 obch. zák. lze aplikovat pouze v tom případě, že projev vůle nelze vyložit podle odstavce 1, tedy podle úmyslu jednající osoby (a nelze jej vyložit ani podle odstavce 2). Kombinovat postupy podle ustanovení § 266 odst. 1 a podle ustanovení § 266 odst. 4 obch. zák. je z povahy věci vyloučeno. </a:t>
            </a:r>
            <a:endParaRPr lang="cs-CZ" dirty="0" smtClean="0"/>
          </a:p>
          <a:p>
            <a:r>
              <a:rPr lang="cs-CZ" dirty="0" smtClean="0"/>
              <a:t>NS </a:t>
            </a:r>
            <a:r>
              <a:rPr lang="pl-PL" dirty="0" smtClean="0"/>
              <a:t>sp. zn. 32 Cdo 6/2011, ze dne 26. 1. 2012</a:t>
            </a:r>
          </a:p>
          <a:p>
            <a:endParaRPr lang="cs-CZ" b="1" dirty="0"/>
          </a:p>
          <a:p>
            <a:endParaRPr lang="en-US" dirty="0"/>
          </a:p>
        </p:txBody>
      </p:sp>
    </p:spTree>
    <p:extLst>
      <p:ext uri="{BB962C8B-B14F-4D97-AF65-F5344CB8AC3E}">
        <p14:creationId xmlns:p14="http://schemas.microsoft.com/office/powerpoint/2010/main" val="1617059515"/>
      </p:ext>
    </p:extLst>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92826" y="648929"/>
            <a:ext cx="7003398" cy="648929"/>
          </a:xfrm>
        </p:spPr>
        <p:txBody>
          <a:bodyPr/>
          <a:lstStyle/>
          <a:p>
            <a:r>
              <a:rPr lang="cs-CZ" dirty="0" smtClean="0"/>
              <a:t>Účel </a:t>
            </a:r>
            <a:r>
              <a:rPr lang="cs-CZ" dirty="0" err="1" smtClean="0"/>
              <a:t>ContraProf</a:t>
            </a:r>
            <a:endParaRPr lang="en-US" dirty="0"/>
          </a:p>
        </p:txBody>
      </p:sp>
      <p:sp>
        <p:nvSpPr>
          <p:cNvPr id="3" name="Zástupný symbol pro obsah 2"/>
          <p:cNvSpPr>
            <a:spLocks noGrp="1"/>
          </p:cNvSpPr>
          <p:nvPr>
            <p:ph idx="1"/>
          </p:nvPr>
        </p:nvSpPr>
        <p:spPr>
          <a:xfrm>
            <a:off x="457200" y="1600200"/>
            <a:ext cx="8229600" cy="4781128"/>
          </a:xfrm>
        </p:spPr>
        <p:txBody>
          <a:bodyPr/>
          <a:lstStyle/>
          <a:p>
            <a:r>
              <a:rPr lang="cs-CZ" dirty="0" smtClean="0"/>
              <a:t>Právní jistota</a:t>
            </a:r>
          </a:p>
          <a:p>
            <a:r>
              <a:rPr lang="cs-CZ" dirty="0" smtClean="0"/>
              <a:t>Vynucená empatie k vnímání druhé strany</a:t>
            </a:r>
          </a:p>
          <a:p>
            <a:r>
              <a:rPr lang="cs-CZ" dirty="0" smtClean="0"/>
              <a:t>Sankce za formulační nedostatky</a:t>
            </a:r>
          </a:p>
          <a:p>
            <a:r>
              <a:rPr lang="cs-CZ" dirty="0" smtClean="0"/>
              <a:t>Prevence</a:t>
            </a:r>
          </a:p>
          <a:p>
            <a:r>
              <a:rPr lang="cs-CZ" dirty="0" smtClean="0"/>
              <a:t>Ochrana smluvního partnera</a:t>
            </a:r>
          </a:p>
          <a:p>
            <a:r>
              <a:rPr lang="cs-CZ" dirty="0" smtClean="0"/>
              <a:t>Interpretační kontrola</a:t>
            </a:r>
          </a:p>
          <a:p>
            <a:r>
              <a:rPr lang="cs-CZ" dirty="0" smtClean="0"/>
              <a:t>Odpovědnost navrhovatele</a:t>
            </a:r>
          </a:p>
          <a:p>
            <a:pPr marL="0" lvl="1" indent="0">
              <a:buNone/>
            </a:pPr>
            <a:endParaRPr lang="cs-CZ" dirty="0" smtClean="0"/>
          </a:p>
        </p:txBody>
      </p:sp>
    </p:spTree>
    <p:extLst>
      <p:ext uri="{BB962C8B-B14F-4D97-AF65-F5344CB8AC3E}">
        <p14:creationId xmlns:p14="http://schemas.microsoft.com/office/powerpoint/2010/main" val="140871608"/>
      </p:ext>
    </p:extLst>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Žádný prostor pro </a:t>
            </a:r>
            <a:r>
              <a:rPr lang="cs-CZ" dirty="0" err="1" smtClean="0"/>
              <a:t>ContraProf</a:t>
            </a:r>
            <a:endParaRPr lang="en-US" dirty="0"/>
          </a:p>
        </p:txBody>
      </p:sp>
      <p:sp>
        <p:nvSpPr>
          <p:cNvPr id="3" name="Zástupný symbol pro obsah 2"/>
          <p:cNvSpPr>
            <a:spLocks noGrp="1"/>
          </p:cNvSpPr>
          <p:nvPr>
            <p:ph idx="1"/>
          </p:nvPr>
        </p:nvSpPr>
        <p:spPr/>
        <p:txBody>
          <a:bodyPr/>
          <a:lstStyle/>
          <a:p>
            <a:r>
              <a:rPr lang="cs-CZ" dirty="0" smtClean="0"/>
              <a:t>Z okolností uzavření smlouvy je zřejmé, jaký má výraz význam</a:t>
            </a:r>
          </a:p>
          <a:p>
            <a:r>
              <a:rPr lang="cs-CZ" dirty="0" smtClean="0"/>
              <a:t>Strany mají jasno v tom, jak vyložit objektivně nejasné ujednání</a:t>
            </a:r>
          </a:p>
          <a:p>
            <a:r>
              <a:rPr lang="cs-CZ" dirty="0" smtClean="0"/>
              <a:t>Protistraně je znám výklad, který výrazu přisuzuje druhá strana</a:t>
            </a:r>
          </a:p>
          <a:p>
            <a:endParaRPr lang="en-US" dirty="0"/>
          </a:p>
        </p:txBody>
      </p:sp>
    </p:spTree>
    <p:extLst>
      <p:ext uri="{BB962C8B-B14F-4D97-AF65-F5344CB8AC3E}">
        <p14:creationId xmlns:p14="http://schemas.microsoft.com/office/powerpoint/2010/main" val="2880111686"/>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Opravdu contra proferentem?</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Dvojí pochybnosti</a:t>
            </a:r>
            <a:r>
              <a:rPr lang="en-US" dirty="0" smtClean="0"/>
              <a:t>: o </a:t>
            </a:r>
            <a:r>
              <a:rPr lang="en-US" dirty="0"/>
              <a:t>tom, co </a:t>
            </a:r>
            <a:r>
              <a:rPr lang="en-US" dirty="0" err="1"/>
              <a:t>vlastně</a:t>
            </a:r>
            <a:r>
              <a:rPr lang="en-US" dirty="0"/>
              <a:t> </a:t>
            </a:r>
            <a:r>
              <a:rPr lang="en-US" dirty="0" err="1"/>
              <a:t>bylo</a:t>
            </a:r>
            <a:r>
              <a:rPr lang="en-US" dirty="0"/>
              <a:t> </a:t>
            </a:r>
            <a:r>
              <a:rPr lang="en-US" dirty="0" err="1" smtClean="0"/>
              <a:t>ujednáno</a:t>
            </a:r>
            <a:r>
              <a:rPr lang="en-US" dirty="0"/>
              <a:t>, </a:t>
            </a:r>
            <a:r>
              <a:rPr lang="en-US" dirty="0" err="1"/>
              <a:t>tj</a:t>
            </a:r>
            <a:r>
              <a:rPr lang="en-US" dirty="0"/>
              <a:t>. co je </a:t>
            </a:r>
            <a:r>
              <a:rPr lang="en-US" dirty="0" err="1"/>
              <a:t>obsahem</a:t>
            </a:r>
            <a:r>
              <a:rPr lang="en-US" dirty="0"/>
              <a:t> </a:t>
            </a:r>
            <a:r>
              <a:rPr lang="en-US" dirty="0" err="1"/>
              <a:t>právního</a:t>
            </a:r>
            <a:r>
              <a:rPr lang="en-US" dirty="0"/>
              <a:t> </a:t>
            </a:r>
            <a:r>
              <a:rPr lang="en-US" dirty="0" err="1"/>
              <a:t>jednání</a:t>
            </a:r>
            <a:r>
              <a:rPr lang="en-US" dirty="0"/>
              <a:t> a (</a:t>
            </a:r>
            <a:r>
              <a:rPr lang="en-US" dirty="0" err="1"/>
              <a:t>následně</a:t>
            </a:r>
            <a:r>
              <a:rPr lang="en-US" dirty="0"/>
              <a:t> </a:t>
            </a:r>
            <a:r>
              <a:rPr lang="en-US" dirty="0" err="1"/>
              <a:t>či</a:t>
            </a:r>
            <a:r>
              <a:rPr lang="en-US" dirty="0"/>
              <a:t> </a:t>
            </a:r>
            <a:r>
              <a:rPr lang="en-US" dirty="0" err="1"/>
              <a:t>současně</a:t>
            </a:r>
            <a:r>
              <a:rPr lang="en-US" dirty="0"/>
              <a:t>) o </a:t>
            </a:r>
            <a:r>
              <a:rPr lang="en-US" dirty="0" err="1"/>
              <a:t>souladu</a:t>
            </a:r>
            <a:r>
              <a:rPr lang="en-US" dirty="0"/>
              <a:t> </a:t>
            </a:r>
            <a:r>
              <a:rPr lang="en-US" dirty="0" err="1"/>
              <a:t>zjištěného</a:t>
            </a:r>
            <a:r>
              <a:rPr lang="en-US" dirty="0"/>
              <a:t> s </a:t>
            </a:r>
            <a:r>
              <a:rPr lang="en-US" dirty="0" err="1" smtClean="0"/>
              <a:t>právem</a:t>
            </a:r>
            <a:r>
              <a:rPr lang="en-US" dirty="0" smtClean="0"/>
              <a:t>.</a:t>
            </a:r>
            <a:endParaRPr lang="cs-CZ" dirty="0" smtClean="0"/>
          </a:p>
          <a:p>
            <a:endParaRPr lang="cs-CZ" dirty="0"/>
          </a:p>
          <a:p>
            <a:r>
              <a:rPr lang="cs-CZ" dirty="0" smtClean="0"/>
              <a:t>Problém </a:t>
            </a:r>
            <a:r>
              <a:rPr lang="en-US" dirty="0" err="1" smtClean="0"/>
              <a:t>patrně</a:t>
            </a:r>
            <a:r>
              <a:rPr lang="en-US" dirty="0" smtClean="0"/>
              <a:t> </a:t>
            </a:r>
            <a:r>
              <a:rPr lang="en-US" dirty="0"/>
              <a:t>u </a:t>
            </a:r>
            <a:r>
              <a:rPr lang="en-US" dirty="0" err="1"/>
              <a:t>všech</a:t>
            </a:r>
            <a:r>
              <a:rPr lang="en-US" dirty="0"/>
              <a:t> </a:t>
            </a:r>
            <a:r>
              <a:rPr lang="en-US" dirty="0" err="1"/>
              <a:t>případů</a:t>
            </a:r>
            <a:r>
              <a:rPr lang="en-US" dirty="0"/>
              <a:t> </a:t>
            </a:r>
            <a:r>
              <a:rPr lang="en-US" dirty="0" err="1"/>
              <a:t>obsahové</a:t>
            </a:r>
            <a:r>
              <a:rPr lang="en-US" dirty="0"/>
              <a:t> </a:t>
            </a:r>
            <a:r>
              <a:rPr lang="en-US" dirty="0" err="1"/>
              <a:t>kontroly</a:t>
            </a:r>
            <a:r>
              <a:rPr lang="en-US" dirty="0"/>
              <a:t> </a:t>
            </a:r>
            <a:r>
              <a:rPr lang="en-US" dirty="0" smtClean="0"/>
              <a:t>v </a:t>
            </a:r>
            <a:r>
              <a:rPr lang="en-US" dirty="0" err="1"/>
              <a:t>občanském</a:t>
            </a:r>
            <a:r>
              <a:rPr lang="en-US" dirty="0"/>
              <a:t> </a:t>
            </a:r>
            <a:r>
              <a:rPr lang="en-US" dirty="0" err="1"/>
              <a:t>zákoníku</a:t>
            </a:r>
            <a:r>
              <a:rPr lang="en-US" dirty="0"/>
              <a:t>, </a:t>
            </a:r>
            <a:r>
              <a:rPr lang="en-US" dirty="0" err="1"/>
              <a:t>např</a:t>
            </a:r>
            <a:r>
              <a:rPr lang="en-US" dirty="0"/>
              <a:t>. (</a:t>
            </a:r>
            <a:r>
              <a:rPr lang="en-US" dirty="0" err="1"/>
              <a:t>pomineme</a:t>
            </a:r>
            <a:r>
              <a:rPr lang="en-US" dirty="0"/>
              <a:t>-li </a:t>
            </a:r>
            <a:r>
              <a:rPr lang="en-US" dirty="0" err="1"/>
              <a:t>obecněji</a:t>
            </a:r>
            <a:r>
              <a:rPr lang="en-US" dirty="0"/>
              <a:t> </a:t>
            </a:r>
            <a:r>
              <a:rPr lang="en-US" dirty="0" err="1"/>
              <a:t>koncipované</a:t>
            </a:r>
            <a:r>
              <a:rPr lang="en-US" dirty="0"/>
              <a:t> </a:t>
            </a:r>
            <a:r>
              <a:rPr lang="en-US" dirty="0" err="1"/>
              <a:t>podstaty</a:t>
            </a:r>
            <a:r>
              <a:rPr lang="en-US" dirty="0"/>
              <a:t>) u </a:t>
            </a:r>
            <a:r>
              <a:rPr lang="en-US" dirty="0" err="1"/>
              <a:t>překvapivých</a:t>
            </a:r>
            <a:r>
              <a:rPr lang="en-US" dirty="0"/>
              <a:t> </a:t>
            </a:r>
            <a:r>
              <a:rPr lang="en-US" dirty="0" err="1" smtClean="0"/>
              <a:t>klauzulí</a:t>
            </a:r>
            <a:r>
              <a:rPr lang="en-US" dirty="0" smtClean="0"/>
              <a:t> </a:t>
            </a:r>
            <a:r>
              <a:rPr lang="en-US" dirty="0"/>
              <a:t>v </a:t>
            </a:r>
            <a:r>
              <a:rPr lang="en-US" dirty="0" err="1"/>
              <a:t>obchodních</a:t>
            </a:r>
            <a:r>
              <a:rPr lang="en-US" dirty="0"/>
              <a:t> </a:t>
            </a:r>
            <a:r>
              <a:rPr lang="en-US" dirty="0" err="1"/>
              <a:t>podmínkách</a:t>
            </a:r>
            <a:r>
              <a:rPr lang="en-US" dirty="0"/>
              <a:t> (§ 1753), u </a:t>
            </a:r>
            <a:r>
              <a:rPr lang="en-US" dirty="0" err="1"/>
              <a:t>nevýhodných</a:t>
            </a:r>
            <a:r>
              <a:rPr lang="en-US" dirty="0"/>
              <a:t> </a:t>
            </a:r>
            <a:r>
              <a:rPr lang="en-US" dirty="0" err="1"/>
              <a:t>doložek</a:t>
            </a:r>
            <a:r>
              <a:rPr lang="en-US" dirty="0"/>
              <a:t> v </a:t>
            </a:r>
            <a:r>
              <a:rPr lang="en-US" dirty="0" err="1"/>
              <a:t>adhezních</a:t>
            </a:r>
            <a:r>
              <a:rPr lang="en-US" dirty="0"/>
              <a:t> </a:t>
            </a:r>
            <a:r>
              <a:rPr lang="en-US" dirty="0" err="1"/>
              <a:t>smlouvách</a:t>
            </a:r>
            <a:r>
              <a:rPr lang="en-US" dirty="0"/>
              <a:t> </a:t>
            </a:r>
            <a:r>
              <a:rPr lang="en-US" dirty="0" err="1" smtClean="0"/>
              <a:t>uzavřených</a:t>
            </a:r>
            <a:r>
              <a:rPr lang="en-US" dirty="0" smtClean="0"/>
              <a:t> </a:t>
            </a:r>
            <a:r>
              <a:rPr lang="en-US" dirty="0"/>
              <a:t>se </a:t>
            </a:r>
            <a:r>
              <a:rPr lang="en-US" dirty="0" err="1"/>
              <a:t>slabší</a:t>
            </a:r>
            <a:r>
              <a:rPr lang="en-US" dirty="0"/>
              <a:t> </a:t>
            </a:r>
            <a:r>
              <a:rPr lang="en-US" dirty="0" err="1"/>
              <a:t>stranou</a:t>
            </a:r>
            <a:r>
              <a:rPr lang="en-US" dirty="0"/>
              <a:t> (§ 1800), v </a:t>
            </a:r>
            <a:r>
              <a:rPr lang="en-US" dirty="0" err="1"/>
              <a:t>ujednáních</a:t>
            </a:r>
            <a:r>
              <a:rPr lang="en-US" dirty="0"/>
              <a:t> o </a:t>
            </a:r>
            <a:r>
              <a:rPr lang="en-US" dirty="0" err="1"/>
              <a:t>nepřiměřeně</a:t>
            </a:r>
            <a:r>
              <a:rPr lang="en-US" dirty="0"/>
              <a:t> </a:t>
            </a:r>
            <a:r>
              <a:rPr lang="en-US" dirty="0" err="1"/>
              <a:t>nízkých</a:t>
            </a:r>
            <a:r>
              <a:rPr lang="en-US" dirty="0"/>
              <a:t> </a:t>
            </a:r>
            <a:r>
              <a:rPr lang="en-US" dirty="0" err="1"/>
              <a:t>úrocích</a:t>
            </a:r>
            <a:r>
              <a:rPr lang="en-US" dirty="0"/>
              <a:t> z </a:t>
            </a:r>
            <a:r>
              <a:rPr lang="en-US" dirty="0" err="1"/>
              <a:t>prodlení</a:t>
            </a:r>
            <a:r>
              <a:rPr lang="en-US" dirty="0"/>
              <a:t> </a:t>
            </a:r>
            <a:r>
              <a:rPr lang="en-US" dirty="0" smtClean="0"/>
              <a:t>(§ </a:t>
            </a:r>
            <a:r>
              <a:rPr lang="en-US" dirty="0"/>
              <a:t>1972) </a:t>
            </a:r>
            <a:r>
              <a:rPr lang="en-US" dirty="0" err="1"/>
              <a:t>či</a:t>
            </a:r>
            <a:r>
              <a:rPr lang="en-US" dirty="0"/>
              <a:t> o </a:t>
            </a:r>
            <a:r>
              <a:rPr lang="en-US" dirty="0" err="1"/>
              <a:t>neúměrně</a:t>
            </a:r>
            <a:r>
              <a:rPr lang="en-US" dirty="0"/>
              <a:t> </a:t>
            </a:r>
            <a:r>
              <a:rPr lang="en-US" dirty="0" err="1"/>
              <a:t>dlouhé</a:t>
            </a:r>
            <a:r>
              <a:rPr lang="en-US" dirty="0"/>
              <a:t> </a:t>
            </a:r>
            <a:r>
              <a:rPr lang="en-US" dirty="0" err="1"/>
              <a:t>době</a:t>
            </a:r>
            <a:r>
              <a:rPr lang="en-US" dirty="0"/>
              <a:t> </a:t>
            </a:r>
            <a:r>
              <a:rPr lang="en-US" dirty="0" err="1"/>
              <a:t>splatnosti</a:t>
            </a:r>
            <a:r>
              <a:rPr lang="en-US" dirty="0"/>
              <a:t> </a:t>
            </a:r>
            <a:r>
              <a:rPr lang="en-US" dirty="0" err="1"/>
              <a:t>ceny</a:t>
            </a:r>
            <a:r>
              <a:rPr lang="en-US" dirty="0"/>
              <a:t> (§ 1963</a:t>
            </a:r>
            <a:r>
              <a:rPr lang="en-US" dirty="0" smtClean="0"/>
              <a:t>).</a:t>
            </a:r>
            <a:endParaRPr lang="en-US" dirty="0"/>
          </a:p>
        </p:txBody>
      </p:sp>
    </p:spTree>
    <p:extLst>
      <p:ext uri="{BB962C8B-B14F-4D97-AF65-F5344CB8AC3E}">
        <p14:creationId xmlns:p14="http://schemas.microsoft.com/office/powerpoint/2010/main" val="3098093930"/>
      </p:ext>
    </p:extLst>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02426" y="648929"/>
            <a:ext cx="6413462" cy="609600"/>
          </a:xfrm>
        </p:spPr>
        <p:txBody>
          <a:bodyPr/>
          <a:lstStyle/>
          <a:p>
            <a:r>
              <a:rPr lang="cs-CZ" dirty="0" smtClean="0"/>
              <a:t>Individuální a kolektivní žaloby</a:t>
            </a:r>
            <a:endParaRPr lang="en-US" dirty="0"/>
          </a:p>
        </p:txBody>
      </p:sp>
      <p:sp>
        <p:nvSpPr>
          <p:cNvPr id="3" name="Zástupný symbol pro obsah 2"/>
          <p:cNvSpPr>
            <a:spLocks noGrp="1"/>
          </p:cNvSpPr>
          <p:nvPr>
            <p:ph idx="1"/>
          </p:nvPr>
        </p:nvSpPr>
        <p:spPr>
          <a:xfrm>
            <a:off x="509589" y="1514168"/>
            <a:ext cx="8082321" cy="4618345"/>
          </a:xfrm>
        </p:spPr>
        <p:txBody>
          <a:bodyPr>
            <a:normAutofit/>
          </a:bodyPr>
          <a:lstStyle/>
          <a:p>
            <a:r>
              <a:rPr lang="cs-CZ" dirty="0" smtClean="0"/>
              <a:t>Dvojí pochybnosti</a:t>
            </a:r>
            <a:r>
              <a:rPr lang="en-US" dirty="0" smtClean="0"/>
              <a:t>: o </a:t>
            </a:r>
            <a:r>
              <a:rPr lang="en-US" dirty="0"/>
              <a:t>tom, co </a:t>
            </a:r>
            <a:r>
              <a:rPr lang="en-US" dirty="0" err="1"/>
              <a:t>vlastně</a:t>
            </a:r>
            <a:r>
              <a:rPr lang="en-US" dirty="0"/>
              <a:t> </a:t>
            </a:r>
            <a:r>
              <a:rPr lang="en-US" dirty="0" err="1"/>
              <a:t>bylo</a:t>
            </a:r>
            <a:r>
              <a:rPr lang="en-US" dirty="0"/>
              <a:t> </a:t>
            </a:r>
            <a:r>
              <a:rPr lang="en-US" dirty="0" err="1" smtClean="0"/>
              <a:t>ujednáno</a:t>
            </a:r>
            <a:r>
              <a:rPr lang="en-US" dirty="0"/>
              <a:t>, </a:t>
            </a:r>
            <a:r>
              <a:rPr lang="en-US" dirty="0" err="1"/>
              <a:t>tj</a:t>
            </a:r>
            <a:r>
              <a:rPr lang="en-US" dirty="0"/>
              <a:t>. co je </a:t>
            </a:r>
            <a:r>
              <a:rPr lang="en-US" dirty="0" err="1"/>
              <a:t>obsahem</a:t>
            </a:r>
            <a:r>
              <a:rPr lang="en-US" dirty="0"/>
              <a:t> </a:t>
            </a:r>
            <a:r>
              <a:rPr lang="en-US" dirty="0" err="1"/>
              <a:t>právního</a:t>
            </a:r>
            <a:r>
              <a:rPr lang="en-US" dirty="0"/>
              <a:t> </a:t>
            </a:r>
            <a:r>
              <a:rPr lang="en-US" dirty="0" err="1"/>
              <a:t>jednání</a:t>
            </a:r>
            <a:r>
              <a:rPr lang="en-US" dirty="0"/>
              <a:t> a (</a:t>
            </a:r>
            <a:r>
              <a:rPr lang="en-US" dirty="0" err="1"/>
              <a:t>následně</a:t>
            </a:r>
            <a:r>
              <a:rPr lang="en-US" dirty="0"/>
              <a:t> </a:t>
            </a:r>
            <a:r>
              <a:rPr lang="en-US" dirty="0" err="1"/>
              <a:t>či</a:t>
            </a:r>
            <a:r>
              <a:rPr lang="en-US" dirty="0"/>
              <a:t> </a:t>
            </a:r>
            <a:r>
              <a:rPr lang="en-US" dirty="0" err="1"/>
              <a:t>současně</a:t>
            </a:r>
            <a:r>
              <a:rPr lang="en-US" dirty="0"/>
              <a:t>) o </a:t>
            </a:r>
            <a:r>
              <a:rPr lang="en-US" dirty="0" err="1"/>
              <a:t>souladu</a:t>
            </a:r>
            <a:r>
              <a:rPr lang="en-US" dirty="0"/>
              <a:t> </a:t>
            </a:r>
            <a:r>
              <a:rPr lang="en-US" dirty="0" err="1"/>
              <a:t>zjištěného</a:t>
            </a:r>
            <a:r>
              <a:rPr lang="en-US" dirty="0"/>
              <a:t> s </a:t>
            </a:r>
            <a:r>
              <a:rPr lang="en-US" dirty="0" err="1" smtClean="0"/>
              <a:t>právem</a:t>
            </a:r>
            <a:r>
              <a:rPr lang="en-US" dirty="0" smtClean="0"/>
              <a:t>.</a:t>
            </a:r>
            <a:endParaRPr lang="cs-CZ" dirty="0" smtClean="0"/>
          </a:p>
          <a:p>
            <a:endParaRPr lang="cs-CZ" dirty="0"/>
          </a:p>
          <a:p>
            <a:r>
              <a:rPr lang="cs-CZ" dirty="0" smtClean="0"/>
              <a:t>Problém </a:t>
            </a:r>
            <a:r>
              <a:rPr lang="en-US" dirty="0" err="1" smtClean="0"/>
              <a:t>patrně</a:t>
            </a:r>
            <a:r>
              <a:rPr lang="en-US" dirty="0" smtClean="0"/>
              <a:t> </a:t>
            </a:r>
            <a:r>
              <a:rPr lang="en-US" dirty="0"/>
              <a:t>u </a:t>
            </a:r>
            <a:r>
              <a:rPr lang="en-US" dirty="0" err="1"/>
              <a:t>všech</a:t>
            </a:r>
            <a:r>
              <a:rPr lang="en-US" dirty="0"/>
              <a:t> </a:t>
            </a:r>
            <a:r>
              <a:rPr lang="en-US" dirty="0" err="1"/>
              <a:t>případů</a:t>
            </a:r>
            <a:r>
              <a:rPr lang="en-US" dirty="0"/>
              <a:t> </a:t>
            </a:r>
            <a:r>
              <a:rPr lang="en-US" dirty="0" err="1"/>
              <a:t>obsahové</a:t>
            </a:r>
            <a:r>
              <a:rPr lang="en-US" dirty="0"/>
              <a:t> </a:t>
            </a:r>
            <a:r>
              <a:rPr lang="en-US" dirty="0" err="1"/>
              <a:t>kontroly</a:t>
            </a:r>
            <a:r>
              <a:rPr lang="en-US" dirty="0"/>
              <a:t> </a:t>
            </a:r>
            <a:r>
              <a:rPr lang="en-US" dirty="0" smtClean="0"/>
              <a:t>v </a:t>
            </a:r>
            <a:r>
              <a:rPr lang="en-US" dirty="0" err="1"/>
              <a:t>občanském</a:t>
            </a:r>
            <a:r>
              <a:rPr lang="en-US" dirty="0"/>
              <a:t> </a:t>
            </a:r>
            <a:r>
              <a:rPr lang="en-US" dirty="0" err="1"/>
              <a:t>zákoníku</a:t>
            </a:r>
            <a:r>
              <a:rPr lang="en-US" dirty="0"/>
              <a:t>, </a:t>
            </a:r>
            <a:r>
              <a:rPr lang="en-US" dirty="0" err="1"/>
              <a:t>např</a:t>
            </a:r>
            <a:r>
              <a:rPr lang="en-US" dirty="0"/>
              <a:t>. (</a:t>
            </a:r>
            <a:r>
              <a:rPr lang="en-US" dirty="0" err="1"/>
              <a:t>pomineme</a:t>
            </a:r>
            <a:r>
              <a:rPr lang="en-US" dirty="0"/>
              <a:t>-li </a:t>
            </a:r>
            <a:r>
              <a:rPr lang="en-US" dirty="0" err="1"/>
              <a:t>obecněji</a:t>
            </a:r>
            <a:r>
              <a:rPr lang="en-US" dirty="0"/>
              <a:t> </a:t>
            </a:r>
            <a:r>
              <a:rPr lang="en-US" dirty="0" err="1"/>
              <a:t>koncipované</a:t>
            </a:r>
            <a:r>
              <a:rPr lang="en-US" dirty="0"/>
              <a:t> </a:t>
            </a:r>
            <a:r>
              <a:rPr lang="en-US" dirty="0" err="1"/>
              <a:t>podstaty</a:t>
            </a:r>
            <a:r>
              <a:rPr lang="en-US" dirty="0"/>
              <a:t>) u </a:t>
            </a:r>
            <a:r>
              <a:rPr lang="en-US" dirty="0" err="1"/>
              <a:t>překvapivých</a:t>
            </a:r>
            <a:r>
              <a:rPr lang="en-US" dirty="0"/>
              <a:t> </a:t>
            </a:r>
            <a:r>
              <a:rPr lang="en-US" dirty="0" err="1" smtClean="0"/>
              <a:t>klauzulí</a:t>
            </a:r>
            <a:r>
              <a:rPr lang="en-US" dirty="0" smtClean="0"/>
              <a:t> </a:t>
            </a:r>
            <a:r>
              <a:rPr lang="en-US" dirty="0"/>
              <a:t>v </a:t>
            </a:r>
            <a:r>
              <a:rPr lang="en-US" dirty="0" err="1"/>
              <a:t>obchodních</a:t>
            </a:r>
            <a:r>
              <a:rPr lang="en-US" dirty="0"/>
              <a:t> </a:t>
            </a:r>
            <a:r>
              <a:rPr lang="en-US" dirty="0" err="1"/>
              <a:t>podmínkách</a:t>
            </a:r>
            <a:r>
              <a:rPr lang="en-US" dirty="0"/>
              <a:t> (§ 1753), u </a:t>
            </a:r>
            <a:r>
              <a:rPr lang="en-US" dirty="0" err="1"/>
              <a:t>nevýhodných</a:t>
            </a:r>
            <a:r>
              <a:rPr lang="en-US" dirty="0"/>
              <a:t> </a:t>
            </a:r>
            <a:r>
              <a:rPr lang="en-US" dirty="0" err="1"/>
              <a:t>doložek</a:t>
            </a:r>
            <a:r>
              <a:rPr lang="en-US" dirty="0"/>
              <a:t> v </a:t>
            </a:r>
            <a:r>
              <a:rPr lang="en-US" dirty="0" err="1"/>
              <a:t>adhezních</a:t>
            </a:r>
            <a:r>
              <a:rPr lang="en-US" dirty="0"/>
              <a:t> </a:t>
            </a:r>
            <a:r>
              <a:rPr lang="en-US" dirty="0" err="1"/>
              <a:t>smlouvách</a:t>
            </a:r>
            <a:r>
              <a:rPr lang="en-US" dirty="0"/>
              <a:t> </a:t>
            </a:r>
            <a:r>
              <a:rPr lang="en-US" dirty="0" err="1" smtClean="0"/>
              <a:t>uzavřených</a:t>
            </a:r>
            <a:r>
              <a:rPr lang="en-US" dirty="0" smtClean="0"/>
              <a:t> </a:t>
            </a:r>
            <a:r>
              <a:rPr lang="en-US" dirty="0"/>
              <a:t>se </a:t>
            </a:r>
            <a:r>
              <a:rPr lang="en-US" dirty="0" err="1"/>
              <a:t>slabší</a:t>
            </a:r>
            <a:r>
              <a:rPr lang="en-US" dirty="0"/>
              <a:t> </a:t>
            </a:r>
            <a:r>
              <a:rPr lang="en-US" dirty="0" err="1"/>
              <a:t>stranou</a:t>
            </a:r>
            <a:r>
              <a:rPr lang="en-US" dirty="0"/>
              <a:t> (§ 1800), v </a:t>
            </a:r>
            <a:r>
              <a:rPr lang="en-US" dirty="0" err="1"/>
              <a:t>ujednáních</a:t>
            </a:r>
            <a:r>
              <a:rPr lang="en-US" dirty="0"/>
              <a:t> o </a:t>
            </a:r>
            <a:r>
              <a:rPr lang="en-US" dirty="0" err="1"/>
              <a:t>nepřiměřeně</a:t>
            </a:r>
            <a:r>
              <a:rPr lang="en-US" dirty="0"/>
              <a:t> </a:t>
            </a:r>
            <a:r>
              <a:rPr lang="en-US" dirty="0" err="1"/>
              <a:t>nízkých</a:t>
            </a:r>
            <a:r>
              <a:rPr lang="en-US" dirty="0"/>
              <a:t> </a:t>
            </a:r>
            <a:r>
              <a:rPr lang="en-US" dirty="0" err="1"/>
              <a:t>úrocích</a:t>
            </a:r>
            <a:r>
              <a:rPr lang="en-US" dirty="0"/>
              <a:t> z </a:t>
            </a:r>
            <a:r>
              <a:rPr lang="en-US" dirty="0" err="1"/>
              <a:t>prodlení</a:t>
            </a:r>
            <a:r>
              <a:rPr lang="en-US" dirty="0"/>
              <a:t> </a:t>
            </a:r>
            <a:r>
              <a:rPr lang="en-US" dirty="0" smtClean="0"/>
              <a:t>(§ </a:t>
            </a:r>
            <a:r>
              <a:rPr lang="en-US" dirty="0"/>
              <a:t>1972) </a:t>
            </a:r>
            <a:r>
              <a:rPr lang="en-US" dirty="0" err="1"/>
              <a:t>či</a:t>
            </a:r>
            <a:r>
              <a:rPr lang="en-US" dirty="0"/>
              <a:t> o </a:t>
            </a:r>
            <a:r>
              <a:rPr lang="en-US" dirty="0" err="1"/>
              <a:t>neúměrně</a:t>
            </a:r>
            <a:r>
              <a:rPr lang="en-US" dirty="0"/>
              <a:t> </a:t>
            </a:r>
            <a:r>
              <a:rPr lang="en-US" dirty="0" err="1"/>
              <a:t>dlouhé</a:t>
            </a:r>
            <a:r>
              <a:rPr lang="en-US" dirty="0"/>
              <a:t> </a:t>
            </a:r>
            <a:r>
              <a:rPr lang="en-US" dirty="0" err="1"/>
              <a:t>době</a:t>
            </a:r>
            <a:r>
              <a:rPr lang="en-US" dirty="0"/>
              <a:t> </a:t>
            </a:r>
            <a:r>
              <a:rPr lang="en-US" dirty="0" err="1"/>
              <a:t>splatnosti</a:t>
            </a:r>
            <a:r>
              <a:rPr lang="en-US" dirty="0"/>
              <a:t> </a:t>
            </a:r>
            <a:r>
              <a:rPr lang="en-US" dirty="0" err="1"/>
              <a:t>ceny</a:t>
            </a:r>
            <a:r>
              <a:rPr lang="en-US" dirty="0"/>
              <a:t> (§ 1963</a:t>
            </a:r>
            <a:r>
              <a:rPr lang="en-US" dirty="0" smtClean="0"/>
              <a:t>).</a:t>
            </a:r>
            <a:endParaRPr lang="cs-CZ" dirty="0" smtClean="0"/>
          </a:p>
          <a:p>
            <a:endParaRPr lang="en-US" dirty="0"/>
          </a:p>
        </p:txBody>
      </p:sp>
    </p:spTree>
    <p:extLst>
      <p:ext uri="{BB962C8B-B14F-4D97-AF65-F5344CB8AC3E}">
        <p14:creationId xmlns:p14="http://schemas.microsoft.com/office/powerpoint/2010/main" val="2017213730"/>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3" y="6056671"/>
            <a:ext cx="7993719" cy="648929"/>
          </a:xfrm>
          <a:prstGeom prst="rect">
            <a:avLst/>
          </a:prstGeom>
        </p:spPr>
        <p:txBody>
          <a:bodyPr/>
          <a:lstStyle/>
          <a:p>
            <a:pPr marL="0" indent="0">
              <a:buNone/>
            </a:pPr>
            <a:endParaRPr lang="cs-CZ" dirty="0" smtClean="0"/>
          </a:p>
          <a:p>
            <a:pPr marL="0" indent="0">
              <a:buNone/>
            </a:pPr>
            <a:endParaRPr lang="cs-CZ" dirty="0"/>
          </a:p>
          <a:p>
            <a:pPr marL="0" indent="0">
              <a:buNone/>
            </a:pPr>
            <a:r>
              <a:rPr lang="cs-CZ" dirty="0" smtClean="0"/>
              <a:t>Pojmové </a:t>
            </a:r>
            <a:r>
              <a:rPr lang="cs-CZ" dirty="0"/>
              <a:t>znaky </a:t>
            </a:r>
            <a:r>
              <a:rPr lang="cs-CZ" dirty="0" smtClean="0"/>
              <a:t>PJ: 1) projev vůle, 2) zaměřen </a:t>
            </a:r>
            <a:r>
              <a:rPr lang="cs-CZ" dirty="0"/>
              <a:t>projevu vůle na vyvolání právních následků (vznik, změnu či zánik práv a povinností</a:t>
            </a:r>
            <a:r>
              <a:rPr lang="cs-CZ" dirty="0" smtClean="0"/>
              <a:t>),3) uznání </a:t>
            </a:r>
            <a:r>
              <a:rPr lang="cs-CZ" dirty="0"/>
              <a:t>(aprobace)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5</a:t>
            </a:fld>
            <a:endParaRPr lang="cs-CZ" altLang="cs-CZ" dirty="0"/>
          </a:p>
        </p:txBody>
      </p:sp>
      <p:sp>
        <p:nvSpPr>
          <p:cNvPr id="96258" name="Rectangle 2"/>
          <p:cNvSpPr>
            <a:spLocks noGrp="1" noChangeArrowheads="1"/>
          </p:cNvSpPr>
          <p:nvPr>
            <p:ph type="title"/>
          </p:nvPr>
        </p:nvSpPr>
        <p:spPr>
          <a:xfrm>
            <a:off x="2379406" y="265471"/>
            <a:ext cx="6216818" cy="648929"/>
          </a:xfrm>
        </p:spPr>
        <p:txBody>
          <a:bodyPr/>
          <a:lstStyle/>
          <a:p>
            <a:r>
              <a:rPr lang="cs-CZ" altLang="cs-CZ" dirty="0" smtClean="0"/>
              <a:t>Osoba projevující vůli</a:t>
            </a:r>
            <a:endParaRPr lang="cs-CZ" altLang="cs-CZ" dirty="0"/>
          </a:p>
        </p:txBody>
      </p:sp>
      <p:sp>
        <p:nvSpPr>
          <p:cNvPr id="96259" name="Rectangle 3"/>
          <p:cNvSpPr>
            <a:spLocks noGrp="1" noChangeArrowheads="1"/>
          </p:cNvSpPr>
          <p:nvPr>
            <p:ph type="body" idx="1"/>
          </p:nvPr>
        </p:nvSpPr>
        <p:spPr>
          <a:xfrm>
            <a:off x="509589" y="1199535"/>
            <a:ext cx="8082321" cy="4434350"/>
          </a:xfrm>
        </p:spPr>
        <p:txBody>
          <a:bodyPr/>
          <a:lstStyle/>
          <a:p>
            <a:r>
              <a:rPr lang="cs-CZ" dirty="0" smtClean="0"/>
              <a:t>právně </a:t>
            </a:r>
            <a:r>
              <a:rPr lang="cs-CZ" dirty="0"/>
              <a:t>jednající subjekt musí </a:t>
            </a:r>
            <a:r>
              <a:rPr lang="cs-CZ" dirty="0" smtClean="0"/>
              <a:t>být osobou </a:t>
            </a:r>
            <a:r>
              <a:rPr lang="cs-CZ" dirty="0"/>
              <a:t>v právním slova smyslu, tj. musí mít právní osobnost </a:t>
            </a:r>
            <a:r>
              <a:rPr lang="cs-CZ" dirty="0" smtClean="0"/>
              <a:t>(srov. § 15 odst. 1, § 16 a 17 OZ)</a:t>
            </a:r>
          </a:p>
          <a:p>
            <a:r>
              <a:rPr lang="cs-CZ" dirty="0"/>
              <a:t>j</a:t>
            </a:r>
            <a:r>
              <a:rPr lang="cs-CZ" dirty="0" smtClean="0"/>
              <a:t>ednající osoba </a:t>
            </a:r>
            <a:r>
              <a:rPr lang="cs-CZ" dirty="0"/>
              <a:t>musí být svéprávná (§ 15 odst. 2</a:t>
            </a:r>
            <a:r>
              <a:rPr lang="cs-CZ" dirty="0" smtClean="0"/>
              <a:t>, § 581 věta první)</a:t>
            </a:r>
            <a:endParaRPr lang="cs-CZ" dirty="0"/>
          </a:p>
          <a:p>
            <a:r>
              <a:rPr lang="cs-CZ" dirty="0" smtClean="0"/>
              <a:t>částečná svéprávnost (nedostatek věku, omezení rozhodnutím soudu) – jedná buď zákonný zástupce, případně opatrovník</a:t>
            </a:r>
          </a:p>
          <a:p>
            <a:r>
              <a:rPr lang="cs-CZ" dirty="0"/>
              <a:t>b</a:t>
            </a:r>
            <a:r>
              <a:rPr lang="cs-CZ" dirty="0" smtClean="0"/>
              <a:t>ez svéprávnosti neplatnost PJ, ke kterému osoba není způsobilá (§ 581 věta první)</a:t>
            </a:r>
          </a:p>
          <a:p>
            <a:r>
              <a:rPr lang="cs-CZ" dirty="0"/>
              <a:t>o</a:t>
            </a:r>
            <a:r>
              <a:rPr lang="cs-CZ" dirty="0" smtClean="0"/>
              <a:t>bdobně (neplatnost) stav </a:t>
            </a:r>
            <a:r>
              <a:rPr lang="cs-CZ" dirty="0"/>
              <a:t>duševní </a:t>
            </a:r>
            <a:r>
              <a:rPr lang="cs-CZ" dirty="0" smtClean="0"/>
              <a:t>poruchy - § 581 věta druhá</a:t>
            </a:r>
            <a:endParaRPr lang="cs-CZ" dirty="0"/>
          </a:p>
        </p:txBody>
      </p:sp>
    </p:spTree>
    <p:extLst>
      <p:ext uri="{BB962C8B-B14F-4D97-AF65-F5344CB8AC3E}">
        <p14:creationId xmlns:p14="http://schemas.microsoft.com/office/powerpoint/2010/main" val="39146966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082751" y="-285135"/>
            <a:ext cx="8086635" cy="865238"/>
          </a:xfrm>
        </p:spPr>
        <p:txBody>
          <a:bodyPr/>
          <a:lstStyle/>
          <a:p>
            <a:r>
              <a:rPr lang="cs-CZ" dirty="0" smtClean="0"/>
              <a:t>Rizika pravidla contra proferentem?</a:t>
            </a:r>
            <a:endParaRPr lang="en-US" dirty="0"/>
          </a:p>
        </p:txBody>
      </p:sp>
      <p:sp>
        <p:nvSpPr>
          <p:cNvPr id="3" name="Zástupný symbol pro obsah 2"/>
          <p:cNvSpPr>
            <a:spLocks noGrp="1"/>
          </p:cNvSpPr>
          <p:nvPr>
            <p:ph idx="1"/>
          </p:nvPr>
        </p:nvSpPr>
        <p:spPr>
          <a:xfrm>
            <a:off x="117988" y="1042220"/>
            <a:ext cx="8908026" cy="5702710"/>
          </a:xfrm>
        </p:spPr>
        <p:txBody>
          <a:bodyPr>
            <a:normAutofit fontScale="92500" lnSpcReduction="20000"/>
          </a:bodyPr>
          <a:lstStyle/>
          <a:p>
            <a:r>
              <a:rPr lang="cs-CZ" dirty="0" smtClean="0"/>
              <a:t>CP jako </a:t>
            </a:r>
            <a:r>
              <a:rPr lang="cs-CZ" dirty="0"/>
              <a:t>jednoduchý a univerzální způsob, jak „</a:t>
            </a:r>
            <a:r>
              <a:rPr lang="cs-CZ" dirty="0" err="1"/>
              <a:t>odargumentovat</a:t>
            </a:r>
            <a:r>
              <a:rPr lang="cs-CZ" dirty="0"/>
              <a:t>“ každé ustanovení byť jen s drobnou interpretační flexibilitou </a:t>
            </a:r>
            <a:endParaRPr lang="cs-CZ" dirty="0" smtClean="0"/>
          </a:p>
          <a:p>
            <a:r>
              <a:rPr lang="cs-CZ" dirty="0"/>
              <a:t>s</a:t>
            </a:r>
            <a:r>
              <a:rPr lang="cs-CZ" dirty="0" smtClean="0"/>
              <a:t>oud uměle </a:t>
            </a:r>
            <a:r>
              <a:rPr lang="cs-CZ" dirty="0"/>
              <a:t>vytvoří „nevýhodnou“ výkladovou variantu (jakkoli absurdní) a následně ji klasifikuje jako protiprávní. </a:t>
            </a:r>
          </a:p>
          <a:p>
            <a:r>
              <a:rPr lang="cs-CZ" dirty="0" smtClean="0"/>
              <a:t>Odstrašující ukázka BGHZ </a:t>
            </a:r>
            <a:r>
              <a:rPr lang="cs-CZ" dirty="0"/>
              <a:t>184, 345 </a:t>
            </a:r>
            <a:r>
              <a:rPr lang="cs-CZ" dirty="0" smtClean="0"/>
              <a:t>(NJW, </a:t>
            </a:r>
            <a:r>
              <a:rPr lang="cs-CZ" dirty="0"/>
              <a:t>2010, s. 1449). </a:t>
            </a:r>
            <a:r>
              <a:rPr lang="cs-CZ" dirty="0" smtClean="0"/>
              <a:t>přípustnost </a:t>
            </a:r>
            <a:r>
              <a:rPr lang="cs-CZ" dirty="0"/>
              <a:t>ujednání v nájemní smlouvě upravující renovační povinnosti nájemce po ukončení nájemního vztahu. </a:t>
            </a:r>
            <a:endParaRPr lang="cs-CZ" dirty="0" smtClean="0"/>
          </a:p>
          <a:p>
            <a:r>
              <a:rPr lang="cs-CZ" dirty="0" smtClean="0"/>
              <a:t>Povinnost </a:t>
            </a:r>
            <a:r>
              <a:rPr lang="cs-CZ" dirty="0"/>
              <a:t>k opravám estetických vad a nedostatků jako škrábanců a drobných poškození („</a:t>
            </a:r>
            <a:r>
              <a:rPr lang="cs-CZ" dirty="0" err="1"/>
              <a:t>Schönheitsreparaturen</a:t>
            </a:r>
            <a:r>
              <a:rPr lang="cs-CZ" dirty="0"/>
              <a:t>“) byla v obchodních podmínkách formulována za použití pasíva, slovy „</a:t>
            </a:r>
            <a:r>
              <a:rPr lang="cs-CZ" i="1" dirty="0" err="1"/>
              <a:t>ausführen</a:t>
            </a:r>
            <a:r>
              <a:rPr lang="cs-CZ" i="1" dirty="0"/>
              <a:t> </a:t>
            </a:r>
            <a:r>
              <a:rPr lang="cs-CZ" i="1" dirty="0" err="1"/>
              <a:t>zu</a:t>
            </a:r>
            <a:r>
              <a:rPr lang="cs-CZ" i="1" dirty="0"/>
              <a:t> </a:t>
            </a:r>
            <a:r>
              <a:rPr lang="cs-CZ" i="1" dirty="0" err="1"/>
              <a:t>lassen</a:t>
            </a:r>
            <a:r>
              <a:rPr lang="cs-CZ" dirty="0"/>
              <a:t>“ (tj. nechat provést). </a:t>
            </a:r>
            <a:endParaRPr lang="cs-CZ" dirty="0" smtClean="0"/>
          </a:p>
          <a:p>
            <a:r>
              <a:rPr lang="cs-CZ" dirty="0" smtClean="0"/>
              <a:t>Podle </a:t>
            </a:r>
            <a:r>
              <a:rPr lang="cs-CZ" dirty="0"/>
              <a:t>soudu lze proto takové ujednání vyložit i tak, že se zapovídá možnost opravy samotným nájemcem. Slovům „</a:t>
            </a:r>
            <a:r>
              <a:rPr lang="cs-CZ" dirty="0" err="1"/>
              <a:t>ausführen</a:t>
            </a:r>
            <a:r>
              <a:rPr lang="cs-CZ" dirty="0"/>
              <a:t> </a:t>
            </a:r>
            <a:r>
              <a:rPr lang="cs-CZ" dirty="0" err="1"/>
              <a:t>zu</a:t>
            </a:r>
            <a:r>
              <a:rPr lang="cs-CZ" dirty="0"/>
              <a:t> </a:t>
            </a:r>
            <a:r>
              <a:rPr lang="cs-CZ" dirty="0" err="1"/>
              <a:t>lassen</a:t>
            </a:r>
            <a:r>
              <a:rPr lang="cs-CZ" dirty="0"/>
              <a:t>“ může být dán i ten význam, že opravy musí vždy provést jiný subjekt než nájemce. Takové omezení by ovšem podle soudu bylo nepřijatelnou obchodní podmínku ve smyslu § 307 BGB. Soud tak nejprve krkolomně zvolil nerealistickou a vratkou výkladovou variantu, aby ji pak „shodil“ skrze ustanovení o zákazu znevýhodňujících ustanovení.    </a:t>
            </a:r>
          </a:p>
          <a:p>
            <a:endParaRPr lang="en-US" dirty="0"/>
          </a:p>
        </p:txBody>
      </p:sp>
    </p:spTree>
    <p:extLst>
      <p:ext uri="{BB962C8B-B14F-4D97-AF65-F5344CB8AC3E}">
        <p14:creationId xmlns:p14="http://schemas.microsoft.com/office/powerpoint/2010/main" val="3322702828"/>
      </p:ext>
    </p:extLst>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1125539"/>
            <a:ext cx="8086635" cy="3564448"/>
          </a:xfrm>
        </p:spPr>
        <p:txBody>
          <a:bodyPr/>
          <a:lstStyle/>
          <a:p>
            <a:pPr algn="ctr"/>
            <a:r>
              <a:rPr lang="cs-CZ" sz="4400" dirty="0"/>
              <a:t>Doplňující výklad právního jednání</a:t>
            </a:r>
          </a:p>
        </p:txBody>
      </p:sp>
      <p:sp>
        <p:nvSpPr>
          <p:cNvPr id="3" name="Zástupný symbol pro obsah 2"/>
          <p:cNvSpPr>
            <a:spLocks noGrp="1"/>
          </p:cNvSpPr>
          <p:nvPr>
            <p:ph idx="1"/>
          </p:nvPr>
        </p:nvSpPr>
        <p:spPr>
          <a:xfrm>
            <a:off x="107504" y="1844824"/>
            <a:ext cx="8784976" cy="4860776"/>
          </a:xfrm>
        </p:spPr>
        <p:txBody>
          <a:bodyPr/>
          <a:lstStyle/>
          <a:p>
            <a:pPr marL="0" indent="0" algn="ctr">
              <a:buNone/>
            </a:pPr>
            <a:endParaRPr lang="cs-CZ" sz="4000" b="1" dirty="0" smtClean="0"/>
          </a:p>
          <a:p>
            <a:pPr marL="0" indent="0" algn="ctr">
              <a:buNone/>
            </a:pPr>
            <a:endParaRPr lang="cs-CZ" sz="4000" b="1" dirty="0"/>
          </a:p>
          <a:p>
            <a:pPr marL="0" indent="0" algn="ctr">
              <a:buNone/>
            </a:pPr>
            <a:endParaRPr lang="cs-CZ" sz="4000" b="1"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51</a:t>
            </a:fld>
            <a:endParaRPr lang="cs-CZ"/>
          </a:p>
        </p:txBody>
      </p:sp>
    </p:spTree>
    <p:extLst>
      <p:ext uri="{BB962C8B-B14F-4D97-AF65-F5344CB8AC3E}">
        <p14:creationId xmlns:p14="http://schemas.microsoft.com/office/powerpoint/2010/main" val="30780215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Doplňující výklad</a:t>
            </a:r>
            <a:r>
              <a:rPr lang="cs-CZ" dirty="0"/>
              <a:t/>
            </a:r>
            <a:br>
              <a:rPr lang="cs-CZ" dirty="0"/>
            </a:br>
            <a:endParaRPr lang="cs-CZ" dirty="0"/>
          </a:p>
        </p:txBody>
      </p:sp>
      <p:sp>
        <p:nvSpPr>
          <p:cNvPr id="3" name="Zástupný symbol pro obsah 2"/>
          <p:cNvSpPr>
            <a:spLocks noGrp="1"/>
          </p:cNvSpPr>
          <p:nvPr>
            <p:ph idx="1"/>
          </p:nvPr>
        </p:nvSpPr>
        <p:spPr>
          <a:xfrm>
            <a:off x="107504" y="1844824"/>
            <a:ext cx="8784976" cy="4860776"/>
          </a:xfrm>
        </p:spPr>
        <p:txBody>
          <a:bodyPr/>
          <a:lstStyle/>
          <a:p>
            <a:r>
              <a:rPr lang="cs-CZ" dirty="0" smtClean="0"/>
              <a:t>„</a:t>
            </a:r>
            <a:r>
              <a:rPr lang="cs-CZ" dirty="0" err="1"/>
              <a:t>ergänzende</a:t>
            </a:r>
            <a:r>
              <a:rPr lang="cs-CZ" dirty="0"/>
              <a:t> </a:t>
            </a:r>
            <a:r>
              <a:rPr lang="cs-CZ" dirty="0" err="1"/>
              <a:t>Vertragsauslegung</a:t>
            </a:r>
            <a:r>
              <a:rPr lang="cs-CZ" dirty="0" smtClean="0"/>
              <a:t>“, „</a:t>
            </a:r>
            <a:r>
              <a:rPr lang="cs-CZ" dirty="0" err="1"/>
              <a:t>constructive</a:t>
            </a:r>
            <a:r>
              <a:rPr lang="cs-CZ" dirty="0"/>
              <a:t> </a:t>
            </a:r>
            <a:r>
              <a:rPr lang="cs-CZ" dirty="0" err="1"/>
              <a:t>interpretation</a:t>
            </a:r>
            <a:r>
              <a:rPr lang="cs-CZ" dirty="0" smtClean="0"/>
              <a:t>“ </a:t>
            </a:r>
          </a:p>
          <a:p>
            <a:r>
              <a:rPr lang="cs-CZ" dirty="0" smtClean="0"/>
              <a:t>Jedna z</a:t>
            </a:r>
            <a:r>
              <a:rPr lang="cs-CZ" dirty="0"/>
              <a:t> možných reakcí na (počáteční či následnou) neúplnost smluvní </a:t>
            </a:r>
            <a:r>
              <a:rPr lang="cs-CZ" dirty="0" smtClean="0"/>
              <a:t>konstrukce</a:t>
            </a:r>
          </a:p>
          <a:p>
            <a:r>
              <a:rPr lang="cs-CZ" dirty="0" smtClean="0"/>
              <a:t>Neúplnost </a:t>
            </a:r>
            <a:r>
              <a:rPr lang="cs-CZ" dirty="0"/>
              <a:t>neřeší (či </a:t>
            </a:r>
            <a:r>
              <a:rPr lang="cs-CZ" dirty="0" smtClean="0"/>
              <a:t>nemůže </a:t>
            </a:r>
            <a:r>
              <a:rPr lang="cs-CZ" dirty="0"/>
              <a:t>či nemá řešit) </a:t>
            </a:r>
            <a:r>
              <a:rPr lang="cs-CZ" dirty="0" smtClean="0"/>
              <a:t>dispozitivní </a:t>
            </a:r>
            <a:r>
              <a:rPr lang="cs-CZ" dirty="0"/>
              <a:t>úprava. </a:t>
            </a:r>
            <a:endParaRPr lang="cs-CZ" dirty="0" smtClean="0"/>
          </a:p>
          <a:p>
            <a:r>
              <a:rPr lang="cs-CZ" dirty="0" smtClean="0"/>
              <a:t>„Náhradní výplň“ – nejde o rekonstrukci </a:t>
            </a:r>
            <a:r>
              <a:rPr lang="cs-CZ" dirty="0"/>
              <a:t>kontraktace, tj. </a:t>
            </a:r>
            <a:r>
              <a:rPr lang="cs-CZ" dirty="0" smtClean="0"/>
              <a:t>hlubší </a:t>
            </a:r>
            <a:r>
              <a:rPr lang="cs-CZ" dirty="0"/>
              <a:t>a </a:t>
            </a:r>
            <a:r>
              <a:rPr lang="cs-CZ" dirty="0" smtClean="0"/>
              <a:t>sofistikovanější </a:t>
            </a:r>
            <a:r>
              <a:rPr lang="cs-CZ" dirty="0"/>
              <a:t>výkladem </a:t>
            </a:r>
            <a:r>
              <a:rPr lang="cs-CZ" dirty="0" smtClean="0"/>
              <a:t>smlouvy, </a:t>
            </a:r>
          </a:p>
          <a:p>
            <a:r>
              <a:rPr lang="cs-CZ" dirty="0" smtClean="0"/>
              <a:t>Náhradní výplň: dle hypotetické </a:t>
            </a:r>
            <a:r>
              <a:rPr lang="cs-CZ" dirty="0"/>
              <a:t>vůle stran – </a:t>
            </a:r>
            <a:r>
              <a:rPr lang="cs-CZ" dirty="0" smtClean="0"/>
              <a:t>tj. </a:t>
            </a:r>
            <a:r>
              <a:rPr lang="cs-CZ" dirty="0"/>
              <a:t>podle toho, jak by se poctivé strany při zohlednění jejich zájmů samy dohodly, kdyby danou situaci (mezeru) předvídaly</a:t>
            </a:r>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52</a:t>
            </a:fld>
            <a:endParaRPr lang="cs-CZ"/>
          </a:p>
        </p:txBody>
      </p:sp>
    </p:spTree>
    <p:extLst>
      <p:ext uri="{BB962C8B-B14F-4D97-AF65-F5344CB8AC3E}">
        <p14:creationId xmlns:p14="http://schemas.microsoft.com/office/powerpoint/2010/main" val="19205154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Doplňující výklad v čl</a:t>
            </a:r>
            <a:r>
              <a:rPr lang="cs-CZ" dirty="0"/>
              <a:t>. II - 9.101 odst. </a:t>
            </a:r>
            <a:r>
              <a:rPr lang="cs-CZ" dirty="0" smtClean="0"/>
              <a:t>2 DCFR</a:t>
            </a:r>
            <a:endParaRPr lang="cs-CZ" dirty="0"/>
          </a:p>
        </p:txBody>
      </p:sp>
      <p:sp>
        <p:nvSpPr>
          <p:cNvPr id="3" name="Zástupný symbol pro obsah 2"/>
          <p:cNvSpPr>
            <a:spLocks noGrp="1"/>
          </p:cNvSpPr>
          <p:nvPr>
            <p:ph idx="1"/>
          </p:nvPr>
        </p:nvSpPr>
        <p:spPr>
          <a:xfrm>
            <a:off x="900113" y="1772816"/>
            <a:ext cx="7772400" cy="4358109"/>
          </a:xfrm>
        </p:spPr>
        <p:txBody>
          <a:bodyPr/>
          <a:lstStyle/>
          <a:p>
            <a:pPr marL="0" indent="0" algn="just">
              <a:buNone/>
            </a:pPr>
            <a:endParaRPr lang="cs-CZ" dirty="0" smtClean="0"/>
          </a:p>
          <a:p>
            <a:pPr marL="0" indent="0" algn="just">
              <a:buNone/>
            </a:pPr>
            <a:r>
              <a:rPr lang="cs-CZ" dirty="0" smtClean="0"/>
              <a:t>„</a:t>
            </a:r>
            <a:r>
              <a:rPr lang="en-GB" i="1" dirty="0"/>
              <a:t>Where it is necessary to provide for a matter which the parties have not foreseen or provided for, a court </a:t>
            </a:r>
            <a:r>
              <a:rPr lang="en-GB" b="1" i="1" dirty="0"/>
              <a:t>may imply an additional term</a:t>
            </a:r>
            <a:r>
              <a:rPr lang="en-GB" i="1" dirty="0"/>
              <a:t>, having regard in particular to: (a) the nature and purpose of the contract; (b) the circumstances in which the contract was concluded; and (c) the requirements of good faith and fair dealing</a:t>
            </a:r>
            <a:r>
              <a:rPr lang="cs-CZ" dirty="0"/>
              <a:t>“</a:t>
            </a:r>
            <a:endParaRPr lang="cs-CZ" sz="2000"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53</a:t>
            </a:fld>
            <a:endParaRPr lang="cs-CZ"/>
          </a:p>
        </p:txBody>
      </p:sp>
    </p:spTree>
    <p:extLst>
      <p:ext uri="{BB962C8B-B14F-4D97-AF65-F5344CB8AC3E}">
        <p14:creationId xmlns:p14="http://schemas.microsoft.com/office/powerpoint/2010/main" val="16057116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Důvodová zpráva k OZ</a:t>
            </a:r>
            <a:endParaRPr lang="cs-CZ" dirty="0"/>
          </a:p>
        </p:txBody>
      </p:sp>
      <p:sp>
        <p:nvSpPr>
          <p:cNvPr id="3" name="Zástupný symbol pro obsah 2"/>
          <p:cNvSpPr>
            <a:spLocks noGrp="1"/>
          </p:cNvSpPr>
          <p:nvPr>
            <p:ph idx="1"/>
          </p:nvPr>
        </p:nvSpPr>
        <p:spPr>
          <a:xfrm>
            <a:off x="395536" y="1772816"/>
            <a:ext cx="8424936" cy="4358109"/>
          </a:xfrm>
        </p:spPr>
        <p:txBody>
          <a:bodyPr/>
          <a:lstStyle/>
          <a:p>
            <a:pPr marL="0" indent="0">
              <a:buNone/>
            </a:pPr>
            <a:r>
              <a:rPr lang="cs-CZ" dirty="0" smtClean="0"/>
              <a:t>Při </a:t>
            </a:r>
            <a:r>
              <a:rPr lang="cs-CZ" dirty="0"/>
              <a:t>úpravách osnovy bylo zvažováno, zda nepřevzít i druhý odstavec tohoto ustanovení, zakládající soudu pravomoc doplnit projev vůle o ustanovení, které v ní chybí, ač se jeví jako nezbytné. V diskusích se argumentovalo zejména příklady z rozhodovací praxe Nejvyššího soudu, např. rozsudky </a:t>
            </a:r>
            <a:r>
              <a:rPr lang="cs-CZ" dirty="0" err="1"/>
              <a:t>sp</a:t>
            </a:r>
            <a:r>
              <a:rPr lang="cs-CZ" dirty="0"/>
              <a:t>. zn. 31 Odo 495/2006 z 15. 10. 2008 (R 61/2009) nebo </a:t>
            </a:r>
            <a:r>
              <a:rPr lang="cs-CZ" dirty="0" err="1"/>
              <a:t>sp</a:t>
            </a:r>
            <a:r>
              <a:rPr lang="cs-CZ" dirty="0"/>
              <a:t>. zn. 20 </a:t>
            </a:r>
            <a:r>
              <a:rPr lang="cs-CZ" dirty="0" err="1"/>
              <a:t>Cdo</a:t>
            </a:r>
            <a:r>
              <a:rPr lang="cs-CZ" dirty="0"/>
              <a:t> 2131/2007 z 27. 5. 2009, podle nichž zakládá neplatnost smlouvy o zajišťovacím převodu práva skutečnost, že si strany neujednaly, jak se vypořádají, nesplní-li dlužník zajištěný dluh řádně a včas. </a:t>
            </a:r>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54</a:t>
            </a:fld>
            <a:endParaRPr lang="cs-CZ"/>
          </a:p>
        </p:txBody>
      </p:sp>
    </p:spTree>
    <p:extLst>
      <p:ext uri="{BB962C8B-B14F-4D97-AF65-F5344CB8AC3E}">
        <p14:creationId xmlns:p14="http://schemas.microsoft.com/office/powerpoint/2010/main" val="189158901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877961" y="462117"/>
            <a:ext cx="6718263" cy="835742"/>
          </a:xfrm>
        </p:spPr>
        <p:txBody>
          <a:bodyPr/>
          <a:lstStyle/>
          <a:p>
            <a:r>
              <a:rPr lang="cs-CZ" dirty="0" smtClean="0"/>
              <a:t>Důvodová zpráva v kolizi s občanským zákoníkem?</a:t>
            </a:r>
            <a:endParaRPr lang="cs-CZ" dirty="0"/>
          </a:p>
        </p:txBody>
      </p:sp>
      <p:sp>
        <p:nvSpPr>
          <p:cNvPr id="3" name="Zástupný symbol pro obsah 2"/>
          <p:cNvSpPr>
            <a:spLocks noGrp="1"/>
          </p:cNvSpPr>
          <p:nvPr>
            <p:ph idx="1"/>
          </p:nvPr>
        </p:nvSpPr>
        <p:spPr>
          <a:xfrm>
            <a:off x="179512" y="1772816"/>
            <a:ext cx="8784976" cy="4932784"/>
          </a:xfrm>
        </p:spPr>
        <p:txBody>
          <a:bodyPr/>
          <a:lstStyle/>
          <a:p>
            <a:pPr algn="just"/>
            <a:r>
              <a:rPr lang="cs-CZ" dirty="0" smtClean="0"/>
              <a:t>§ </a:t>
            </a:r>
            <a:r>
              <a:rPr lang="cs-CZ" dirty="0"/>
              <a:t>545 </a:t>
            </a:r>
            <a:r>
              <a:rPr lang="cs-CZ" dirty="0" smtClean="0"/>
              <a:t>OZ</a:t>
            </a:r>
            <a:endParaRPr lang="cs-CZ" dirty="0"/>
          </a:p>
          <a:p>
            <a:pPr algn="just"/>
            <a:r>
              <a:rPr lang="cs-CZ" dirty="0" smtClean="0"/>
              <a:t>následky </a:t>
            </a:r>
            <a:r>
              <a:rPr lang="cs-CZ" dirty="0"/>
              <a:t>právního jednání </a:t>
            </a:r>
            <a:r>
              <a:rPr lang="cs-CZ" dirty="0" smtClean="0"/>
              <a:t>nejen </a:t>
            </a:r>
            <a:r>
              <a:rPr lang="cs-CZ" dirty="0"/>
              <a:t>podle vyjádřeného obsahu a zákona, ale obsah práv a povinností </a:t>
            </a:r>
            <a:r>
              <a:rPr lang="cs-CZ" dirty="0" smtClean="0"/>
              <a:t>dovozujeme </a:t>
            </a:r>
            <a:r>
              <a:rPr lang="cs-CZ" dirty="0"/>
              <a:t>také z dobrých mravů, zvyklostí a zavedené praxe stran.  </a:t>
            </a:r>
            <a:endParaRPr lang="cs-CZ" dirty="0" smtClean="0"/>
          </a:p>
          <a:p>
            <a:pPr algn="just"/>
            <a:endParaRPr lang="cs-CZ" dirty="0"/>
          </a:p>
          <a:p>
            <a:pPr algn="just"/>
            <a:r>
              <a:rPr lang="cs-CZ" dirty="0" smtClean="0"/>
              <a:t>Z obdobně </a:t>
            </a:r>
            <a:r>
              <a:rPr lang="cs-CZ" dirty="0"/>
              <a:t>(dokonce ještě úžeji) formulovaného § 242 BGB dovozuje německá doktrína přípustnost „doplňujícího výkladu smlouvy“.</a:t>
            </a:r>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55</a:t>
            </a:fld>
            <a:endParaRPr lang="cs-CZ"/>
          </a:p>
        </p:txBody>
      </p:sp>
    </p:spTree>
    <p:extLst>
      <p:ext uri="{BB962C8B-B14F-4D97-AF65-F5344CB8AC3E}">
        <p14:creationId xmlns:p14="http://schemas.microsoft.com/office/powerpoint/2010/main" val="181881222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Opory pro doplňující výklad </a:t>
            </a:r>
            <a:endParaRPr lang="cs-CZ" dirty="0"/>
          </a:p>
        </p:txBody>
      </p:sp>
      <p:sp>
        <p:nvSpPr>
          <p:cNvPr id="3" name="Zástupný symbol pro obsah 2"/>
          <p:cNvSpPr>
            <a:spLocks noGrp="1"/>
          </p:cNvSpPr>
          <p:nvPr>
            <p:ph idx="1"/>
          </p:nvPr>
        </p:nvSpPr>
        <p:spPr>
          <a:xfrm>
            <a:off x="539552" y="2060848"/>
            <a:ext cx="8147248" cy="4644752"/>
          </a:xfrm>
        </p:spPr>
        <p:txBody>
          <a:bodyPr/>
          <a:lstStyle/>
          <a:p>
            <a:pPr marL="0" indent="0">
              <a:buNone/>
            </a:pPr>
            <a:r>
              <a:rPr lang="cs-CZ" dirty="0" smtClean="0"/>
              <a:t>§ 545</a:t>
            </a:r>
          </a:p>
          <a:p>
            <a:pPr marL="0" indent="0">
              <a:buNone/>
            </a:pPr>
            <a:r>
              <a:rPr lang="cs-CZ" dirty="0" smtClean="0"/>
              <a:t>+ princip poctivosti (§ 6 odst. 1)</a:t>
            </a:r>
          </a:p>
          <a:p>
            <a:pPr marL="0" indent="0">
              <a:buNone/>
            </a:pPr>
            <a:r>
              <a:rPr lang="cs-CZ" dirty="0" smtClean="0"/>
              <a:t>+ princip autonomie vůle (§ 3)</a:t>
            </a:r>
          </a:p>
          <a:p>
            <a:pPr marL="0" indent="0">
              <a:buNone/>
            </a:pPr>
            <a:endParaRPr lang="cs-CZ" dirty="0"/>
          </a:p>
          <a:p>
            <a:pPr marL="0" indent="0">
              <a:buNone/>
            </a:pPr>
            <a:r>
              <a:rPr lang="cs-CZ" dirty="0" smtClean="0"/>
              <a:t>Základní otázky:</a:t>
            </a:r>
          </a:p>
          <a:p>
            <a:pPr marL="0" indent="0">
              <a:buNone/>
            </a:pPr>
            <a:r>
              <a:rPr lang="cs-CZ" dirty="0" smtClean="0"/>
              <a:t>Legitimita doplňujícího výkladu jen tehdy, pokud jí strany daly zelenou (subjektivní přístup) – není myšlen § 1749 OZ, resp. </a:t>
            </a:r>
            <a:r>
              <a:rPr lang="cs-CZ" dirty="0" err="1" smtClean="0"/>
              <a:t>salvatorní</a:t>
            </a:r>
            <a:r>
              <a:rPr lang="cs-CZ" dirty="0" smtClean="0"/>
              <a:t> klauzule.</a:t>
            </a:r>
            <a:endParaRPr lang="cs-CZ" dirty="0"/>
          </a:p>
          <a:p>
            <a:pPr marL="0" indent="0">
              <a:buNone/>
            </a:pPr>
            <a:r>
              <a:rPr lang="cs-CZ" dirty="0" smtClean="0"/>
              <a:t>Objektivní přístup: dotváření smlouvy bez ohledu na vůli stran</a:t>
            </a:r>
            <a:endParaRPr lang="cs-CZ"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56</a:t>
            </a:fld>
            <a:endParaRPr lang="cs-CZ"/>
          </a:p>
        </p:txBody>
      </p:sp>
    </p:spTree>
    <p:extLst>
      <p:ext uri="{BB962C8B-B14F-4D97-AF65-F5344CB8AC3E}">
        <p14:creationId xmlns:p14="http://schemas.microsoft.com/office/powerpoint/2010/main" val="173903363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Ústavněprávní rozměr</a:t>
            </a:r>
            <a:endParaRPr lang="cs-CZ" dirty="0"/>
          </a:p>
        </p:txBody>
      </p:sp>
      <p:sp>
        <p:nvSpPr>
          <p:cNvPr id="3" name="Zástupný symbol pro obsah 2"/>
          <p:cNvSpPr>
            <a:spLocks noGrp="1"/>
          </p:cNvSpPr>
          <p:nvPr>
            <p:ph idx="1"/>
          </p:nvPr>
        </p:nvSpPr>
        <p:spPr>
          <a:xfrm>
            <a:off x="179512" y="1772816"/>
            <a:ext cx="8784976" cy="4932784"/>
          </a:xfrm>
        </p:spPr>
        <p:txBody>
          <a:bodyPr/>
          <a:lstStyle/>
          <a:p>
            <a:r>
              <a:rPr lang="cs-CZ" dirty="0"/>
              <a:t>Omezil by soud právo na autonomní projev vůle zaručené v čl. 2 odst. 3 Listiny základních práv a svobod</a:t>
            </a:r>
            <a:r>
              <a:rPr lang="cs-CZ" dirty="0" smtClean="0"/>
              <a:t>?</a:t>
            </a:r>
          </a:p>
          <a:p>
            <a:r>
              <a:rPr lang="cs-CZ" b="1" dirty="0" smtClean="0"/>
              <a:t>„V </a:t>
            </a:r>
            <a:r>
              <a:rPr lang="cs-CZ" b="1" dirty="0"/>
              <a:t>případech, v nichž existuje vícero plausibilních interpretací, z nichž některé respektují nepochybně vyjádřenou vůli účastníků právního vztahu, zatímco jiné – byť formálně jinak udržitelné – jejich vůli deformují či dokonce zcela popírají, musí dostat přednost výklad (výklady) prve </a:t>
            </a:r>
            <a:r>
              <a:rPr lang="cs-CZ" b="1" dirty="0" smtClean="0"/>
              <a:t>uvedený“.</a:t>
            </a:r>
            <a:r>
              <a:rPr lang="cs-CZ" b="1" dirty="0"/>
              <a:t/>
            </a:r>
            <a:br>
              <a:rPr lang="cs-CZ" b="1" dirty="0"/>
            </a:br>
            <a:r>
              <a:rPr lang="cs-CZ" b="1" dirty="0"/>
              <a:t/>
            </a:r>
            <a:br>
              <a:rPr lang="cs-CZ" b="1" dirty="0"/>
            </a:br>
            <a:r>
              <a:rPr lang="cs-CZ" b="1" dirty="0" smtClean="0"/>
              <a:t>IV.ÚS </a:t>
            </a:r>
            <a:r>
              <a:rPr lang="cs-CZ" b="1" dirty="0"/>
              <a:t>1783/11, ze dne 23. 4. 2013</a:t>
            </a:r>
          </a:p>
          <a:p>
            <a:endParaRPr lang="cs-CZ"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57</a:t>
            </a:fld>
            <a:endParaRPr lang="cs-CZ"/>
          </a:p>
        </p:txBody>
      </p:sp>
    </p:spTree>
    <p:extLst>
      <p:ext uri="{BB962C8B-B14F-4D97-AF65-F5344CB8AC3E}">
        <p14:creationId xmlns:p14="http://schemas.microsoft.com/office/powerpoint/2010/main" val="29377492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Realita pod hladinou</a:t>
            </a:r>
            <a:endParaRPr lang="cs-CZ" dirty="0"/>
          </a:p>
        </p:txBody>
      </p:sp>
      <p:sp>
        <p:nvSpPr>
          <p:cNvPr id="3" name="Zástupný symbol pro obsah 2"/>
          <p:cNvSpPr>
            <a:spLocks noGrp="1"/>
          </p:cNvSpPr>
          <p:nvPr>
            <p:ph idx="1"/>
          </p:nvPr>
        </p:nvSpPr>
        <p:spPr>
          <a:xfrm>
            <a:off x="179512" y="1772816"/>
            <a:ext cx="8784976" cy="4932784"/>
          </a:xfrm>
        </p:spPr>
        <p:txBody>
          <a:bodyPr/>
          <a:lstStyle/>
          <a:p>
            <a:r>
              <a:rPr lang="cs-CZ" dirty="0" smtClean="0"/>
              <a:t>Nepravé mezery ve smlouvě (ve skutečnosti výklad obecných ustanovení smlouvy)</a:t>
            </a:r>
          </a:p>
          <a:p>
            <a:r>
              <a:rPr lang="cs-CZ" dirty="0" smtClean="0"/>
              <a:t>Nejasná hranice mezi normativním výkladem a doplňujícím výkladem</a:t>
            </a:r>
          </a:p>
          <a:p>
            <a:r>
              <a:rPr lang="cs-CZ" dirty="0" smtClean="0"/>
              <a:t>Skrytý život doplňujícího výkladu smluv</a:t>
            </a:r>
          </a:p>
          <a:p>
            <a:pPr lvl="1"/>
            <a:r>
              <a:rPr lang="cs-CZ" b="1" dirty="0" smtClean="0"/>
              <a:t>Maskovaný v rámci empirického výkladu</a:t>
            </a:r>
          </a:p>
          <a:p>
            <a:pPr lvl="1"/>
            <a:r>
              <a:rPr lang="cs-CZ" b="1" dirty="0" smtClean="0"/>
              <a:t>Skrytý (nebo suplovaný) v aplikaci obecných korektivů</a:t>
            </a:r>
          </a:p>
          <a:p>
            <a:pPr marL="457200" lvl="1" indent="0">
              <a:buNone/>
            </a:pPr>
            <a:endParaRPr lang="cs-CZ" dirty="0" smtClean="0"/>
          </a:p>
          <a:p>
            <a:pPr marL="457200" lvl="1" indent="0">
              <a:buNone/>
            </a:pPr>
            <a:r>
              <a:rPr lang="cs-CZ" dirty="0" smtClean="0"/>
              <a:t>Blíže k doplňujícímu výkladu:</a:t>
            </a:r>
          </a:p>
          <a:p>
            <a:pPr marL="457200" lvl="1" indent="0">
              <a:buNone/>
            </a:pPr>
            <a:r>
              <a:rPr lang="cs-CZ" dirty="0"/>
              <a:t>Kotásek, J. </a:t>
            </a:r>
            <a:r>
              <a:rPr lang="cs-CZ" dirty="0" smtClean="0"/>
              <a:t>Doplňující výklad smlouvy, 2018; https</a:t>
            </a:r>
            <a:r>
              <a:rPr lang="cs-CZ" dirty="0"/>
              <a:t>://munispace.muni.cz/library/catalog/book/1159</a:t>
            </a:r>
          </a:p>
          <a:p>
            <a:endParaRPr lang="cs-CZ" dirty="0"/>
          </a:p>
        </p:txBody>
      </p:sp>
      <p:sp>
        <p:nvSpPr>
          <p:cNvPr id="4" name="Zástupný symbol pro zápatí 3"/>
          <p:cNvSpPr>
            <a:spLocks noGrp="1"/>
          </p:cNvSpPr>
          <p:nvPr>
            <p:ph type="ftr" sz="quarter" idx="4294967295"/>
          </p:nvPr>
        </p:nvSpPr>
        <p:spPr/>
        <p:txBody>
          <a:bodyPr/>
          <a:lstStyle/>
          <a:p>
            <a:endParaRPr lang="cs-CZ" dirty="0"/>
          </a:p>
        </p:txBody>
      </p:sp>
      <p:sp>
        <p:nvSpPr>
          <p:cNvPr id="5" name="Zástupný symbol pro číslo snímku 4"/>
          <p:cNvSpPr>
            <a:spLocks noGrp="1"/>
          </p:cNvSpPr>
          <p:nvPr>
            <p:ph type="sldNum" sz="quarter" idx="11"/>
          </p:nvPr>
        </p:nvSpPr>
        <p:spPr/>
        <p:txBody>
          <a:bodyPr/>
          <a:lstStyle/>
          <a:p>
            <a:fld id="{23440FD6-4CE9-4AFC-8D16-D75E26F118CE}" type="slidenum">
              <a:rPr lang="cs-CZ" smtClean="0"/>
              <a:pPr/>
              <a:t>58</a:t>
            </a:fld>
            <a:endParaRPr lang="cs-CZ"/>
          </a:p>
        </p:txBody>
      </p:sp>
    </p:spTree>
    <p:extLst>
      <p:ext uri="{BB962C8B-B14F-4D97-AF65-F5344CB8AC3E}">
        <p14:creationId xmlns:p14="http://schemas.microsoft.com/office/powerpoint/2010/main" val="20330988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157316" y="6548284"/>
            <a:ext cx="8986683" cy="550606"/>
          </a:xfrm>
          <a:prstGeom prst="rect">
            <a:avLst/>
          </a:prstGeom>
        </p:spPr>
        <p:txBody>
          <a:bodyPr/>
          <a:lstStyle/>
          <a:p>
            <a:r>
              <a:rPr lang="cs-CZ" dirty="0"/>
              <a:t>Pojmové znaky PJ: 1) projev vůle, 2) </a:t>
            </a:r>
            <a:r>
              <a:rPr lang="cs-CZ" dirty="0" smtClean="0"/>
              <a:t>zaměření </a:t>
            </a:r>
            <a:r>
              <a:rPr lang="cs-CZ" dirty="0"/>
              <a:t>projevu vůle na vyvolání právních následků (vznik, změnu či zánik práv a povinností),3) uznání (aprobace)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6</a:t>
            </a:fld>
            <a:endParaRPr lang="cs-CZ" altLang="cs-CZ" dirty="0"/>
          </a:p>
        </p:txBody>
      </p:sp>
      <p:sp>
        <p:nvSpPr>
          <p:cNvPr id="96258" name="Rectangle 2"/>
          <p:cNvSpPr>
            <a:spLocks noGrp="1" noChangeArrowheads="1"/>
          </p:cNvSpPr>
          <p:nvPr>
            <p:ph type="title"/>
          </p:nvPr>
        </p:nvSpPr>
        <p:spPr>
          <a:xfrm>
            <a:off x="2231923" y="98324"/>
            <a:ext cx="6364301" cy="845574"/>
          </a:xfrm>
        </p:spPr>
        <p:txBody>
          <a:bodyPr/>
          <a:lstStyle/>
          <a:p>
            <a:r>
              <a:rPr lang="cs-CZ" altLang="cs-CZ" dirty="0" smtClean="0"/>
              <a:t>Projevená vůle</a:t>
            </a:r>
            <a:endParaRPr lang="cs-CZ" altLang="cs-CZ" dirty="0"/>
          </a:p>
        </p:txBody>
      </p:sp>
      <p:sp>
        <p:nvSpPr>
          <p:cNvPr id="96259" name="Rectangle 3"/>
          <p:cNvSpPr>
            <a:spLocks noGrp="1" noChangeArrowheads="1"/>
          </p:cNvSpPr>
          <p:nvPr>
            <p:ph type="body" idx="1"/>
          </p:nvPr>
        </p:nvSpPr>
        <p:spPr>
          <a:xfrm>
            <a:off x="509589" y="1278195"/>
            <a:ext cx="8190151" cy="4463844"/>
          </a:xfrm>
        </p:spPr>
        <p:txBody>
          <a:bodyPr/>
          <a:lstStyle/>
          <a:p>
            <a:r>
              <a:rPr lang="cs-CZ" dirty="0" smtClean="0"/>
              <a:t>externě projevené „chtění subjektu“ - objektivně </a:t>
            </a:r>
            <a:r>
              <a:rPr lang="cs-CZ" dirty="0" err="1" smtClean="0"/>
              <a:t>seznatelným</a:t>
            </a:r>
            <a:r>
              <a:rPr lang="cs-CZ" dirty="0" smtClean="0"/>
              <a:t> způsobem; stačí </a:t>
            </a:r>
            <a:r>
              <a:rPr lang="cs-CZ" dirty="0"/>
              <a:t>vůle jednat, jednající nemusí mít vůli jednat s právními následky </a:t>
            </a:r>
            <a:r>
              <a:rPr lang="cs-CZ" dirty="0" smtClean="0"/>
              <a:t>(nástup do tramvaje)</a:t>
            </a:r>
          </a:p>
          <a:p>
            <a:r>
              <a:rPr lang="cs-CZ" dirty="0"/>
              <a:t>c</a:t>
            </a:r>
            <a:r>
              <a:rPr lang="cs-CZ" dirty="0" smtClean="0"/>
              <a:t>hybí-li vůle, nejde o PJ (zdánlivé PJ, § 551 OZ) – reflexní pohyb, PJ musí být srozumitelný </a:t>
            </a:r>
            <a:r>
              <a:rPr lang="cs-CZ" dirty="0"/>
              <a:t>a určitý (§ 553</a:t>
            </a:r>
            <a:r>
              <a:rPr lang="cs-CZ" dirty="0" smtClean="0"/>
              <a:t>)</a:t>
            </a:r>
          </a:p>
          <a:p>
            <a:pPr marL="0" indent="0">
              <a:buNone/>
            </a:pPr>
            <a:r>
              <a:rPr lang="cs-CZ" dirty="0" smtClean="0"/>
              <a:t> Vůle se </a:t>
            </a:r>
            <a:r>
              <a:rPr lang="cs-CZ" b="1" dirty="0" smtClean="0"/>
              <a:t>projevuje navenek</a:t>
            </a:r>
            <a:r>
              <a:rPr lang="cs-CZ" dirty="0" smtClean="0"/>
              <a:t> buď </a:t>
            </a:r>
          </a:p>
          <a:p>
            <a:pPr lvl="1"/>
            <a:r>
              <a:rPr lang="cs-CZ" dirty="0" smtClean="0"/>
              <a:t>aktivním jednáním, tj. </a:t>
            </a:r>
            <a:r>
              <a:rPr lang="cs-CZ" dirty="0" err="1" smtClean="0"/>
              <a:t>komisivně</a:t>
            </a:r>
            <a:r>
              <a:rPr lang="cs-CZ" dirty="0" smtClean="0"/>
              <a:t> (konáním)</a:t>
            </a:r>
          </a:p>
          <a:p>
            <a:pPr marL="1257300" lvl="2" indent="-342900">
              <a:buFontTx/>
              <a:buChar char="-"/>
            </a:pPr>
            <a:r>
              <a:rPr lang="cs-CZ" dirty="0" smtClean="0"/>
              <a:t>výslovně</a:t>
            </a:r>
          </a:p>
          <a:p>
            <a:pPr marL="1257300" lvl="2" indent="-342900">
              <a:buFontTx/>
              <a:buChar char="-"/>
            </a:pPr>
            <a:r>
              <a:rPr lang="cs-CZ" dirty="0" smtClean="0"/>
              <a:t>konkludentně</a:t>
            </a:r>
          </a:p>
          <a:p>
            <a:pPr lvl="1"/>
            <a:r>
              <a:rPr lang="cs-CZ" dirty="0" smtClean="0"/>
              <a:t>zdržením </a:t>
            </a:r>
            <a:r>
              <a:rPr lang="cs-CZ" dirty="0"/>
              <a:t>se nějakého </a:t>
            </a:r>
            <a:r>
              <a:rPr lang="cs-CZ" dirty="0" smtClean="0"/>
              <a:t>jednání, tj. omisivně </a:t>
            </a:r>
            <a:r>
              <a:rPr lang="cs-CZ" dirty="0"/>
              <a:t>(</a:t>
            </a:r>
            <a:r>
              <a:rPr lang="cs-CZ" dirty="0" smtClean="0"/>
              <a:t>opomenutím) – např. </a:t>
            </a:r>
            <a:r>
              <a:rPr lang="cs-CZ" sz="1400" dirty="0" smtClean="0"/>
              <a:t>k promlčení ale nedochází na základě jednání, ale samotnou nečinností</a:t>
            </a:r>
            <a:endParaRPr lang="cs-CZ" sz="1400" dirty="0"/>
          </a:p>
        </p:txBody>
      </p:sp>
    </p:spTree>
    <p:extLst>
      <p:ext uri="{BB962C8B-B14F-4D97-AF65-F5344CB8AC3E}">
        <p14:creationId xmlns:p14="http://schemas.microsoft.com/office/powerpoint/2010/main" val="1782933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508954"/>
            <a:ext cx="5968274" cy="757084"/>
          </a:xfrm>
          <a:prstGeom prst="rect">
            <a:avLst/>
          </a:prstGeom>
        </p:spPr>
        <p:txBody>
          <a:bodyPr/>
          <a:lstStyle/>
          <a:p>
            <a:r>
              <a:rPr lang="cs-CZ" dirty="0"/>
              <a:t>Pojmové znaky PJ: 1) projev vůle, 2) </a:t>
            </a:r>
            <a:r>
              <a:rPr lang="cs-CZ" dirty="0" smtClean="0"/>
              <a:t>zaměření </a:t>
            </a:r>
            <a:r>
              <a:rPr lang="cs-CZ" dirty="0"/>
              <a:t>projevu vůle na vyvolání právních následků (vznik, změnu či zánik práv a povinností),3) uznání (aprobace)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7</a:t>
            </a:fld>
            <a:endParaRPr lang="cs-CZ" altLang="cs-CZ" dirty="0"/>
          </a:p>
        </p:txBody>
      </p:sp>
      <p:sp>
        <p:nvSpPr>
          <p:cNvPr id="96258" name="Rectangle 2"/>
          <p:cNvSpPr>
            <a:spLocks noGrp="1" noChangeArrowheads="1"/>
          </p:cNvSpPr>
          <p:nvPr>
            <p:ph type="title"/>
          </p:nvPr>
        </p:nvSpPr>
        <p:spPr>
          <a:xfrm>
            <a:off x="1740310" y="206477"/>
            <a:ext cx="7285703" cy="540775"/>
          </a:xfrm>
        </p:spPr>
        <p:txBody>
          <a:bodyPr/>
          <a:lstStyle/>
          <a:p>
            <a:r>
              <a:rPr lang="cs-CZ" altLang="cs-CZ" dirty="0" smtClean="0"/>
              <a:t>Projevená vůle II Výslovné a konkludentní jednání</a:t>
            </a:r>
            <a:endParaRPr lang="cs-CZ" altLang="cs-CZ" dirty="0"/>
          </a:p>
        </p:txBody>
      </p:sp>
      <p:sp>
        <p:nvSpPr>
          <p:cNvPr id="96259" name="Rectangle 3"/>
          <p:cNvSpPr>
            <a:spLocks noGrp="1" noChangeArrowheads="1"/>
          </p:cNvSpPr>
          <p:nvPr>
            <p:ph type="body" idx="1"/>
          </p:nvPr>
        </p:nvSpPr>
        <p:spPr>
          <a:xfrm>
            <a:off x="157316" y="914400"/>
            <a:ext cx="8780207" cy="5230761"/>
          </a:xfrm>
        </p:spPr>
        <p:txBody>
          <a:bodyPr/>
          <a:lstStyle/>
          <a:p>
            <a:pPr marL="0" indent="0">
              <a:buNone/>
            </a:pPr>
            <a:r>
              <a:rPr lang="cs-CZ" sz="2200" b="1" dirty="0" smtClean="0"/>
              <a:t>Výslovné </a:t>
            </a:r>
            <a:r>
              <a:rPr lang="cs-CZ" sz="2200" b="1" dirty="0"/>
              <a:t>jednání</a:t>
            </a:r>
            <a:r>
              <a:rPr lang="cs-CZ" sz="2200" dirty="0"/>
              <a:t> </a:t>
            </a:r>
          </a:p>
          <a:p>
            <a:r>
              <a:rPr lang="cs-CZ" sz="2200" dirty="0" smtClean="0"/>
              <a:t>primárním </a:t>
            </a:r>
            <a:r>
              <a:rPr lang="cs-CZ" sz="2200" dirty="0"/>
              <a:t>smyslem je učinit nějaké prohlášení, vyjádření ohledně určitého právního jednání </a:t>
            </a:r>
          </a:p>
          <a:p>
            <a:pPr lvl="1"/>
            <a:r>
              <a:rPr lang="cs-CZ" sz="2200" dirty="0" smtClean="0"/>
              <a:t>nejčastěji </a:t>
            </a:r>
            <a:r>
              <a:rPr lang="cs-CZ" sz="2200" dirty="0"/>
              <a:t>slovy či jinými znaky (řadí se sem např. i kývnutí hlavou na znamení souhlasu – </a:t>
            </a:r>
            <a:r>
              <a:rPr lang="cs-CZ" sz="2200" dirty="0" smtClean="0"/>
              <a:t>někteří jej pojímají jako konkludentní </a:t>
            </a:r>
            <a:r>
              <a:rPr lang="cs-CZ" sz="2200" dirty="0"/>
              <a:t>projev vůle</a:t>
            </a:r>
            <a:r>
              <a:rPr lang="cs-CZ" sz="2200" dirty="0" smtClean="0"/>
              <a:t>), nemusí být právní termín (NS 3 </a:t>
            </a:r>
            <a:r>
              <a:rPr lang="cs-CZ" sz="2200" dirty="0" err="1" smtClean="0"/>
              <a:t>Cdon</a:t>
            </a:r>
            <a:r>
              <a:rPr lang="cs-CZ" sz="2200" dirty="0" smtClean="0"/>
              <a:t> 1398/1996)</a:t>
            </a:r>
            <a:endParaRPr lang="cs-CZ" sz="2200" dirty="0"/>
          </a:p>
          <a:p>
            <a:pPr marL="0" indent="0">
              <a:buNone/>
            </a:pPr>
            <a:r>
              <a:rPr lang="cs-CZ" sz="2200" b="1" dirty="0"/>
              <a:t>K</a:t>
            </a:r>
            <a:r>
              <a:rPr lang="cs-CZ" sz="2200" b="1" dirty="0" smtClean="0"/>
              <a:t>onkludentní </a:t>
            </a:r>
            <a:r>
              <a:rPr lang="cs-CZ" sz="2200" b="1" dirty="0"/>
              <a:t>projev vůle </a:t>
            </a:r>
          </a:p>
          <a:p>
            <a:r>
              <a:rPr lang="cs-CZ" sz="2200" dirty="0" smtClean="0"/>
              <a:t>smyslem </a:t>
            </a:r>
            <a:r>
              <a:rPr lang="cs-CZ" sz="2200" dirty="0"/>
              <a:t>není projevit vůli právně jednat (např. zaplacení kupní ceny, z něhož se </a:t>
            </a:r>
            <a:r>
              <a:rPr lang="cs-CZ" sz="2200" dirty="0" smtClean="0"/>
              <a:t>dovodí </a:t>
            </a:r>
            <a:r>
              <a:rPr lang="cs-CZ" sz="2200" dirty="0"/>
              <a:t>uzavření kupní smlouvy) </a:t>
            </a:r>
          </a:p>
          <a:p>
            <a:r>
              <a:rPr lang="cs-CZ" sz="2200" dirty="0" smtClean="0"/>
              <a:t>„</a:t>
            </a:r>
            <a:r>
              <a:rPr lang="cs-CZ" sz="2200" dirty="0"/>
              <a:t>způsobem nevzbuzujícím pochybnost o tom, co jednající osoba chtěla projevit“ (§ 546) </a:t>
            </a:r>
          </a:p>
          <a:p>
            <a:r>
              <a:rPr lang="cs-CZ" sz="2200" dirty="0" smtClean="0"/>
              <a:t>mlčení </a:t>
            </a:r>
            <a:r>
              <a:rPr lang="cs-CZ" sz="2200" dirty="0"/>
              <a:t>je relevantní, když </a:t>
            </a:r>
            <a:r>
              <a:rPr lang="cs-CZ" sz="2200" dirty="0" smtClean="0"/>
              <a:t>strany </a:t>
            </a:r>
            <a:r>
              <a:rPr lang="cs-CZ" sz="2200" dirty="0"/>
              <a:t>si ujednaly, že má v určité situaci význam projevu vůle, </a:t>
            </a:r>
            <a:r>
              <a:rPr lang="cs-CZ" sz="2200" dirty="0" smtClean="0"/>
              <a:t>nebo </a:t>
            </a:r>
            <a:r>
              <a:rPr lang="cs-CZ" sz="2200" dirty="0"/>
              <a:t>mlčení jedné strany vyvolá u druhé strany oprávněné přesvědčení, že jde o projev vůle</a:t>
            </a:r>
          </a:p>
          <a:p>
            <a:pPr lvl="1"/>
            <a:endParaRPr lang="cs-CZ" altLang="cs-CZ" dirty="0"/>
          </a:p>
        </p:txBody>
      </p:sp>
    </p:spTree>
    <p:extLst>
      <p:ext uri="{BB962C8B-B14F-4D97-AF65-F5344CB8AC3E}">
        <p14:creationId xmlns:p14="http://schemas.microsoft.com/office/powerpoint/2010/main" val="125734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7895396" cy="609600"/>
          </a:xfrm>
          <a:prstGeom prst="rect">
            <a:avLst/>
          </a:prstGeom>
        </p:spPr>
        <p:txBody>
          <a:bodyPr/>
          <a:lstStyle/>
          <a:p>
            <a:r>
              <a:rPr lang="cs-CZ" dirty="0"/>
              <a:t>Pojmové znaky PJ: 1) projev vůle, 2) </a:t>
            </a:r>
            <a:r>
              <a:rPr lang="cs-CZ" dirty="0" smtClean="0"/>
              <a:t>zaměření </a:t>
            </a:r>
            <a:r>
              <a:rPr lang="cs-CZ" dirty="0"/>
              <a:t>projevu vůle na vyvolání právních následků (vznik, změnu či zánik práv a povinností),3) uznání (aprobace)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8</a:t>
            </a:fld>
            <a:endParaRPr lang="cs-CZ" altLang="cs-CZ" dirty="0"/>
          </a:p>
        </p:txBody>
      </p:sp>
      <p:sp>
        <p:nvSpPr>
          <p:cNvPr id="96258" name="Rectangle 2"/>
          <p:cNvSpPr>
            <a:spLocks noGrp="1" noChangeArrowheads="1"/>
          </p:cNvSpPr>
          <p:nvPr>
            <p:ph type="title"/>
          </p:nvPr>
        </p:nvSpPr>
        <p:spPr>
          <a:xfrm>
            <a:off x="2231923" y="852929"/>
            <a:ext cx="6364301" cy="530197"/>
          </a:xfrm>
        </p:spPr>
        <p:txBody>
          <a:bodyPr/>
          <a:lstStyle/>
          <a:p>
            <a:r>
              <a:rPr lang="cs-CZ" altLang="cs-CZ" dirty="0" smtClean="0"/>
              <a:t>Zaměření na vyvolání právních následků</a:t>
            </a:r>
            <a:endParaRPr lang="cs-CZ" altLang="cs-CZ" dirty="0"/>
          </a:p>
        </p:txBody>
      </p:sp>
      <p:sp>
        <p:nvSpPr>
          <p:cNvPr id="96259" name="Rectangle 3"/>
          <p:cNvSpPr>
            <a:spLocks noGrp="1" noChangeArrowheads="1"/>
          </p:cNvSpPr>
          <p:nvPr>
            <p:ph type="body" idx="1"/>
          </p:nvPr>
        </p:nvSpPr>
        <p:spPr>
          <a:xfrm>
            <a:off x="509589" y="1667435"/>
            <a:ext cx="8082321" cy="4465078"/>
          </a:xfrm>
        </p:spPr>
        <p:txBody>
          <a:bodyPr/>
          <a:lstStyle/>
          <a:p>
            <a:r>
              <a:rPr lang="cs-CZ" dirty="0" smtClean="0"/>
              <a:t> pokud chybí zaměření na vyvolání právních následků (žert, hra, výuka) nejde o právní jednání</a:t>
            </a:r>
          </a:p>
          <a:p>
            <a:endParaRPr lang="cs-CZ" altLang="cs-CZ" dirty="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3390" y="2480187"/>
            <a:ext cx="6193384" cy="3652326"/>
          </a:xfrm>
          <a:prstGeom prst="rect">
            <a:avLst/>
          </a:prstGeom>
        </p:spPr>
      </p:pic>
    </p:spTree>
    <p:extLst>
      <p:ext uri="{BB962C8B-B14F-4D97-AF65-F5344CB8AC3E}">
        <p14:creationId xmlns:p14="http://schemas.microsoft.com/office/powerpoint/2010/main" val="833084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zápatí 3"/>
          <p:cNvSpPr>
            <a:spLocks noGrp="1"/>
          </p:cNvSpPr>
          <p:nvPr>
            <p:ph type="ftr" sz="quarter" idx="3"/>
          </p:nvPr>
        </p:nvSpPr>
        <p:spPr>
          <a:xfrm>
            <a:off x="422694" y="6248400"/>
            <a:ext cx="8052712" cy="609600"/>
          </a:xfrm>
          <a:prstGeom prst="rect">
            <a:avLst/>
          </a:prstGeom>
        </p:spPr>
        <p:txBody>
          <a:bodyPr/>
          <a:lstStyle/>
          <a:p>
            <a:r>
              <a:rPr lang="cs-CZ" dirty="0"/>
              <a:t>Pojmové znaky PJ: 1) projev vůle, 2) </a:t>
            </a:r>
            <a:r>
              <a:rPr lang="cs-CZ" dirty="0" smtClean="0"/>
              <a:t>zaměření </a:t>
            </a:r>
            <a:r>
              <a:rPr lang="cs-CZ" dirty="0"/>
              <a:t>projevu vůle na vyvolání právních následků (vznik, změnu či zánik práv a povinností),3) uznání (aprobace) projevu právním řádem.</a:t>
            </a:r>
          </a:p>
          <a:p>
            <a:endParaRPr lang="cs-CZ" altLang="cs-CZ" dirty="0"/>
          </a:p>
        </p:txBody>
      </p:sp>
      <p:sp>
        <p:nvSpPr>
          <p:cNvPr id="5" name="Zástupný symbol pro číslo snímku 4"/>
          <p:cNvSpPr>
            <a:spLocks noGrp="1"/>
          </p:cNvSpPr>
          <p:nvPr>
            <p:ph type="sldNum" sz="quarter" idx="11"/>
          </p:nvPr>
        </p:nvSpPr>
        <p:spPr/>
        <p:txBody>
          <a:bodyPr/>
          <a:lstStyle/>
          <a:p>
            <a:fld id="{DFCCE4E1-ABCF-4F5D-BF07-EFB1B1F25C69}" type="slidenum">
              <a:rPr lang="cs-CZ" altLang="cs-CZ"/>
              <a:pPr/>
              <a:t>9</a:t>
            </a:fld>
            <a:endParaRPr lang="cs-CZ" altLang="cs-CZ" dirty="0"/>
          </a:p>
        </p:txBody>
      </p:sp>
      <p:sp>
        <p:nvSpPr>
          <p:cNvPr id="96258" name="Rectangle 2"/>
          <p:cNvSpPr>
            <a:spLocks noGrp="1" noChangeArrowheads="1"/>
          </p:cNvSpPr>
          <p:nvPr>
            <p:ph type="title"/>
          </p:nvPr>
        </p:nvSpPr>
        <p:spPr>
          <a:xfrm>
            <a:off x="2231923" y="852929"/>
            <a:ext cx="6364301" cy="530197"/>
          </a:xfrm>
        </p:spPr>
        <p:txBody>
          <a:bodyPr/>
          <a:lstStyle/>
          <a:p>
            <a:r>
              <a:rPr lang="cs-CZ" altLang="cs-CZ" dirty="0" smtClean="0"/>
              <a:t>Aprobace jednání právním řádem</a:t>
            </a:r>
            <a:endParaRPr lang="cs-CZ" altLang="cs-CZ" dirty="0"/>
          </a:p>
        </p:txBody>
      </p:sp>
      <p:sp>
        <p:nvSpPr>
          <p:cNvPr id="96259" name="Rectangle 3"/>
          <p:cNvSpPr>
            <a:spLocks noGrp="1" noChangeArrowheads="1"/>
          </p:cNvSpPr>
          <p:nvPr>
            <p:ph type="body" idx="1"/>
          </p:nvPr>
        </p:nvSpPr>
        <p:spPr>
          <a:xfrm>
            <a:off x="509589" y="1667435"/>
            <a:ext cx="8082321" cy="4465078"/>
          </a:xfrm>
        </p:spPr>
        <p:txBody>
          <a:bodyPr/>
          <a:lstStyle/>
          <a:p>
            <a:r>
              <a:rPr lang="cs-CZ" dirty="0" smtClean="0"/>
              <a:t>koupě automobilu:  samotný projev vůle (přání) nepostačuje, zákon vyžaduje smlouvu</a:t>
            </a:r>
          </a:p>
          <a:p>
            <a:r>
              <a:rPr lang="cs-CZ" dirty="0" smtClean="0"/>
              <a:t>jednostranný projev (přání) není aprobován právním řádem jako titul pro nabytí vlastnického práva </a:t>
            </a:r>
          </a:p>
          <a:p>
            <a:r>
              <a:rPr lang="cs-CZ" dirty="0" smtClean="0"/>
              <a:t>§ 1573 OZ – u příkazu (§ 1569): vyslovení zůstavitele o účelu (bez uložení povinnosti) je pouhým přáním bez právní závaznosti</a:t>
            </a:r>
          </a:p>
          <a:p>
            <a:r>
              <a:rPr lang="cs-CZ" dirty="0" smtClean="0"/>
              <a:t>nezaměňovat s platností či účinností jednání!</a:t>
            </a:r>
          </a:p>
          <a:p>
            <a:r>
              <a:rPr lang="cs-CZ" dirty="0"/>
              <a:t>a</a:t>
            </a:r>
            <a:r>
              <a:rPr lang="cs-CZ" dirty="0" smtClean="0"/>
              <a:t>probace právním řádem nutně neznamená nastoupení právních následků (smlouva může být neplatná jako lichva dle § 1796)</a:t>
            </a:r>
            <a:endParaRPr lang="cs-CZ" dirty="0"/>
          </a:p>
          <a:p>
            <a:pPr marL="457200" lvl="1" indent="0">
              <a:buNone/>
            </a:pPr>
            <a:endParaRPr lang="cs-CZ" altLang="cs-CZ" dirty="0"/>
          </a:p>
        </p:txBody>
      </p:sp>
    </p:spTree>
    <p:extLst>
      <p:ext uri="{BB962C8B-B14F-4D97-AF65-F5344CB8AC3E}">
        <p14:creationId xmlns:p14="http://schemas.microsoft.com/office/powerpoint/2010/main" val="772382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Prezentace_MU_CZ</Template>
  <TotalTime>7431</TotalTime>
  <Words>4743</Words>
  <Application>Microsoft Office PowerPoint</Application>
  <PresentationFormat>Předvádění na obrazovce (4:3)</PresentationFormat>
  <Paragraphs>460</Paragraphs>
  <Slides>58</Slides>
  <Notes>31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58</vt:i4>
      </vt:variant>
    </vt:vector>
  </HeadingPairs>
  <TitlesOfParts>
    <vt:vector size="65" baseType="lpstr">
      <vt:lpstr>Arial</vt:lpstr>
      <vt:lpstr>Tahoma</vt:lpstr>
      <vt:lpstr>Times New Roman</vt:lpstr>
      <vt:lpstr>Verdana</vt:lpstr>
      <vt:lpstr>Wingdings</vt:lpstr>
      <vt:lpstr>Wingdings 2</vt:lpstr>
      <vt:lpstr>Prezentace_MU_CZ</vt:lpstr>
      <vt:lpstr>  Právní jednání a jeho interpretace   Josef Kotásek  </vt:lpstr>
      <vt:lpstr>Pojem právního jednání </vt:lpstr>
      <vt:lpstr>Terminologie</vt:lpstr>
      <vt:lpstr>Pojmové znaky právního jednání</vt:lpstr>
      <vt:lpstr>Osoba projevující vůli</vt:lpstr>
      <vt:lpstr>Projevená vůle</vt:lpstr>
      <vt:lpstr>Projevená vůle II Výslovné a konkludentní jednání</vt:lpstr>
      <vt:lpstr>Zaměření na vyvolání právních následků</vt:lpstr>
      <vt:lpstr>Aprobace jednání právním řádem</vt:lpstr>
      <vt:lpstr>Efekty právního jednání </vt:lpstr>
      <vt:lpstr>Vztah vůle a projevu – „tak pojď, maličký“</vt:lpstr>
      <vt:lpstr>Rozhodne projev nebo vůle - příklad směnky</vt:lpstr>
      <vt:lpstr>Jednání, která nemají povahu právního jednání </vt:lpstr>
      <vt:lpstr>Společenská úsluha</vt:lpstr>
      <vt:lpstr>„Zdarma“?</vt:lpstr>
      <vt:lpstr>Klasifikace právního jednání</vt:lpstr>
      <vt:lpstr>Počet subjektů</vt:lpstr>
      <vt:lpstr>Prezentace aplikace PowerPoint</vt:lpstr>
      <vt:lpstr>Adresovaná právní jednání (empfangsbedürftig)</vt:lpstr>
      <vt:lpstr> Adresovaná právní jednání mezi přítomnými</vt:lpstr>
      <vt:lpstr>Adresovaná právní jednání mezi nepřítomnými</vt:lpstr>
      <vt:lpstr>Srozumění s adresátem</vt:lpstr>
      <vt:lpstr>Neadresovaná právní jednání</vt:lpstr>
      <vt:lpstr>Klasifikace podle formy</vt:lpstr>
      <vt:lpstr>Osobněprávní jednání</vt:lpstr>
      <vt:lpstr>Klasifikace podle úplaty</vt:lpstr>
      <vt:lpstr>Klasifikace podle právních účinků</vt:lpstr>
      <vt:lpstr>Příklady</vt:lpstr>
      <vt:lpstr>Právní jednání inter vivos a mortis causa</vt:lpstr>
      <vt:lpstr>Kauzální a abstraktní právní jednání</vt:lpstr>
      <vt:lpstr>Kauzální a abstraktní právní jednání II</vt:lpstr>
      <vt:lpstr>Výklad právního jednání</vt:lpstr>
      <vt:lpstr>Druhy výkladu a výkladový cíl</vt:lpstr>
      <vt:lpstr>    Jednoduchý  výklad právního jednání </vt:lpstr>
      <vt:lpstr>Ozvěny nevábné minulosti</vt:lpstr>
      <vt:lpstr>Příklad s „penále“</vt:lpstr>
      <vt:lpstr>Interpretační pravidla v § 555 an. OZ</vt:lpstr>
      <vt:lpstr>Výkladová pravidla dle § 556 OZ</vt:lpstr>
      <vt:lpstr>Řešení příkladu s „penále“</vt:lpstr>
      <vt:lpstr>Stále není jasno?</vt:lpstr>
      <vt:lpstr>Interpretace contra proferentem</vt:lpstr>
      <vt:lpstr>NS, sp. zn. 32 Odo 2887/2007 a procesní „svody“</vt:lpstr>
      <vt:lpstr>2 varianty interpretace</vt:lpstr>
      <vt:lpstr>Návrh smlouvy a sépiová mlha</vt:lpstr>
      <vt:lpstr>Subsidiarita pravidla contra proferentem</vt:lpstr>
      <vt:lpstr>Účel ContraProf</vt:lpstr>
      <vt:lpstr>Žádný prostor pro ContraProf</vt:lpstr>
      <vt:lpstr>Opravdu contra proferentem?</vt:lpstr>
      <vt:lpstr>Individuální a kolektivní žaloby</vt:lpstr>
      <vt:lpstr>Rizika pravidla contra proferentem?</vt:lpstr>
      <vt:lpstr>Doplňující výklad právního jednání</vt:lpstr>
      <vt:lpstr>Doplňující výklad </vt:lpstr>
      <vt:lpstr>Doplňující výklad v čl. II - 9.101 odst. 2 DCFR</vt:lpstr>
      <vt:lpstr>Důvodová zpráva k OZ</vt:lpstr>
      <vt:lpstr>Důvodová zpráva v kolizi s občanským zákoníkem?</vt:lpstr>
      <vt:lpstr>Opory pro doplňující výklad </vt:lpstr>
      <vt:lpstr>Ústavněprávní rozměr</vt:lpstr>
      <vt:lpstr>Realita pod hladinou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Hewlett-Packard Company</cp:lastModifiedBy>
  <cp:revision>241</cp:revision>
  <cp:lastPrinted>1601-01-01T00:00:00Z</cp:lastPrinted>
  <dcterms:created xsi:type="dcterms:W3CDTF">2015-11-23T07:04:47Z</dcterms:created>
  <dcterms:modified xsi:type="dcterms:W3CDTF">2019-10-10T09:29:00Z</dcterms:modified>
</cp:coreProperties>
</file>