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6" r:id="rId10"/>
    <p:sldId id="274" r:id="rId11"/>
    <p:sldId id="262" r:id="rId12"/>
    <p:sldId id="265" r:id="rId13"/>
    <p:sldId id="266" r:id="rId14"/>
    <p:sldId id="267" r:id="rId15"/>
    <p:sldId id="268" r:id="rId16"/>
    <p:sldId id="272" r:id="rId17"/>
    <p:sldId id="269" r:id="rId18"/>
    <p:sldId id="270" r:id="rId19"/>
    <p:sldId id="271" r:id="rId20"/>
    <p:sldId id="275" r:id="rId21"/>
    <p:sldId id="273" r:id="rId22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1" d="100"/>
          <a:sy n="131" d="100"/>
        </p:scale>
        <p:origin x="114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424" y="1835675"/>
            <a:ext cx="8522680" cy="1177491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správa, pojem a charakteristika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3368843"/>
            <a:ext cx="8522680" cy="1446058"/>
          </a:xfrm>
        </p:spPr>
        <p:txBody>
          <a:bodyPr/>
          <a:lstStyle/>
          <a:p>
            <a:pPr algn="ctr"/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Úvod do studia veřejné správy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/>
              <a:t>1. přednáška </a:t>
            </a:r>
            <a:r>
              <a:rPr lang="cs-CZ" altLang="cs-CZ" sz="3200" b="1" dirty="0" smtClean="0"/>
              <a:t>26. </a:t>
            </a:r>
            <a:r>
              <a:rPr lang="cs-CZ" altLang="cs-CZ" sz="3200" b="1" dirty="0"/>
              <a:t>9. </a:t>
            </a:r>
            <a:r>
              <a:rPr lang="cs-CZ" altLang="cs-CZ" sz="3200" b="1" dirty="0" smtClean="0"/>
              <a:t>2019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/>
              <a:t>JUDr. Lukáš Potěšil, Ph.D.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7228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Veřejná správa a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 smtClean="0"/>
              <a:t>Soudy jsou </a:t>
            </a:r>
            <a:r>
              <a:rPr lang="cs-CZ" sz="2400" b="1" dirty="0" smtClean="0"/>
              <a:t>nezávislé a nestranné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 smtClean="0"/>
          </a:p>
          <a:p>
            <a:pPr algn="just">
              <a:lnSpc>
                <a:spcPct val="100000"/>
              </a:lnSpc>
            </a:pPr>
            <a:r>
              <a:rPr lang="cs-CZ" sz="2400" dirty="0" smtClean="0"/>
              <a:t>Veřejná správa sice </a:t>
            </a:r>
            <a:r>
              <a:rPr lang="cs-CZ" sz="2400" b="1" dirty="0" smtClean="0"/>
              <a:t>není nezávislá</a:t>
            </a:r>
            <a:r>
              <a:rPr lang="cs-CZ" sz="2400" dirty="0" smtClean="0"/>
              <a:t>, ale </a:t>
            </a:r>
            <a:r>
              <a:rPr lang="cs-CZ" sz="2400" b="1" dirty="0" smtClean="0"/>
              <a:t>je nestranná</a:t>
            </a:r>
          </a:p>
          <a:p>
            <a:pPr algn="just">
              <a:lnSpc>
                <a:spcPct val="100000"/>
              </a:lnSpc>
            </a:pPr>
            <a:endParaRPr lang="cs-CZ" sz="2400" b="1" dirty="0"/>
          </a:p>
          <a:p>
            <a:pPr algn="just">
              <a:lnSpc>
                <a:spcPct val="100000"/>
              </a:lnSpc>
            </a:pPr>
            <a:r>
              <a:rPr lang="cs-CZ" sz="2400" dirty="0" smtClean="0"/>
              <a:t>Pojem „státní správa soudů“ – výkon veřejné správy při zabezpečování činnosti soudů</a:t>
            </a:r>
          </a:p>
        </p:txBody>
      </p:sp>
    </p:spTree>
    <p:extLst>
      <p:ext uri="{BB962C8B-B14F-4D97-AF65-F5344CB8AC3E}">
        <p14:creationId xmlns:p14="http://schemas.microsoft.com/office/powerpoint/2010/main" val="1814558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Veřejná správa a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1366"/>
            <a:ext cx="8066301" cy="450063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Veřejná správa je také </a:t>
            </a:r>
            <a:r>
              <a:rPr lang="cs-CZ" sz="2000" b="1" dirty="0" smtClean="0"/>
              <a:t>soudnictvím kontrolována </a:t>
            </a:r>
            <a:r>
              <a:rPr lang="cs-CZ" sz="2000" dirty="0" smtClean="0"/>
              <a:t>(především tzv. </a:t>
            </a:r>
            <a:r>
              <a:rPr lang="cs-CZ" sz="2000" b="1" dirty="0" smtClean="0">
                <a:solidFill>
                  <a:srgbClr val="FF0000"/>
                </a:solidFill>
              </a:rPr>
              <a:t>správním soudnictvím </a:t>
            </a:r>
            <a:r>
              <a:rPr lang="cs-CZ" sz="2000" dirty="0" smtClean="0"/>
              <a:t>– soudní kontrola veřejné správy, vykonáváno krajskými soudy a Nejvyšším správním soudem)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  <p:pic>
        <p:nvPicPr>
          <p:cNvPr id="6" name="Picture 2" descr="http://upload.wikimedia.org/wikipedia/commons/2/2f/Nejvy%C5%A1%C5%A1%C3%AD_spr%C3%A1vn%C3%AD_soud_%C4%8CR_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190" y="2296972"/>
            <a:ext cx="6100107" cy="363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712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Veřejná správa - druhy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Veřejná správa je duálním pojmem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altLang="cs-CZ" sz="2400" b="1" dirty="0"/>
              <a:t>Materiální/funkcionální/dynamické pojetí</a:t>
            </a:r>
            <a:r>
              <a:rPr lang="cs-CZ" altLang="cs-CZ" sz="2400" dirty="0"/>
              <a:t> – (správní) </a:t>
            </a:r>
            <a:r>
              <a:rPr lang="cs-CZ" altLang="cs-CZ" sz="2400" b="1" dirty="0">
                <a:solidFill>
                  <a:srgbClr val="FF0000"/>
                </a:solidFill>
              </a:rPr>
              <a:t>činnost</a:t>
            </a:r>
            <a:r>
              <a:rPr lang="cs-CZ" altLang="cs-CZ" sz="2400" dirty="0"/>
              <a:t> „CO ?“, resp. JAK – jako tzv. </a:t>
            </a:r>
            <a:r>
              <a:rPr lang="cs-CZ" altLang="cs-CZ" sz="2400" b="1" dirty="0">
                <a:solidFill>
                  <a:srgbClr val="FF0000"/>
                </a:solidFill>
              </a:rPr>
              <a:t>dobrá správa</a:t>
            </a:r>
            <a:r>
              <a:rPr lang="cs-CZ" altLang="cs-CZ" sz="2400" dirty="0"/>
              <a:t>, spočívá ve správě veřejných záležitostí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altLang="cs-CZ" sz="2400" b="1" dirty="0"/>
              <a:t>Formální/organizační/statické pojetí</a:t>
            </a:r>
            <a:r>
              <a:rPr lang="cs-CZ" altLang="cs-CZ" sz="2400" dirty="0"/>
              <a:t> – </a:t>
            </a:r>
            <a:r>
              <a:rPr lang="cs-CZ" altLang="cs-CZ" sz="2400" b="1" dirty="0">
                <a:solidFill>
                  <a:srgbClr val="FF0000"/>
                </a:solidFill>
              </a:rPr>
              <a:t>organizace</a:t>
            </a:r>
            <a:r>
              <a:rPr lang="cs-CZ" altLang="cs-CZ" sz="2400" dirty="0"/>
              <a:t> „KDO ?“, zaměřuje se na vykonavatele veřejné správy; </a:t>
            </a:r>
            <a:r>
              <a:rPr lang="cs-CZ" altLang="cs-CZ" sz="2400" b="1" dirty="0"/>
              <a:t>ústřední</a:t>
            </a:r>
            <a:r>
              <a:rPr lang="cs-CZ" altLang="cs-CZ" sz="2400" dirty="0"/>
              <a:t> VS, </a:t>
            </a:r>
            <a:r>
              <a:rPr lang="cs-CZ" altLang="cs-CZ" sz="2400" b="1" dirty="0"/>
              <a:t>regionální</a:t>
            </a:r>
            <a:r>
              <a:rPr lang="cs-CZ" altLang="cs-CZ" sz="2400" dirty="0"/>
              <a:t> a </a:t>
            </a:r>
            <a:r>
              <a:rPr lang="cs-CZ" altLang="cs-CZ" sz="2400" b="1" dirty="0"/>
              <a:t>místní, </a:t>
            </a:r>
            <a:r>
              <a:rPr lang="cs-CZ" altLang="cs-CZ" sz="2400" dirty="0"/>
              <a:t>orgán veřejné správy a správní orgán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552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Veřejná správa - druhy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b="1" dirty="0"/>
              <a:t>Způsoby výkonu </a:t>
            </a:r>
            <a:r>
              <a:rPr lang="cs-CZ" sz="2400" dirty="0"/>
              <a:t>veřejné správy, resp. druhy: </a:t>
            </a:r>
            <a:r>
              <a:rPr lang="cs-CZ" sz="2400" i="1" dirty="0" smtClean="0"/>
              <a:t>vrchnostenská, pečovatelská </a:t>
            </a:r>
            <a:r>
              <a:rPr lang="cs-CZ" sz="2400" i="1" dirty="0"/>
              <a:t>a </a:t>
            </a:r>
            <a:r>
              <a:rPr lang="cs-CZ" sz="2400" i="1" dirty="0" smtClean="0"/>
              <a:t>fiskální</a:t>
            </a:r>
          </a:p>
          <a:p>
            <a:pPr algn="just"/>
            <a:r>
              <a:rPr lang="cs-CZ" sz="2400" b="1" dirty="0" smtClean="0"/>
              <a:t>Podle nositelů:</a:t>
            </a:r>
            <a:endParaRPr lang="cs-CZ" sz="2400" b="1" dirty="0"/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 smtClean="0"/>
              <a:t>Státní </a:t>
            </a:r>
            <a:r>
              <a:rPr lang="cs-CZ" sz="2400" b="1" dirty="0"/>
              <a:t>správa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 smtClean="0"/>
              <a:t>Samospráva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 smtClean="0"/>
              <a:t>Ostatní veřejná správa – veřejné služby</a:t>
            </a:r>
            <a:endParaRPr lang="cs-CZ" sz="2400" b="1" dirty="0"/>
          </a:p>
          <a:p>
            <a:pPr algn="just"/>
            <a:r>
              <a:rPr lang="cs-CZ" sz="2400" b="1" dirty="0" smtClean="0"/>
              <a:t>Úseky</a:t>
            </a:r>
            <a:r>
              <a:rPr lang="cs-CZ" sz="2400" b="1" dirty="0"/>
              <a:t>, úkoly (oblasti): </a:t>
            </a:r>
            <a:r>
              <a:rPr lang="cs-CZ" sz="2400" dirty="0"/>
              <a:t>obrana, policie, matriky, kultura, školství, doprava, …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9872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Činnost veřejné správy/správní činnost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Co se má vykonávat – vlastní spravování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Činnost </a:t>
            </a:r>
            <a:r>
              <a:rPr lang="cs-CZ" sz="2000" b="1" dirty="0"/>
              <a:t>výkonná</a:t>
            </a:r>
            <a:r>
              <a:rPr lang="cs-CZ" sz="2000" dirty="0"/>
              <a:t>, </a:t>
            </a:r>
            <a:r>
              <a:rPr lang="cs-CZ" sz="2000" b="1" dirty="0"/>
              <a:t>nařizovací</a:t>
            </a:r>
            <a:r>
              <a:rPr lang="cs-CZ" sz="2000" dirty="0"/>
              <a:t> a </a:t>
            </a:r>
            <a:r>
              <a:rPr lang="cs-CZ" sz="2000" b="1" dirty="0"/>
              <a:t>podzákonná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Vrchnostenská a mocenská povaha, prvky pečovatelské a </a:t>
            </a:r>
            <a:r>
              <a:rPr lang="cs-CZ" sz="2000" dirty="0" err="1"/>
              <a:t>nevrchnostenské</a:t>
            </a: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Kdo ji vykonává, disponuje </a:t>
            </a:r>
            <a:r>
              <a:rPr lang="cs-CZ" sz="2000" b="1" dirty="0">
                <a:solidFill>
                  <a:srgbClr val="FF0000"/>
                </a:solidFill>
              </a:rPr>
              <a:t>veřejnou mocí </a:t>
            </a:r>
            <a:r>
              <a:rPr lang="cs-CZ" sz="2000" dirty="0"/>
              <a:t>(orgán veřejné moci, orgán veřejné správy), plní </a:t>
            </a:r>
            <a:r>
              <a:rPr lang="cs-CZ" sz="2000" b="1" dirty="0"/>
              <a:t>veřejné úkoly a naplňuje veřejné cíle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Zahrnuje:</a:t>
            </a:r>
            <a:r>
              <a:rPr lang="cs-CZ" sz="2000" dirty="0"/>
              <a:t> kontrola, prevence, informace, výzvy, rozhodnutí, plány, smlouvy, faktické úkony, právní předpisy, vnitřní předpisy, osvědčení, stanoviska, souhlasy, vyjádření, posudky, zkoušky, pokuty, autorizace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08229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9414"/>
            <a:ext cx="8066301" cy="442258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Vrchnostenské</a:t>
            </a:r>
            <a:r>
              <a:rPr lang="cs-CZ" sz="2400" dirty="0"/>
              <a:t> a </a:t>
            </a:r>
            <a:r>
              <a:rPr lang="cs-CZ" sz="2400" dirty="0" err="1"/>
              <a:t>nevrchnostenské</a:t>
            </a:r>
            <a:r>
              <a:rPr lang="cs-CZ" sz="2400" dirty="0"/>
              <a:t> formy – podle mocenské povahy a postavení veřejné správy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Veřejnoprávní</a:t>
            </a:r>
            <a:r>
              <a:rPr lang="cs-CZ" sz="2400" dirty="0"/>
              <a:t> a soukromoprávní formy – podle právní regulace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Právní</a:t>
            </a:r>
            <a:r>
              <a:rPr lang="cs-CZ" sz="2400" dirty="0"/>
              <a:t> a neprávní formy – podle právních důsledků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Mnohost forem</a:t>
            </a:r>
            <a:r>
              <a:rPr lang="cs-CZ" sz="2400" dirty="0"/>
              <a:t>, veřejná správa si v 21. století nevystačí s jednou </a:t>
            </a:r>
            <a:r>
              <a:rPr lang="cs-CZ" sz="2400" dirty="0" err="1"/>
              <a:t>všeobjímací</a:t>
            </a:r>
            <a:r>
              <a:rPr lang="cs-CZ" sz="2400" dirty="0"/>
              <a:t> formou, která by obsáhla široký záběr a předmět činnosti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Proč máme formy</a:t>
            </a:r>
            <a:r>
              <a:rPr lang="cs-CZ" sz="2400" dirty="0"/>
              <a:t>: </a:t>
            </a:r>
            <a:r>
              <a:rPr lang="cs-CZ" sz="2400" dirty="0" err="1"/>
              <a:t>fce</a:t>
            </a:r>
            <a:r>
              <a:rPr lang="cs-CZ" sz="2400" dirty="0"/>
              <a:t> kognitivní, instrumentální a normativní (souvisí se </a:t>
            </a:r>
            <a:r>
              <a:rPr lang="cs-CZ" sz="2400" b="1" dirty="0">
                <a:solidFill>
                  <a:srgbClr val="FF0000"/>
                </a:solidFill>
              </a:rPr>
              <a:t>zásadou zákonnosti </a:t>
            </a:r>
            <a:r>
              <a:rPr lang="cs-CZ" sz="2400" dirty="0"/>
              <a:t>a </a:t>
            </a:r>
            <a:r>
              <a:rPr lang="cs-CZ" sz="2400" b="1" dirty="0">
                <a:solidFill>
                  <a:srgbClr val="FF0000"/>
                </a:solidFill>
              </a:rPr>
              <a:t>mezemi pro uplatňování veřejné moci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3983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0036"/>
            <a:ext cx="8066301" cy="4511964"/>
          </a:xfrm>
        </p:spPr>
        <p:txBody>
          <a:bodyPr/>
          <a:lstStyle/>
          <a:p>
            <a:pPr marL="400050" lvl="1" indent="0" algn="just">
              <a:buNone/>
            </a:pPr>
            <a:r>
              <a:rPr lang="cs-CZ" b="1" dirty="0"/>
              <a:t>1. Správní akt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/>
              <a:t>Normativní správní akt (</a:t>
            </a:r>
            <a:r>
              <a:rPr lang="cs-CZ" i="1" dirty="0"/>
              <a:t>právní předpis</a:t>
            </a:r>
            <a:r>
              <a:rPr lang="cs-CZ" dirty="0"/>
              <a:t>) a vnitřní předpisy (</a:t>
            </a:r>
            <a:r>
              <a:rPr lang="cs-CZ" i="1" dirty="0"/>
              <a:t>služební předpisy, vnitřní instrukce</a:t>
            </a:r>
            <a:r>
              <a:rPr lang="cs-CZ" dirty="0"/>
              <a:t>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/>
              <a:t>Individuální správní akt (</a:t>
            </a:r>
            <a:r>
              <a:rPr lang="cs-CZ" i="1" dirty="0"/>
              <a:t>rozhodnutí</a:t>
            </a:r>
            <a:r>
              <a:rPr lang="cs-CZ" dirty="0"/>
              <a:t>) a jiné správní akty/úkony (</a:t>
            </a:r>
            <a:r>
              <a:rPr lang="cs-CZ" i="1" dirty="0"/>
              <a:t>osvědčení, sdělení, vyjádření, posudky</a:t>
            </a:r>
            <a:r>
              <a:rPr lang="cs-CZ" dirty="0"/>
              <a:t>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/>
              <a:t>Smíšené správní akty – </a:t>
            </a:r>
            <a:r>
              <a:rPr lang="cs-CZ" i="1" dirty="0"/>
              <a:t>opatření obecné povahy </a:t>
            </a:r>
            <a:r>
              <a:rPr lang="cs-CZ" dirty="0"/>
              <a:t>(plány)</a:t>
            </a:r>
          </a:p>
          <a:p>
            <a:pPr marL="400050" lvl="1" indent="0" algn="just">
              <a:buNone/>
            </a:pPr>
            <a:r>
              <a:rPr lang="cs-CZ" b="1" dirty="0"/>
              <a:t>2. Faktické úkony a bezprostřední zásahy</a:t>
            </a:r>
          </a:p>
          <a:p>
            <a:pPr marL="400050" lvl="1" indent="0" algn="just">
              <a:buNone/>
            </a:pPr>
            <a:r>
              <a:rPr lang="cs-CZ" b="1" dirty="0"/>
              <a:t>3. Veřejnoprávní smlouvy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smluvní povaha</a:t>
            </a:r>
            <a:r>
              <a:rPr lang="cs-CZ" dirty="0"/>
              <a:t>, odklon od jednostranného a veřejně mocenského pojetí (dotace, přenos agendy, </a:t>
            </a:r>
            <a:r>
              <a:rPr lang="cs-CZ" dirty="0" smtClean="0"/>
              <a:t>povolení namísto rozhodnutí…)</a:t>
            </a:r>
          </a:p>
          <a:p>
            <a:pPr marL="400050" lvl="1" indent="0" algn="just">
              <a:buNone/>
            </a:pPr>
            <a:endParaRPr lang="cs-CZ" dirty="0"/>
          </a:p>
          <a:p>
            <a:pPr marL="400050" lvl="1" indent="0" algn="just">
              <a:buNone/>
            </a:pPr>
            <a:r>
              <a:rPr lang="cs-CZ" dirty="0" smtClean="0"/>
              <a:t>Tyto formy (kromě NSA a faktických úkonů a bezprostředních zásahů), jsou všechny upraveny </a:t>
            </a:r>
            <a:r>
              <a:rPr lang="cs-CZ" b="1" dirty="0" smtClean="0"/>
              <a:t>správním řádem </a:t>
            </a:r>
            <a:r>
              <a:rPr lang="cs-CZ" dirty="0" smtClean="0"/>
              <a:t>(a navíc ještě i zvláštními zákony)</a:t>
            </a:r>
            <a:endParaRPr lang="cs-CZ" dirty="0"/>
          </a:p>
          <a:p>
            <a:pPr algn="just"/>
            <a:endParaRPr lang="cs-CZ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86577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Ústavní a zákonné základy činnosti veřejné správy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Čl. 2 odst. 3 Ústavy </a:t>
            </a:r>
            <a:r>
              <a:rPr lang="cs-CZ" sz="2400" dirty="0"/>
              <a:t>„</a:t>
            </a:r>
            <a:r>
              <a:rPr lang="cs-CZ" sz="2400" i="1" dirty="0"/>
              <a:t>Státní moc </a:t>
            </a:r>
            <a:r>
              <a:rPr lang="cs-CZ" sz="2400" i="1" dirty="0">
                <a:solidFill>
                  <a:srgbClr val="FF0000"/>
                </a:solidFill>
              </a:rPr>
              <a:t>slouží </a:t>
            </a:r>
            <a:r>
              <a:rPr lang="cs-CZ" sz="2400" i="1" dirty="0"/>
              <a:t>všem občanům a lze ji uplatňovat jen v </a:t>
            </a:r>
            <a:r>
              <a:rPr lang="cs-CZ" sz="2400" i="1" dirty="0">
                <a:solidFill>
                  <a:srgbClr val="FF0000"/>
                </a:solidFill>
              </a:rPr>
              <a:t>případech, v mezích a způsoby</a:t>
            </a:r>
            <a:r>
              <a:rPr lang="cs-CZ" sz="2400" i="1" dirty="0"/>
              <a:t>, které stanoví zákon.</a:t>
            </a:r>
            <a:r>
              <a:rPr lang="cs-CZ" sz="24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Čl. 2 odst. 2 LZPS </a:t>
            </a:r>
            <a:r>
              <a:rPr lang="cs-CZ" sz="2400" dirty="0"/>
              <a:t>„</a:t>
            </a:r>
            <a:r>
              <a:rPr lang="cs-CZ" sz="2400" i="1" dirty="0"/>
              <a:t>Státní moc lze uplatňovat jen v </a:t>
            </a:r>
            <a:r>
              <a:rPr lang="cs-CZ" sz="2400" i="1" dirty="0">
                <a:solidFill>
                  <a:srgbClr val="FF0000"/>
                </a:solidFill>
              </a:rPr>
              <a:t>případech a v mezích stanovených zákonem, a to způsobem</a:t>
            </a:r>
            <a:r>
              <a:rPr lang="cs-CZ" sz="2400" i="1" dirty="0"/>
              <a:t>, který zákon stanoví.</a:t>
            </a:r>
            <a:r>
              <a:rPr lang="cs-CZ" sz="2400" dirty="0"/>
              <a:t>“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9850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0036"/>
            <a:ext cx="8066301" cy="451196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Ústavní a zákonné základy činnosti veřejné správy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§ 2 </a:t>
            </a:r>
            <a:r>
              <a:rPr lang="cs-CZ" sz="2000" dirty="0"/>
              <a:t>zákona č. 500/2004 Sb., </a:t>
            </a:r>
            <a:r>
              <a:rPr lang="cs-CZ" sz="2000" b="1" dirty="0"/>
              <a:t>správní řád</a:t>
            </a:r>
            <a:r>
              <a:rPr lang="cs-CZ" sz="2000" dirty="0"/>
              <a:t>: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(1) Správní orgán postupuje </a:t>
            </a:r>
            <a:r>
              <a:rPr lang="cs-CZ" sz="2000" i="1" dirty="0">
                <a:solidFill>
                  <a:srgbClr val="FF0000"/>
                </a:solidFill>
              </a:rPr>
              <a:t>v souladu se zákony a ostatními právními předpisy, jakož i mezinárodními smlouvami</a:t>
            </a:r>
            <a:r>
              <a:rPr lang="cs-CZ" sz="2000" i="1" dirty="0"/>
              <a:t>, které jsou součástí právního řádu (dále jen "právní předpisy"). …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 smtClean="0"/>
              <a:t>(</a:t>
            </a:r>
            <a:r>
              <a:rPr lang="cs-CZ" sz="2000" i="1" dirty="0"/>
              <a:t>2) Správní orgán uplatňuje svou </a:t>
            </a:r>
            <a:r>
              <a:rPr lang="cs-CZ" sz="2000" i="1" dirty="0">
                <a:solidFill>
                  <a:srgbClr val="FF0000"/>
                </a:solidFill>
              </a:rPr>
              <a:t>pravomoc pouze k těm účelům, k nimž mu byla zákonem nebo na základě zákona svěřena, a v rozsahu</a:t>
            </a:r>
            <a:r>
              <a:rPr lang="cs-CZ" sz="2000" i="1" dirty="0"/>
              <a:t>, v jakém mu byla svěřena.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 smtClean="0"/>
              <a:t>(</a:t>
            </a:r>
            <a:r>
              <a:rPr lang="cs-CZ" sz="2000" i="1" dirty="0"/>
              <a:t>3) Správní orgán </a:t>
            </a:r>
            <a:r>
              <a:rPr lang="cs-CZ" sz="2000" i="1" dirty="0">
                <a:solidFill>
                  <a:srgbClr val="FF0000"/>
                </a:solidFill>
              </a:rPr>
              <a:t>šetří práva nabytá v dobré víře</a:t>
            </a:r>
            <a:r>
              <a:rPr lang="cs-CZ" sz="2000" i="1" dirty="0"/>
              <a:t>, jakož i oprávněné zájmy osob, jichž se činnost správního orgánu v jednotlivém případě dotýká (dále jen "dotčené osoby"), a může zasahovat do těchto práv jen za podmínek </a:t>
            </a:r>
            <a:r>
              <a:rPr lang="cs-CZ" sz="2000" i="1" dirty="0">
                <a:solidFill>
                  <a:srgbClr val="FF0000"/>
                </a:solidFill>
              </a:rPr>
              <a:t>stanovených zákonem a v nezbytném rozsahu</a:t>
            </a:r>
            <a:r>
              <a:rPr lang="cs-CZ" sz="2000" i="1" dirty="0"/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 smtClean="0"/>
              <a:t>(</a:t>
            </a:r>
            <a:r>
              <a:rPr lang="cs-CZ" sz="2000" i="1" dirty="0"/>
              <a:t>4) Správní orgán dbá, aby přijaté řešení bylo </a:t>
            </a:r>
            <a:r>
              <a:rPr lang="cs-CZ" sz="2000" i="1" dirty="0">
                <a:solidFill>
                  <a:srgbClr val="FF0000"/>
                </a:solidFill>
              </a:rPr>
              <a:t>v souladu s veřejným zájmem </a:t>
            </a:r>
            <a:r>
              <a:rPr lang="cs-CZ" sz="2000" i="1" dirty="0"/>
              <a:t>a aby odpovídalo okolnostem daného případu, jakož i na to, aby při rozhodování skutkově shodných nebo podobných případů </a:t>
            </a:r>
            <a:r>
              <a:rPr lang="cs-CZ" sz="2000" i="1" dirty="0">
                <a:solidFill>
                  <a:srgbClr val="FF0000"/>
                </a:solidFill>
              </a:rPr>
              <a:t>nevznikaly nedůvodné rozdíly.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23306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0036"/>
            <a:ext cx="8066301" cy="451196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Ústavní a zákonné základy činnosti veřejné správy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§ 4 odst. 1 </a:t>
            </a:r>
            <a:r>
              <a:rPr lang="cs-CZ" sz="2000" dirty="0"/>
              <a:t>zákona č. 500/2004 Sb., </a:t>
            </a:r>
            <a:r>
              <a:rPr lang="cs-CZ" sz="2000" b="1" dirty="0"/>
              <a:t>správní řád</a:t>
            </a:r>
            <a:r>
              <a:rPr lang="cs-CZ" sz="2000" dirty="0"/>
              <a:t>: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„</a:t>
            </a:r>
            <a:r>
              <a:rPr lang="cs-CZ" sz="2000" i="1" dirty="0"/>
              <a:t>Veřejná správa je </a:t>
            </a:r>
            <a:r>
              <a:rPr lang="cs-CZ" sz="2000" i="1" dirty="0">
                <a:solidFill>
                  <a:srgbClr val="FF0000"/>
                </a:solidFill>
              </a:rPr>
              <a:t>službou veřejnosti</a:t>
            </a:r>
            <a:r>
              <a:rPr lang="cs-CZ" sz="2000" i="1" dirty="0"/>
              <a:t>. Každý, kdo plní úkoly vyplývající z působnosti správního orgánu, má povinnost se k dotčeným osobám chovat zdvořile a podle možností jim vycházet vstříc.</a:t>
            </a:r>
            <a:r>
              <a:rPr lang="cs-CZ" sz="2000" dirty="0"/>
              <a:t>“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Správní řád je obecný právní předpis (</a:t>
            </a:r>
            <a:r>
              <a:rPr lang="cs-CZ" sz="2000" b="1" dirty="0" smtClean="0"/>
              <a:t>lex </a:t>
            </a:r>
            <a:r>
              <a:rPr lang="cs-CZ" sz="2000" b="1" dirty="0" err="1" smtClean="0"/>
              <a:t>generalis</a:t>
            </a:r>
            <a:r>
              <a:rPr lang="cs-CZ" sz="2000" b="1" dirty="0" smtClean="0"/>
              <a:t> </a:t>
            </a:r>
            <a:r>
              <a:rPr lang="cs-CZ" sz="2000" dirty="0" smtClean="0"/>
              <a:t>podle jeho § 1 odst. 2). Proto se </a:t>
            </a:r>
            <a:r>
              <a:rPr lang="cs-CZ" sz="2000" b="1" dirty="0" smtClean="0">
                <a:solidFill>
                  <a:srgbClr val="FF0000"/>
                </a:solidFill>
              </a:rPr>
              <a:t>při výkonu veřejné správy použije vždy, pokud zvláštní zákon nestanoví něco jiného </a:t>
            </a:r>
            <a:r>
              <a:rPr lang="cs-CZ" sz="2000" b="1" dirty="0" smtClean="0"/>
              <a:t>-  tzv. pravidlo subsidiarity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6226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Osnova přednášky a její cíl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1287"/>
            <a:ext cx="8066301" cy="447071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Veřejná správa, pojem a charakteristika</a:t>
            </a:r>
            <a:r>
              <a:rPr lang="cs-CZ" sz="2000" dirty="0"/>
              <a:t> (pojem správy, správa veřejná a správa soukromá, vztah veřejné správy - zákonodárství – justice; pojem a charakteristika veřejné správy; druhy veřejné správy – fiskální, pečovatelská a vrchnostenská). </a:t>
            </a:r>
            <a:endParaRPr lang="cs-CZ" sz="2000" dirty="0" smtClean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Činnost </a:t>
            </a:r>
            <a:r>
              <a:rPr lang="cs-CZ" sz="2000" b="1" dirty="0"/>
              <a:t>veřejné správy </a:t>
            </a:r>
            <a:r>
              <a:rPr lang="cs-CZ" sz="2000" dirty="0"/>
              <a:t>(veřejná správa jako činnost, vrchnostenské – veřejnoprávní a </a:t>
            </a:r>
            <a:r>
              <a:rPr lang="cs-CZ" sz="2000" dirty="0" err="1"/>
              <a:t>nevrchnostenské</a:t>
            </a:r>
            <a:r>
              <a:rPr lang="cs-CZ" sz="2000" dirty="0"/>
              <a:t> – soukromoprávní formy činnosti veřejné správy; právní a neprávní formy realizace veřejné správy; ústavní a zákonné základy činnosti veřejné správy v České republice; správní akty, veřejnoprávní smlouvy, další úkony veřejné správy</a:t>
            </a:r>
            <a:r>
              <a:rPr lang="cs-CZ" sz="2000" dirty="0" smtClean="0"/>
              <a:t>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Cíl: </a:t>
            </a:r>
            <a:r>
              <a:rPr lang="cs-CZ" sz="2000" dirty="0"/>
              <a:t>cílem této přednášky je, aby studenti byli s to vymezit, co je to veřejná správa a jaké je její postavení a jakým způsobem se uskutečňuje.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72823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0036"/>
            <a:ext cx="8066301" cy="451196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Ústavní a zákonné základy činnosti veřejné správy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zákon </a:t>
            </a:r>
            <a:r>
              <a:rPr lang="cs-CZ" sz="2000" dirty="0"/>
              <a:t>č. 500/2004 Sb., </a:t>
            </a:r>
            <a:r>
              <a:rPr lang="cs-CZ" sz="2000" b="1" dirty="0"/>
              <a:t>správní řád</a:t>
            </a:r>
            <a:r>
              <a:rPr lang="cs-CZ" sz="2000" dirty="0"/>
              <a:t>: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1. část </a:t>
            </a:r>
            <a:r>
              <a:rPr lang="cs-CZ" sz="2000" dirty="0" smtClean="0"/>
              <a:t>(§ 1 až 8): předmět úpravy a </a:t>
            </a:r>
            <a:r>
              <a:rPr lang="cs-CZ" sz="2000" b="1" dirty="0" smtClean="0"/>
              <a:t>základní zásady </a:t>
            </a:r>
            <a:r>
              <a:rPr lang="cs-CZ" sz="2000" dirty="0" smtClean="0"/>
              <a:t>činnosti správních orgánů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2. část </a:t>
            </a:r>
            <a:r>
              <a:rPr lang="cs-CZ" sz="2000" dirty="0" smtClean="0"/>
              <a:t>(§ 9 až 129): obecná ustanovení o správním řízení a </a:t>
            </a:r>
            <a:r>
              <a:rPr lang="cs-CZ" sz="2000" b="1" dirty="0" smtClean="0"/>
              <a:t>3. část </a:t>
            </a:r>
            <a:r>
              <a:rPr lang="cs-CZ" sz="2000" dirty="0" smtClean="0"/>
              <a:t>(§ 130 až 153): zvláštní ustanovení o správním řízení – obojí upravují formu ISA (</a:t>
            </a:r>
            <a:r>
              <a:rPr lang="cs-CZ" sz="2000" b="1" dirty="0" smtClean="0"/>
              <a:t>rozhodnutí</a:t>
            </a:r>
            <a:r>
              <a:rPr lang="cs-CZ" sz="2000" dirty="0" smtClean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4. část </a:t>
            </a:r>
            <a:r>
              <a:rPr lang="cs-CZ" sz="2000" dirty="0" smtClean="0"/>
              <a:t>(§ 154 až 158): vyjádření, osvědčení a sdělení – forma ISA (</a:t>
            </a:r>
            <a:r>
              <a:rPr lang="cs-CZ" sz="2000" b="1" dirty="0" smtClean="0"/>
              <a:t>tzv. jiný úkon</a:t>
            </a:r>
            <a:r>
              <a:rPr lang="cs-CZ" sz="2000" dirty="0" smtClean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5. část </a:t>
            </a:r>
            <a:r>
              <a:rPr lang="cs-CZ" sz="2000" dirty="0" smtClean="0"/>
              <a:t>(§ 159 až 170): </a:t>
            </a:r>
            <a:r>
              <a:rPr lang="cs-CZ" sz="2000" b="1" dirty="0" smtClean="0"/>
              <a:t>veřejnoprávní smlouvy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6. část </a:t>
            </a:r>
            <a:r>
              <a:rPr lang="cs-CZ" sz="2000" dirty="0" smtClean="0"/>
              <a:t>(§ 171 až 174): </a:t>
            </a:r>
            <a:r>
              <a:rPr lang="cs-CZ" sz="2000" b="1" dirty="0" smtClean="0"/>
              <a:t>opatření obecné povahy </a:t>
            </a:r>
            <a:r>
              <a:rPr lang="cs-CZ" sz="2000" dirty="0" smtClean="0"/>
              <a:t>– forma smíšeného správního aktu (OOP)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7. část </a:t>
            </a:r>
            <a:r>
              <a:rPr lang="cs-CZ" sz="2000" dirty="0" smtClean="0"/>
              <a:t>(§ 175 až 183): společná, přechodná a závěrečná ustanovení, mj. úprava </a:t>
            </a:r>
            <a:r>
              <a:rPr lang="cs-CZ" sz="2000" b="1" dirty="0" smtClean="0"/>
              <a:t>podávání stížností ve veřejné správě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8. část </a:t>
            </a:r>
            <a:r>
              <a:rPr lang="cs-CZ" sz="2000" dirty="0" smtClean="0"/>
              <a:t>(§ 184): účinnost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3019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Prameny ke studiu (opakování):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Hendrych, D. Správní věda, 4. vydání, </a:t>
            </a:r>
            <a:r>
              <a:rPr lang="cs-CZ" b="1" dirty="0" err="1"/>
              <a:t>Wolters</a:t>
            </a:r>
            <a:r>
              <a:rPr lang="cs-CZ" b="1" dirty="0"/>
              <a:t> </a:t>
            </a:r>
            <a:r>
              <a:rPr lang="cs-CZ" b="1" dirty="0" err="1"/>
              <a:t>Kluwer</a:t>
            </a:r>
            <a:r>
              <a:rPr lang="cs-CZ" b="1" dirty="0"/>
              <a:t>, 2014, s. 11 – 22, 70 – </a:t>
            </a:r>
            <a:r>
              <a:rPr lang="cs-CZ" b="1" dirty="0" smtClean="0"/>
              <a:t>90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Kopecký, M. Správní právo. Obecná část. Praha: </a:t>
            </a:r>
            <a:r>
              <a:rPr lang="cs-CZ" b="1" dirty="0" err="1" smtClean="0"/>
              <a:t>C.H.Beck</a:t>
            </a:r>
            <a:r>
              <a:rPr lang="cs-CZ" b="1" dirty="0" smtClean="0"/>
              <a:t>, 2019, s. 1 - 9</a:t>
            </a:r>
            <a:endParaRPr lang="cs-CZ" b="1" dirty="0"/>
          </a:p>
          <a:p>
            <a:pPr algn="just">
              <a:lnSpc>
                <a:spcPct val="100000"/>
              </a:lnSpc>
            </a:pPr>
            <a:r>
              <a:rPr lang="cs-CZ" dirty="0" smtClean="0"/>
              <a:t>Průcha</a:t>
            </a:r>
            <a:r>
              <a:rPr lang="cs-CZ" dirty="0"/>
              <a:t>, P. Správní právo. Obecná část. 7. vydání, 2007, s. 47 – 63, 262 - 267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Sládeček</a:t>
            </a:r>
            <a:r>
              <a:rPr lang="cs-CZ" dirty="0"/>
              <a:t>, V. Obecné správní právo, 3. vydání, </a:t>
            </a:r>
            <a:r>
              <a:rPr lang="cs-CZ" dirty="0" err="1"/>
              <a:t>WoltersKluwer</a:t>
            </a:r>
            <a:r>
              <a:rPr lang="cs-CZ" dirty="0"/>
              <a:t>, 2012, s. 18 – 25, 29 – 38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Hendrych, D. a kol. Správní právo. Obecná část. 9. vydání. C. H. Beck, 2016, s. 1 – 8, 119 – 200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77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 co má přednáška odpovědět?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1287"/>
            <a:ext cx="8066301" cy="4470713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 E. </a:t>
            </a:r>
            <a:r>
              <a:rPr lang="cs-CZ" sz="2000" i="1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Forsthoff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konstatoval, že veřejnou správu lze sice popsat, ale nikdy úspěšně definovat? </a:t>
            </a:r>
            <a:endParaRPr lang="cs-CZ" sz="2000" i="1" dirty="0" smtClean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Jaký 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vztah mezi veřejnou správou a mocí zákonodárnou a soudní? Co je spojuje a rozděluje</a:t>
            </a: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 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pro veřejnou správu klíčový veřejný zájem</a:t>
            </a: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 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stát není firma</a:t>
            </a: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proč nás veřejná správa provází a ovlivňuje, a to jak denně, tak po celý život</a:t>
            </a: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Jakými 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způsoby/formami je veřejná správa navenek uskutečňována a má smysl to, v podmínkách právního státu, vědět? </a:t>
            </a:r>
            <a:endParaRPr lang="cs-CZ" sz="2000" i="1" dirty="0" smtClean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veřejná správa vymezena po právní stránce? </a:t>
            </a:r>
            <a:endParaRPr lang="cs-CZ" sz="2000" i="1" dirty="0" smtClean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</a:t>
            </a:r>
            <a:r>
              <a:rPr lang="cs-CZ" sz="20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to správní řád a proč je tak důležitý?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4902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Správa soukromá a veřejná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Správa</a:t>
            </a:r>
            <a:r>
              <a:rPr lang="cs-CZ" altLang="cs-CZ" sz="2000" dirty="0"/>
              <a:t> – záměrná činnost směřující k určitému cíli, spočívá, ve „spravování/řízení“, </a:t>
            </a:r>
            <a:r>
              <a:rPr lang="cs-CZ" altLang="cs-CZ" sz="2000" b="1" dirty="0"/>
              <a:t>administrativa</a:t>
            </a:r>
            <a:r>
              <a:rPr lang="cs-CZ" altLang="cs-CZ" sz="2000" dirty="0"/>
              <a:t>, charakteristika Pražák 1905, </a:t>
            </a:r>
            <a:r>
              <a:rPr lang="cs-CZ" altLang="cs-CZ" sz="2000" dirty="0" err="1"/>
              <a:t>Merkl</a:t>
            </a:r>
            <a:r>
              <a:rPr lang="cs-CZ" altLang="cs-CZ" sz="2000" dirty="0"/>
              <a:t> 1931, není totožná s pojmem </a:t>
            </a:r>
            <a:r>
              <a:rPr lang="cs-CZ" altLang="cs-CZ" sz="2000" dirty="0" smtClean="0"/>
              <a:t>„management“</a:t>
            </a:r>
            <a:endParaRPr lang="cs-CZ" alt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Správa </a:t>
            </a:r>
            <a:r>
              <a:rPr lang="cs-CZ" altLang="cs-CZ" sz="2000" b="1" dirty="0"/>
              <a:t>soukromá</a:t>
            </a:r>
            <a:r>
              <a:rPr lang="cs-CZ" altLang="cs-CZ" sz="2000" dirty="0"/>
              <a:t> – soukromé subjekty, soukromý zájem, soukromé cíle a úkoly, soukromé záležitosti, soukromoprávní prostředky, </a:t>
            </a:r>
            <a:r>
              <a:rPr lang="cs-CZ" altLang="cs-CZ" sz="2000" u="sng" dirty="0"/>
              <a:t>vše je dovoleno, co není zakázáno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Správa veřejná</a:t>
            </a:r>
            <a:r>
              <a:rPr lang="cs-CZ" altLang="cs-CZ" sz="2000" dirty="0"/>
              <a:t> – </a:t>
            </a:r>
            <a:r>
              <a:rPr lang="cs-CZ" altLang="cs-CZ" sz="2000" b="1" dirty="0">
                <a:solidFill>
                  <a:srgbClr val="CC0000"/>
                </a:solidFill>
              </a:rPr>
              <a:t>veřejnoprávní</a:t>
            </a:r>
            <a:r>
              <a:rPr lang="cs-CZ" altLang="cs-CZ" sz="2000" dirty="0">
                <a:solidFill>
                  <a:srgbClr val="CC0000"/>
                </a:solidFill>
              </a:rPr>
              <a:t> subjekty </a:t>
            </a:r>
            <a:r>
              <a:rPr lang="cs-CZ" altLang="cs-CZ" sz="2000" dirty="0"/>
              <a:t>(orgány veřejné správy/správní orgány), </a:t>
            </a:r>
            <a:r>
              <a:rPr lang="cs-CZ" altLang="cs-CZ" sz="2000" dirty="0">
                <a:solidFill>
                  <a:srgbClr val="CC0000"/>
                </a:solidFill>
              </a:rPr>
              <a:t>povinnost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veřejné</a:t>
            </a:r>
            <a:r>
              <a:rPr lang="cs-CZ" altLang="cs-CZ" sz="2000" dirty="0">
                <a:solidFill>
                  <a:srgbClr val="CC0000"/>
                </a:solidFill>
              </a:rPr>
              <a:t> cíle a úkoly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veřejnoprávní</a:t>
            </a:r>
            <a:r>
              <a:rPr lang="cs-CZ" altLang="cs-CZ" sz="2000" dirty="0">
                <a:solidFill>
                  <a:srgbClr val="CC0000"/>
                </a:solidFill>
              </a:rPr>
              <a:t> prostředky (formy)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veřejný</a:t>
            </a:r>
            <a:r>
              <a:rPr lang="cs-CZ" altLang="cs-CZ" sz="2000" dirty="0">
                <a:solidFill>
                  <a:srgbClr val="CC0000"/>
                </a:solidFill>
              </a:rPr>
              <a:t> zájem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veřejné</a:t>
            </a:r>
            <a:r>
              <a:rPr lang="cs-CZ" altLang="cs-CZ" sz="2000" dirty="0">
                <a:solidFill>
                  <a:srgbClr val="CC0000"/>
                </a:solidFill>
              </a:rPr>
              <a:t> záležitosti</a:t>
            </a:r>
            <a:r>
              <a:rPr lang="cs-CZ" altLang="cs-CZ" sz="2000" dirty="0"/>
              <a:t> (veřejné úkoly), </a:t>
            </a:r>
            <a:r>
              <a:rPr lang="cs-CZ" altLang="cs-CZ" sz="2000" u="sng" dirty="0"/>
              <a:t>povoleno je to, co zákon stanoví</a:t>
            </a:r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2000" u="sng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Veřejná správa/stát není </a:t>
            </a:r>
            <a:r>
              <a:rPr lang="cs-CZ" altLang="cs-CZ" sz="2000" dirty="0" smtClean="0"/>
              <a:t>„firma“ </a:t>
            </a:r>
            <a:r>
              <a:rPr lang="cs-CZ" altLang="cs-CZ" sz="2000" dirty="0"/>
              <a:t>– nutnost realizovat veřejné úkoly </a:t>
            </a:r>
            <a:r>
              <a:rPr lang="cs-CZ" altLang="cs-CZ" sz="2000" dirty="0" smtClean="0"/>
              <a:t>(bez ohledu na zisk a oblíbenost) a </a:t>
            </a:r>
            <a:r>
              <a:rPr lang="cs-CZ" altLang="cs-CZ" sz="2000" dirty="0"/>
              <a:t>naplňovat a chránit/prosazovat veřejný zájem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1456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Veřejná správa – kde je?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Co </a:t>
            </a:r>
            <a:r>
              <a:rPr lang="cs-CZ" dirty="0"/>
              <a:t>to je?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59428"/>
            <a:ext cx="8066301" cy="3872571"/>
          </a:xfrm>
        </p:spPr>
        <p:txBody>
          <a:bodyPr/>
          <a:lstStyle/>
          <a:p>
            <a:pPr marL="34290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</a:pPr>
            <a:r>
              <a:rPr lang="cs-CZ" sz="2000" dirty="0" smtClean="0">
                <a:solidFill>
                  <a:srgbClr val="000000"/>
                </a:solidFill>
              </a:rPr>
              <a:t>Veřejná </a:t>
            </a:r>
            <a:r>
              <a:rPr lang="cs-CZ" sz="2000" dirty="0">
                <a:solidFill>
                  <a:srgbClr val="000000"/>
                </a:solidFill>
              </a:rPr>
              <a:t>správa je </a:t>
            </a:r>
            <a:r>
              <a:rPr lang="cs-CZ" sz="2000" b="1" dirty="0">
                <a:solidFill>
                  <a:srgbClr val="000000"/>
                </a:solidFill>
              </a:rPr>
              <a:t>předmětem zájmu</a:t>
            </a:r>
            <a:r>
              <a:rPr lang="cs-CZ" sz="2000" dirty="0">
                <a:solidFill>
                  <a:srgbClr val="000000"/>
                </a:solidFill>
              </a:rPr>
              <a:t>: správního práva, finančního práva, práva životního prostředí, práva sociálního zabezpečení, </a:t>
            </a:r>
            <a:r>
              <a:rPr lang="cs-CZ" sz="2000" dirty="0" smtClean="0">
                <a:solidFill>
                  <a:srgbClr val="000000"/>
                </a:solidFill>
              </a:rPr>
              <a:t>…</a:t>
            </a:r>
          </a:p>
          <a:p>
            <a:pPr marL="34290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</a:pPr>
            <a:r>
              <a:rPr lang="cs-CZ" sz="2000" dirty="0" smtClean="0">
                <a:solidFill>
                  <a:srgbClr val="000000"/>
                </a:solidFill>
              </a:rPr>
              <a:t>Veřejná </a:t>
            </a:r>
            <a:r>
              <a:rPr lang="cs-CZ" sz="2000" dirty="0">
                <a:solidFill>
                  <a:srgbClr val="000000"/>
                </a:solidFill>
              </a:rPr>
              <a:t>správa je </a:t>
            </a:r>
            <a:r>
              <a:rPr lang="cs-CZ" sz="2000" b="1" dirty="0">
                <a:solidFill>
                  <a:srgbClr val="000000"/>
                </a:solidFill>
              </a:rPr>
              <a:t>předmětem zájmu</a:t>
            </a:r>
            <a:r>
              <a:rPr lang="cs-CZ" sz="2000" dirty="0">
                <a:solidFill>
                  <a:srgbClr val="000000"/>
                </a:solidFill>
              </a:rPr>
              <a:t>: správní vědy, …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2400" dirty="0">
                <a:solidFill>
                  <a:srgbClr val="000000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74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Veřejná správa – kde je?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Co </a:t>
            </a:r>
            <a:r>
              <a:rPr lang="cs-CZ" dirty="0"/>
              <a:t>to je?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21926"/>
            <a:ext cx="8066301" cy="401007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 smtClean="0"/>
              <a:t>Co </a:t>
            </a:r>
            <a:r>
              <a:rPr lang="cs-CZ" sz="1800" dirty="0"/>
              <a:t>je to „veřejná správa“ – lze popsat, </a:t>
            </a:r>
            <a:r>
              <a:rPr lang="cs-CZ" sz="1800" b="1" dirty="0"/>
              <a:t>nikoliv jednoznačně a určitě definovat </a:t>
            </a:r>
            <a:r>
              <a:rPr lang="cs-CZ" sz="1800" dirty="0"/>
              <a:t>(E. </a:t>
            </a:r>
            <a:r>
              <a:rPr lang="cs-CZ" sz="1800" dirty="0" err="1"/>
              <a:t>Forsthoff</a:t>
            </a:r>
            <a:r>
              <a:rPr lang="cs-CZ" sz="18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Definice nemohou zohlednit </a:t>
            </a:r>
            <a:r>
              <a:rPr lang="cs-CZ" sz="1800" b="1" dirty="0"/>
              <a:t>dynamickou povahu </a:t>
            </a:r>
            <a:r>
              <a:rPr lang="cs-CZ" sz="1800" dirty="0"/>
              <a:t>veřejné správy (neustále se vyvíjí)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„</a:t>
            </a:r>
            <a:r>
              <a:rPr lang="cs-CZ" sz="1800" i="1" dirty="0"/>
              <a:t>člověk chce stále od správy tím více a více, čím méně a méně o ní ví a rozumí jí</a:t>
            </a:r>
            <a:r>
              <a:rPr lang="cs-CZ" sz="18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Veřejná správa je „stát v akci“, navázána na </a:t>
            </a:r>
            <a:r>
              <a:rPr lang="cs-CZ" sz="1800" b="1" dirty="0"/>
              <a:t>veřejný zájem</a:t>
            </a:r>
          </a:p>
          <a:p>
            <a:pPr algn="just">
              <a:lnSpc>
                <a:spcPct val="100000"/>
              </a:lnSpc>
            </a:pPr>
            <a:r>
              <a:rPr lang="cs-CZ" sz="1800" dirty="0">
                <a:solidFill>
                  <a:srgbClr val="FF0000"/>
                </a:solidFill>
              </a:rPr>
              <a:t>Veřejná správa nás obklopuje </a:t>
            </a:r>
            <a:r>
              <a:rPr lang="cs-CZ" sz="1800" b="1" dirty="0">
                <a:solidFill>
                  <a:srgbClr val="FF0000"/>
                </a:solidFill>
              </a:rPr>
              <a:t>v každodenním životě: </a:t>
            </a:r>
            <a:r>
              <a:rPr lang="cs-CZ" sz="1800" i="1" dirty="0"/>
              <a:t>veřejnoprávní média a tisk, zdravotnictví, MHD, regulace dopravy, školství, hygiena a ochrana spotřebitele, pokuty, …</a:t>
            </a:r>
          </a:p>
          <a:p>
            <a:pPr algn="just">
              <a:lnSpc>
                <a:spcPct val="100000"/>
              </a:lnSpc>
            </a:pPr>
            <a:r>
              <a:rPr lang="cs-CZ" sz="1800" dirty="0">
                <a:solidFill>
                  <a:srgbClr val="FF0000"/>
                </a:solidFill>
              </a:rPr>
              <a:t>Veřejná správa následuje člověka </a:t>
            </a:r>
            <a:r>
              <a:rPr lang="cs-CZ" sz="1800" b="1" dirty="0">
                <a:solidFill>
                  <a:srgbClr val="FF0000"/>
                </a:solidFill>
              </a:rPr>
              <a:t>od narození do smrti: </a:t>
            </a:r>
            <a:r>
              <a:rPr lang="cs-CZ" sz="1800" i="1" dirty="0"/>
              <a:t>zdravotní péče, narození – matrika, MŠ a povinná školní docházka, občanský průkaz, řidičský průkaz, cestovní doklad (pas), nezaměstnanost, přijetí na VŠ, studium, jednání s úřady (koupě nemovitosti, registrace vozidla), protiprávní jednání, svatba, podnikání, důchodové dávky, smrt, …</a:t>
            </a:r>
            <a:endParaRPr lang="cs-CZ" sz="1800" b="1" i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733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Správa veřejných záležitostí vykonávána veřejnoprávní subjekty, které </a:t>
            </a:r>
            <a:r>
              <a:rPr lang="cs-CZ" sz="2400" b="1" dirty="0" smtClean="0"/>
              <a:t>mají </a:t>
            </a:r>
            <a:r>
              <a:rPr lang="cs-CZ" sz="2400" b="1" dirty="0"/>
              <a:t>uloženo ji vykonávat jako svou povinnost. Spočívá ve správě veřejných záležitostí ve veřejném zájmu při uplatnění veřejně mocenských prostředků a metod (ale i průnik metod a prostředků soukromoprávních)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Další znaky veřejné správy: aktivita, výkonný charakter, stálost, zákonnost, veřejný zájem, pečovatelská a nařizovací povaha, dobrá správa a služebný charakter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299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000" dirty="0" smtClean="0"/>
              <a:t>Napojení </a:t>
            </a:r>
            <a:r>
              <a:rPr lang="cs-CZ" sz="2000" dirty="0"/>
              <a:t>na </a:t>
            </a:r>
            <a:r>
              <a:rPr lang="cs-CZ" sz="2000" b="1" dirty="0"/>
              <a:t>veřejnou </a:t>
            </a:r>
            <a:r>
              <a:rPr lang="cs-CZ" sz="2000" b="1" dirty="0" smtClean="0"/>
              <a:t>moc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000" dirty="0" smtClean="0"/>
              <a:t>Veřejná </a:t>
            </a:r>
            <a:r>
              <a:rPr lang="cs-CZ" sz="2000" dirty="0"/>
              <a:t>moc (nález ÚS ČSFR, </a:t>
            </a:r>
            <a:r>
              <a:rPr lang="cs-CZ" sz="2000" dirty="0" err="1"/>
              <a:t>sp</a:t>
            </a:r>
            <a:r>
              <a:rPr lang="cs-CZ" sz="2000" dirty="0"/>
              <a:t>. zn. I. ÚS 191/92 a ÚS ČR, </a:t>
            </a:r>
            <a:r>
              <a:rPr lang="cs-CZ" sz="2000" dirty="0" err="1"/>
              <a:t>sp</a:t>
            </a:r>
            <a:r>
              <a:rPr lang="cs-CZ" sz="2000" dirty="0"/>
              <a:t>. zn. II ÚS 75/93): „</a:t>
            </a:r>
            <a:r>
              <a:rPr lang="cs-CZ" sz="2000" i="1" dirty="0"/>
              <a:t>Veřejnou mocí se rozumí taková moc, která </a:t>
            </a:r>
            <a:r>
              <a:rPr lang="cs-CZ" sz="2000" i="1" dirty="0">
                <a:solidFill>
                  <a:srgbClr val="FF0000"/>
                </a:solidFill>
              </a:rPr>
              <a:t>autoritativně rozhoduje o právech a povinnostech subjektů</a:t>
            </a:r>
            <a:r>
              <a:rPr lang="cs-CZ" sz="2000" i="1" dirty="0"/>
              <a:t>, ať již přímo, nebo zprostředkovaně. Subjekt, o jehož právech nebo povinnostech rozhoduje orgán veřejné moci, </a:t>
            </a:r>
            <a:r>
              <a:rPr lang="cs-CZ" sz="2000" i="1" dirty="0">
                <a:solidFill>
                  <a:srgbClr val="FF0000"/>
                </a:solidFill>
              </a:rPr>
              <a:t>není v rovnoprávném postavení s tímto orgánem </a:t>
            </a:r>
            <a:r>
              <a:rPr lang="cs-CZ" sz="2000" i="1" dirty="0"/>
              <a:t>a obsah rozhodnutí tohoto orgánu nezávisí od vůle subjektu</a:t>
            </a:r>
            <a:r>
              <a:rPr lang="cs-CZ" sz="2000" dirty="0"/>
              <a:t>.“ 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000" dirty="0"/>
          </a:p>
          <a:p>
            <a:pPr algn="just">
              <a:lnSpc>
                <a:spcPct val="80000"/>
              </a:lnSpc>
              <a:defRPr/>
            </a:pPr>
            <a:r>
              <a:rPr lang="cs-CZ" sz="2000" dirty="0"/>
              <a:t>Negativní definice (vymezení) veřejné správy (</a:t>
            </a:r>
            <a:r>
              <a:rPr lang="cs-CZ" sz="2000" dirty="0">
                <a:solidFill>
                  <a:srgbClr val="FF0000"/>
                </a:solidFill>
              </a:rPr>
              <a:t>odčítací metoda</a:t>
            </a:r>
            <a:r>
              <a:rPr lang="cs-CZ" sz="2000" dirty="0"/>
              <a:t>) od ostatních složek veřejné moci – </a:t>
            </a:r>
            <a:r>
              <a:rPr lang="cs-CZ" sz="2000" b="1" dirty="0"/>
              <a:t>zákonodárné + výkonné + soudní</a:t>
            </a:r>
          </a:p>
          <a:p>
            <a:pPr algn="just">
              <a:lnSpc>
                <a:spcPct val="80000"/>
              </a:lnSpc>
              <a:defRPr/>
            </a:pPr>
            <a:endParaRPr lang="cs-CZ" sz="20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000" b="1" dirty="0" smtClean="0"/>
              <a:t>ALE</a:t>
            </a:r>
            <a:r>
              <a:rPr lang="cs-CZ" sz="2000" b="1" dirty="0"/>
              <a:t>: </a:t>
            </a:r>
            <a:r>
              <a:rPr lang="cs-CZ" sz="2000" dirty="0"/>
              <a:t>veřejná správa vydává </a:t>
            </a:r>
            <a:r>
              <a:rPr lang="cs-CZ" sz="2000" b="1" dirty="0"/>
              <a:t>vlastní právní předpisy </a:t>
            </a:r>
            <a:r>
              <a:rPr lang="cs-CZ" sz="2000" dirty="0"/>
              <a:t>(podzákonné či odvozené), veřejná správa </a:t>
            </a:r>
            <a:r>
              <a:rPr lang="cs-CZ" sz="2000" b="1" dirty="0"/>
              <a:t>vydává i individuální rozhodnutí</a:t>
            </a:r>
            <a:r>
              <a:rPr lang="cs-CZ" sz="2000" dirty="0"/>
              <a:t> (kupř. sankce za přestupek)</a:t>
            </a:r>
            <a:endParaRPr lang="cs-CZ" sz="2000" b="1" dirty="0"/>
          </a:p>
          <a:p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5176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Veřejná správa a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„</a:t>
            </a:r>
            <a:r>
              <a:rPr lang="cs-CZ" sz="2400" i="1" dirty="0"/>
              <a:t>rozdíl mezi správou a mezi soudnictvím záleží v tom, že správa </a:t>
            </a:r>
            <a:r>
              <a:rPr lang="cs-CZ" sz="2400" b="1" i="1" dirty="0">
                <a:solidFill>
                  <a:srgbClr val="FF0000"/>
                </a:solidFill>
              </a:rPr>
              <a:t>zároveň něco činiti, něco opatřiti musí</a:t>
            </a:r>
            <a:r>
              <a:rPr lang="cs-CZ" sz="2400" i="1" dirty="0"/>
              <a:t>, kdežto soud </a:t>
            </a:r>
            <a:r>
              <a:rPr lang="cs-CZ" sz="2400" i="1" dirty="0" err="1"/>
              <a:t>obmezen</a:t>
            </a:r>
            <a:r>
              <a:rPr lang="cs-CZ" sz="2400" i="1" dirty="0"/>
              <a:t> jest jedině na to, aby vyřkl, co po právu platí. Spravedlnost líčena a i právem nazvána jest slepou, avšak </a:t>
            </a:r>
            <a:r>
              <a:rPr lang="cs-CZ" sz="2400" b="1" i="1" dirty="0">
                <a:solidFill>
                  <a:srgbClr val="FF0000"/>
                </a:solidFill>
              </a:rPr>
              <a:t>správa – ta musí s otevřeným zrakem úřadovati, nejen rozhodovati, alebrž jednati, musí do zápletek věcných pevnou a vědomou rukou zasahovati a tím pořádek i prospěch sjednati</a:t>
            </a:r>
            <a:r>
              <a:rPr lang="cs-CZ" sz="2400" dirty="0"/>
              <a:t>“ </a:t>
            </a:r>
            <a:endParaRPr lang="cs-CZ" sz="2400" dirty="0" smtClean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 smtClean="0"/>
              <a:t>(</a:t>
            </a:r>
            <a:r>
              <a:rPr lang="cs-CZ" sz="2400" dirty="0"/>
              <a:t>K. Čížek, Obrys řízení správního, Praha, 1888, s. 75 – 76)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46490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2087</Words>
  <Application>Microsoft Office PowerPoint</Application>
  <PresentationFormat>Vlastní</PresentationFormat>
  <Paragraphs>166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Garamond</vt:lpstr>
      <vt:lpstr>Tahoma</vt:lpstr>
      <vt:lpstr>Times New Roman</vt:lpstr>
      <vt:lpstr>Wingdings</vt:lpstr>
      <vt:lpstr>Prezentace_MU_CZ</vt:lpstr>
      <vt:lpstr>Veřejná správa, pojem a charakteristika</vt:lpstr>
      <vt:lpstr>Osnova přednášky a její cíl</vt:lpstr>
      <vt:lpstr>Na co má přednáška odpovědět?</vt:lpstr>
      <vt:lpstr>Správa soukromá a veřejná</vt:lpstr>
      <vt:lpstr>Veřejná správa – kde je?  Co to je?</vt:lpstr>
      <vt:lpstr>Veřejná správa – kde je?  Co to je?</vt:lpstr>
      <vt:lpstr>Veřejná správa</vt:lpstr>
      <vt:lpstr>Veřejná správa</vt:lpstr>
      <vt:lpstr>Veřejná správa a soudnictví</vt:lpstr>
      <vt:lpstr>Veřejná správa a soudnictví</vt:lpstr>
      <vt:lpstr>Veřejná správa a soudnictví</vt:lpstr>
      <vt:lpstr>Veřejná správa - druhy</vt:lpstr>
      <vt:lpstr>Veřejná správa - druhy</vt:lpstr>
      <vt:lpstr>Činnost veřejné správy/správní činnost</vt:lpstr>
      <vt:lpstr>Činnost veřejné správy</vt:lpstr>
      <vt:lpstr>Činnost veřejné správy</vt:lpstr>
      <vt:lpstr>Činnost veřejné správy</vt:lpstr>
      <vt:lpstr>Činnost veřejné správy</vt:lpstr>
      <vt:lpstr>Činnost veřejné správy</vt:lpstr>
      <vt:lpstr>Činnost veřejné správy</vt:lpstr>
      <vt:lpstr>Prameny ke studiu (opakování):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správa, pojem a charakteristika</dc:title>
  <dc:creator>Lukas Potesil</dc:creator>
  <cp:lastModifiedBy>Lukas Potesil</cp:lastModifiedBy>
  <cp:revision>17</cp:revision>
  <cp:lastPrinted>2019-09-25T06:50:42Z</cp:lastPrinted>
  <dcterms:created xsi:type="dcterms:W3CDTF">2019-09-23T06:41:12Z</dcterms:created>
  <dcterms:modified xsi:type="dcterms:W3CDTF">2019-09-25T06:51:10Z</dcterms:modified>
</cp:coreProperties>
</file>