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84" r:id="rId7"/>
    <p:sldId id="28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85" r:id="rId19"/>
    <p:sldId id="271" r:id="rId20"/>
    <p:sldId id="272" r:id="rId21"/>
    <p:sldId id="273" r:id="rId22"/>
    <p:sldId id="278" r:id="rId23"/>
    <p:sldId id="274" r:id="rId24"/>
    <p:sldId id="275" r:id="rId25"/>
    <p:sldId id="280" r:id="rId26"/>
    <p:sldId id="276" r:id="rId27"/>
    <p:sldId id="279" r:id="rId28"/>
    <p:sldId id="277" r:id="rId29"/>
    <p:sldId id="281" r:id="rId30"/>
    <p:sldId id="282" r:id="rId31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31" d="100"/>
          <a:sy n="131" d="100"/>
        </p:scale>
        <p:origin x="1146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gov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rcr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gal-content/CS/TXT/PDF/?uri=CELEX:32016R0679&amp;from=EN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rcr.cz/" TargetMode="External"/><Relationship Id="rId7" Type="http://schemas.openxmlformats.org/officeDocument/2006/relationships/hyperlink" Target="http://www.czechpoint.cz/web" TargetMode="External"/><Relationship Id="rId2" Type="http://schemas.openxmlformats.org/officeDocument/2006/relationships/hyperlink" Target="http://portal.gov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vcr.cz/egovernment.aspx" TargetMode="External"/><Relationship Id="rId5" Type="http://schemas.openxmlformats.org/officeDocument/2006/relationships/hyperlink" Target="https://www.uoou.cz/" TargetMode="External"/><Relationship Id="rId4" Type="http://schemas.openxmlformats.org/officeDocument/2006/relationships/hyperlink" Target="https://www.datoveschranky.info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sis-schengensky-informacni-system/ds-3280/archiv=0&amp;p1=1887" TargetMode="External"/><Relationship Id="rId2" Type="http://schemas.openxmlformats.org/officeDocument/2006/relationships/hyperlink" Target="https://www.mvcr.cz/soubor/akcni-plan-eu-pro-egovernment-na-obdobi-2016-2020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oou.cz/eurodac/ds-3850/archiv=0&amp;p1=1887" TargetMode="External"/><Relationship Id="rId5" Type="http://schemas.openxmlformats.org/officeDocument/2006/relationships/hyperlink" Target="https://www.uoou.cz/cis-celni-informacni-system/ds-3849/archiv=0&amp;p1=1887" TargetMode="External"/><Relationship Id="rId4" Type="http://schemas.openxmlformats.org/officeDocument/2006/relationships/hyperlink" Target="https://www.uoou.cz/vis-vizovy-informacni-system/ds-3281/archiv=0&amp;p1=188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24" y="1835675"/>
            <a:ext cx="8522680" cy="1177491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</a:t>
            </a:r>
            <a:r>
              <a:rPr lang="cs-CZ" altLang="cs-CZ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informující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3368843"/>
            <a:ext cx="8522680" cy="1446058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Úvod do studia veřejné správy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 smtClean="0"/>
              <a:t>12. </a:t>
            </a:r>
            <a:r>
              <a:rPr lang="cs-CZ" altLang="cs-CZ" sz="3200" b="1" dirty="0"/>
              <a:t>přednáška </a:t>
            </a:r>
            <a:r>
              <a:rPr lang="cs-CZ" altLang="cs-CZ" sz="3200" b="1" dirty="0" smtClean="0"/>
              <a:t>12. 12. 2019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/>
              <a:t>JUDr. Lukáš Potěšil, Ph.D.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3" y="405446"/>
            <a:ext cx="8066301" cy="451576"/>
          </a:xfrm>
        </p:spPr>
        <p:txBody>
          <a:bodyPr/>
          <a:lstStyle/>
          <a:p>
            <a:r>
              <a:rPr lang="cs-CZ" dirty="0" smtClean="0"/>
              <a:t>Nástroje/složky e-</a:t>
            </a:r>
            <a:r>
              <a:rPr lang="cs-CZ" dirty="0" err="1" smtClean="0"/>
              <a:t>governmentu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31443"/>
            <a:ext cx="8066301" cy="4800557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2200" b="1" dirty="0"/>
              <a:t>Nástroje E-</a:t>
            </a:r>
            <a:r>
              <a:rPr lang="cs-CZ" altLang="cs-CZ" sz="2200" b="1" dirty="0" err="1"/>
              <a:t>governmentu</a:t>
            </a:r>
            <a:r>
              <a:rPr lang="cs-CZ" altLang="cs-CZ" sz="2200" b="1" dirty="0"/>
              <a:t>: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dirty="0"/>
              <a:t>Tzv</a:t>
            </a:r>
            <a:r>
              <a:rPr lang="cs-CZ" altLang="cs-CZ" sz="2200" b="1" dirty="0"/>
              <a:t>. </a:t>
            </a:r>
            <a:r>
              <a:rPr lang="cs-CZ" altLang="cs-CZ" sz="2200" b="1" dirty="0" err="1"/>
              <a:t>agendové</a:t>
            </a:r>
            <a:r>
              <a:rPr lang="cs-CZ" altLang="cs-CZ" sz="2200" b="1" dirty="0"/>
              <a:t> </a:t>
            </a:r>
            <a:r>
              <a:rPr lang="cs-CZ" altLang="cs-CZ" sz="2200" dirty="0"/>
              <a:t>(dílčí) </a:t>
            </a:r>
            <a:r>
              <a:rPr lang="cs-CZ" altLang="cs-CZ" sz="2200" b="1" dirty="0"/>
              <a:t>informační systémy </a:t>
            </a:r>
            <a:r>
              <a:rPr lang="cs-CZ" altLang="cs-CZ" sz="2200" dirty="0"/>
              <a:t>(z. č. 365/2000 Sb.) – CEO, RSV, …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Elektronický podpis </a:t>
            </a:r>
            <a:r>
              <a:rPr lang="cs-CZ" altLang="cs-CZ" sz="2200" dirty="0"/>
              <a:t>(z. č. 297/2016 Sb.) + </a:t>
            </a:r>
            <a:r>
              <a:rPr lang="cs-CZ" altLang="cs-CZ" sz="2200" b="1" dirty="0" err="1"/>
              <a:t>eIDAS</a:t>
            </a:r>
            <a:r>
              <a:rPr lang="cs-CZ" altLang="cs-CZ" sz="2200" dirty="0"/>
              <a:t> (nařízení EU č. 910/2014</a:t>
            </a:r>
            <a:r>
              <a:rPr lang="cs-CZ" altLang="cs-CZ" sz="2200" dirty="0" smtClean="0"/>
              <a:t>) – elektronická identifikace</a:t>
            </a:r>
            <a:endParaRPr lang="cs-CZ" altLang="cs-CZ" sz="2200" dirty="0"/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Portál veřejné správy </a:t>
            </a:r>
            <a:r>
              <a:rPr lang="cs-CZ" altLang="cs-CZ" sz="2200" dirty="0"/>
              <a:t>(z. č. 365/2000 Sb.)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úřední deska </a:t>
            </a:r>
            <a:r>
              <a:rPr lang="cs-CZ" altLang="cs-CZ" sz="2200" dirty="0"/>
              <a:t>(elektronicky přístupná) (z. č. 500/2004 Sb.)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CZECH Point </a:t>
            </a:r>
            <a:r>
              <a:rPr lang="cs-CZ" altLang="cs-CZ" sz="2200" dirty="0"/>
              <a:t>(z. č. 365/2000 Sb.)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datové schránky + konverze </a:t>
            </a:r>
            <a:r>
              <a:rPr lang="cs-CZ" altLang="cs-CZ" sz="2200" dirty="0"/>
              <a:t>(z. č. 300/2008 Sb.)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/>
              <a:t>základní registry </a:t>
            </a:r>
            <a:r>
              <a:rPr lang="cs-CZ" altLang="cs-CZ" sz="2200" dirty="0"/>
              <a:t>(z. č. 111/2009 Sb.) – vzájemná propojenost VS</a:t>
            </a:r>
          </a:p>
          <a:p>
            <a:pPr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altLang="cs-CZ" sz="2200" b="1" dirty="0" smtClean="0"/>
              <a:t>otevřená </a:t>
            </a:r>
            <a:r>
              <a:rPr lang="cs-CZ" altLang="cs-CZ" sz="2200" b="1" dirty="0"/>
              <a:t>(open) </a:t>
            </a:r>
            <a:r>
              <a:rPr lang="cs-CZ" altLang="cs-CZ" sz="2200" b="1" dirty="0" smtClean="0"/>
              <a:t>data </a:t>
            </a:r>
            <a:r>
              <a:rPr lang="cs-CZ" altLang="cs-CZ" sz="2200" dirty="0" smtClean="0"/>
              <a:t>(</a:t>
            </a:r>
            <a:r>
              <a:rPr lang="cs-CZ" sz="2200" dirty="0">
                <a:hlinkClick r:id="rId2"/>
              </a:rPr>
              <a:t>https://data.gov.cz</a:t>
            </a:r>
            <a:r>
              <a:rPr lang="cs-CZ" sz="2200" dirty="0" smtClean="0">
                <a:hlinkClick r:id="rId2"/>
              </a:rPr>
              <a:t>/</a:t>
            </a:r>
            <a:r>
              <a:rPr lang="cs-CZ" sz="2200" dirty="0" smtClean="0"/>
              <a:t>), </a:t>
            </a:r>
            <a:r>
              <a:rPr lang="cs-CZ" sz="2200" b="1" dirty="0" smtClean="0"/>
              <a:t>směrnice</a:t>
            </a:r>
            <a:r>
              <a:rPr lang="cs-CZ" sz="2200" dirty="0" smtClean="0"/>
              <a:t> EP a </a:t>
            </a:r>
            <a:r>
              <a:rPr lang="cs-CZ" sz="2200" dirty="0"/>
              <a:t>Rady (EU) 2019/1024 ze dne 20. června 2019 o otevřených datech a opakovaném použití informací veřejného sektoru</a:t>
            </a:r>
            <a:endParaRPr lang="cs-CZ" altLang="cs-CZ" sz="2200" b="1" dirty="0"/>
          </a:p>
          <a:p>
            <a:pPr>
              <a:lnSpc>
                <a:spcPct val="100000"/>
              </a:lnSpc>
            </a:pPr>
            <a:endParaRPr 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6796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systémy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2400" b="1" dirty="0"/>
              <a:t>1. Tzv. </a:t>
            </a:r>
            <a:r>
              <a:rPr lang="cs-CZ" altLang="cs-CZ" sz="2400" b="1" dirty="0" err="1"/>
              <a:t>agendové</a:t>
            </a:r>
            <a:r>
              <a:rPr lang="cs-CZ" altLang="cs-CZ" sz="2400" b="1" dirty="0"/>
              <a:t> informační systémy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zákon </a:t>
            </a:r>
            <a:r>
              <a:rPr lang="cs-CZ" altLang="cs-CZ" sz="2400" dirty="0"/>
              <a:t>č. 365/2000 Sb., o informačních systémech veřejné správy, ve znění pozdějších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obecná právní úprava jednotlivých </a:t>
            </a:r>
            <a:r>
              <a:rPr lang="cs-CZ" altLang="cs-CZ" sz="2400" b="1" dirty="0" err="1"/>
              <a:t>agendových</a:t>
            </a:r>
            <a:r>
              <a:rPr lang="cs-CZ" altLang="cs-CZ" sz="2400" b="1" dirty="0"/>
              <a:t> informačních systémů</a:t>
            </a:r>
            <a:r>
              <a:rPr lang="cs-CZ" altLang="cs-CZ" sz="2400" dirty="0"/>
              <a:t>, které jsou ve veřejné správě a jejích jednotlivých odvětvích využívány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Několik stovek takových IS – různé agendy a oblasti veřejné správy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Využívány jako </a:t>
            </a:r>
            <a:r>
              <a:rPr lang="cs-CZ" altLang="cs-CZ" sz="2400" b="1" dirty="0"/>
              <a:t>zdroj pro základní registry </a:t>
            </a:r>
            <a:r>
              <a:rPr lang="cs-CZ" altLang="cs-CZ" sz="2400" dirty="0"/>
              <a:t>(staré údaje)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9657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405447"/>
            <a:ext cx="8066301" cy="451576"/>
          </a:xfrm>
        </p:spPr>
        <p:txBody>
          <a:bodyPr/>
          <a:lstStyle/>
          <a:p>
            <a:r>
              <a:rPr lang="cs-CZ" dirty="0" smtClean="0"/>
              <a:t>Informační systémy veřejné správy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AutoNum type="arabicPeriod" startAt="2"/>
            </a:pPr>
            <a:r>
              <a:rPr lang="cs-CZ" altLang="cs-CZ" sz="2200" b="1" dirty="0"/>
              <a:t>Portál veřejné správy </a:t>
            </a:r>
            <a:r>
              <a:rPr lang="cs-CZ" altLang="cs-CZ" sz="2200" dirty="0"/>
              <a:t>(</a:t>
            </a:r>
            <a:r>
              <a:rPr lang="cs-CZ" altLang="cs-CZ" sz="2200" dirty="0">
                <a:hlinkClick r:id="rId2"/>
              </a:rPr>
              <a:t>http://portal.gov.cz</a:t>
            </a:r>
            <a:r>
              <a:rPr lang="cs-CZ" altLang="cs-CZ" sz="2200" dirty="0"/>
              <a:t>) (§ 6f zákona č. 365/2000 Sb.), přístup do veřejné správy a k informacím – mj. </a:t>
            </a:r>
            <a:r>
              <a:rPr lang="cs-CZ" altLang="cs-CZ" sz="2200" b="1" dirty="0">
                <a:solidFill>
                  <a:srgbClr val="FF0000"/>
                </a:solidFill>
              </a:rPr>
              <a:t>seznam datových schránek a právní předpisy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AutoNum type="arabicPeriod" startAt="2"/>
            </a:pPr>
            <a:r>
              <a:rPr lang="cs-CZ" altLang="cs-CZ" sz="2200" b="1" dirty="0"/>
              <a:t>Czech – POINT </a:t>
            </a:r>
            <a:r>
              <a:rPr lang="cs-CZ" altLang="cs-CZ" sz="2200" dirty="0"/>
              <a:t>- „</a:t>
            </a:r>
            <a:r>
              <a:rPr lang="cs-CZ" altLang="cs-CZ" sz="2200" i="1" dirty="0"/>
              <a:t>Český podací ověřovací informační národní terminál</a:t>
            </a:r>
            <a:r>
              <a:rPr lang="cs-CZ" altLang="cs-CZ" sz="2200" dirty="0"/>
              <a:t>“ (§ 8a zákona č. 365/2000 Sb.) – </a:t>
            </a:r>
            <a:r>
              <a:rPr lang="cs-CZ" altLang="cs-CZ" sz="2200" b="1" dirty="0"/>
              <a:t>kontaktní místa veřejné správy </a:t>
            </a:r>
            <a:r>
              <a:rPr lang="cs-CZ" altLang="cs-CZ" sz="2200" dirty="0"/>
              <a:t>– </a:t>
            </a:r>
            <a:r>
              <a:rPr lang="cs-CZ" altLang="cs-CZ" sz="2200" b="1" dirty="0"/>
              <a:t>podání vůči SO</a:t>
            </a:r>
            <a:r>
              <a:rPr lang="cs-CZ" altLang="cs-CZ" sz="2200" dirty="0"/>
              <a:t>/</a:t>
            </a:r>
            <a:r>
              <a:rPr lang="cs-CZ" altLang="cs-CZ" sz="2200" b="1" dirty="0"/>
              <a:t>výpisy</a:t>
            </a:r>
            <a:r>
              <a:rPr lang="cs-CZ" altLang="cs-CZ" sz="2200" dirty="0"/>
              <a:t> § 9/</a:t>
            </a:r>
            <a:r>
              <a:rPr lang="cs-CZ" altLang="cs-CZ" sz="2200" b="1" dirty="0"/>
              <a:t>ověření</a:t>
            </a:r>
            <a:r>
              <a:rPr lang="cs-CZ" altLang="cs-CZ" sz="2200" dirty="0"/>
              <a:t> § 9a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/>
              <a:t>slouží jako asistované místo výkonu veřejné správy – </a:t>
            </a:r>
            <a:r>
              <a:rPr lang="cs-CZ" altLang="cs-CZ" sz="2200" dirty="0">
                <a:solidFill>
                  <a:srgbClr val="FF0000"/>
                </a:solidFill>
              </a:rPr>
              <a:t>kontaktní místa veřejné správy – pošta, úřady,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/>
              <a:t>umožňuje komunikaci se se správními orgány prostřednictvím jednoho místa tak, aby „</a:t>
            </a:r>
            <a:r>
              <a:rPr lang="cs-CZ" altLang="cs-CZ" sz="2200" i="1" dirty="0"/>
              <a:t>obíhala data, ne občan</a:t>
            </a:r>
            <a:r>
              <a:rPr lang="cs-CZ" altLang="cs-CZ" sz="22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/>
              <a:t>Poskytuje zejména výpisy a ověřené údaje vedené v centrálních registrech 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AutoNum type="arabicPeriod" startAt="2"/>
            </a:pPr>
            <a:endParaRPr lang="cs-CZ" alt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7702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systémy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výpis z katastru nemovitostí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</a:t>
            </a:r>
            <a:r>
              <a:rPr lang="cs-CZ" altLang="cs-CZ" sz="2000" dirty="0" smtClean="0"/>
              <a:t>veřejného rejstříku </a:t>
            </a:r>
            <a:endParaRPr lang="cs-CZ" altLang="cs-CZ" sz="2000" dirty="0"/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živnostenského rejstříku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rejstříku trestů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rejstříku trestů pro právnickou osobu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přijetí podání podle živnostenského zákona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žádost o výpis nebo opis z Rejstříku trestů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bodového hodnocení řidiče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vydání ověřeného výstupu ze Seznamu kvalifikovaných dodavatelů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podání do registru účastníků provozu modulu autovraků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výpis z insolvenčního rejstříku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datové schránky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autorizovaná konverze dokumentů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centrální úložiště ověřovacích doložek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 smtClean="0"/>
              <a:t>Výpisy ze základních registrů  </a:t>
            </a:r>
            <a:endParaRPr lang="cs-CZ" alt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84644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95425"/>
            <a:ext cx="8066301" cy="43365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Datové schránky </a:t>
            </a:r>
            <a:r>
              <a:rPr lang="cs-CZ" altLang="cs-CZ" sz="2400" dirty="0">
                <a:solidFill>
                  <a:srgbClr val="FF0000"/>
                </a:solidFill>
              </a:rPr>
              <a:t>(zákon č. 300/2008 Sb.) </a:t>
            </a:r>
            <a:r>
              <a:rPr lang="cs-CZ" altLang="cs-CZ" sz="2400" dirty="0"/>
              <a:t>– elektronické úložiště sloužící k doručování a komunikaci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u="sng" dirty="0">
                <a:solidFill>
                  <a:srgbClr val="FF0000"/>
                </a:solidFill>
              </a:rPr>
              <a:t>Je-li datová schránka, doručuje se do datové schránky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Konverze dokumentů </a:t>
            </a:r>
            <a:r>
              <a:rPr lang="cs-CZ" altLang="cs-CZ" sz="2400" dirty="0"/>
              <a:t>(převedení dokumentu v listinné podobě do dokumentu obsaženého v datové zprávě nebo převedení dokumentu obsaženého v datové zprávě do listinného a zároveň ověření shody jejich obsahu a připojení ověřovací doložky)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altLang="cs-CZ" sz="2400" b="1" dirty="0"/>
              <a:t>Doručování k orgánu veřejné moci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altLang="cs-CZ" sz="2400" b="1" dirty="0"/>
              <a:t>Doručování od orgánů veřejné moci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altLang="cs-CZ" sz="2400" b="1" dirty="0"/>
              <a:t>§ 18a – možnost uplatnění i pro soukromoprávní komunikaci (za úplatu)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endParaRPr lang="cs-CZ" alt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5147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95425"/>
            <a:ext cx="8066301" cy="43365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200" dirty="0"/>
              <a:t>Podání lze rovněž učinit prostřednictvím </a:t>
            </a:r>
            <a:r>
              <a:rPr lang="cs-CZ" altLang="cs-CZ" sz="2200" b="1" dirty="0"/>
              <a:t>DATOVÉ ZPRÁVY adresované do DATOVÉ SCHRÁNKY </a:t>
            </a:r>
            <a:r>
              <a:rPr lang="cs-CZ" altLang="cs-CZ" sz="2200" dirty="0"/>
              <a:t>SPRÁVNÍHO ORGÁNU (SO musí mít DS)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/>
              <a:t>§ 18/2 zákona č. 300/2008 Sb. – jako by byl učiněn </a:t>
            </a:r>
            <a:r>
              <a:rPr lang="cs-CZ" altLang="cs-CZ" sz="2200" b="1" dirty="0"/>
              <a:t>písemně 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b="1" dirty="0"/>
              <a:t>NSS </a:t>
            </a:r>
            <a:r>
              <a:rPr lang="cs-CZ" altLang="cs-CZ" sz="2200" b="1" dirty="0" err="1"/>
              <a:t>sp</a:t>
            </a:r>
            <a:r>
              <a:rPr lang="cs-CZ" altLang="cs-CZ" sz="2200" b="1" dirty="0"/>
              <a:t>. zn. 8 As 89/2011 </a:t>
            </a:r>
            <a:r>
              <a:rPr lang="cs-CZ" altLang="cs-CZ" sz="2200" dirty="0"/>
              <a:t>„</a:t>
            </a:r>
            <a:r>
              <a:rPr lang="cs-CZ" altLang="cs-CZ" sz="2200" i="1" dirty="0"/>
              <a:t>Úkon učiněný prostřednictvím datové schránky osobou oprávněnou či osobou pověřenou, která doložila své pověření, má podle § 18 odst. 2 zákona č. 300/2008 Sb., o elektronických úkonech a autorizované konverzi dokumentů, </a:t>
            </a:r>
            <a:r>
              <a:rPr lang="cs-CZ" altLang="cs-CZ" sz="2200" i="1" dirty="0">
                <a:solidFill>
                  <a:srgbClr val="FF0000"/>
                </a:solidFill>
              </a:rPr>
              <a:t>stejné účinky jako úkon učiněný písemně a podepsaný, proto nemusí být podepsaný elektronickým podpisem …, ani jej není třeba potvrzovat písemným podáním shodného obsahu či předložením jeho originálu</a:t>
            </a:r>
            <a:r>
              <a:rPr lang="cs-CZ" altLang="cs-CZ" sz="2200" dirty="0"/>
              <a:t>“</a:t>
            </a:r>
            <a:endParaRPr lang="cs-CZ" altLang="cs-CZ" sz="2200" b="1" dirty="0"/>
          </a:p>
          <a:p>
            <a:pPr>
              <a:lnSpc>
                <a:spcPct val="100000"/>
              </a:lnSpc>
            </a:pPr>
            <a:endParaRPr lang="cs-CZ" sz="2200" dirty="0"/>
          </a:p>
          <a:p>
            <a:pPr marL="0" indent="0" algn="just">
              <a:lnSpc>
                <a:spcPct val="100000"/>
              </a:lnSpc>
              <a:buNone/>
            </a:pPr>
            <a:endParaRPr lang="cs-CZ" altLang="cs-CZ" sz="2200" b="1" dirty="0"/>
          </a:p>
          <a:p>
            <a:pPr>
              <a:lnSpc>
                <a:spcPct val="100000"/>
              </a:lnSpc>
            </a:pPr>
            <a:endParaRPr 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38956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Datové schránky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95425"/>
            <a:ext cx="8066301" cy="43365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Dokument, který byl </a:t>
            </a:r>
            <a:r>
              <a:rPr lang="cs-CZ" altLang="cs-CZ" sz="2400" b="1" dirty="0">
                <a:solidFill>
                  <a:srgbClr val="FF0000"/>
                </a:solidFill>
              </a:rPr>
              <a:t>dodán do datové schránky</a:t>
            </a:r>
            <a:r>
              <a:rPr lang="cs-CZ" altLang="cs-CZ" sz="2400" dirty="0"/>
              <a:t>, je doručen okamžikem, kdy se do datové schránky </a:t>
            </a:r>
            <a:r>
              <a:rPr lang="cs-CZ" altLang="cs-CZ" sz="2400" b="1" dirty="0"/>
              <a:t>přihlásí osoba</a:t>
            </a:r>
            <a:r>
              <a:rPr lang="cs-CZ" altLang="cs-CZ" sz="2400" dirty="0"/>
              <a:t>, která má s ohledem na rozsah svého oprávnění přístup k dodanému dokumentu.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Nepřihlásí-li se do datové schránky </a:t>
            </a:r>
            <a:r>
              <a:rPr lang="cs-CZ" altLang="cs-CZ" sz="2400" dirty="0"/>
              <a:t>osoba ve lhůtě </a:t>
            </a:r>
            <a:r>
              <a:rPr lang="cs-CZ" altLang="cs-CZ" sz="2400" b="1" dirty="0"/>
              <a:t>10 dnů</a:t>
            </a:r>
            <a:r>
              <a:rPr lang="cs-CZ" altLang="cs-CZ" sz="2400" dirty="0"/>
              <a:t> ode dne, kdy byl dokument </a:t>
            </a:r>
            <a:r>
              <a:rPr lang="cs-CZ" altLang="cs-CZ" sz="2400" b="1" dirty="0"/>
              <a:t>dodán</a:t>
            </a:r>
            <a:r>
              <a:rPr lang="cs-CZ" altLang="cs-CZ" sz="2400" dirty="0"/>
              <a:t> do datové schránky, považuje se tento dokument za doručený posledním dnem této lhůty (to neplatí, vylučuje-li jiný právní předpis náhradní doručení) – </a:t>
            </a:r>
            <a:r>
              <a:rPr lang="cs-CZ" altLang="cs-CZ" sz="2400" b="1" dirty="0">
                <a:solidFill>
                  <a:srgbClr val="FF0000"/>
                </a:solidFill>
              </a:rPr>
              <a:t>tzv. fikce doručení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Doručení dokumentu má stejné právní účinky jako </a:t>
            </a:r>
            <a:r>
              <a:rPr lang="cs-CZ" altLang="cs-CZ" sz="2400" b="1" dirty="0"/>
              <a:t>doručení do vlastních rukou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8022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</a:t>
            </a:r>
            <a:r>
              <a:rPr lang="cs-CZ" dirty="0" smtClean="0"/>
              <a:t>registry (dle MV)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i="1" dirty="0"/>
              <a:t>Každá pobočka úřadu si dříve v rámci své agendy vedla svojí evidenci údajů, často v papírové podobě. Vzhledem k tomu, že tato data nebyla právně závazná, musel každý občan vždy vyplnit formulář stále stejnými údaji a jejich pravost stvrdit svým podpisem. V základních registrech jsou naopak všechny </a:t>
            </a:r>
            <a:r>
              <a:rPr lang="cs-CZ" sz="1800" b="1" i="1" dirty="0"/>
              <a:t>tzv. referenční údaje vždy aktuální a právně závazné</a:t>
            </a:r>
            <a:r>
              <a:rPr lang="cs-CZ" sz="1800" i="1" dirty="0"/>
              <a:t>. Pokud je úřady pro výkon své agendy </a:t>
            </a:r>
            <a:r>
              <a:rPr lang="cs-CZ" sz="1800" b="1" i="1" dirty="0"/>
              <a:t>potřebují, čerpají je přímo ze základních registrů. Pokud se některý údaj změní, všechny úřady připojené k základním registrům se tuto změnu dozví automaticky</a:t>
            </a:r>
            <a:r>
              <a:rPr lang="cs-CZ" sz="1800" i="1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i="1" dirty="0"/>
              <a:t>K údajům v základních registrech </a:t>
            </a:r>
            <a:r>
              <a:rPr lang="cs-CZ" sz="1800" b="1" i="1" dirty="0"/>
              <a:t>má přístup pouze ten kdo k tomu má zákonné oprávnění a každý přístup je navíc zaznamenán</a:t>
            </a:r>
            <a:r>
              <a:rPr lang="cs-CZ" sz="1800" i="1" dirty="0"/>
              <a:t>, takže naše osobní údaje jsou pod důkladnou kontrolou. V základních registrech jsou pak pouze aktuálně platné údaje bez historie.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/>
          </a:p>
          <a:p>
            <a:pPr algn="just">
              <a:lnSpc>
                <a:spcPct val="100000"/>
              </a:lnSpc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4162354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2000" b="1" dirty="0"/>
              <a:t>registr obyvatel </a:t>
            </a:r>
            <a:r>
              <a:rPr lang="cs-CZ" sz="2000" b="1" dirty="0" smtClean="0"/>
              <a:t>(ROB) </a:t>
            </a:r>
            <a:r>
              <a:rPr lang="cs-CZ" sz="2000" dirty="0" smtClean="0"/>
              <a:t>– </a:t>
            </a:r>
            <a:r>
              <a:rPr lang="cs-CZ" sz="2000" dirty="0"/>
              <a:t>v tomto registru jsou vedeny údaje o občanech a cizincích, kteří mají povolen pobyt v České republice, </a:t>
            </a:r>
          </a:p>
          <a:p>
            <a:pPr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2000" b="1" dirty="0"/>
              <a:t>registr </a:t>
            </a:r>
            <a:r>
              <a:rPr lang="cs-CZ" sz="2000" b="1" dirty="0" smtClean="0"/>
              <a:t>osob (ROS) </a:t>
            </a:r>
            <a:r>
              <a:rPr lang="cs-CZ" sz="2000" dirty="0"/>
              <a:t>– informace o právnických osobách a jejich organizačních složkách, podnikajících fyzických osobách a orgánech veřejné moci, </a:t>
            </a:r>
          </a:p>
          <a:p>
            <a:pPr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2000" b="1" dirty="0"/>
              <a:t>registr územní identifikace a nemovitostí </a:t>
            </a:r>
            <a:r>
              <a:rPr lang="cs-CZ" sz="2000" b="1" dirty="0" smtClean="0"/>
              <a:t>(RUIAN)</a:t>
            </a:r>
            <a:r>
              <a:rPr lang="cs-CZ" sz="2000" dirty="0" smtClean="0"/>
              <a:t>– </a:t>
            </a:r>
            <a:r>
              <a:rPr lang="cs-CZ" sz="2000" dirty="0"/>
              <a:t>informace o adresách, parcelách a budovách, </a:t>
            </a:r>
          </a:p>
          <a:p>
            <a:pPr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sz="2000" b="1" dirty="0"/>
              <a:t>registr práv a povinností </a:t>
            </a:r>
            <a:r>
              <a:rPr lang="cs-CZ" sz="2000" b="1" dirty="0" smtClean="0"/>
              <a:t>(RPP)</a:t>
            </a:r>
            <a:r>
              <a:rPr lang="cs-CZ" sz="2000" dirty="0" smtClean="0"/>
              <a:t>– </a:t>
            </a:r>
            <a:r>
              <a:rPr lang="cs-CZ" sz="2000" dirty="0"/>
              <a:t>informace pro řízení přístupu k údajům ostatních základních registrů; zároveň v tomto registru vzniká základní přehled o agendách, které orgány veřejné moci provádějí; o občanech a právnických osobách jsou v tomto registru vedeny informace o rozhodnutích, která vedla ke změně údajů v základních registrech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70162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registry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Úřady jsou povinny využívat právě data ze základních registrů a nikoli je vyžadovat po občanovi</a:t>
            </a:r>
            <a:r>
              <a:rPr lang="cs-CZ" altLang="cs-CZ" sz="2000" dirty="0"/>
              <a:t>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V principu stačí </a:t>
            </a:r>
            <a:r>
              <a:rPr lang="cs-CZ" altLang="cs-CZ" sz="2000" b="1" dirty="0"/>
              <a:t>jedna změna,</a:t>
            </a:r>
            <a:r>
              <a:rPr lang="cs-CZ" altLang="cs-CZ" sz="2000" dirty="0"/>
              <a:t> například při změně jména nebo místa trvalého pobytu, která se </a:t>
            </a:r>
            <a:r>
              <a:rPr lang="cs-CZ" altLang="cs-CZ" sz="2000" b="1" dirty="0"/>
              <a:t>promítne i v ostatních informačních systémech</a:t>
            </a:r>
          </a:p>
          <a:p>
            <a:pPr>
              <a:lnSpc>
                <a:spcPct val="100000"/>
              </a:lnSpc>
            </a:pPr>
            <a:r>
              <a:rPr lang="cs-CZ" altLang="cs-CZ" sz="2000" dirty="0"/>
              <a:t>Vzájemná </a:t>
            </a:r>
            <a:r>
              <a:rPr lang="cs-CZ" altLang="cs-CZ" sz="2000" b="1" dirty="0"/>
              <a:t>propojenost základních registrů </a:t>
            </a:r>
            <a:r>
              <a:rPr lang="cs-CZ" altLang="cs-CZ" sz="2000" dirty="0"/>
              <a:t>mezi sebou navzájem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solidFill>
                  <a:srgbClr val="FF0000"/>
                </a:solidFill>
              </a:rPr>
              <a:t>Presumpce správnosti údajů </a:t>
            </a:r>
            <a:r>
              <a:rPr lang="cs-CZ" altLang="cs-CZ" sz="2000" dirty="0"/>
              <a:t>obsažených v ZR (§ 4 odst. 4), </a:t>
            </a:r>
            <a:r>
              <a:rPr lang="cs-CZ" altLang="cs-CZ" sz="2000" dirty="0">
                <a:solidFill>
                  <a:srgbClr val="FF0000"/>
                </a:solidFill>
              </a:rPr>
              <a:t>ochrana dobré víry</a:t>
            </a:r>
          </a:p>
          <a:p>
            <a:pPr>
              <a:lnSpc>
                <a:spcPct val="100000"/>
              </a:lnSpc>
            </a:pPr>
            <a:r>
              <a:rPr lang="cs-CZ" altLang="cs-CZ" sz="2000" dirty="0"/>
              <a:t>Nemožnost vyžadovat předložení/poskytnutí údajů, které jsou již </a:t>
            </a:r>
            <a:r>
              <a:rPr lang="cs-CZ" altLang="cs-CZ" sz="2000" dirty="0">
                <a:solidFill>
                  <a:srgbClr val="FF0000"/>
                </a:solidFill>
              </a:rPr>
              <a:t>obsaženy v ZR </a:t>
            </a:r>
            <a:r>
              <a:rPr lang="cs-CZ" altLang="cs-CZ" sz="2000" dirty="0"/>
              <a:t>(§ 5)</a:t>
            </a:r>
          </a:p>
          <a:p>
            <a:pPr>
              <a:lnSpc>
                <a:spcPct val="100000"/>
              </a:lnSpc>
            </a:pPr>
            <a:r>
              <a:rPr lang="cs-CZ" altLang="cs-CZ" sz="2000" dirty="0">
                <a:solidFill>
                  <a:srgbClr val="FF0000"/>
                </a:solidFill>
              </a:rPr>
              <a:t>Zpětná kontrola </a:t>
            </a:r>
            <a:r>
              <a:rPr lang="cs-CZ" altLang="cs-CZ" sz="2000" dirty="0"/>
              <a:t>subjektu údajů – má-li však DS (§ 14)</a:t>
            </a:r>
          </a:p>
          <a:p>
            <a:pPr>
              <a:lnSpc>
                <a:spcPct val="100000"/>
              </a:lnSpc>
            </a:pPr>
            <a:r>
              <a:rPr lang="cs-CZ" altLang="cs-CZ" sz="2000" dirty="0"/>
              <a:t>Možnost požádat (§ 58) o </a:t>
            </a:r>
            <a:r>
              <a:rPr lang="cs-CZ" altLang="cs-CZ" sz="2000" dirty="0">
                <a:solidFill>
                  <a:srgbClr val="FF0000"/>
                </a:solidFill>
              </a:rPr>
              <a:t>poskytnutí vedených údajů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hlinkClick r:id="rId2"/>
              </a:rPr>
              <a:t>http://www.szrcr.cz/</a:t>
            </a:r>
            <a:r>
              <a:rPr lang="cs-CZ" altLang="cs-CZ" sz="2000" dirty="0"/>
              <a:t>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938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85923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Osnova přednášky a její cíl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2379"/>
            <a:ext cx="8066301" cy="463962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 smtClean="0"/>
              <a:t>elektronizace </a:t>
            </a:r>
            <a:r>
              <a:rPr lang="cs-CZ" sz="2000" b="1" dirty="0"/>
              <a:t>veřejné správy</a:t>
            </a:r>
            <a:r>
              <a:rPr lang="cs-CZ" sz="2000" b="1" dirty="0" smtClean="0"/>
              <a:t>; transparentnost </a:t>
            </a:r>
            <a:r>
              <a:rPr lang="cs-CZ" sz="2000" b="1" dirty="0"/>
              <a:t>veřejné správy a diskrétnost ve veřejné správě</a:t>
            </a:r>
            <a:r>
              <a:rPr lang="cs-CZ" sz="2000" dirty="0"/>
              <a:t> (elektronizace a tzv. e-</a:t>
            </a:r>
            <a:r>
              <a:rPr lang="cs-CZ" sz="2000" dirty="0" err="1"/>
              <a:t>government</a:t>
            </a:r>
            <a:r>
              <a:rPr lang="cs-CZ" sz="2000" dirty="0"/>
              <a:t>, nástroje e-</a:t>
            </a:r>
            <a:r>
              <a:rPr lang="cs-CZ" sz="2000" dirty="0" err="1"/>
              <a:t>governmentu</a:t>
            </a:r>
            <a:r>
              <a:rPr lang="cs-CZ" sz="2000" dirty="0"/>
              <a:t>, informační systémy veřejné správy, základní registry; princip otevřenosti a transparentnosti ve veřejné správě; svoboda informací; diskrétnost a ochrana osobních údajů ve veřejné správě, státní správa a dozor v oblasti ochrany osobních údajů, povinnosti a práva při zpracování osobních údajů).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b="1" dirty="0" smtClean="0"/>
          </a:p>
          <a:p>
            <a:pPr algn="just">
              <a:lnSpc>
                <a:spcPct val="100000"/>
              </a:lnSpc>
            </a:pPr>
            <a:r>
              <a:rPr lang="cs-CZ" sz="2000" b="1" dirty="0"/>
              <a:t>Cíl:</a:t>
            </a:r>
            <a:r>
              <a:rPr lang="cs-CZ" sz="2000" dirty="0"/>
              <a:t> cílem této přednášky je představit veřejnou správu v procesu elektronizace a e-</a:t>
            </a:r>
            <a:r>
              <a:rPr lang="cs-CZ" sz="2000" dirty="0" err="1"/>
              <a:t>governmentu</a:t>
            </a:r>
            <a:r>
              <a:rPr lang="cs-CZ" sz="2000" dirty="0"/>
              <a:t> a </a:t>
            </a:r>
            <a:r>
              <a:rPr lang="cs-CZ" sz="2000" dirty="0" smtClean="0"/>
              <a:t>seznámit </a:t>
            </a:r>
            <a:r>
              <a:rPr lang="cs-CZ" sz="2000" dirty="0"/>
              <a:t>s jejími projevy v této oblasti, a to včetně problematiky otevřenosti veřejné správy, jakož i ochrany určitých informací, jimiž veřejná správa disponuje.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83501"/>
            <a:ext cx="8066301" cy="451576"/>
          </a:xfrm>
        </p:spPr>
        <p:txBody>
          <a:bodyPr/>
          <a:lstStyle/>
          <a:p>
            <a:r>
              <a:rPr lang="cs-CZ" dirty="0"/>
              <a:t>Otevřenost a transparentnost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lnSpc>
                <a:spcPct val="100000"/>
              </a:lnSpc>
              <a:defRPr/>
            </a:pPr>
            <a:r>
              <a:rPr lang="cs-CZ" dirty="0"/>
              <a:t>Veřejná správa je součásti </a:t>
            </a:r>
            <a:r>
              <a:rPr lang="cs-CZ" dirty="0">
                <a:solidFill>
                  <a:srgbClr val="FF0000"/>
                </a:solidFill>
              </a:rPr>
              <a:t>moci výkonné </a:t>
            </a:r>
            <a:r>
              <a:rPr lang="cs-CZ" dirty="0"/>
              <a:t>a jako taková je součásti </a:t>
            </a:r>
            <a:r>
              <a:rPr lang="cs-CZ" dirty="0">
                <a:solidFill>
                  <a:srgbClr val="FF0000"/>
                </a:solidFill>
              </a:rPr>
              <a:t>veřejné moci</a:t>
            </a:r>
          </a:p>
          <a:p>
            <a:pPr marL="457200" indent="-457200" algn="just">
              <a:lnSpc>
                <a:spcPct val="100000"/>
              </a:lnSpc>
              <a:defRPr/>
            </a:pPr>
            <a:r>
              <a:rPr lang="cs-CZ" dirty="0"/>
              <a:t>Zdrojem veřejné moci – občané (FO), proto mají právo </a:t>
            </a:r>
            <a:r>
              <a:rPr lang="cs-CZ" u="sng" dirty="0">
                <a:solidFill>
                  <a:srgbClr val="FF0000"/>
                </a:solidFill>
              </a:rPr>
              <a:t>kontrolovat</a:t>
            </a:r>
            <a:r>
              <a:rPr lang="cs-CZ" dirty="0"/>
              <a:t>, jak je veřejná moc ve sféře veřejné správy uplatňována</a:t>
            </a:r>
          </a:p>
          <a:p>
            <a:pPr marL="457200" indent="-457200" algn="just">
              <a:lnSpc>
                <a:spcPct val="100000"/>
              </a:lnSpc>
              <a:defRPr/>
            </a:pPr>
            <a:r>
              <a:rPr lang="cs-CZ" dirty="0"/>
              <a:t>Otevřenost a transparentnost jako </a:t>
            </a:r>
            <a:r>
              <a:rPr lang="cs-CZ" dirty="0">
                <a:solidFill>
                  <a:srgbClr val="FF0000"/>
                </a:solidFill>
              </a:rPr>
              <a:t>nástroje pro kontrolu veřejné správy, </a:t>
            </a:r>
          </a:p>
          <a:p>
            <a:pPr marL="457200" indent="-457200" algn="just">
              <a:lnSpc>
                <a:spcPct val="100000"/>
              </a:lnSpc>
              <a:defRPr/>
            </a:pPr>
            <a:r>
              <a:rPr lang="cs-CZ" dirty="0"/>
              <a:t>Informování o veřejných záležitostech, omezení korupce, služebný charakter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dirty="0">
                <a:solidFill>
                  <a:srgbClr val="FF0000"/>
                </a:solidFill>
              </a:rPr>
              <a:t>důvěryhodnost</a:t>
            </a:r>
          </a:p>
          <a:p>
            <a:pPr marL="457200" indent="-457200" algn="just">
              <a:lnSpc>
                <a:spcPct val="100000"/>
              </a:lnSpc>
              <a:defRPr/>
            </a:pPr>
            <a:r>
              <a:rPr lang="cs-CZ" u="sng" dirty="0">
                <a:solidFill>
                  <a:srgbClr val="FF0000"/>
                </a:solidFill>
              </a:rPr>
              <a:t>Základ pro další participaci (účast veřejnosti)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494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1519" y="319950"/>
            <a:ext cx="8066301" cy="451576"/>
          </a:xfrm>
        </p:spPr>
        <p:txBody>
          <a:bodyPr/>
          <a:lstStyle/>
          <a:p>
            <a:r>
              <a:rPr lang="cs-CZ" dirty="0"/>
              <a:t>Otevřenost a transparentnost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90650"/>
            <a:ext cx="8066301" cy="4441350"/>
          </a:xfrm>
        </p:spPr>
        <p:txBody>
          <a:bodyPr/>
          <a:lstStyle/>
          <a:p>
            <a:pPr marL="571500" indent="-571500" algn="just">
              <a:lnSpc>
                <a:spcPct val="100000"/>
              </a:lnSpc>
              <a:buFont typeface="Arial" charset="0"/>
              <a:buChar char="•"/>
              <a:defRPr/>
            </a:pPr>
            <a:r>
              <a:rPr lang="cs-CZ" dirty="0"/>
              <a:t>Ústavní pořádek (čl. </a:t>
            </a:r>
            <a:r>
              <a:rPr lang="cs-CZ" u="sng" dirty="0"/>
              <a:t>17/5 LZPS) </a:t>
            </a:r>
            <a:r>
              <a:rPr lang="cs-CZ" dirty="0">
                <a:solidFill>
                  <a:srgbClr val="FF0000"/>
                </a:solidFill>
              </a:rPr>
              <a:t>povinnost veřejné moci </a:t>
            </a:r>
            <a:r>
              <a:rPr lang="cs-CZ" dirty="0"/>
              <a:t>(tj. i veřejné správy) </a:t>
            </a:r>
            <a:r>
              <a:rPr lang="cs-CZ" dirty="0">
                <a:solidFill>
                  <a:srgbClr val="FF0000"/>
                </a:solidFill>
              </a:rPr>
              <a:t>informovat o své činnosti</a:t>
            </a:r>
          </a:p>
          <a:p>
            <a:pPr marL="571500" indent="-571500" algn="just">
              <a:lnSpc>
                <a:spcPct val="100000"/>
              </a:lnSpc>
              <a:buFont typeface="Arial" charset="0"/>
              <a:buChar char="•"/>
              <a:defRPr/>
            </a:pPr>
            <a:r>
              <a:rPr lang="cs-CZ" dirty="0">
                <a:solidFill>
                  <a:srgbClr val="C00000"/>
                </a:solidFill>
              </a:rPr>
              <a:t>Tzv. </a:t>
            </a:r>
            <a:r>
              <a:rPr lang="cs-CZ" u="sng" dirty="0" err="1">
                <a:solidFill>
                  <a:srgbClr val="FF0000"/>
                </a:solidFill>
              </a:rPr>
              <a:t>Aarhuská</a:t>
            </a:r>
            <a:r>
              <a:rPr lang="cs-CZ" u="sng" dirty="0">
                <a:solidFill>
                  <a:srgbClr val="FF0000"/>
                </a:solidFill>
              </a:rPr>
              <a:t> úmluva </a:t>
            </a:r>
            <a:r>
              <a:rPr lang="cs-CZ" dirty="0">
                <a:solidFill>
                  <a:srgbClr val="FF0000"/>
                </a:solidFill>
              </a:rPr>
              <a:t>(č. 124/2004 </a:t>
            </a:r>
            <a:r>
              <a:rPr lang="cs-CZ" dirty="0" err="1">
                <a:solidFill>
                  <a:srgbClr val="FF0000"/>
                </a:solidFill>
              </a:rPr>
              <a:t>Sb.m.s</a:t>
            </a:r>
            <a:r>
              <a:rPr lang="cs-CZ" dirty="0">
                <a:solidFill>
                  <a:srgbClr val="FF0000"/>
                </a:solidFill>
              </a:rPr>
              <a:t>.) – též nařízení EU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, ve vztahu k životnímu prostředí</a:t>
            </a:r>
          </a:p>
          <a:p>
            <a:pPr marL="571500" indent="-571500" algn="just">
              <a:lnSpc>
                <a:spcPct val="100000"/>
              </a:lnSpc>
              <a:buFont typeface="Arial" charset="0"/>
              <a:buChar char="•"/>
              <a:defRPr/>
            </a:pPr>
            <a:r>
              <a:rPr lang="cs-CZ" b="1" dirty="0">
                <a:solidFill>
                  <a:srgbClr val="FF0000"/>
                </a:solidFill>
              </a:rPr>
              <a:t>Soft-</a:t>
            </a:r>
            <a:r>
              <a:rPr lang="cs-CZ" b="1" dirty="0" err="1">
                <a:solidFill>
                  <a:srgbClr val="FF0000"/>
                </a:solidFill>
              </a:rPr>
              <a:t>law</a:t>
            </a:r>
            <a:r>
              <a:rPr lang="cs-CZ" b="1" dirty="0">
                <a:solidFill>
                  <a:srgbClr val="FF0000"/>
                </a:solidFill>
              </a:rPr>
              <a:t>: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Doporučení (81) 19 o přístupu k informacím v držení veřejné moci, Doporučení (2002) 2 o přístupu k úředním dokumentům, Doporučení (2007) 7 o dobré veřejné správě</a:t>
            </a:r>
          </a:p>
          <a:p>
            <a:pPr marL="571500" indent="-571500" algn="just">
              <a:lnSpc>
                <a:spcPct val="100000"/>
              </a:lnSpc>
              <a:buFont typeface="Arial" charset="0"/>
              <a:buChar char="•"/>
              <a:defRPr/>
            </a:pPr>
            <a:r>
              <a:rPr lang="cs-CZ" b="1" dirty="0">
                <a:solidFill>
                  <a:srgbClr val="C00000"/>
                </a:solidFill>
              </a:rPr>
              <a:t>Registr smluv </a:t>
            </a:r>
            <a:r>
              <a:rPr lang="cs-CZ" dirty="0">
                <a:solidFill>
                  <a:srgbClr val="C00000"/>
                </a:solidFill>
              </a:rPr>
              <a:t>- zákon č. 340/2015 Sb.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95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 smluv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75258"/>
            <a:ext cx="8066301" cy="445674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zákon č. </a:t>
            </a:r>
            <a:r>
              <a:rPr lang="cs-CZ" sz="2000" b="1" dirty="0"/>
              <a:t>340/2015 Sb.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státní a veřejnoprávní instituce, územně samosprávné celky, státní podniky, právnické osoby, v nichž má většinovou majetkovou účast stát nebo územní samosprávný celek a další instituce 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od </a:t>
            </a:r>
            <a:r>
              <a:rPr lang="cs-CZ" sz="2000" b="1" dirty="0"/>
              <a:t>1. 7. 2016 </a:t>
            </a:r>
            <a:r>
              <a:rPr lang="cs-CZ" sz="2000" dirty="0"/>
              <a:t>povinnost zveřejňovat nově uzavírané smlouvy s plněním </a:t>
            </a:r>
            <a:r>
              <a:rPr lang="cs-CZ" sz="2000" b="1" dirty="0"/>
              <a:t>nad 50 000 Kč</a:t>
            </a:r>
            <a:r>
              <a:rPr lang="cs-CZ" sz="2000" dirty="0"/>
              <a:t> v registru smluv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Smlouvy musí být publikovány v otevřeném a strojově čitelném formátu včetně </a:t>
            </a:r>
            <a:r>
              <a:rPr lang="cs-CZ" sz="2000" dirty="0" err="1"/>
              <a:t>metadat</a:t>
            </a:r>
            <a:r>
              <a:rPr lang="cs-CZ" sz="2000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Registr smluv je informačním systémem veřejné správy </a:t>
            </a:r>
            <a:r>
              <a:rPr lang="cs-CZ" sz="2000" dirty="0"/>
              <a:t>(viz dříve)</a:t>
            </a:r>
          </a:p>
          <a:p>
            <a:pPr algn="just">
              <a:lnSpc>
                <a:spcPct val="10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Od 1. 7. 2017 je zveřejnění v registru smluv podmínkou účinnosti těchto smluv.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Smlouvy je nutné v registru smluv uveřejnit bez zbytečného odkladu, nejpozději však do 30 dnů od jejich uzavření. 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697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Svobodný přístup k informacím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7800"/>
            <a:ext cx="8066301" cy="4384200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dirty="0"/>
              <a:t>Zákon </a:t>
            </a:r>
            <a:r>
              <a:rPr lang="cs-CZ" altLang="cs-CZ" sz="2200" u="sng" dirty="0">
                <a:solidFill>
                  <a:srgbClr val="FF0000"/>
                </a:solidFill>
              </a:rPr>
              <a:t>č.106/1999 Sb.</a:t>
            </a:r>
            <a:r>
              <a:rPr lang="cs-CZ" altLang="cs-CZ" sz="2200" u="sng" dirty="0"/>
              <a:t>, o svobodném přístupu k informacím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dirty="0"/>
              <a:t>Zákon </a:t>
            </a:r>
            <a:r>
              <a:rPr lang="cs-CZ" altLang="cs-CZ" sz="2200" u="sng" dirty="0">
                <a:solidFill>
                  <a:srgbClr val="FF0000"/>
                </a:solidFill>
              </a:rPr>
              <a:t>č. 123/1998 Sb.</a:t>
            </a:r>
            <a:r>
              <a:rPr lang="cs-CZ" altLang="cs-CZ" sz="2200" u="sng" dirty="0"/>
              <a:t>, o právu na informace o životním prostředí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dirty="0"/>
              <a:t>tzv. „informační zákony“, realizace LZPS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dirty="0"/>
              <a:t>Povinné subjekty („kdo“) – </a:t>
            </a:r>
            <a:r>
              <a:rPr lang="cs-CZ" altLang="cs-CZ" sz="2200" dirty="0">
                <a:solidFill>
                  <a:srgbClr val="FF0000"/>
                </a:solidFill>
              </a:rPr>
              <a:t>povinnost</a:t>
            </a:r>
            <a:r>
              <a:rPr lang="cs-CZ" altLang="cs-CZ" sz="2200" dirty="0"/>
              <a:t> poskytovat informace (§ 2)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dirty="0"/>
              <a:t>Informace </a:t>
            </a:r>
            <a:r>
              <a:rPr lang="cs-CZ" altLang="cs-CZ" sz="2200" b="1" dirty="0"/>
              <a:t>ex offo </a:t>
            </a:r>
            <a:r>
              <a:rPr lang="cs-CZ" altLang="cs-CZ" sz="2200" dirty="0"/>
              <a:t>(</a:t>
            </a:r>
            <a:r>
              <a:rPr lang="cs-CZ" altLang="cs-CZ" sz="2200" b="1" dirty="0"/>
              <a:t>zveřejňování informací</a:t>
            </a:r>
            <a:r>
              <a:rPr lang="cs-CZ" altLang="cs-CZ" sz="2200" dirty="0"/>
              <a:t>) * informace na základě žádosti (</a:t>
            </a:r>
            <a:r>
              <a:rPr lang="cs-CZ" altLang="cs-CZ" sz="2200" b="1" dirty="0"/>
              <a:t>poskytování informací</a:t>
            </a:r>
            <a:r>
              <a:rPr lang="cs-CZ" altLang="cs-CZ" sz="2200" dirty="0"/>
              <a:t>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200" b="1" dirty="0"/>
              <a:t>Omezení</a:t>
            </a:r>
            <a:r>
              <a:rPr lang="cs-CZ" altLang="cs-CZ" sz="2200" dirty="0"/>
              <a:t> vůči </a:t>
            </a:r>
            <a:r>
              <a:rPr lang="cs-CZ" altLang="cs-CZ" sz="2200" b="1" dirty="0"/>
              <a:t>utajovaným informacím </a:t>
            </a:r>
            <a:r>
              <a:rPr lang="cs-CZ" altLang="cs-CZ" sz="2200" dirty="0"/>
              <a:t>(viz dále), obchodnímu tajemství, majetkovým poměrům, …</a:t>
            </a:r>
          </a:p>
          <a:p>
            <a:pPr>
              <a:lnSpc>
                <a:spcPct val="100000"/>
              </a:lnSpc>
            </a:pPr>
            <a:endParaRPr 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6133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Svobodný přístup k informacím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47800"/>
            <a:ext cx="8066301" cy="4384200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Žádost</a:t>
            </a:r>
            <a:r>
              <a:rPr lang="cs-CZ" altLang="cs-CZ" dirty="0"/>
              <a:t> o poskytnutí informace (i e-mailem) - neformálnost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b="1" dirty="0"/>
              <a:t>Poskytne do 15 dnů </a:t>
            </a:r>
            <a:r>
              <a:rPr lang="cs-CZ" altLang="cs-CZ" dirty="0"/>
              <a:t>* </a:t>
            </a:r>
            <a:r>
              <a:rPr lang="cs-CZ" altLang="cs-CZ" b="1" dirty="0">
                <a:solidFill>
                  <a:srgbClr val="FF0000"/>
                </a:solidFill>
              </a:rPr>
              <a:t>rozhodne o odmítnutí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Lze se </a:t>
            </a:r>
            <a:r>
              <a:rPr lang="cs-CZ" altLang="cs-CZ" b="1" dirty="0"/>
              <a:t>odvolat</a:t>
            </a:r>
            <a:r>
              <a:rPr lang="cs-CZ" altLang="cs-CZ" dirty="0"/>
              <a:t> proti (negativnímu) rozhodnutí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Pokud je </a:t>
            </a:r>
            <a:r>
              <a:rPr lang="cs-CZ" altLang="cs-CZ" dirty="0">
                <a:solidFill>
                  <a:srgbClr val="FF0000"/>
                </a:solidFill>
              </a:rPr>
              <a:t>nečinný</a:t>
            </a:r>
            <a:r>
              <a:rPr lang="cs-CZ" altLang="cs-CZ" dirty="0"/>
              <a:t> – </a:t>
            </a:r>
            <a:r>
              <a:rPr lang="cs-CZ" altLang="cs-CZ" b="1" dirty="0"/>
              <a:t>stížnost</a:t>
            </a:r>
            <a:r>
              <a:rPr lang="cs-CZ" altLang="cs-CZ" dirty="0"/>
              <a:t> (</a:t>
            </a:r>
            <a:r>
              <a:rPr lang="cs-CZ" altLang="cs-CZ" dirty="0" smtClean="0"/>
              <a:t>u z. č. 123/1998 </a:t>
            </a:r>
            <a:r>
              <a:rPr lang="cs-CZ" altLang="cs-CZ" dirty="0"/>
              <a:t>Sb. - tzv. fikce negativního rozhodnutí)</a:t>
            </a:r>
          </a:p>
          <a:p>
            <a:pPr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Možný </a:t>
            </a:r>
            <a:r>
              <a:rPr lang="cs-CZ" altLang="cs-CZ" b="1" dirty="0"/>
              <a:t>soudní přezkum </a:t>
            </a:r>
            <a:r>
              <a:rPr lang="cs-CZ" altLang="cs-CZ" dirty="0"/>
              <a:t>– soud může </a:t>
            </a:r>
            <a:r>
              <a:rPr lang="cs-CZ" altLang="cs-CZ" dirty="0">
                <a:solidFill>
                  <a:srgbClr val="FF0000"/>
                </a:solidFill>
              </a:rPr>
              <a:t>nařídit poskytnutí informací </a:t>
            </a:r>
            <a:r>
              <a:rPr lang="cs-CZ" altLang="cs-CZ" dirty="0"/>
              <a:t>(správní soudnictví)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749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Diskrétnost a ochrana osobních údajů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95474"/>
            <a:ext cx="8066301" cy="3936525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Čl. 10/3 LZPS – ochrana soukromí a osobních údajů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dirty="0">
                <a:hlinkClick r:id="rId2" tooltip=" [nové okno]"/>
              </a:rPr>
              <a:t>Nařízení (EU) 2016/679 (GDPR)</a:t>
            </a:r>
            <a:r>
              <a:rPr lang="cs-CZ" sz="2400" b="1" dirty="0"/>
              <a:t>, </a:t>
            </a:r>
            <a:r>
              <a:rPr lang="cs-CZ" sz="2400" dirty="0"/>
              <a:t>účinné </a:t>
            </a:r>
            <a:r>
              <a:rPr lang="cs-CZ" sz="2400" dirty="0" smtClean="0"/>
              <a:t>od 25</a:t>
            </a:r>
            <a:r>
              <a:rPr lang="cs-CZ" sz="2400" dirty="0"/>
              <a:t>. 5. 2018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Zákon </a:t>
            </a:r>
            <a:r>
              <a:rPr lang="cs-CZ" sz="2400" b="1" dirty="0">
                <a:solidFill>
                  <a:srgbClr val="FF0000"/>
                </a:solidFill>
              </a:rPr>
              <a:t>č. </a:t>
            </a:r>
            <a:r>
              <a:rPr lang="cs-CZ" sz="2400" b="1" dirty="0" smtClean="0">
                <a:solidFill>
                  <a:srgbClr val="FF0000"/>
                </a:solidFill>
              </a:rPr>
              <a:t>110/2019 </a:t>
            </a:r>
            <a:r>
              <a:rPr lang="cs-CZ" sz="2400" b="1" dirty="0">
                <a:solidFill>
                  <a:srgbClr val="FF0000"/>
                </a:solidFill>
              </a:rPr>
              <a:t>Sb., o </a:t>
            </a:r>
            <a:r>
              <a:rPr lang="cs-CZ" sz="2400" b="1" dirty="0" smtClean="0">
                <a:solidFill>
                  <a:srgbClr val="FF0000"/>
                </a:solidFill>
              </a:rPr>
              <a:t>zpracování osobních </a:t>
            </a:r>
            <a:r>
              <a:rPr lang="cs-CZ" sz="2400" b="1" dirty="0">
                <a:solidFill>
                  <a:srgbClr val="FF0000"/>
                </a:solidFill>
              </a:rPr>
              <a:t>údajů </a:t>
            </a:r>
            <a:r>
              <a:rPr lang="cs-CZ" sz="2400" dirty="0" smtClean="0"/>
              <a:t>Ochrana </a:t>
            </a:r>
            <a:r>
              <a:rPr lang="cs-CZ" sz="2400" dirty="0"/>
              <a:t>osobních údajů nejen u </a:t>
            </a:r>
            <a:r>
              <a:rPr lang="cs-CZ" sz="2400" b="1" dirty="0"/>
              <a:t>správních orgánů, ale i FO a PO (i na soukromoprávní subjekty</a:t>
            </a:r>
            <a:r>
              <a:rPr lang="cs-CZ" sz="2400" b="1" dirty="0" smtClean="0"/>
              <a:t>)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sz="2400" b="1" dirty="0" smtClean="0"/>
              <a:t>Soft </a:t>
            </a:r>
            <a:r>
              <a:rPr lang="cs-CZ" sz="2400" b="1" dirty="0" err="1" smtClean="0"/>
              <a:t>law</a:t>
            </a:r>
            <a:r>
              <a:rPr lang="cs-CZ" sz="2400" b="1" dirty="0" smtClean="0"/>
              <a:t>:</a:t>
            </a:r>
            <a:endParaRPr lang="cs-CZ" sz="2400" b="1" dirty="0"/>
          </a:p>
          <a:p>
            <a:pPr>
              <a:lnSpc>
                <a:spcPct val="100000"/>
              </a:lnSpc>
            </a:pPr>
            <a:r>
              <a:rPr lang="cs-CZ" sz="2400" dirty="0"/>
              <a:t>Doporučení (91) 10 o sdělování osobních údajů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01273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sbor pro ochranu osobních údajů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95474"/>
            <a:ext cx="8066301" cy="39365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Zřízen GDPR</a:t>
            </a:r>
            <a:r>
              <a:rPr lang="cs-CZ" sz="2400" dirty="0"/>
              <a:t>, </a:t>
            </a:r>
            <a:r>
              <a:rPr lang="cs-CZ" sz="2400" b="1" dirty="0"/>
              <a:t>koordinace aplikace nařízení </a:t>
            </a:r>
            <a:r>
              <a:rPr lang="cs-CZ" sz="2400" dirty="0"/>
              <a:t>v rámci EU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Sbor tvoří: dozorové národní orgány (obdoba ÚOOÚ) a evropský inspektor ochrany údajů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35396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Diskrétnost a ochrana osobních údajů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95474"/>
            <a:ext cx="8066301" cy="3936525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Úřad pro ochranu osobních údajů (ÚOOÚ)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dirty="0"/>
              <a:t>Ústřední správní úřad (zákon č. 2/1969 Sb.), nezávislý orgán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b="1" dirty="0"/>
              <a:t>Předseda, inspektoři </a:t>
            </a:r>
            <a:r>
              <a:rPr lang="cs-CZ" sz="2400" dirty="0"/>
              <a:t>(jmenováni PR na návrh Senátu) a kontrolující (ostatní zaměstnanci)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dirty="0"/>
              <a:t>Provádí </a:t>
            </a:r>
            <a:r>
              <a:rPr lang="cs-CZ" sz="2400" b="1" dirty="0"/>
              <a:t>dozor </a:t>
            </a:r>
            <a:r>
              <a:rPr lang="cs-CZ" sz="2400" dirty="0"/>
              <a:t>nad dodržováním právních předpisů a povinností při zpracování osobních údajů. 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Vede </a:t>
            </a:r>
            <a:r>
              <a:rPr lang="cs-CZ" sz="2400" b="1" dirty="0"/>
              <a:t>registr povolených </a:t>
            </a:r>
            <a:r>
              <a:rPr lang="cs-CZ" sz="2400" dirty="0"/>
              <a:t>zpracování osobních údajů. 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Přijímá </a:t>
            </a:r>
            <a:r>
              <a:rPr lang="cs-CZ" sz="2400" b="1" dirty="0"/>
              <a:t>podněty a stížnosti </a:t>
            </a:r>
            <a:r>
              <a:rPr lang="cs-CZ" sz="2400" dirty="0"/>
              <a:t>občanů na porušení zákona. 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Poskytuje </a:t>
            </a:r>
            <a:r>
              <a:rPr lang="cs-CZ" sz="2400" b="1" dirty="0"/>
              <a:t>konzultace</a:t>
            </a:r>
            <a:r>
              <a:rPr lang="cs-CZ" sz="2400" dirty="0"/>
              <a:t> v oblasti ochrany osobních údajů.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77906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Utajované informace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400" dirty="0"/>
              <a:t>z. č. </a:t>
            </a:r>
            <a:r>
              <a:rPr lang="cs-CZ" sz="2400" b="1" dirty="0"/>
              <a:t>412/2005 Sb., o ochraně utajovaných informací </a:t>
            </a:r>
            <a:r>
              <a:rPr lang="cs-CZ" sz="2400" dirty="0"/>
              <a:t>a o bezpečnostní způsobilosti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utajovanou informací se rozumí </a:t>
            </a:r>
            <a:r>
              <a:rPr lang="cs-CZ" sz="2400" i="1" dirty="0"/>
              <a:t>informace v jakékoliv podobě zaznamenaná na jakémkoliv nosiči označená v souladu s tímto zákonem, jejíž vyzrazení nebo zneužití může způsobit újmu zájmu České republiky nebo může být pro tento zájem nevýhodné, a která je uvedena v </a:t>
            </a:r>
            <a:r>
              <a:rPr lang="cs-CZ" sz="2400" i="1" dirty="0">
                <a:solidFill>
                  <a:srgbClr val="FF0000"/>
                </a:solidFill>
              </a:rPr>
              <a:t>seznamu utajovaných informací</a:t>
            </a:r>
            <a:r>
              <a:rPr lang="cs-CZ" sz="24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4 stupně utajení</a:t>
            </a:r>
            <a:r>
              <a:rPr lang="cs-CZ" sz="2400" dirty="0"/>
              <a:t>: </a:t>
            </a:r>
            <a:r>
              <a:rPr lang="cs-CZ" sz="2400" b="1" dirty="0"/>
              <a:t>přísně tajné, tajné, důvěrné a vyhrazeno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nařízení vlády č. </a:t>
            </a:r>
            <a:r>
              <a:rPr lang="cs-CZ" sz="2400" b="1" dirty="0"/>
              <a:t>522/2005 Sb., kterým se stanoví seznam </a:t>
            </a:r>
            <a:r>
              <a:rPr lang="cs-CZ" sz="2400" dirty="0"/>
              <a:t>utajovaných informací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62016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Utajované informace ve veřejné správě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400" dirty="0"/>
              <a:t>z. č. </a:t>
            </a:r>
            <a:r>
              <a:rPr lang="cs-CZ" sz="2400" b="1" dirty="0"/>
              <a:t>412/2005 Sb., o ochraně utajovaných informací </a:t>
            </a:r>
            <a:r>
              <a:rPr lang="cs-CZ" sz="2400" dirty="0"/>
              <a:t>a o bezpečnostní způsobilosti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přístup k nim na základě </a:t>
            </a:r>
            <a:r>
              <a:rPr lang="cs-CZ" sz="2400" b="1" dirty="0">
                <a:solidFill>
                  <a:srgbClr val="FF0000"/>
                </a:solidFill>
              </a:rPr>
              <a:t>osvědčení</a:t>
            </a:r>
            <a:r>
              <a:rPr lang="cs-CZ" sz="2400" dirty="0"/>
              <a:t> („bezpečnostní prověrky“) , </a:t>
            </a:r>
            <a:r>
              <a:rPr lang="cs-CZ" sz="2400" dirty="0" smtClean="0"/>
              <a:t>vydává </a:t>
            </a:r>
            <a:r>
              <a:rPr lang="cs-CZ" sz="2400" b="1" dirty="0"/>
              <a:t>Národní bezpečnostní úřad, nebo</a:t>
            </a:r>
          </a:p>
          <a:p>
            <a:pPr algn="just">
              <a:lnSpc>
                <a:spcPct val="10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ex lege: </a:t>
            </a:r>
            <a:r>
              <a:rPr lang="cs-CZ" sz="2400" dirty="0"/>
              <a:t>(§ 58 odst. 1) osobami, které mají přístup k utajované informaci všech stupňů utajení bez platného osvědčení fyzické osoby a poučení, jsou a) prezident republiky, b) poslanci a senátoři Parlamentu, c) členové vlády, d) Veřejný ochránce práv a zástupce Veřejného ochránce práv, e) soudci a f) prezident, viceprezident a členové Nejvyššího kontrolního úřadu.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014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6125"/>
            <a:ext cx="8066301" cy="451576"/>
          </a:xfrm>
        </p:spPr>
        <p:txBody>
          <a:bodyPr/>
          <a:lstStyle/>
          <a:p>
            <a:pPr algn="ctr"/>
            <a:r>
              <a:rPr lang="cs-CZ" dirty="0" smtClean="0"/>
              <a:t>Na co má přednáška odpovědět?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857250"/>
            <a:ext cx="8066301" cy="4965225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/>
              <a:t>Klíčovou hodnotou a bohatstvím dnes nejsou ani tak zdroje, nebo peníze, jako spíše informace. Veřejná správa informacemi </a:t>
            </a:r>
            <a:r>
              <a:rPr lang="cs-CZ" sz="1800" b="1" i="1" dirty="0"/>
              <a:t>disponuje</a:t>
            </a:r>
            <a:r>
              <a:rPr lang="cs-CZ" sz="1800" i="1" dirty="0"/>
              <a:t>. Na jedné straně </a:t>
            </a:r>
            <a:r>
              <a:rPr lang="cs-CZ" sz="1800" b="1" i="1" dirty="0"/>
              <a:t>informace proudí do veřejné správy</a:t>
            </a:r>
            <a:r>
              <a:rPr lang="cs-CZ" sz="1800" i="1" dirty="0"/>
              <a:t>, které je dále </a:t>
            </a:r>
            <a:r>
              <a:rPr lang="cs-CZ" sz="1800" b="1" i="1" dirty="0"/>
              <a:t>schraňuje a třídí</a:t>
            </a:r>
            <a:r>
              <a:rPr lang="cs-CZ" sz="1800" i="1" dirty="0"/>
              <a:t>. Na straně druhé jsou </a:t>
            </a:r>
            <a:r>
              <a:rPr lang="cs-CZ" sz="1800" b="1" i="1" dirty="0"/>
              <a:t>informace veřejnou správou začasté poskytovány</a:t>
            </a:r>
            <a:r>
              <a:rPr lang="cs-CZ" sz="1800" i="1" dirty="0"/>
              <a:t>. Specifickou oblast tvoří tzv. </a:t>
            </a:r>
            <a:r>
              <a:rPr lang="cs-CZ" sz="1800" b="1" i="1" dirty="0"/>
              <a:t>utajované informace</a:t>
            </a:r>
            <a:r>
              <a:rPr lang="cs-CZ" sz="1800" i="1" dirty="0"/>
              <a:t>. Informace proudí v rámci tzv. </a:t>
            </a:r>
            <a:r>
              <a:rPr lang="cs-CZ" sz="1800" b="1" i="1" dirty="0"/>
              <a:t>e-</a:t>
            </a:r>
            <a:r>
              <a:rPr lang="cs-CZ" sz="1800" b="1" i="1" dirty="0" err="1"/>
              <a:t>governmentu</a:t>
            </a:r>
            <a:r>
              <a:rPr lang="cs-CZ" sz="1800" i="1" dirty="0"/>
              <a:t>. </a:t>
            </a:r>
            <a:endParaRPr lang="cs-CZ" sz="1800" i="1" dirty="0" smtClean="0"/>
          </a:p>
          <a:p>
            <a:pPr marL="72000" indent="0" algn="just">
              <a:lnSpc>
                <a:spcPct val="100000"/>
              </a:lnSpc>
              <a:buNone/>
            </a:pP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Co </a:t>
            </a:r>
            <a:r>
              <a:rPr lang="cs-CZ" sz="1800" i="1" dirty="0"/>
              <a:t>to je a na jakých zásadách je budován?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Jak </a:t>
            </a:r>
            <a:r>
              <a:rPr lang="cs-CZ" sz="1800" i="1" dirty="0"/>
              <a:t>vypadá e-</a:t>
            </a:r>
            <a:r>
              <a:rPr lang="cs-CZ" sz="1800" i="1" dirty="0" err="1"/>
              <a:t>government</a:t>
            </a:r>
            <a:r>
              <a:rPr lang="cs-CZ" sz="1800" i="1" dirty="0"/>
              <a:t> v České republice?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Co </a:t>
            </a:r>
            <a:r>
              <a:rPr lang="cs-CZ" sz="1800" i="1" dirty="0"/>
              <a:t>jsou to datové schránky?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Co </a:t>
            </a:r>
            <a:r>
              <a:rPr lang="cs-CZ" sz="1800" i="1" dirty="0"/>
              <a:t>jsou základní registry a proč jsou základní?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Co </a:t>
            </a:r>
            <a:r>
              <a:rPr lang="cs-CZ" sz="1800" i="1" dirty="0"/>
              <a:t>je to </a:t>
            </a:r>
            <a:r>
              <a:rPr lang="cs-CZ" sz="1800" i="1" dirty="0" err="1"/>
              <a:t>CzechPOINT</a:t>
            </a:r>
            <a:r>
              <a:rPr lang="cs-CZ" sz="1800" i="1" dirty="0"/>
              <a:t>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Proč </a:t>
            </a:r>
            <a:r>
              <a:rPr lang="cs-CZ" sz="1800" i="1" dirty="0"/>
              <a:t>je důležitý svobodný přístup k informacím?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Jakým </a:t>
            </a:r>
            <a:r>
              <a:rPr lang="cs-CZ" sz="1800" i="1" dirty="0"/>
              <a:t>způsobem lze požádat a rozhodnout o poskytnutí informace?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Jakým </a:t>
            </a:r>
            <a:r>
              <a:rPr lang="cs-CZ" sz="1800" i="1" dirty="0"/>
              <a:t>způsobem veřejná správa chrání osobní údaje a co to jsou vlastně osobní údaje?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Kdo </a:t>
            </a:r>
            <a:r>
              <a:rPr lang="cs-CZ" sz="1800" i="1" dirty="0"/>
              <a:t>se skrývá pro zkratkou ÚOOÚ a NBÚ? </a:t>
            </a:r>
            <a:endParaRPr lang="cs-CZ" sz="1800" i="1" dirty="0" smtClean="0"/>
          </a:p>
          <a:p>
            <a:pPr algn="just">
              <a:lnSpc>
                <a:spcPct val="100000"/>
              </a:lnSpc>
            </a:pPr>
            <a:r>
              <a:rPr lang="cs-CZ" sz="1800" i="1" dirty="0" smtClean="0"/>
              <a:t>Jaké </a:t>
            </a:r>
            <a:r>
              <a:rPr lang="cs-CZ" sz="1800" i="1" dirty="0"/>
              <a:t>máme stupně utajení utajovaných informací? 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Skulová, S. a kol. Základy správní vědy. Brno: MU, 2014, s. 184 – 191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2"/>
              </a:rPr>
              <a:t>http://portal.gov.cz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3"/>
              </a:rPr>
              <a:t>http://www.szrcr.cz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4"/>
              </a:rPr>
              <a:t>https://www.datoveschranky.info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5"/>
              </a:rPr>
              <a:t>https://www.uoou.cz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6"/>
              </a:rPr>
              <a:t>http://www.mvcr.cz/egovernment.aspx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dirty="0">
                <a:hlinkClick r:id="rId7"/>
              </a:rPr>
              <a:t>http://www.czechpoint.cz/web</a:t>
            </a:r>
            <a:r>
              <a:rPr lang="cs-CZ" dirty="0"/>
              <a:t> 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69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266700"/>
            <a:ext cx="8066301" cy="904876"/>
          </a:xfrm>
        </p:spPr>
        <p:txBody>
          <a:bodyPr/>
          <a:lstStyle/>
          <a:p>
            <a:r>
              <a:rPr lang="cs-CZ" dirty="0" smtClean="0"/>
              <a:t>Působení veřejné </a:t>
            </a:r>
            <a:r>
              <a:rPr lang="cs-CZ" dirty="0" smtClean="0"/>
              <a:t>správy do sféry </a:t>
            </a:r>
            <a:r>
              <a:rPr lang="cs-CZ" dirty="0" smtClean="0"/>
              <a:t>„elektronické“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19225"/>
            <a:ext cx="8066301" cy="44127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Zákon č</a:t>
            </a:r>
            <a:r>
              <a:rPr lang="cs-CZ" dirty="0"/>
              <a:t>. </a:t>
            </a:r>
            <a:r>
              <a:rPr lang="cs-CZ" b="1" dirty="0"/>
              <a:t>127/2005 Sb., o elektronických komunikacích </a:t>
            </a:r>
            <a:r>
              <a:rPr lang="cs-CZ" dirty="0"/>
              <a:t>– právní základ pro poskytování daných </a:t>
            </a:r>
            <a:r>
              <a:rPr lang="cs-CZ" dirty="0" smtClean="0"/>
              <a:t>elektronických (soukromoprávních </a:t>
            </a:r>
            <a:r>
              <a:rPr lang="cs-CZ" dirty="0"/>
              <a:t>služeb) – telefon, internet, přidělování kmitočtů, regulace cen, spory spotřebitele s operátorem, ..,</a:t>
            </a:r>
          </a:p>
          <a:p>
            <a:pPr algn="just">
              <a:lnSpc>
                <a:spcPct val="100000"/>
              </a:lnSpc>
            </a:pPr>
            <a:r>
              <a:rPr lang="cs-CZ" dirty="0" smtClean="0"/>
              <a:t>Ústřední orgány státní správy: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b="1" dirty="0" smtClean="0">
                <a:solidFill>
                  <a:srgbClr val="FF0000"/>
                </a:solidFill>
              </a:rPr>
              <a:t>Český </a:t>
            </a:r>
            <a:r>
              <a:rPr lang="cs-CZ" b="1" dirty="0">
                <a:solidFill>
                  <a:srgbClr val="FF0000"/>
                </a:solidFill>
              </a:rPr>
              <a:t>telekomunikační </a:t>
            </a:r>
            <a:r>
              <a:rPr lang="cs-CZ" b="1" dirty="0" smtClean="0">
                <a:solidFill>
                  <a:srgbClr val="FF0000"/>
                </a:solidFill>
              </a:rPr>
              <a:t>úřad (ČTÚ)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b="1" dirty="0">
                <a:solidFill>
                  <a:srgbClr val="FF0000"/>
                </a:solidFill>
              </a:rPr>
              <a:t>Národní úřad pro kybernetickou a informační bezpečnost (NÚKIB)</a:t>
            </a: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36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a e-</a:t>
            </a:r>
            <a:r>
              <a:rPr lang="cs-CZ" dirty="0" err="1"/>
              <a:t>government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0175"/>
            <a:ext cx="8066301" cy="44318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správa věcí veřejných za využití </a:t>
            </a:r>
            <a:r>
              <a:rPr lang="cs-CZ" sz="2000" b="1" dirty="0"/>
              <a:t>moderních elektronických nástrojů</a:t>
            </a:r>
            <a:r>
              <a:rPr lang="cs-CZ" sz="2000" dirty="0"/>
              <a:t>, díky kterým bude veřejná správa k občanům přátelštější, dostupnější, efektivnější, rychlejší a levnější.</a:t>
            </a:r>
            <a:endParaRPr lang="cs-CZ" altLang="cs-CZ" sz="2000" b="1" dirty="0"/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informační a komunikační politika (e-Česko 2006), </a:t>
            </a:r>
            <a:r>
              <a:rPr lang="cs-CZ" altLang="cs-CZ" sz="2000" dirty="0"/>
              <a:t>jeho definice jako: „</a:t>
            </a:r>
            <a:r>
              <a:rPr lang="cs-CZ" altLang="cs-CZ" sz="2000" i="1" dirty="0"/>
              <a:t>transformaci vnitřních a vnějších vztahů veřejné správy pomocí ICT s cílem optimalizovat interní procesy. … cílem je pak rychlejší, spolehlivější a levnější poskytování služeb veřejné správy nejširší veřejnosti a zajištění větší otevřenosti veřejné správy ve vztahu ke svým zákazníkům.</a:t>
            </a:r>
            <a:r>
              <a:rPr lang="cs-CZ" altLang="cs-CZ" sz="2000" dirty="0"/>
              <a:t>“.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Strategie </a:t>
            </a:r>
            <a:r>
              <a:rPr lang="cs-CZ" altLang="cs-CZ" sz="2000" b="1" dirty="0"/>
              <a:t>Smart </a:t>
            </a:r>
            <a:r>
              <a:rPr lang="cs-CZ" altLang="cs-CZ" sz="2000" b="1" dirty="0" err="1"/>
              <a:t>Administration</a:t>
            </a:r>
            <a:r>
              <a:rPr lang="cs-CZ" altLang="cs-CZ" sz="2000" b="1" dirty="0"/>
              <a:t> </a:t>
            </a:r>
            <a:r>
              <a:rPr lang="cs-CZ" altLang="cs-CZ" sz="2000" dirty="0" smtClean="0"/>
              <a:t>(2007-2013) hleděla </a:t>
            </a:r>
            <a:r>
              <a:rPr lang="cs-CZ" altLang="cs-CZ" sz="2000" dirty="0"/>
              <a:t>na veřejnou správu jako na </a:t>
            </a:r>
            <a:r>
              <a:rPr lang="cs-CZ" altLang="cs-CZ" sz="2000" b="1" dirty="0"/>
              <a:t>hexagon</a:t>
            </a:r>
            <a:r>
              <a:rPr lang="cs-CZ" altLang="cs-CZ" sz="2000" dirty="0"/>
              <a:t>. Jeho jednotlivé vrcholy symbolizují prvky veřejné správy, které jsou klíčové pro její efektivitu. Jedním z nich je </a:t>
            </a:r>
            <a:r>
              <a:rPr lang="cs-CZ" altLang="cs-CZ" sz="2000" b="1" dirty="0">
                <a:solidFill>
                  <a:srgbClr val="FF0000"/>
                </a:solidFill>
              </a:rPr>
              <a:t>technologie</a:t>
            </a:r>
            <a:r>
              <a:rPr lang="cs-CZ" altLang="cs-CZ" sz="2000" dirty="0"/>
              <a:t>, kam lze zařadit i informatizaci, či ICT. Jde o prostředek, který má usnadnit </a:t>
            </a:r>
            <a:r>
              <a:rPr lang="cs-CZ" altLang="cs-CZ" sz="2000" dirty="0">
                <a:solidFill>
                  <a:srgbClr val="FF0000"/>
                </a:solidFill>
              </a:rPr>
              <a:t>styk s veřejnou správou</a:t>
            </a:r>
            <a:r>
              <a:rPr lang="cs-CZ" altLang="cs-CZ" sz="2000" dirty="0"/>
              <a:t>, ale také komunikaci </a:t>
            </a:r>
            <a:r>
              <a:rPr lang="cs-CZ" altLang="cs-CZ" sz="2000" dirty="0">
                <a:solidFill>
                  <a:srgbClr val="FF0000"/>
                </a:solidFill>
              </a:rPr>
              <a:t>uvnitř veřejné správy </a:t>
            </a:r>
            <a:r>
              <a:rPr lang="cs-CZ" altLang="cs-CZ" sz="2000" dirty="0"/>
              <a:t>samotné.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66740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a e-</a:t>
            </a:r>
            <a:r>
              <a:rPr lang="cs-CZ" dirty="0" err="1"/>
              <a:t>government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00175"/>
            <a:ext cx="8066301" cy="44318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Ministerstvo vnitra dle </a:t>
            </a:r>
            <a:r>
              <a:rPr lang="cs-CZ" b="1" dirty="0"/>
              <a:t>usnesení vlády </a:t>
            </a:r>
            <a:r>
              <a:rPr lang="cs-CZ" dirty="0"/>
              <a:t>č. 629/2018 vydává dokumenty </a:t>
            </a:r>
            <a:r>
              <a:rPr lang="cs-CZ" b="1" dirty="0"/>
              <a:t>Metody řízení ICT veřejné správy ČR</a:t>
            </a:r>
            <a:r>
              <a:rPr lang="cs-CZ" dirty="0"/>
              <a:t>, </a:t>
            </a:r>
            <a:r>
              <a:rPr lang="cs-CZ" b="1" dirty="0"/>
              <a:t>Slovník pojmů </a:t>
            </a:r>
            <a:r>
              <a:rPr lang="cs-CZ" b="1" dirty="0" err="1"/>
              <a:t>eGovernmentu</a:t>
            </a:r>
            <a:r>
              <a:rPr lang="cs-CZ" dirty="0"/>
              <a:t>, </a:t>
            </a:r>
            <a:r>
              <a:rPr lang="cs-CZ" b="1" dirty="0"/>
              <a:t>Národní architektonický rámec </a:t>
            </a:r>
            <a:r>
              <a:rPr lang="cs-CZ" dirty="0"/>
              <a:t>a </a:t>
            </a:r>
            <a:r>
              <a:rPr lang="cs-CZ" b="1" dirty="0"/>
              <a:t>Národní architektonický plán</a:t>
            </a:r>
            <a:r>
              <a:rPr lang="cs-CZ" dirty="0"/>
              <a:t>.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758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0569" y="243750"/>
            <a:ext cx="8066301" cy="451576"/>
          </a:xfrm>
        </p:spPr>
        <p:txBody>
          <a:bodyPr/>
          <a:lstStyle/>
          <a:p>
            <a:r>
              <a:rPr lang="cs-CZ" dirty="0"/>
              <a:t>Elektronizace a e-</a:t>
            </a:r>
            <a:r>
              <a:rPr lang="cs-CZ" dirty="0" err="1"/>
              <a:t>government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68644" y="800101"/>
            <a:ext cx="8066301" cy="49747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Vyhláška č. 529/2006 Sb</a:t>
            </a:r>
            <a:r>
              <a:rPr lang="cs-CZ" sz="2000" b="1" dirty="0" smtClean="0"/>
              <a:t>. </a:t>
            </a:r>
            <a:r>
              <a:rPr lang="cs-CZ" sz="2000" dirty="0" smtClean="0"/>
              <a:t>o </a:t>
            </a:r>
            <a:r>
              <a:rPr lang="cs-CZ" sz="2000" dirty="0"/>
              <a:t>požadavcích na strukturu a obsah </a:t>
            </a:r>
            <a:r>
              <a:rPr lang="cs-CZ" sz="2000" b="1" dirty="0"/>
              <a:t>informační koncepce </a:t>
            </a:r>
            <a:r>
              <a:rPr lang="cs-CZ" sz="2000" dirty="0"/>
              <a:t>a provozní dokumentace a o požadavcích na řízení bezpečnosti a kvality informačních systémů veřejné správy (vyhláška o dlouhodobém řízení informačních systémů veřejné správy)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 smtClean="0"/>
              <a:t>E-</a:t>
            </a:r>
            <a:r>
              <a:rPr lang="cs-CZ" sz="2000" dirty="0" err="1" smtClean="0"/>
              <a:t>government</a:t>
            </a:r>
            <a:r>
              <a:rPr lang="cs-CZ" sz="2000" dirty="0" smtClean="0"/>
              <a:t> podle </a:t>
            </a:r>
            <a:r>
              <a:rPr lang="cs-CZ" sz="2000" b="1" dirty="0" smtClean="0"/>
              <a:t>Informační koncepce ČR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Moderní </a:t>
            </a:r>
            <a:r>
              <a:rPr lang="cs-CZ" sz="2000" i="1" dirty="0"/>
              <a:t>digitální veřejná správa, využívající k výkonu svých působností digitální infrastrukturu, realizující sadu ICT služeb, které jsou sdílené, vzájemně sladěné, důvěryhodné, propojené, přístupné, bezpečné, dostupné, měřené, efektivní, automatizované a z hlediska uživatelů snadno </a:t>
            </a:r>
            <a:r>
              <a:rPr lang="cs-CZ" sz="2000" i="1" dirty="0" smtClean="0"/>
              <a:t>použitelné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Veřejná správa poskytující služby s využitím možností informačních a komunikačních technologií. </a:t>
            </a:r>
            <a:r>
              <a:rPr lang="cs-CZ" sz="2000" i="1" dirty="0" err="1"/>
              <a:t>eGovernment</a:t>
            </a:r>
            <a:r>
              <a:rPr lang="cs-CZ" sz="2000" i="1" dirty="0"/>
              <a:t> je pojem používaný pro digitální služby státní a veřejné správy určené občanům, podnikatelům, ﬁrmám a samotným úředníkům. Veřejná správa poskytující služby s využitím možností informačních a komunikačních technologií. Totéž jako "Digitální </a:t>
            </a:r>
            <a:r>
              <a:rPr lang="cs-CZ" sz="2000" i="1" dirty="0" err="1"/>
              <a:t>Government</a:t>
            </a:r>
            <a:r>
              <a:rPr lang="cs-CZ" sz="2000" i="1" dirty="0"/>
              <a:t>" a "Digitální veřejná správa".</a:t>
            </a:r>
          </a:p>
        </p:txBody>
      </p:sp>
    </p:spTree>
    <p:extLst>
      <p:ext uri="{BB962C8B-B14F-4D97-AF65-F5344CB8AC3E}">
        <p14:creationId xmlns:p14="http://schemas.microsoft.com/office/powerpoint/2010/main" val="1452342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Elektronizace a </a:t>
            </a:r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r>
              <a:rPr lang="cs-CZ" dirty="0" smtClean="0"/>
              <a:t>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38324"/>
            <a:ext cx="8066301" cy="39936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200" b="1" dirty="0"/>
              <a:t>Evropská agentura pro informační a síťovou společnost </a:t>
            </a:r>
            <a:r>
              <a:rPr lang="cs-CZ" altLang="cs-CZ" sz="2200" dirty="0"/>
              <a:t>(ENISA</a:t>
            </a:r>
            <a:r>
              <a:rPr lang="cs-CZ" altLang="cs-CZ" sz="2200" dirty="0" smtClean="0"/>
              <a:t>)</a:t>
            </a:r>
          </a:p>
          <a:p>
            <a:pPr algn="just">
              <a:lnSpc>
                <a:spcPct val="100000"/>
              </a:lnSpc>
            </a:pPr>
            <a:r>
              <a:rPr lang="pt-BR" sz="2200" b="1" dirty="0" err="1">
                <a:hlinkClick r:id="rId2" tooltip="Akční plán EU pro eGovernment na období 2016-2020"/>
              </a:rPr>
              <a:t>Akční</a:t>
            </a:r>
            <a:r>
              <a:rPr lang="pt-BR" sz="2200" b="1" dirty="0">
                <a:hlinkClick r:id="rId2" tooltip="Akční plán EU pro eGovernment na období 2016-2020"/>
              </a:rPr>
              <a:t> </a:t>
            </a:r>
            <a:r>
              <a:rPr lang="pt-BR" sz="2200" b="1" dirty="0" err="1">
                <a:hlinkClick r:id="rId2" tooltip="Akční plán EU pro eGovernment na období 2016-2020"/>
              </a:rPr>
              <a:t>plán</a:t>
            </a:r>
            <a:r>
              <a:rPr lang="pt-BR" sz="2200" b="1" dirty="0">
                <a:hlinkClick r:id="rId2" tooltip="Akční plán EU pro eGovernment na období 2016-2020"/>
              </a:rPr>
              <a:t> EU pro </a:t>
            </a:r>
            <a:r>
              <a:rPr lang="pt-BR" sz="2200" b="1" dirty="0" err="1">
                <a:hlinkClick r:id="rId2" tooltip="Akční plán EU pro eGovernment na období 2016-2020"/>
              </a:rPr>
              <a:t>eGovernment</a:t>
            </a:r>
            <a:r>
              <a:rPr lang="pt-BR" sz="2200" b="1" dirty="0">
                <a:hlinkClick r:id="rId2" tooltip="Akční plán EU pro eGovernment na období 2016-2020"/>
              </a:rPr>
              <a:t> na </a:t>
            </a:r>
            <a:r>
              <a:rPr lang="pt-BR" sz="2200" b="1" dirty="0" err="1">
                <a:hlinkClick r:id="rId2" tooltip="Akční plán EU pro eGovernment na období 2016-2020"/>
              </a:rPr>
              <a:t>období</a:t>
            </a:r>
            <a:r>
              <a:rPr lang="pt-BR" sz="2200" b="1" dirty="0">
                <a:hlinkClick r:id="rId2" tooltip="Akční plán EU pro eGovernment na období 2016-2020"/>
              </a:rPr>
              <a:t> 2016-2020</a:t>
            </a:r>
            <a:endParaRPr lang="cs-CZ" altLang="cs-CZ" sz="22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2200" b="1" dirty="0">
              <a:hlinkClick r:id="rId3"/>
            </a:endParaRPr>
          </a:p>
          <a:p>
            <a:pPr algn="just">
              <a:lnSpc>
                <a:spcPct val="100000"/>
              </a:lnSpc>
            </a:pPr>
            <a:r>
              <a:rPr lang="cs-CZ" sz="2200" b="1" dirty="0">
                <a:hlinkClick r:id="rId3"/>
              </a:rPr>
              <a:t>SIS - Schengenský informační systém</a:t>
            </a:r>
            <a:r>
              <a:rPr lang="cs-CZ" sz="22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200" b="1" dirty="0">
                <a:hlinkClick r:id="rId4"/>
              </a:rPr>
              <a:t>VIS - Vízový informační systém</a:t>
            </a:r>
            <a:r>
              <a:rPr lang="cs-CZ" sz="22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200" b="1" dirty="0">
                <a:hlinkClick r:id="rId5"/>
              </a:rPr>
              <a:t>CIS - Celní informační systém</a:t>
            </a:r>
            <a:r>
              <a:rPr lang="cs-CZ" sz="2200" dirty="0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2200" b="1" dirty="0">
                <a:hlinkClick r:id="rId6"/>
              </a:rPr>
              <a:t>EURODAC</a:t>
            </a:r>
            <a:r>
              <a:rPr lang="cs-CZ" sz="2200" dirty="0"/>
              <a:t> - systém pro srovnání otisků prstů žadatelů o azyl a některých kategorií ilegálních přistěhovalců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Tzv. správní sítě: </a:t>
            </a:r>
            <a:r>
              <a:rPr lang="cs-CZ" sz="2200" b="1" dirty="0"/>
              <a:t>EJN </a:t>
            </a:r>
            <a:r>
              <a:rPr lang="cs-CZ" sz="2200" dirty="0"/>
              <a:t>(justiční síť), </a:t>
            </a:r>
            <a:r>
              <a:rPr lang="cs-CZ" sz="2200" b="1" dirty="0"/>
              <a:t>ECN </a:t>
            </a:r>
            <a:r>
              <a:rPr lang="cs-CZ" sz="2200" dirty="0"/>
              <a:t>(soutěžní síť),…</a:t>
            </a:r>
          </a:p>
          <a:p>
            <a:pPr>
              <a:lnSpc>
                <a:spcPct val="100000"/>
              </a:lnSpc>
            </a:pPr>
            <a:endParaRPr lang="cs-CZ" sz="2200" dirty="0"/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24392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42900"/>
            <a:ext cx="8066301" cy="828676"/>
          </a:xfrm>
        </p:spPr>
        <p:txBody>
          <a:bodyPr/>
          <a:lstStyle/>
          <a:p>
            <a:r>
              <a:rPr lang="cs-CZ" dirty="0"/>
              <a:t>Elektronizace a </a:t>
            </a:r>
            <a:r>
              <a:rPr lang="cs-CZ" dirty="0" smtClean="0"/>
              <a:t>e-</a:t>
            </a:r>
            <a:r>
              <a:rPr lang="cs-CZ" dirty="0" err="1" smtClean="0"/>
              <a:t>government</a:t>
            </a:r>
            <a:r>
              <a:rPr lang="cs-CZ" dirty="0" smtClean="0"/>
              <a:t> v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14451"/>
            <a:ext cx="8066301" cy="4517550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2400" b="1" dirty="0"/>
              <a:t>Organizace:</a:t>
            </a:r>
            <a:r>
              <a:rPr lang="cs-CZ" altLang="cs-CZ" sz="2400" dirty="0"/>
              <a:t> Úřad pro státní informační systém - Úřad pro veřejné informační systémy - Ministerstvo informatiky – </a:t>
            </a:r>
            <a:r>
              <a:rPr lang="cs-CZ" altLang="cs-CZ" sz="2400" b="1" dirty="0"/>
              <a:t>Ministerstvo vnitra</a:t>
            </a:r>
          </a:p>
          <a:p>
            <a:pPr algn="just">
              <a:lnSpc>
                <a:spcPct val="100000"/>
              </a:lnSpc>
              <a:defRPr/>
            </a:pPr>
            <a:r>
              <a:rPr lang="it-IT" sz="2400" b="1" dirty="0"/>
              <a:t>Rada vlády pro informační společnost</a:t>
            </a:r>
            <a:endParaRPr lang="cs-CZ" sz="2400" b="1" dirty="0"/>
          </a:p>
          <a:p>
            <a:pPr algn="just">
              <a:lnSpc>
                <a:spcPct val="10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Národní úřad pro kybernetickou a informační bezpečnost </a:t>
            </a:r>
            <a:r>
              <a:rPr lang="cs-CZ" sz="2400" b="1" dirty="0"/>
              <a:t>(NÚKIB) </a:t>
            </a:r>
            <a:r>
              <a:rPr lang="cs-CZ" sz="2400" dirty="0"/>
              <a:t>a </a:t>
            </a:r>
            <a:r>
              <a:rPr lang="cs-CZ" sz="2400" dirty="0" smtClean="0"/>
              <a:t>zákon č</a:t>
            </a:r>
            <a:r>
              <a:rPr lang="cs-CZ" sz="2400" dirty="0"/>
              <a:t>. </a:t>
            </a:r>
            <a:r>
              <a:rPr lang="cs-CZ" sz="2400" b="1" dirty="0">
                <a:solidFill>
                  <a:srgbClr val="FF0000"/>
                </a:solidFill>
              </a:rPr>
              <a:t>181/2014 Sb., o kybernetické bezpečnosti</a:t>
            </a:r>
            <a:endParaRPr lang="it-IT" sz="2400" b="1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2400" b="1" dirty="0" smtClean="0"/>
              <a:t>Principy </a:t>
            </a:r>
            <a:r>
              <a:rPr lang="cs-CZ" altLang="cs-CZ" sz="2400" b="1" dirty="0"/>
              <a:t>E-</a:t>
            </a:r>
            <a:r>
              <a:rPr lang="cs-CZ" altLang="cs-CZ" sz="2400" b="1" dirty="0" err="1"/>
              <a:t>governmentu</a:t>
            </a:r>
            <a:r>
              <a:rPr lang="cs-CZ" altLang="cs-CZ" sz="2400" b="1" dirty="0"/>
              <a:t>:</a:t>
            </a:r>
          </a:p>
          <a:p>
            <a:pPr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altLang="cs-CZ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veřejná správa by měla získat data od osob jen jednou</a:t>
            </a:r>
            <a:endParaRPr lang="cs-CZ" altLang="cs-CZ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altLang="cs-CZ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osoby by měly mít k dispozici jedno kontaktní místo pro komunikaci s veřejnou správou</a:t>
            </a:r>
            <a:endParaRPr lang="cs-CZ" altLang="cs-CZ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altLang="cs-CZ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úřady obíhají data a ne občan</a:t>
            </a:r>
            <a:endParaRPr lang="cs-CZ" altLang="cs-CZ" sz="24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58945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2720</Words>
  <Application>Microsoft Office PowerPoint</Application>
  <PresentationFormat>Vlastní</PresentationFormat>
  <Paragraphs>256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Prezentace_MU_CZ</vt:lpstr>
      <vt:lpstr>Veřejná správa informující</vt:lpstr>
      <vt:lpstr>Osnova přednášky a její cíl</vt:lpstr>
      <vt:lpstr>Na co má přednáška odpovědět?</vt:lpstr>
      <vt:lpstr>Působení veřejné správy do sféry „elektronické“</vt:lpstr>
      <vt:lpstr>Elektronizace a e-government</vt:lpstr>
      <vt:lpstr>Elektronizace a e-government</vt:lpstr>
      <vt:lpstr>Elektronizace a e-government</vt:lpstr>
      <vt:lpstr>Elektronizace a e-government v EU</vt:lpstr>
      <vt:lpstr>Elektronizace a e-government v ČR</vt:lpstr>
      <vt:lpstr>Nástroje/složky e-governmentu</vt:lpstr>
      <vt:lpstr>Informační systémy veřejné správy</vt:lpstr>
      <vt:lpstr>Informační systémy veřejné správy</vt:lpstr>
      <vt:lpstr>Informační systémy veřejné správy</vt:lpstr>
      <vt:lpstr>Datové schránky</vt:lpstr>
      <vt:lpstr>Datové schránky</vt:lpstr>
      <vt:lpstr>Datové schránky</vt:lpstr>
      <vt:lpstr>Základní registry (dle MV)</vt:lpstr>
      <vt:lpstr>Základní registry</vt:lpstr>
      <vt:lpstr>Základní registry</vt:lpstr>
      <vt:lpstr>Otevřenost a transparentnost ve veřejné správě</vt:lpstr>
      <vt:lpstr>Otevřenost a transparentnost ve veřejné správě</vt:lpstr>
      <vt:lpstr>Registr smluv</vt:lpstr>
      <vt:lpstr>Svobodný přístup k informacím</vt:lpstr>
      <vt:lpstr>Svobodný přístup k informacím</vt:lpstr>
      <vt:lpstr>Diskrétnost a ochrana osobních údajů ve veřejné správě</vt:lpstr>
      <vt:lpstr>Evropský sbor pro ochranu osobních údajů</vt:lpstr>
      <vt:lpstr>Diskrétnost a ochrana osobních údajů ve veřejné správě</vt:lpstr>
      <vt:lpstr>Utajované informace ve veřejné správě</vt:lpstr>
      <vt:lpstr>Utajované informace ve veřejné správě</vt:lpstr>
      <vt:lpstr>Prameny ke studiu (opakování)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Lukas Potesil</cp:lastModifiedBy>
  <cp:revision>79</cp:revision>
  <cp:lastPrinted>2019-10-10T05:46:25Z</cp:lastPrinted>
  <dcterms:created xsi:type="dcterms:W3CDTF">2019-09-23T06:41:12Z</dcterms:created>
  <dcterms:modified xsi:type="dcterms:W3CDTF">2019-12-12T06:05:31Z</dcterms:modified>
</cp:coreProperties>
</file>