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3" r:id="rId5"/>
    <p:sldId id="284" r:id="rId6"/>
    <p:sldId id="289" r:id="rId7"/>
    <p:sldId id="285" r:id="rId8"/>
    <p:sldId id="286" r:id="rId9"/>
    <p:sldId id="287" r:id="rId10"/>
    <p:sldId id="288" r:id="rId11"/>
    <p:sldId id="290" r:id="rId12"/>
    <p:sldId id="291" r:id="rId13"/>
    <p:sldId id="294" r:id="rId14"/>
    <p:sldId id="293" r:id="rId15"/>
    <p:sldId id="292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82" r:id="rId27"/>
  </p:sldIdLst>
  <p:sldSz cx="9145588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31" d="100"/>
          <a:sy n="131" d="100"/>
        </p:scale>
        <p:origin x="1146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muni.cz/content/cs/o-fakulte/organizacni-struktura/organy-fakulty/disciplinarni-komise/pripady-projednane-disciplinarni-komisi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1424" y="1835675"/>
            <a:ext cx="8522680" cy="1177491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Veřejná správa </a:t>
            </a:r>
            <a:r>
              <a:rPr lang="cs-CZ" altLang="cs-CZ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dozorující a trestající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3368843"/>
            <a:ext cx="8522680" cy="1446058"/>
          </a:xfrm>
        </p:spPr>
        <p:txBody>
          <a:bodyPr/>
          <a:lstStyle/>
          <a:p>
            <a:pPr algn="ctr"/>
            <a:r>
              <a:rPr lang="cs-CZ" alt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MP313K Úvod do studia veřejné správy</a:t>
            </a:r>
            <a:r>
              <a:rPr lang="cs-CZ" altLang="cs-CZ" sz="3200" b="1" dirty="0"/>
              <a:t/>
            </a:r>
            <a:br>
              <a:rPr lang="cs-CZ" altLang="cs-CZ" sz="3200" b="1" dirty="0"/>
            </a:br>
            <a:r>
              <a:rPr lang="cs-CZ" altLang="cs-CZ" sz="3200" b="1" dirty="0"/>
              <a:t/>
            </a:r>
            <a:br>
              <a:rPr lang="cs-CZ" altLang="cs-CZ" sz="3200" b="1" dirty="0"/>
            </a:br>
            <a:r>
              <a:rPr lang="cs-CZ" altLang="cs-CZ" sz="3200" b="1" dirty="0" smtClean="0"/>
              <a:t>13. </a:t>
            </a:r>
            <a:r>
              <a:rPr lang="cs-CZ" altLang="cs-CZ" sz="3200" b="1" dirty="0"/>
              <a:t>přednáška </a:t>
            </a:r>
            <a:r>
              <a:rPr lang="cs-CZ" altLang="cs-CZ" sz="3200" b="1" dirty="0" smtClean="0"/>
              <a:t>20. 12. 2019</a:t>
            </a:r>
            <a:r>
              <a:rPr lang="cs-CZ" altLang="cs-CZ" sz="3200" b="1" dirty="0"/>
              <a:t/>
            </a:r>
            <a:br>
              <a:rPr lang="cs-CZ" altLang="cs-CZ" sz="3200" b="1" dirty="0"/>
            </a:br>
            <a:r>
              <a:rPr lang="cs-CZ" altLang="cs-CZ" sz="3200" b="1" dirty="0"/>
              <a:t>JUDr. Lukáš Potěšil, Ph.D.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4722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Přestupky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b="1" dirty="0"/>
              <a:t>Hmotněprávní problematika přestupků </a:t>
            </a:r>
            <a:r>
              <a:rPr lang="cs-CZ" altLang="cs-CZ" dirty="0"/>
              <a:t>– </a:t>
            </a:r>
            <a:r>
              <a:rPr lang="cs-CZ" altLang="cs-CZ" b="1" dirty="0">
                <a:solidFill>
                  <a:srgbClr val="FF0000"/>
                </a:solidFill>
              </a:rPr>
              <a:t>základy odpovědnosti za přestupek</a:t>
            </a:r>
            <a:r>
              <a:rPr lang="cs-CZ" altLang="cs-CZ" dirty="0"/>
              <a:t> – pachatel přestupku, zánik odpovědnosti za přestupek, správní tresty</a:t>
            </a:r>
          </a:p>
          <a:p>
            <a:pPr algn="just">
              <a:lnSpc>
                <a:spcPct val="100000"/>
              </a:lnSpc>
            </a:pPr>
            <a:r>
              <a:rPr lang="cs-CZ" altLang="cs-CZ" b="1" dirty="0"/>
              <a:t>Procesní problematika přestupků </a:t>
            </a:r>
            <a:r>
              <a:rPr lang="cs-CZ" altLang="cs-CZ" dirty="0"/>
              <a:t>– </a:t>
            </a:r>
            <a:r>
              <a:rPr lang="cs-CZ" altLang="cs-CZ" b="1" dirty="0">
                <a:solidFill>
                  <a:srgbClr val="FF0000"/>
                </a:solidFill>
              </a:rPr>
              <a:t>řízení o přestupcích </a:t>
            </a:r>
            <a:r>
              <a:rPr lang="cs-CZ" altLang="cs-CZ" dirty="0"/>
              <a:t>-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postup před zahájením řízení, odložení věci, zahájení řízení, rozhodnutí o přestupku, přezkoumání rozhodnutí o přestupku 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37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61555"/>
            <a:ext cx="8066301" cy="451576"/>
          </a:xfrm>
        </p:spPr>
        <p:txBody>
          <a:bodyPr/>
          <a:lstStyle/>
          <a:p>
            <a:r>
              <a:rPr lang="cs-CZ" dirty="0" smtClean="0"/>
              <a:t>Základy odpovědnosti za přestupky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cs-CZ" altLang="cs-CZ" b="1" dirty="0"/>
              <a:t>společná ustanovení pro všechny přestupky a pachatele, </a:t>
            </a:r>
            <a:r>
              <a:rPr lang="cs-CZ" altLang="cs-CZ" dirty="0"/>
              <a:t>§ 5 až 12 (pojem, pokus, pokračování, trvající, hromadný, spolupachatel)</a:t>
            </a:r>
          </a:p>
          <a:p>
            <a:pPr lvl="1" algn="just"/>
            <a:r>
              <a:rPr lang="cs-CZ" altLang="cs-CZ" b="1" dirty="0"/>
              <a:t>pro </a:t>
            </a:r>
            <a:r>
              <a:rPr lang="cs-CZ" altLang="cs-CZ" b="1" dirty="0">
                <a:solidFill>
                  <a:srgbClr val="FF0000"/>
                </a:solidFill>
              </a:rPr>
              <a:t>fyzické osoby</a:t>
            </a:r>
            <a:r>
              <a:rPr lang="cs-CZ" altLang="cs-CZ" b="1" dirty="0"/>
              <a:t>, </a:t>
            </a:r>
            <a:r>
              <a:rPr lang="cs-CZ" altLang="cs-CZ" b="1" dirty="0">
                <a:solidFill>
                  <a:srgbClr val="FF0000"/>
                </a:solidFill>
              </a:rPr>
              <a:t>15 let, příčetnost a zavinění</a:t>
            </a:r>
          </a:p>
          <a:p>
            <a:pPr lvl="1" algn="just"/>
            <a:r>
              <a:rPr lang="cs-CZ" altLang="cs-CZ" b="1" dirty="0"/>
              <a:t>pro </a:t>
            </a:r>
            <a:r>
              <a:rPr lang="cs-CZ" altLang="cs-CZ" b="1" dirty="0">
                <a:solidFill>
                  <a:srgbClr val="FF0000"/>
                </a:solidFill>
              </a:rPr>
              <a:t>právnické osoby</a:t>
            </a:r>
            <a:r>
              <a:rPr lang="cs-CZ" altLang="cs-CZ" b="1" dirty="0"/>
              <a:t>, </a:t>
            </a:r>
            <a:r>
              <a:rPr lang="cs-CZ" altLang="cs-CZ" dirty="0"/>
              <a:t>§ 20 až 21 (přičitatelnost, obecný liberační důvod) </a:t>
            </a:r>
          </a:p>
          <a:p>
            <a:pPr lvl="1" algn="just"/>
            <a:r>
              <a:rPr lang="cs-CZ" altLang="cs-CZ" b="1" dirty="0"/>
              <a:t>pro </a:t>
            </a:r>
            <a:r>
              <a:rPr lang="cs-CZ" altLang="cs-CZ" b="1" dirty="0">
                <a:solidFill>
                  <a:srgbClr val="FF0000"/>
                </a:solidFill>
              </a:rPr>
              <a:t>podnikající fyzické osoby</a:t>
            </a:r>
            <a:r>
              <a:rPr lang="cs-CZ" altLang="cs-CZ" b="1" dirty="0"/>
              <a:t>, </a:t>
            </a:r>
            <a:r>
              <a:rPr lang="cs-CZ" altLang="cs-CZ" dirty="0"/>
              <a:t>§ 22 a 23 (přičitatelnost, obecný liberační důvod)</a:t>
            </a:r>
          </a:p>
          <a:p>
            <a:pPr lvl="1" algn="just"/>
            <a:r>
              <a:rPr lang="cs-CZ" altLang="cs-CZ" b="1" dirty="0"/>
              <a:t>Zánik odpovědnosti a odpovědnost právního nástupce </a:t>
            </a:r>
            <a:r>
              <a:rPr lang="cs-CZ" altLang="cs-CZ" dirty="0"/>
              <a:t>§ 29 až 34 (stavění a přerušení promlčecí doby, lhůty 1, resp. 3 roky; přechod na právního nástupce u PO a podnikajících FO)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0839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244512"/>
            <a:ext cx="8066301" cy="451576"/>
          </a:xfrm>
        </p:spPr>
        <p:txBody>
          <a:bodyPr/>
          <a:lstStyle/>
          <a:p>
            <a:r>
              <a:rPr lang="cs-CZ" dirty="0" smtClean="0"/>
              <a:t>Základy odpovědnosti za přestupky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97203"/>
            <a:ext cx="8066301" cy="443479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sz="2000" b="1" dirty="0"/>
              <a:t>§ 15 a zavinění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i="1" dirty="0"/>
              <a:t>(1) K odpovědnosti fyzické osoby za přestupek se </a:t>
            </a:r>
            <a:r>
              <a:rPr lang="cs-CZ" altLang="cs-CZ" sz="2000" i="1" u="sng" dirty="0"/>
              <a:t>vyžaduje zavinění</a:t>
            </a:r>
            <a:r>
              <a:rPr lang="cs-CZ" altLang="cs-CZ" sz="2000" i="1" dirty="0"/>
              <a:t>. Postačí zavinění z </a:t>
            </a:r>
            <a:r>
              <a:rPr lang="cs-CZ" altLang="cs-CZ" sz="2000" i="1" u="sng" dirty="0"/>
              <a:t>nedbalosti, nestanoví-li zákon výslovně, že je třeba úmyslného zavinění</a:t>
            </a:r>
            <a:r>
              <a:rPr lang="cs-CZ" altLang="cs-CZ" sz="2000" i="1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i="1" dirty="0"/>
              <a:t>(2) Přestupek je spáchán úmyslně, jestliže pachatel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i="1" dirty="0"/>
              <a:t>a) chtěl svým jednáním porušit nebo ohrozit zájem chráněný zákonem, nebo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i="1" dirty="0"/>
              <a:t>b) věděl, že svým jednáním může porušit nebo ohrozit zájem chráněný zákonem, a pro případ, že jej poruší nebo ohrozí, s tím byl srozuměn.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i="1" dirty="0"/>
              <a:t>(3) Přestupek je spáchán z nedbalosti, jestliže pachatel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i="1" dirty="0"/>
              <a:t>a) věděl, že svým jednáním může porušit nebo ohrozit zájem chráněný zákonem, ale bez přiměřených důvodů spoléhal na to, že tento zájem neporuší nebo neohrozí, nebo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i="1" dirty="0"/>
              <a:t>b) nevěděl, že svým jednáním může porušit nebo ohrozit zájem chráněný zákonem, ač to vzhledem k okolnostem a svým osobním poměrům vědět měl a mohl.</a:t>
            </a:r>
          </a:p>
        </p:txBody>
      </p:sp>
    </p:spTree>
    <p:extLst>
      <p:ext uri="{BB962C8B-B14F-4D97-AF65-F5344CB8AC3E}">
        <p14:creationId xmlns:p14="http://schemas.microsoft.com/office/powerpoint/2010/main" val="174741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244512"/>
            <a:ext cx="8066301" cy="451576"/>
          </a:xfrm>
        </p:spPr>
        <p:txBody>
          <a:bodyPr/>
          <a:lstStyle/>
          <a:p>
            <a:r>
              <a:rPr lang="cs-CZ" dirty="0" smtClean="0"/>
              <a:t>Základy odpovědnosti za přestupky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97203"/>
            <a:ext cx="8066301" cy="443479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sz="2000" b="1" dirty="0"/>
              <a:t>§ 29 důvody zániku odpovědnosti za přestupek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dirty="0"/>
              <a:t>Odpovědnost za přestupek zaniká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dirty="0"/>
              <a:t>a) uplynutím promlčecí doby (</a:t>
            </a:r>
            <a:r>
              <a:rPr lang="cs-CZ" altLang="cs-CZ" sz="2000" dirty="0">
                <a:solidFill>
                  <a:srgbClr val="FF0000"/>
                </a:solidFill>
              </a:rPr>
              <a:t>1 rok nebo 3 roky</a:t>
            </a:r>
            <a:r>
              <a:rPr lang="cs-CZ" altLang="cs-CZ" sz="2000" dirty="0"/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dirty="0"/>
              <a:t>b) smrtí fyzické osoby,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dirty="0"/>
              <a:t>c) zánikem právnické osoby, nemá-li právního nástupce, nebo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dirty="0"/>
              <a:t>d) vyhlášením amnestie.</a:t>
            </a:r>
          </a:p>
          <a:p>
            <a:pPr algn="just">
              <a:lnSpc>
                <a:spcPct val="100000"/>
              </a:lnSpc>
            </a:pPr>
            <a:endParaRPr lang="cs-CZ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99651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244512"/>
            <a:ext cx="8066301" cy="451576"/>
          </a:xfrm>
        </p:spPr>
        <p:txBody>
          <a:bodyPr/>
          <a:lstStyle/>
          <a:p>
            <a:r>
              <a:rPr lang="cs-CZ" dirty="0" smtClean="0"/>
              <a:t>Základy odpovědnosti za přestupky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97203"/>
            <a:ext cx="8066301" cy="44347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/>
              <a:t>§ 35 druhy správních trestů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Za přestupek lze uložit správní trest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a) napomenutí,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b) pokuty,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c) zákazu činnosti (</a:t>
            </a:r>
            <a:r>
              <a:rPr lang="cs-CZ" sz="2000" b="1" dirty="0"/>
              <a:t>někdy</a:t>
            </a:r>
            <a:r>
              <a:rPr lang="cs-CZ" sz="2000" dirty="0"/>
              <a:t>),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d) propadnutí věci nebo náhradní hodnoty,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e) zveřejnění rozhodnutí o přestupku (</a:t>
            </a:r>
            <a:r>
              <a:rPr lang="cs-CZ" sz="2000" b="1" dirty="0"/>
              <a:t>někdy</a:t>
            </a:r>
            <a:r>
              <a:rPr lang="cs-CZ" sz="2000" dirty="0"/>
              <a:t>).</a:t>
            </a:r>
          </a:p>
          <a:p>
            <a:pPr algn="just">
              <a:lnSpc>
                <a:spcPct val="100000"/>
              </a:lnSpc>
            </a:pPr>
            <a:endParaRPr lang="cs-CZ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12732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498421"/>
            <a:ext cx="8066301" cy="451576"/>
          </a:xfrm>
        </p:spPr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5997"/>
            <a:ext cx="8066301" cy="448600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/>
              <a:t>Jde o </a:t>
            </a:r>
            <a:r>
              <a:rPr lang="cs-CZ" sz="2000" b="1" dirty="0"/>
              <a:t>správní řízení </a:t>
            </a:r>
            <a:r>
              <a:rPr lang="cs-CZ" sz="2000" dirty="0"/>
              <a:t>(řízení o právech a povinnostech v oblasti veřejné správy), řízení vede tzv. </a:t>
            </a:r>
            <a:r>
              <a:rPr lang="cs-CZ" sz="2000" b="1" dirty="0">
                <a:solidFill>
                  <a:srgbClr val="FF0000"/>
                </a:solidFill>
              </a:rPr>
              <a:t>správní orgán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Postupuje se: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(1.) podle § 60 a násl. zákona o přestupcích č. </a:t>
            </a:r>
            <a:r>
              <a:rPr lang="cs-CZ" sz="2000" b="1" dirty="0"/>
              <a:t>250/2016 Sb. </a:t>
            </a:r>
            <a:r>
              <a:rPr lang="cs-CZ" sz="2000" dirty="0"/>
              <a:t>a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(2.) ve „zbytku“ podle </a:t>
            </a:r>
            <a:r>
              <a:rPr lang="cs-CZ" sz="2000" b="1" dirty="0">
                <a:solidFill>
                  <a:srgbClr val="FF0000"/>
                </a:solidFill>
              </a:rPr>
              <a:t>správního řádu č. 500/2004 Sb. </a:t>
            </a:r>
            <a:r>
              <a:rPr lang="cs-CZ" sz="2000" dirty="0"/>
              <a:t>-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kombinace a nutná znalost obou zákonů</a:t>
            </a:r>
            <a:endParaRPr lang="cs-CZ" sz="2000" b="1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2000" dirty="0"/>
              <a:t>Možnost podat </a:t>
            </a:r>
            <a:r>
              <a:rPr lang="cs-CZ" sz="2000" b="1" dirty="0">
                <a:solidFill>
                  <a:srgbClr val="FF0000"/>
                </a:solidFill>
              </a:rPr>
              <a:t>žalobu proti rozhodnutí o přestupku </a:t>
            </a:r>
            <a:r>
              <a:rPr lang="cs-CZ" sz="2000" dirty="0"/>
              <a:t>(nejprve ale musí být podáno </a:t>
            </a:r>
            <a:r>
              <a:rPr lang="cs-CZ" sz="2000" b="1" dirty="0"/>
              <a:t>odvolání k nadřízenému orgánu a až potom žaloba</a:t>
            </a:r>
            <a:r>
              <a:rPr lang="cs-CZ" sz="2000" dirty="0"/>
              <a:t>) ke krajskému soudu podle § 65 </a:t>
            </a:r>
            <a:r>
              <a:rPr lang="cs-CZ" sz="2000" b="1" dirty="0"/>
              <a:t>soudního řádu správního č. 150/2002 Sb. – věc přezkoumají soudy </a:t>
            </a:r>
            <a:r>
              <a:rPr lang="cs-CZ" sz="2000" dirty="0"/>
              <a:t>(nerozhodují ve věci - o tom, zda se pachatel/žalobce skutečně dopustil přestupku, ale zda to správní orgány správně posoudily a rozhodly: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/>
              <a:t>a) zamítne žalobu </a:t>
            </a:r>
            <a:r>
              <a:rPr lang="cs-CZ" sz="2000" dirty="0"/>
              <a:t>nebo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/>
              <a:t>b) rozhodnutí správnímu orgánu zruší a věc vrátí </a:t>
            </a:r>
            <a:r>
              <a:rPr lang="cs-CZ" sz="2000" dirty="0"/>
              <a:t>k novému projednání a rozhodnutí)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5477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498421"/>
            <a:ext cx="8066301" cy="451576"/>
          </a:xfrm>
        </p:spPr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5997"/>
            <a:ext cx="8066301" cy="4486003"/>
          </a:xfrm>
        </p:spPr>
        <p:txBody>
          <a:bodyPr/>
          <a:lstStyle/>
          <a:p>
            <a:pPr lvl="1" algn="just"/>
            <a:r>
              <a:rPr lang="cs-CZ" altLang="cs-CZ" sz="1800" b="1" dirty="0"/>
              <a:t>Příslušnost,</a:t>
            </a:r>
            <a:r>
              <a:rPr lang="cs-CZ" altLang="cs-CZ" sz="1800" dirty="0"/>
              <a:t> § 60 až 64 (</a:t>
            </a:r>
            <a:r>
              <a:rPr lang="cs-CZ" altLang="cs-CZ" sz="1800" b="1" dirty="0" err="1"/>
              <a:t>ObÚRP</a:t>
            </a:r>
            <a:r>
              <a:rPr lang="cs-CZ" altLang="cs-CZ" sz="1800" dirty="0"/>
              <a:t>, přestupkové komise, ale také jiné orgány a </a:t>
            </a:r>
            <a:r>
              <a:rPr lang="cs-CZ" altLang="cs-CZ" sz="1800" b="1" dirty="0"/>
              <a:t>policisté a strážníci</a:t>
            </a:r>
            <a:r>
              <a:rPr lang="cs-CZ" altLang="cs-CZ" sz="1800" dirty="0"/>
              <a:t>); </a:t>
            </a:r>
          </a:p>
          <a:p>
            <a:pPr lvl="1" algn="just"/>
            <a:r>
              <a:rPr lang="cs-CZ" altLang="cs-CZ" sz="1800" b="1" dirty="0"/>
              <a:t>Účastníci řízení, </a:t>
            </a:r>
            <a:r>
              <a:rPr lang="cs-CZ" altLang="cs-CZ" sz="1800" dirty="0"/>
              <a:t>§ 68 až 72 (</a:t>
            </a:r>
            <a:r>
              <a:rPr lang="cs-CZ" altLang="cs-CZ" sz="1800" dirty="0">
                <a:solidFill>
                  <a:srgbClr val="FF0000"/>
                </a:solidFill>
              </a:rPr>
              <a:t>obviněný, poškozený a vlastník věci</a:t>
            </a:r>
            <a:r>
              <a:rPr lang="cs-CZ" altLang="cs-CZ" sz="1800" dirty="0"/>
              <a:t>; § 71 </a:t>
            </a:r>
            <a:r>
              <a:rPr lang="cs-CZ" altLang="cs-CZ" sz="1800" b="1" dirty="0"/>
              <a:t>osoba přímo postižená spácháním přestupku</a:t>
            </a:r>
            <a:r>
              <a:rPr lang="cs-CZ" altLang="cs-CZ" sz="1800" dirty="0"/>
              <a:t>)</a:t>
            </a:r>
          </a:p>
          <a:p>
            <a:pPr lvl="1" algn="just"/>
            <a:r>
              <a:rPr lang="cs-CZ" altLang="cs-CZ" sz="1800" b="1" dirty="0"/>
              <a:t>Postup před zahájením řízení, </a:t>
            </a:r>
            <a:r>
              <a:rPr lang="cs-CZ" altLang="cs-CZ" sz="1800" dirty="0"/>
              <a:t>§ 73 až 76 (součinnost, oznamování a </a:t>
            </a:r>
            <a:r>
              <a:rPr lang="cs-CZ" altLang="cs-CZ" sz="1800" b="1" dirty="0">
                <a:solidFill>
                  <a:srgbClr val="FF0000"/>
                </a:solidFill>
              </a:rPr>
              <a:t>odložení věci</a:t>
            </a:r>
            <a:r>
              <a:rPr lang="cs-CZ" altLang="cs-CZ" sz="1800" dirty="0"/>
              <a:t>)</a:t>
            </a:r>
          </a:p>
          <a:p>
            <a:pPr lvl="1" algn="just"/>
            <a:r>
              <a:rPr lang="cs-CZ" altLang="cs-CZ" sz="1800" b="1" dirty="0"/>
              <a:t>Průběh řízení, </a:t>
            </a:r>
            <a:r>
              <a:rPr lang="cs-CZ" altLang="cs-CZ" sz="1800" dirty="0"/>
              <a:t>§ 77 až 87 (</a:t>
            </a:r>
            <a:r>
              <a:rPr lang="cs-CZ" altLang="cs-CZ" sz="1800" dirty="0">
                <a:solidFill>
                  <a:srgbClr val="FF0000"/>
                </a:solidFill>
              </a:rPr>
              <a:t>zahájení – oznámení</a:t>
            </a:r>
            <a:r>
              <a:rPr lang="cs-CZ" altLang="cs-CZ" sz="1800" dirty="0"/>
              <a:t>, náležitosti; § 80 </a:t>
            </a:r>
            <a:r>
              <a:rPr lang="cs-CZ" altLang="cs-CZ" sz="1800" dirty="0">
                <a:solidFill>
                  <a:srgbClr val="FF0000"/>
                </a:solidFill>
              </a:rPr>
              <a:t>ústní jednání </a:t>
            </a:r>
            <a:r>
              <a:rPr lang="cs-CZ" altLang="cs-CZ" sz="1800" dirty="0"/>
              <a:t>– na požádání obviněného, je-li to nezbytné k uplatnění jeho práv; dokazování)</a:t>
            </a:r>
          </a:p>
          <a:p>
            <a:pPr lvl="1" algn="just"/>
            <a:r>
              <a:rPr lang="cs-CZ" altLang="cs-CZ" sz="1800" b="1" dirty="0"/>
              <a:t>Zvláštní druhy řízení, </a:t>
            </a:r>
            <a:r>
              <a:rPr lang="cs-CZ" altLang="cs-CZ" sz="1800" dirty="0"/>
              <a:t>§ 88 až 92 (příkaz, </a:t>
            </a:r>
            <a:r>
              <a:rPr lang="cs-CZ" altLang="cs-CZ" sz="1800" dirty="0">
                <a:solidFill>
                  <a:srgbClr val="FF0000"/>
                </a:solidFill>
              </a:rPr>
              <a:t>příkaz na místě, příkazový blok</a:t>
            </a:r>
            <a:r>
              <a:rPr lang="cs-CZ" altLang="cs-CZ" sz="1800" dirty="0"/>
              <a:t>) </a:t>
            </a:r>
          </a:p>
          <a:p>
            <a:endParaRPr lang="cs-CZ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8009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498421"/>
            <a:ext cx="8066301" cy="451576"/>
          </a:xfrm>
        </p:spPr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45" y="1346200"/>
            <a:ext cx="624989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4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Disciplinární delikty - obecně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dirty="0" smtClean="0"/>
              <a:t>(</a:t>
            </a:r>
            <a:r>
              <a:rPr lang="cs-CZ" altLang="cs-CZ" dirty="0"/>
              <a:t>veřejné) disciplinární (kárné, kázeňské) delikty</a:t>
            </a:r>
          </a:p>
          <a:p>
            <a:pPr algn="just">
              <a:lnSpc>
                <a:spcPct val="100000"/>
              </a:lnSpc>
            </a:pPr>
            <a:r>
              <a:rPr lang="cs-CZ" altLang="cs-CZ" b="1" dirty="0">
                <a:solidFill>
                  <a:srgbClr val="FF3300"/>
                </a:solidFill>
              </a:rPr>
              <a:t>FO</a:t>
            </a:r>
            <a:r>
              <a:rPr lang="cs-CZ" altLang="cs-CZ" dirty="0"/>
              <a:t>, která je součástí organizačního uskupení (člen, příslušník, státní zaměstnanec, student VŠ, …), v němž jsou uplatňována </a:t>
            </a:r>
            <a:r>
              <a:rPr lang="cs-CZ" altLang="cs-CZ" b="1" dirty="0"/>
              <a:t>vnitřní pravidla</a:t>
            </a:r>
          </a:p>
          <a:p>
            <a:pPr algn="just">
              <a:lnSpc>
                <a:spcPct val="100000"/>
              </a:lnSpc>
            </a:pPr>
            <a:r>
              <a:rPr lang="cs-CZ" altLang="cs-CZ" dirty="0"/>
              <a:t>Sankcionování za porušení </a:t>
            </a:r>
            <a:r>
              <a:rPr lang="cs-CZ" altLang="cs-CZ" b="1" dirty="0">
                <a:solidFill>
                  <a:srgbClr val="FF3300"/>
                </a:solidFill>
              </a:rPr>
              <a:t>vnitřních předpisů</a:t>
            </a:r>
          </a:p>
          <a:p>
            <a:pPr algn="just">
              <a:lnSpc>
                <a:spcPct val="100000"/>
              </a:lnSpc>
            </a:pPr>
            <a:r>
              <a:rPr lang="cs-CZ" altLang="cs-CZ" b="1" dirty="0">
                <a:solidFill>
                  <a:srgbClr val="FF3300"/>
                </a:solidFill>
              </a:rPr>
              <a:t>Subjektivní odpovědnost</a:t>
            </a:r>
          </a:p>
          <a:p>
            <a:pPr algn="just">
              <a:lnSpc>
                <a:spcPct val="100000"/>
              </a:lnSpc>
            </a:pPr>
            <a:endParaRPr lang="cs-CZ" altLang="cs-CZ" b="1" dirty="0">
              <a:solidFill>
                <a:srgbClr val="FF3300"/>
              </a:solidFill>
            </a:endParaRPr>
          </a:p>
          <a:p>
            <a:pPr algn="just">
              <a:lnSpc>
                <a:spcPct val="100000"/>
              </a:lnSpc>
            </a:pPr>
            <a:endParaRPr lang="cs-CZ" altLang="cs-CZ" b="1" dirty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</a:pPr>
            <a:endParaRPr lang="cs-CZ" altLang="cs-CZ" b="1" dirty="0"/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cs-CZ" dirty="0"/>
          </a:p>
          <a:p>
            <a:pPr algn="just">
              <a:lnSpc>
                <a:spcPct val="100000"/>
              </a:lnSpc>
            </a:pPr>
            <a:endParaRPr lang="cs-CZ" dirty="0"/>
          </a:p>
          <a:p>
            <a:pPr algn="just">
              <a:lnSpc>
                <a:spcPct val="10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23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324000"/>
            <a:ext cx="8066301" cy="451576"/>
          </a:xfrm>
        </p:spPr>
        <p:txBody>
          <a:bodyPr/>
          <a:lstStyle/>
          <a:p>
            <a:r>
              <a:rPr lang="cs-CZ" dirty="0" smtClean="0"/>
              <a:t>Disciplinární delikty - obecně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053389"/>
            <a:ext cx="8066301" cy="477861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sz="2000" b="1" dirty="0"/>
              <a:t>Advokáti </a:t>
            </a:r>
            <a:r>
              <a:rPr lang="cs-CZ" altLang="cs-CZ" sz="2000" dirty="0"/>
              <a:t>(č. 85/1996 Sb., postup podle TŘ), </a:t>
            </a:r>
            <a:r>
              <a:rPr lang="cs-CZ" altLang="cs-CZ" sz="2000" b="1" dirty="0"/>
              <a:t>notáři</a:t>
            </a:r>
            <a:r>
              <a:rPr lang="cs-CZ" altLang="cs-CZ" sz="2000" dirty="0"/>
              <a:t> (x soudní exekutoři – NSS)</a:t>
            </a:r>
          </a:p>
          <a:p>
            <a:pPr algn="just">
              <a:lnSpc>
                <a:spcPct val="100000"/>
              </a:lnSpc>
            </a:pPr>
            <a:r>
              <a:rPr lang="cs-CZ" altLang="cs-CZ" sz="2000" b="1" dirty="0"/>
              <a:t>Lékaři, lékárníci, stomatologové, veterinární lékaři</a:t>
            </a:r>
          </a:p>
          <a:p>
            <a:pPr algn="just">
              <a:lnSpc>
                <a:spcPct val="100000"/>
              </a:lnSpc>
            </a:pPr>
            <a:r>
              <a:rPr lang="cs-CZ" altLang="cs-CZ" sz="2000" b="1" dirty="0"/>
              <a:t>Daňoví poradci, auditoři, patentoví zástupci</a:t>
            </a:r>
            <a:r>
              <a:rPr lang="cs-CZ" altLang="cs-CZ" sz="2000" dirty="0"/>
              <a:t>, …</a:t>
            </a:r>
          </a:p>
          <a:p>
            <a:pPr algn="just">
              <a:lnSpc>
                <a:spcPct val="100000"/>
              </a:lnSpc>
            </a:pPr>
            <a:r>
              <a:rPr lang="cs-CZ" altLang="cs-CZ" sz="2000" b="1" dirty="0"/>
              <a:t>Studenti VŠ</a:t>
            </a:r>
          </a:p>
          <a:p>
            <a:pPr algn="just">
              <a:lnSpc>
                <a:spcPct val="100000"/>
              </a:lnSpc>
            </a:pPr>
            <a:r>
              <a:rPr lang="cs-CZ" altLang="cs-CZ" sz="2000" b="1" dirty="0"/>
              <a:t>Vojáci z povolání </a:t>
            </a:r>
            <a:r>
              <a:rPr lang="cs-CZ" altLang="cs-CZ" sz="2000" dirty="0"/>
              <a:t>(221/1999 Sb.) </a:t>
            </a:r>
            <a:endParaRPr lang="cs-CZ" altLang="cs-CZ" sz="2000" dirty="0" smtClean="0"/>
          </a:p>
          <a:p>
            <a:pPr algn="just">
              <a:lnSpc>
                <a:spcPct val="100000"/>
              </a:lnSpc>
            </a:pPr>
            <a:r>
              <a:rPr lang="cs-CZ" altLang="cs-CZ" sz="2000" b="1" dirty="0" smtClean="0"/>
              <a:t>Příslušníci </a:t>
            </a:r>
            <a:r>
              <a:rPr lang="cs-CZ" altLang="cs-CZ" sz="2000" b="1" dirty="0"/>
              <a:t>bezpečnostních sborů </a:t>
            </a:r>
            <a:r>
              <a:rPr lang="cs-CZ" altLang="cs-CZ" sz="2000" dirty="0"/>
              <a:t>(361/2003 Sb.) </a:t>
            </a:r>
            <a:endParaRPr lang="cs-CZ" altLang="cs-CZ" sz="2000" dirty="0" smtClean="0"/>
          </a:p>
          <a:p>
            <a:pPr algn="just">
              <a:lnSpc>
                <a:spcPct val="100000"/>
              </a:lnSpc>
            </a:pPr>
            <a:r>
              <a:rPr lang="cs-CZ" altLang="cs-CZ" sz="2000" b="1" dirty="0" smtClean="0"/>
              <a:t>Státní </a:t>
            </a:r>
            <a:r>
              <a:rPr lang="cs-CZ" altLang="cs-CZ" sz="2000" b="1" dirty="0"/>
              <a:t>úředníci </a:t>
            </a:r>
            <a:r>
              <a:rPr lang="cs-CZ" altLang="cs-CZ" sz="2000" dirty="0"/>
              <a:t>v režimu tzv. státní služby (234/2014 Sb.)</a:t>
            </a:r>
          </a:p>
          <a:p>
            <a:pPr algn="just">
              <a:lnSpc>
                <a:spcPct val="100000"/>
              </a:lnSpc>
            </a:pPr>
            <a:endParaRPr lang="cs-CZ" altLang="cs-CZ" sz="2000" dirty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</a:pPr>
            <a:endParaRPr lang="cs-CZ" altLang="cs-CZ" sz="2000" b="1" dirty="0"/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cs-CZ" sz="2000" dirty="0"/>
          </a:p>
          <a:p>
            <a:pPr algn="just">
              <a:lnSpc>
                <a:spcPct val="100000"/>
              </a:lnSpc>
            </a:pPr>
            <a:endParaRPr lang="cs-CZ" sz="2000" dirty="0"/>
          </a:p>
          <a:p>
            <a:pPr algn="just">
              <a:lnSpc>
                <a:spcPct val="100000"/>
              </a:lnSpc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723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485923"/>
            <a:ext cx="8066301" cy="451576"/>
          </a:xfrm>
        </p:spPr>
        <p:txBody>
          <a:bodyPr/>
          <a:lstStyle/>
          <a:p>
            <a:pPr algn="ctr"/>
            <a:r>
              <a:rPr lang="cs-CZ" dirty="0" smtClean="0"/>
              <a:t>Osnova přednášky a její cíl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192379"/>
            <a:ext cx="8066301" cy="463962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Dozor, kontrola a správní trestání </a:t>
            </a:r>
            <a:r>
              <a:rPr lang="cs-CZ" sz="2400" dirty="0"/>
              <a:t>(dozor a kontrola vykonávané veřejnou správou; správní trestání, aneb trestní oprávnění veřejné správy, systém správních deliktů, odpovědnost za přestupky a řízení o nich, disciplinární odpovědnost studentů vysokých škol). 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Cíl: </a:t>
            </a:r>
            <a:r>
              <a:rPr lang="cs-CZ" sz="2400" dirty="0"/>
              <a:t>cílem této přednášky je seznámení studentů s kontrolními oprávněními veřejné správy a problematikou provádění kontrol veřejnou správou, jakož i s na to úzce navazující a významnou problematikou správního trestání a ukládání správních trestů, a to především za přestupky a disciplinární delikty/přestupky. 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72823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237197"/>
            <a:ext cx="8066301" cy="451576"/>
          </a:xfrm>
        </p:spPr>
        <p:txBody>
          <a:bodyPr/>
          <a:lstStyle/>
          <a:p>
            <a:r>
              <a:rPr lang="cs-CZ" dirty="0" smtClean="0"/>
              <a:t>Disciplinární přestupky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790042"/>
            <a:ext cx="8066301" cy="50419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600" b="1" i="1" dirty="0"/>
              <a:t>Disciplinární řád </a:t>
            </a:r>
            <a:r>
              <a:rPr lang="cs-CZ" altLang="cs-CZ" sz="1600" b="1" i="1" dirty="0" err="1"/>
              <a:t>PrF</a:t>
            </a:r>
            <a:r>
              <a:rPr lang="cs-CZ" altLang="cs-CZ" sz="1600" b="1" i="1" dirty="0"/>
              <a:t> MU </a:t>
            </a:r>
            <a:r>
              <a:rPr lang="cs-CZ" altLang="cs-CZ" sz="1600" i="1" dirty="0"/>
              <a:t>+ </a:t>
            </a:r>
            <a:r>
              <a:rPr lang="cs-CZ" altLang="cs-CZ" sz="1600" b="1" i="1" dirty="0"/>
              <a:t>zákon č. 111/1998 Sb., ZVŠ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600" i="1" dirty="0"/>
              <a:t>§ 64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i="1" dirty="0">
                <a:solidFill>
                  <a:srgbClr val="FF0000"/>
                </a:solidFill>
              </a:rPr>
              <a:t>Disciplinárním přestupkem </a:t>
            </a:r>
            <a:r>
              <a:rPr lang="cs-CZ" sz="1600" i="1" dirty="0"/>
              <a:t>je </a:t>
            </a:r>
            <a:r>
              <a:rPr lang="cs-CZ" sz="1600" i="1" dirty="0">
                <a:solidFill>
                  <a:srgbClr val="FF0000"/>
                </a:solidFill>
              </a:rPr>
              <a:t>zaviněné </a:t>
            </a:r>
            <a:r>
              <a:rPr lang="cs-CZ" sz="1600" i="1" dirty="0"/>
              <a:t>porušení povinností stanovených právními předpisy nebo </a:t>
            </a:r>
            <a:r>
              <a:rPr lang="cs-CZ" sz="1600" i="1" dirty="0">
                <a:solidFill>
                  <a:srgbClr val="FF0000"/>
                </a:solidFill>
              </a:rPr>
              <a:t>vnitřními předpisy </a:t>
            </a:r>
            <a:r>
              <a:rPr lang="cs-CZ" sz="1600" i="1" dirty="0"/>
              <a:t>vysoké školy a jejích součástí.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600" i="1" dirty="0"/>
              <a:t>§ 65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i="1" dirty="0"/>
              <a:t>(1) Za disciplinární přestupek lze uložit některou z následujících sankcí: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i="1" dirty="0"/>
              <a:t>a) </a:t>
            </a:r>
            <a:r>
              <a:rPr lang="cs-CZ" sz="1600" i="1" dirty="0">
                <a:solidFill>
                  <a:srgbClr val="FF0000"/>
                </a:solidFill>
              </a:rPr>
              <a:t>napomenutí</a:t>
            </a:r>
            <a:r>
              <a:rPr lang="cs-CZ" sz="1600" i="1" dirty="0"/>
              <a:t>,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i="1" dirty="0"/>
              <a:t>b) </a:t>
            </a:r>
            <a:r>
              <a:rPr lang="cs-CZ" sz="1600" i="1" dirty="0">
                <a:solidFill>
                  <a:srgbClr val="FF0000"/>
                </a:solidFill>
              </a:rPr>
              <a:t>podmíněné vyloučení ze studia </a:t>
            </a:r>
            <a:r>
              <a:rPr lang="cs-CZ" sz="1600" i="1" dirty="0"/>
              <a:t>se stanovením </a:t>
            </a:r>
            <a:r>
              <a:rPr lang="cs-CZ" sz="1600" i="1" dirty="0">
                <a:solidFill>
                  <a:srgbClr val="FF0000"/>
                </a:solidFill>
              </a:rPr>
              <a:t>lhůty a podmínek </a:t>
            </a:r>
            <a:r>
              <a:rPr lang="cs-CZ" sz="1600" i="1" dirty="0"/>
              <a:t>k osvědčení,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i="1" dirty="0"/>
              <a:t>c) </a:t>
            </a:r>
            <a:r>
              <a:rPr lang="cs-CZ" sz="1600" i="1" dirty="0">
                <a:solidFill>
                  <a:srgbClr val="FF0000"/>
                </a:solidFill>
              </a:rPr>
              <a:t>vyloučení </a:t>
            </a:r>
            <a:r>
              <a:rPr lang="cs-CZ" sz="1600" i="1" dirty="0"/>
              <a:t>ze studia.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i="1" dirty="0"/>
              <a:t>(2) Od uložení sankce je </a:t>
            </a:r>
            <a:r>
              <a:rPr lang="cs-CZ" sz="1600" i="1" dirty="0">
                <a:solidFill>
                  <a:srgbClr val="FF0000"/>
                </a:solidFill>
              </a:rPr>
              <a:t>možné upustit</a:t>
            </a:r>
            <a:r>
              <a:rPr lang="cs-CZ" sz="1600" i="1" dirty="0"/>
              <a:t>, jestliže samotné projednání disciplinárního přestupku vede k nápravě.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i="1" dirty="0"/>
              <a:t>(3) Při ukládání sankcí se přihlíží k charakteru jednání, jímž byl disciplinární přestupek spáchán, k okolnostem, za nichž k němu došlo, ke způsobeným následkům, k míře zavinění, jakož i k dosavadnímu chování studenta, který se disciplinárního přestupku dopustil, a k projevené snaze o nápravu jeho následků. Vyloučit ze studia lze pouze v případě </a:t>
            </a:r>
            <a:r>
              <a:rPr lang="cs-CZ" sz="1600" i="1" dirty="0">
                <a:solidFill>
                  <a:srgbClr val="FF0000"/>
                </a:solidFill>
              </a:rPr>
              <a:t>úmyslného </a:t>
            </a:r>
            <a:r>
              <a:rPr lang="cs-CZ" sz="1600" i="1" dirty="0"/>
              <a:t>spáchání disciplinárního přestupku.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600" i="1" dirty="0"/>
              <a:t>§ 66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i="1" dirty="0"/>
              <a:t>Disciplinární přestupek nelze projednat, jestliže </a:t>
            </a:r>
            <a:r>
              <a:rPr lang="cs-CZ" sz="1600" i="1" dirty="0">
                <a:solidFill>
                  <a:srgbClr val="FF0000"/>
                </a:solidFill>
              </a:rPr>
              <a:t>uplynula lhůta jednoho roku od jeho spáchání </a:t>
            </a:r>
            <a:r>
              <a:rPr lang="cs-CZ" sz="1600" i="1" dirty="0"/>
              <a:t>nebo od pravomocného odsuzujícího rozsudku v trestní věci. Do lhůty jednoho roku se nezapočítává doba, kdy osoba není studentem.</a:t>
            </a:r>
          </a:p>
          <a:p>
            <a:pPr>
              <a:lnSpc>
                <a:spcPct val="100000"/>
              </a:lnSpc>
            </a:pPr>
            <a:endParaRPr lang="cs-CZ" altLang="cs-CZ" sz="1600" i="1" dirty="0"/>
          </a:p>
          <a:p>
            <a:pPr algn="just">
              <a:lnSpc>
                <a:spcPct val="100000"/>
              </a:lnSpc>
            </a:pPr>
            <a:r>
              <a:rPr lang="cs-CZ" altLang="cs-CZ" sz="1600" b="1" dirty="0"/>
              <a:t>Pojem</a:t>
            </a:r>
            <a:r>
              <a:rPr lang="cs-CZ" altLang="cs-CZ" sz="1600" dirty="0"/>
              <a:t> disciplinárního přestupku – </a:t>
            </a:r>
            <a:r>
              <a:rPr lang="cs-CZ" altLang="cs-CZ" sz="1600" b="1" dirty="0"/>
              <a:t>sankce</a:t>
            </a:r>
            <a:r>
              <a:rPr lang="cs-CZ" altLang="cs-CZ" sz="1600" dirty="0"/>
              <a:t>, </a:t>
            </a:r>
            <a:r>
              <a:rPr lang="cs-CZ" altLang="cs-CZ" sz="1600" b="1" dirty="0"/>
              <a:t>zánik odpovědnosti</a:t>
            </a:r>
            <a:endParaRPr lang="cs-CZ" sz="1600" b="1" i="1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13665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237197"/>
            <a:ext cx="8066301" cy="451576"/>
          </a:xfrm>
        </p:spPr>
        <p:txBody>
          <a:bodyPr/>
          <a:lstStyle/>
          <a:p>
            <a:r>
              <a:rPr lang="cs-CZ" dirty="0" smtClean="0"/>
              <a:t>Disciplinární přestupky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790042"/>
            <a:ext cx="8066301" cy="50419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600" b="1" i="1" dirty="0"/>
              <a:t>Disciplinární řád </a:t>
            </a:r>
            <a:r>
              <a:rPr lang="cs-CZ" altLang="cs-CZ" sz="1600" b="1" i="1" dirty="0" err="1"/>
              <a:t>PrF</a:t>
            </a:r>
            <a:r>
              <a:rPr lang="cs-CZ" altLang="cs-CZ" sz="1600" b="1" i="1" dirty="0"/>
              <a:t> MU </a:t>
            </a:r>
            <a:r>
              <a:rPr lang="cs-CZ" altLang="cs-CZ" sz="1600" i="1" dirty="0"/>
              <a:t>+ </a:t>
            </a:r>
            <a:r>
              <a:rPr lang="cs-CZ" altLang="cs-CZ" sz="1600" b="1" i="1" dirty="0"/>
              <a:t>zákon č. 111/1998 Sb., ZVŠ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§ 69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i="1" dirty="0"/>
              <a:t>(1) Disciplinární řízení </a:t>
            </a:r>
            <a:r>
              <a:rPr lang="cs-CZ" sz="1600" i="1" dirty="0">
                <a:solidFill>
                  <a:srgbClr val="FF0000"/>
                </a:solidFill>
              </a:rPr>
              <a:t>zahajuje disciplinární komise </a:t>
            </a:r>
            <a:r>
              <a:rPr lang="cs-CZ" sz="1600" i="1" dirty="0"/>
              <a:t>veřejné vysoké školy na návrh rektora, jestliže jde o projednání disciplinárního přestupku studenta, který není zapsán na žádné z jejích fakult, nebo děkana, jestliže jde o projednání disciplinárního přestupku studenta, který je zapsán na fakultě. Návrh obsahuje </a:t>
            </a:r>
            <a:r>
              <a:rPr lang="cs-CZ" sz="1600" i="1" dirty="0">
                <a:solidFill>
                  <a:srgbClr val="FF0000"/>
                </a:solidFill>
              </a:rPr>
              <a:t>popis skutku</a:t>
            </a:r>
            <a:r>
              <a:rPr lang="cs-CZ" sz="1600" i="1" dirty="0"/>
              <a:t>, popřípadě navrhované </a:t>
            </a:r>
            <a:r>
              <a:rPr lang="cs-CZ" sz="1600" i="1" dirty="0">
                <a:solidFill>
                  <a:srgbClr val="FF0000"/>
                </a:solidFill>
              </a:rPr>
              <a:t>důkazy</a:t>
            </a:r>
            <a:r>
              <a:rPr lang="cs-CZ" sz="1600" i="1" dirty="0"/>
              <a:t>, o které se opírá, jakož i </a:t>
            </a:r>
            <a:r>
              <a:rPr lang="cs-CZ" sz="1600" i="1" dirty="0">
                <a:solidFill>
                  <a:srgbClr val="FF0000"/>
                </a:solidFill>
              </a:rPr>
              <a:t>zdůvodnění, proč </a:t>
            </a:r>
            <a:r>
              <a:rPr lang="cs-CZ" sz="1600" i="1" dirty="0"/>
              <a:t>je ve skutku spatřován disciplinární přestupek. Disciplinární řízení je zahájeno seznámením studenta s návrhem. O disciplinárním přestupku se </a:t>
            </a:r>
            <a:r>
              <a:rPr lang="cs-CZ" sz="1600" i="1" dirty="0">
                <a:solidFill>
                  <a:srgbClr val="FF0000"/>
                </a:solidFill>
              </a:rPr>
              <a:t>koná ústní jednání za přítomnosti studenta</a:t>
            </a:r>
            <a:r>
              <a:rPr lang="cs-CZ" sz="1600" i="1" dirty="0"/>
              <a:t>. V </a:t>
            </a:r>
            <a:r>
              <a:rPr lang="cs-CZ" sz="1600" i="1" dirty="0">
                <a:solidFill>
                  <a:srgbClr val="FF0000"/>
                </a:solidFill>
              </a:rPr>
              <a:t>nepřítomnosti studenta lze ústní jednání ko</a:t>
            </a:r>
            <a:r>
              <a:rPr lang="cs-CZ" sz="1600" i="1" dirty="0"/>
              <a:t>nat pouze v případě, že se k němu nedostaví bez omluvy, ačkoli byl řádně pozván. Rektor nebo děkan nemohou uložit přísnější sankci, než navrhla disciplinární komise.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i="1" dirty="0"/>
              <a:t>(2) Jestliže vyjde najevo, že nejde o disciplinární přestupek, jestliže se nepodaří prokázat, že disciplinární přestupek spáchal student, nebo jestliže osoba přestala být studentem, disciplinární řízení se zastaví.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i="1" dirty="0"/>
              <a:t>(3) Odstavce 1 a 2 se použijí obdobně pro řízení o vyloučení ze studia podle § 67.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altLang="cs-CZ" sz="1600" i="1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79922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237197"/>
            <a:ext cx="8066301" cy="451576"/>
          </a:xfrm>
        </p:spPr>
        <p:txBody>
          <a:bodyPr/>
          <a:lstStyle/>
          <a:p>
            <a:r>
              <a:rPr lang="cs-CZ" dirty="0" smtClean="0"/>
              <a:t>Disciplinární přestupky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790042"/>
            <a:ext cx="8066301" cy="504195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sz="1600" b="1" i="1" dirty="0"/>
              <a:t>Disciplinární řád </a:t>
            </a:r>
            <a:r>
              <a:rPr lang="cs-CZ" altLang="cs-CZ" sz="1600" b="1" i="1" dirty="0" err="1"/>
              <a:t>PrF</a:t>
            </a:r>
            <a:r>
              <a:rPr lang="cs-CZ" altLang="cs-CZ" sz="1600" b="1" i="1" dirty="0"/>
              <a:t> MU</a:t>
            </a:r>
          </a:p>
          <a:p>
            <a:pPr algn="just">
              <a:lnSpc>
                <a:spcPct val="100000"/>
              </a:lnSpc>
            </a:pPr>
            <a:r>
              <a:rPr lang="cs-CZ" altLang="cs-CZ" sz="1600" b="1" i="1" dirty="0"/>
              <a:t>Čl. 2 odst. 2, skutkové podstaty disciplinárního přestupku („zejména“)</a:t>
            </a:r>
          </a:p>
          <a:p>
            <a:pPr marL="414900" indent="-342900" algn="just">
              <a:lnSpc>
                <a:spcPct val="100000"/>
              </a:lnSpc>
              <a:buAutoNum type="alphaLcParenR"/>
            </a:pPr>
            <a:r>
              <a:rPr lang="cs-CZ" sz="1600" dirty="0"/>
              <a:t>jakákoliv forma </a:t>
            </a:r>
            <a:r>
              <a:rPr lang="cs-CZ" sz="1600" dirty="0">
                <a:solidFill>
                  <a:srgbClr val="FF0000"/>
                </a:solidFill>
              </a:rPr>
              <a:t>podvádění, opisování nebo neoprávněné spolupráce při plnění studijních povinností</a:t>
            </a:r>
            <a:r>
              <a:rPr lang="cs-CZ" sz="1600" dirty="0"/>
              <a:t>, nebo pokus o takovéto jednání </a:t>
            </a:r>
          </a:p>
          <a:p>
            <a:pPr marL="414900" indent="-342900" algn="just">
              <a:lnSpc>
                <a:spcPct val="100000"/>
              </a:lnSpc>
              <a:buAutoNum type="alphaLcParenR"/>
            </a:pPr>
            <a:r>
              <a:rPr lang="cs-CZ" sz="1600" dirty="0">
                <a:solidFill>
                  <a:srgbClr val="FF0000"/>
                </a:solidFill>
              </a:rPr>
              <a:t>vydávání cizí práce za vlastní</a:t>
            </a:r>
            <a:r>
              <a:rPr lang="cs-CZ" sz="1600" dirty="0"/>
              <a:t>, zvláště použitím části cizí práce ve vlastní práci bez náležitého odkazování nebo doslovným použitím části cizí práce bez zjevného vyznačení citace, například uvozovkami, </a:t>
            </a:r>
          </a:p>
          <a:p>
            <a:pPr marL="414900" indent="-342900" algn="just">
              <a:lnSpc>
                <a:spcPct val="100000"/>
              </a:lnSpc>
              <a:buAutoNum type="alphaLcParenR"/>
            </a:pPr>
            <a:r>
              <a:rPr lang="cs-CZ" sz="1600" dirty="0">
                <a:solidFill>
                  <a:srgbClr val="FF0000"/>
                </a:solidFill>
              </a:rPr>
              <a:t>odevzdání stejné nebo mírně pozměněné práce ke splnění různých studijních povinností</a:t>
            </a:r>
            <a:r>
              <a:rPr lang="cs-CZ" sz="1600" dirty="0"/>
              <a:t> bez předchozího souhlasu alespoň jednoho z vyučujících kurzu, do něhož se práce odevzdává, </a:t>
            </a:r>
          </a:p>
          <a:p>
            <a:pPr marL="414900" indent="-342900" algn="just">
              <a:lnSpc>
                <a:spcPct val="100000"/>
              </a:lnSpc>
              <a:buAutoNum type="alphaLcParenR"/>
            </a:pPr>
            <a:r>
              <a:rPr lang="cs-CZ" sz="1600" dirty="0"/>
              <a:t>poskytnutí písemné práce </a:t>
            </a:r>
            <a:r>
              <a:rPr lang="cs-CZ" sz="1600" dirty="0">
                <a:solidFill>
                  <a:srgbClr val="FF0000"/>
                </a:solidFill>
              </a:rPr>
              <a:t>jinému studentovi </a:t>
            </a:r>
            <a:r>
              <a:rPr lang="cs-CZ" sz="1600" dirty="0"/>
              <a:t>svědomím, že bude použita k podvodnému jednání při plnění povinností nebo </a:t>
            </a:r>
            <a:r>
              <a:rPr lang="cs-CZ" sz="1600" dirty="0">
                <a:solidFill>
                  <a:srgbClr val="FF0000"/>
                </a:solidFill>
              </a:rPr>
              <a:t>napovídání během testu </a:t>
            </a:r>
            <a:r>
              <a:rPr lang="cs-CZ" sz="1600" dirty="0"/>
              <a:t>znalostí jinému testovanému, </a:t>
            </a:r>
          </a:p>
          <a:p>
            <a:pPr marL="414900" indent="-342900" algn="just">
              <a:lnSpc>
                <a:spcPct val="100000"/>
              </a:lnSpc>
              <a:buAutoNum type="alphaLcParenR"/>
            </a:pPr>
            <a:r>
              <a:rPr lang="cs-CZ" sz="1600" dirty="0"/>
              <a:t>jakákoliv forma </a:t>
            </a:r>
            <a:r>
              <a:rPr lang="cs-CZ" sz="1600" dirty="0" err="1">
                <a:solidFill>
                  <a:srgbClr val="FF0000"/>
                </a:solidFill>
              </a:rPr>
              <a:t>neoprávnené</a:t>
            </a:r>
            <a:r>
              <a:rPr lang="cs-CZ" sz="1600" dirty="0">
                <a:solidFill>
                  <a:srgbClr val="FF0000"/>
                </a:solidFill>
              </a:rPr>
              <a:t> manipulace s taženými zkušebními otázkami </a:t>
            </a:r>
            <a:r>
              <a:rPr lang="cs-CZ" sz="1600" dirty="0"/>
              <a:t>či </a:t>
            </a:r>
            <a:r>
              <a:rPr lang="cs-CZ" sz="1600" dirty="0">
                <a:solidFill>
                  <a:srgbClr val="FF0000"/>
                </a:solidFill>
              </a:rPr>
              <a:t>výměna testů </a:t>
            </a:r>
            <a:r>
              <a:rPr lang="cs-CZ" sz="1600" dirty="0"/>
              <a:t>při psaní písemných prací, jakož </a:t>
            </a:r>
            <a:r>
              <a:rPr lang="cs-CZ" sz="1600" dirty="0">
                <a:solidFill>
                  <a:srgbClr val="FF0000"/>
                </a:solidFill>
              </a:rPr>
              <a:t>i použití nepovolených materiálů, informací a pomůcek při plnění studijních povinností, nebo pokus o takováto jednání, 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5352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237197"/>
            <a:ext cx="8066301" cy="451576"/>
          </a:xfrm>
        </p:spPr>
        <p:txBody>
          <a:bodyPr/>
          <a:lstStyle/>
          <a:p>
            <a:r>
              <a:rPr lang="cs-CZ" dirty="0" smtClean="0"/>
              <a:t>Disciplinární přestupky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790042"/>
            <a:ext cx="8066301" cy="504195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sz="1600" b="1" i="1" dirty="0"/>
              <a:t>Disciplinární řád </a:t>
            </a:r>
            <a:r>
              <a:rPr lang="cs-CZ" altLang="cs-CZ" sz="1600" b="1" i="1" dirty="0" err="1"/>
              <a:t>PrF</a:t>
            </a:r>
            <a:r>
              <a:rPr lang="cs-CZ" altLang="cs-CZ" sz="1600" b="1" i="1" dirty="0"/>
              <a:t> MU</a:t>
            </a:r>
          </a:p>
          <a:p>
            <a:pPr algn="just">
              <a:lnSpc>
                <a:spcPct val="100000"/>
              </a:lnSpc>
            </a:pPr>
            <a:r>
              <a:rPr lang="cs-CZ" altLang="cs-CZ" sz="1600" b="1" i="1" dirty="0"/>
              <a:t>Čl. 2 odst. 2, skutkové podstaty disciplinárního přestupku</a:t>
            </a:r>
          </a:p>
          <a:p>
            <a:pPr marL="41490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1600" dirty="0"/>
              <a:t>zvlášť závažné nebo opakované porušení povinností, pravidel a zákazů vyplývajících z vnitřních předpisů fakulty, </a:t>
            </a:r>
          </a:p>
          <a:p>
            <a:pPr marL="41490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1600" dirty="0"/>
              <a:t>zvláště závažné či opakované porušení pravidel a pokynů pro užívání počítačové sítě MU stanovených předpisem MU nebo fakulty, </a:t>
            </a:r>
          </a:p>
          <a:p>
            <a:pPr marL="41490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1600" dirty="0"/>
              <a:t>úmyslné zničení, poškození, neoprávněné zcizení věci nebo zneužití majetku fakulty, univerzity či majetku člena akademické obce, zaměstnance MU nebo osoby jednající ve spolupráci s MU, </a:t>
            </a:r>
          </a:p>
          <a:p>
            <a:pPr marL="41490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1600" dirty="0"/>
              <a:t>agresivní nebo narušující chování, ať fyzické či slovní, vůči členu akademické obce, zaměstnanci MU nebo osobě jednající ve spolupráci s MU, </a:t>
            </a:r>
          </a:p>
          <a:p>
            <a:pPr marL="41490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1600" dirty="0"/>
              <a:t>zneužívání alkoholických nápojů nebo jiných návykových látek v prostorách MU, vstup do prostor MU či účast na výuce pod vlivem návykových látek, </a:t>
            </a:r>
          </a:p>
          <a:p>
            <a:pPr marL="41490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1600" dirty="0"/>
              <a:t>nezaplacení pravomocně vyměřeného poplatku za studium, </a:t>
            </a:r>
          </a:p>
          <a:p>
            <a:pPr marL="41490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1600" dirty="0"/>
              <a:t>porušení povinnosti bez zbytečného odkladu upozornit na nesprávnosti v údajích ve studijní evidenci.</a:t>
            </a:r>
            <a:endParaRPr lang="cs-CZ" altLang="cs-CZ" sz="1600" i="1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36238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237197"/>
            <a:ext cx="8066301" cy="451576"/>
          </a:xfrm>
        </p:spPr>
        <p:txBody>
          <a:bodyPr/>
          <a:lstStyle/>
          <a:p>
            <a:r>
              <a:rPr lang="cs-CZ" dirty="0" smtClean="0"/>
              <a:t>Disciplinární přestupky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790042"/>
            <a:ext cx="8066301" cy="504195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Podnět</a:t>
            </a:r>
            <a:r>
              <a:rPr lang="cs-CZ" sz="2000" b="1" dirty="0" smtClean="0"/>
              <a:t> </a:t>
            </a:r>
            <a:r>
              <a:rPr lang="cs-CZ" sz="2000" dirty="0" smtClean="0"/>
              <a:t>(může dát kdokoliv) děkanovi, </a:t>
            </a:r>
            <a:r>
              <a:rPr lang="cs-CZ" sz="2000" b="1" dirty="0" smtClean="0"/>
              <a:t>děkan</a:t>
            </a:r>
            <a:r>
              <a:rPr lang="cs-CZ" sz="2000" dirty="0" smtClean="0"/>
              <a:t> jej posoudí a pokud je důvodný, podává disciplinární komisi </a:t>
            </a:r>
            <a:r>
              <a:rPr lang="cs-CZ" sz="2000" b="1" dirty="0" smtClean="0">
                <a:solidFill>
                  <a:srgbClr val="FF0000"/>
                </a:solidFill>
              </a:rPr>
              <a:t>návrh na zahájení řízení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smtClean="0"/>
              <a:t>Návrh na zahájení řízení </a:t>
            </a:r>
            <a:r>
              <a:rPr lang="cs-CZ" sz="2000" dirty="0" smtClean="0"/>
              <a:t>obsahuje: </a:t>
            </a:r>
            <a:r>
              <a:rPr lang="cs-CZ" sz="2000" dirty="0" smtClean="0">
                <a:solidFill>
                  <a:srgbClr val="FF0000"/>
                </a:solidFill>
              </a:rPr>
              <a:t>a) popis skutku </a:t>
            </a:r>
            <a:r>
              <a:rPr lang="cs-CZ" sz="2000" dirty="0" smtClean="0"/>
              <a:t>(„co“), </a:t>
            </a:r>
            <a:r>
              <a:rPr lang="cs-CZ" sz="2000" dirty="0" smtClean="0">
                <a:solidFill>
                  <a:srgbClr val="FF0000"/>
                </a:solidFill>
              </a:rPr>
              <a:t>b) označení studenta </a:t>
            </a:r>
            <a:r>
              <a:rPr lang="cs-CZ" sz="2000" dirty="0" smtClean="0"/>
              <a:t>(„kdo“), </a:t>
            </a:r>
            <a:r>
              <a:rPr lang="cs-CZ" sz="2000" dirty="0" smtClean="0">
                <a:solidFill>
                  <a:srgbClr val="FF0000"/>
                </a:solidFill>
              </a:rPr>
              <a:t>c) odůvodnění </a:t>
            </a:r>
            <a:r>
              <a:rPr lang="cs-CZ" sz="2000" dirty="0" smtClean="0"/>
              <a:t>(„proč“) a </a:t>
            </a:r>
            <a:r>
              <a:rPr lang="cs-CZ" sz="2000" dirty="0" smtClean="0">
                <a:solidFill>
                  <a:srgbClr val="FF0000"/>
                </a:solidFill>
              </a:rPr>
              <a:t>d) uvedení důkazů</a:t>
            </a:r>
            <a:r>
              <a:rPr lang="cs-CZ" sz="2000" dirty="0" smtClean="0"/>
              <a:t> („na základě čeho“)</a:t>
            </a:r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Disciplinární řízení se zahajuje </a:t>
            </a:r>
            <a:r>
              <a:rPr lang="cs-CZ" sz="2000" b="1" dirty="0" smtClean="0"/>
              <a:t>z moci úřední </a:t>
            </a:r>
            <a:r>
              <a:rPr lang="cs-CZ" sz="2000" dirty="0" smtClean="0"/>
              <a:t>a tím, že studentovi je doručeno </a:t>
            </a:r>
            <a:r>
              <a:rPr lang="cs-CZ" sz="2000" b="1" dirty="0" smtClean="0">
                <a:solidFill>
                  <a:srgbClr val="FF0000"/>
                </a:solidFill>
              </a:rPr>
              <a:t>oznámení o zahájení řízení</a:t>
            </a:r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Koná se k </a:t>
            </a:r>
            <a:r>
              <a:rPr lang="cs-CZ" sz="2000" b="1" dirty="0" smtClean="0"/>
              <a:t>ústní jednání </a:t>
            </a:r>
            <a:r>
              <a:rPr lang="cs-CZ" sz="2000" dirty="0" smtClean="0"/>
              <a:t>k projednání disciplinárního přestupku, </a:t>
            </a:r>
            <a:r>
              <a:rPr lang="cs-CZ" sz="2000" b="1" dirty="0" smtClean="0"/>
              <a:t>předvolání </a:t>
            </a:r>
            <a:r>
              <a:rPr lang="cs-CZ" sz="2000" dirty="0" smtClean="0"/>
              <a:t>navrhovatele, obviněného studenta a možných svědků</a:t>
            </a:r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Výsledek:</a:t>
            </a:r>
          </a:p>
          <a:p>
            <a:pPr marL="529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 smtClean="0"/>
              <a:t>Zastavení řízen</a:t>
            </a:r>
            <a:r>
              <a:rPr lang="cs-CZ" sz="2000" dirty="0" smtClean="0"/>
              <a:t>í: a) skutek se nestal, nebo není disciplinárním přestupkem, b) skutek nespáchal obviněný student, c) obviněný přestal být studentem a d) došlo k zániku odpovědnosti za disciplinární přestupek, nebo</a:t>
            </a:r>
          </a:p>
          <a:p>
            <a:pPr marL="529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 smtClean="0"/>
              <a:t>Návrh rozhodnutí disciplinární komise děkanovi, </a:t>
            </a:r>
            <a:r>
              <a:rPr lang="cs-CZ" sz="2000" b="1" dirty="0" smtClean="0">
                <a:solidFill>
                  <a:srgbClr val="FF0000"/>
                </a:solidFill>
              </a:rPr>
              <a:t>rozhoduje děkan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89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237197"/>
            <a:ext cx="8066301" cy="451576"/>
          </a:xfrm>
        </p:spPr>
        <p:txBody>
          <a:bodyPr/>
          <a:lstStyle/>
          <a:p>
            <a:r>
              <a:rPr lang="cs-CZ" dirty="0" smtClean="0"/>
              <a:t>Disciplinární přestupky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068018"/>
            <a:ext cx="8066301" cy="476398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1" dirty="0" smtClean="0"/>
              <a:t>Disciplinární komise navrhuje</a:t>
            </a:r>
            <a:r>
              <a:rPr lang="cs-CZ" sz="2000" dirty="0" smtClean="0"/>
              <a:t>, zda se obviněný student </a:t>
            </a:r>
            <a:r>
              <a:rPr lang="cs-CZ" sz="2000" b="1" dirty="0" smtClean="0"/>
              <a:t>dopustil</a:t>
            </a:r>
            <a:r>
              <a:rPr lang="cs-CZ" sz="2000" dirty="0" smtClean="0"/>
              <a:t> disciplinárního přestupku („vina“) a jakou </a:t>
            </a:r>
            <a:r>
              <a:rPr lang="cs-CZ" sz="2000" b="1" dirty="0" smtClean="0"/>
              <a:t>sankci </a:t>
            </a:r>
            <a:r>
              <a:rPr lang="cs-CZ" sz="2000" dirty="0" smtClean="0"/>
              <a:t>lze uložit („trest“)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smtClean="0"/>
              <a:t>Děkan</a:t>
            </a:r>
            <a:r>
              <a:rPr lang="cs-CZ" sz="2000" dirty="0" smtClean="0"/>
              <a:t> může uložit i mírnější, než navrženou sankci</a:t>
            </a:r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Proti rozhodnutí děkana se lze </a:t>
            </a:r>
            <a:r>
              <a:rPr lang="cs-CZ" sz="2000" b="1" dirty="0" smtClean="0"/>
              <a:t>odvolat</a:t>
            </a:r>
            <a:r>
              <a:rPr lang="cs-CZ" sz="2000" dirty="0" smtClean="0"/>
              <a:t> ve lhůtě </a:t>
            </a:r>
            <a:r>
              <a:rPr lang="cs-CZ" sz="2000" b="1" dirty="0" smtClean="0"/>
              <a:t>do 30 dnů </a:t>
            </a:r>
            <a:r>
              <a:rPr lang="cs-CZ" sz="2000" dirty="0" smtClean="0"/>
              <a:t>od doručení k </a:t>
            </a:r>
            <a:r>
              <a:rPr lang="cs-CZ" sz="2000" b="1" dirty="0" smtClean="0"/>
              <a:t>rektorovi</a:t>
            </a:r>
          </a:p>
          <a:p>
            <a:pPr algn="just">
              <a:lnSpc>
                <a:spcPct val="100000"/>
              </a:lnSpc>
            </a:pPr>
            <a:endParaRPr lang="cs-CZ" sz="2000" b="1" dirty="0"/>
          </a:p>
          <a:p>
            <a:pPr algn="just">
              <a:lnSpc>
                <a:spcPct val="100000"/>
              </a:lnSpc>
            </a:pPr>
            <a:r>
              <a:rPr lang="cs-CZ" sz="2000" dirty="0">
                <a:hlinkClick r:id="rId2"/>
              </a:rPr>
              <a:t>https://www.law.muni.cz/content/cs/o-fakulte/organizacni-struktura/organy-fakulty/disciplinarni-komise/pripady-projednane-disciplinarni-komisi/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523683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 ke studiu (opakování)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 smtClean="0"/>
              <a:t>Hendrych</a:t>
            </a:r>
            <a:r>
              <a:rPr lang="cs-CZ" dirty="0"/>
              <a:t>, D. Správní věda, 4. vydání,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s. </a:t>
            </a:r>
            <a:r>
              <a:rPr lang="cs-CZ" dirty="0" smtClean="0"/>
              <a:t>193 </a:t>
            </a:r>
            <a:r>
              <a:rPr lang="cs-CZ" dirty="0"/>
              <a:t>– </a:t>
            </a:r>
            <a:r>
              <a:rPr lang="cs-CZ" dirty="0" smtClean="0"/>
              <a:t>194</a:t>
            </a:r>
          </a:p>
          <a:p>
            <a:pPr algn="just">
              <a:lnSpc>
                <a:spcPct val="100000"/>
              </a:lnSpc>
            </a:pPr>
            <a:r>
              <a:rPr lang="cs-CZ" dirty="0" smtClean="0"/>
              <a:t>Disciplinární řád </a:t>
            </a:r>
            <a:r>
              <a:rPr lang="cs-CZ" dirty="0" err="1" smtClean="0"/>
              <a:t>PrF</a:t>
            </a:r>
            <a:r>
              <a:rPr lang="cs-CZ" dirty="0" smtClean="0"/>
              <a:t> MU</a:t>
            </a:r>
            <a:endParaRPr lang="cs-CZ" dirty="0"/>
          </a:p>
          <a:p>
            <a:pPr algn="just">
              <a:lnSpc>
                <a:spcPct val="100000"/>
              </a:lnSpc>
            </a:pPr>
            <a:endParaRPr lang="cs-CZ" dirty="0"/>
          </a:p>
          <a:p>
            <a:pPr algn="just">
              <a:lnSpc>
                <a:spcPct val="100000"/>
              </a:lnSpc>
            </a:pPr>
            <a:endParaRPr lang="cs-CZ" dirty="0"/>
          </a:p>
          <a:p>
            <a:pPr algn="just"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69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196125"/>
            <a:ext cx="8066301" cy="451576"/>
          </a:xfrm>
        </p:spPr>
        <p:txBody>
          <a:bodyPr/>
          <a:lstStyle/>
          <a:p>
            <a:pPr algn="ctr"/>
            <a:r>
              <a:rPr lang="cs-CZ" dirty="0" smtClean="0"/>
              <a:t>Na co má přednáška odpovědět?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768096"/>
            <a:ext cx="8066301" cy="5054379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1800" i="1" dirty="0"/>
              <a:t>Veřejná správa je oprávněna kontrolovat jak sebe samu, tak i dozorovat jiné subjekty. Veřejná správa přitom není „bezzubá“. Na základě zjištěných protiprávních jednání je oprávněna udělit správní trest a realizovat tzv. správní trestání. V oblasti hospodářské soutěže mohou být ukládány pokuty v řádu stamiliónů či dokonce miliard korun. </a:t>
            </a:r>
            <a:endParaRPr lang="cs-CZ" sz="1800" i="1" dirty="0" smtClean="0"/>
          </a:p>
          <a:p>
            <a:pPr marL="72000" indent="0" algn="just">
              <a:lnSpc>
                <a:spcPct val="100000"/>
              </a:lnSpc>
              <a:buNone/>
            </a:pPr>
            <a:endParaRPr lang="cs-CZ" sz="1800" i="1" dirty="0" smtClean="0"/>
          </a:p>
          <a:p>
            <a:pPr algn="just">
              <a:lnSpc>
                <a:spcPct val="100000"/>
              </a:lnSpc>
            </a:pPr>
            <a:r>
              <a:rPr lang="cs-CZ" sz="1800" i="1" dirty="0" smtClean="0"/>
              <a:t>Co </a:t>
            </a:r>
            <a:r>
              <a:rPr lang="cs-CZ" sz="1800" i="1" dirty="0"/>
              <a:t>je to kontrola a dozor? Jaký je mezi tím rozdíl? </a:t>
            </a:r>
            <a:endParaRPr lang="cs-CZ" sz="1800" i="1" dirty="0" smtClean="0"/>
          </a:p>
          <a:p>
            <a:pPr algn="just">
              <a:lnSpc>
                <a:spcPct val="100000"/>
              </a:lnSpc>
            </a:pPr>
            <a:r>
              <a:rPr lang="cs-CZ" sz="1800" i="1" dirty="0" smtClean="0"/>
              <a:t>Co </a:t>
            </a:r>
            <a:r>
              <a:rPr lang="cs-CZ" sz="1800" i="1" dirty="0"/>
              <a:t>je to kontrolní řád? </a:t>
            </a:r>
            <a:endParaRPr lang="cs-CZ" sz="1800" i="1" dirty="0" smtClean="0"/>
          </a:p>
          <a:p>
            <a:pPr algn="just">
              <a:lnSpc>
                <a:spcPct val="100000"/>
              </a:lnSpc>
            </a:pPr>
            <a:r>
              <a:rPr lang="cs-CZ" sz="1800" i="1" dirty="0" smtClean="0"/>
              <a:t>Co </a:t>
            </a:r>
            <a:r>
              <a:rPr lang="cs-CZ" sz="1800" i="1" dirty="0"/>
              <a:t>je správní trestání? </a:t>
            </a:r>
            <a:endParaRPr lang="cs-CZ" sz="1800" i="1" dirty="0" smtClean="0"/>
          </a:p>
          <a:p>
            <a:pPr algn="just">
              <a:lnSpc>
                <a:spcPct val="100000"/>
              </a:lnSpc>
            </a:pPr>
            <a:r>
              <a:rPr lang="cs-CZ" sz="1800" i="1" dirty="0" smtClean="0"/>
              <a:t>Co </a:t>
            </a:r>
            <a:r>
              <a:rPr lang="cs-CZ" sz="1800" i="1" dirty="0"/>
              <a:t>je to správní delikt a co jej tvoří? </a:t>
            </a:r>
            <a:endParaRPr lang="cs-CZ" sz="1800" i="1" dirty="0" smtClean="0"/>
          </a:p>
          <a:p>
            <a:pPr algn="just">
              <a:lnSpc>
                <a:spcPct val="100000"/>
              </a:lnSpc>
            </a:pPr>
            <a:r>
              <a:rPr lang="cs-CZ" sz="1800" i="1" dirty="0" smtClean="0"/>
              <a:t>Co </a:t>
            </a:r>
            <a:r>
              <a:rPr lang="cs-CZ" sz="1800" i="1" dirty="0"/>
              <a:t>jsou to přestupky a kde všude se s nimi lze setkat? </a:t>
            </a:r>
            <a:endParaRPr lang="cs-CZ" sz="1800" i="1" dirty="0" smtClean="0"/>
          </a:p>
          <a:p>
            <a:pPr algn="just">
              <a:lnSpc>
                <a:spcPct val="100000"/>
              </a:lnSpc>
            </a:pPr>
            <a:r>
              <a:rPr lang="cs-CZ" sz="1800" i="1" dirty="0" smtClean="0"/>
              <a:t>Lze </a:t>
            </a:r>
            <a:r>
              <a:rPr lang="cs-CZ" sz="1800" i="1" dirty="0"/>
              <a:t>přestupek vyřešit tzv. domluvou? </a:t>
            </a:r>
            <a:endParaRPr lang="cs-CZ" sz="1800" i="1" dirty="0" smtClean="0"/>
          </a:p>
          <a:p>
            <a:pPr algn="just">
              <a:lnSpc>
                <a:spcPct val="100000"/>
              </a:lnSpc>
            </a:pPr>
            <a:r>
              <a:rPr lang="cs-CZ" sz="1800" i="1" dirty="0" smtClean="0"/>
              <a:t>A </a:t>
            </a:r>
            <a:r>
              <a:rPr lang="cs-CZ" sz="1800" i="1" dirty="0"/>
              <a:t>je rozdíl mezi napomenutím a domluvou? </a:t>
            </a:r>
            <a:endParaRPr lang="cs-CZ" sz="1800" i="1" dirty="0" smtClean="0"/>
          </a:p>
          <a:p>
            <a:pPr algn="just">
              <a:lnSpc>
                <a:spcPct val="100000"/>
              </a:lnSpc>
            </a:pPr>
            <a:r>
              <a:rPr lang="cs-CZ" sz="1800" i="1" dirty="0" smtClean="0"/>
              <a:t>Co </a:t>
            </a:r>
            <a:r>
              <a:rPr lang="cs-CZ" sz="1800" i="1" dirty="0"/>
              <a:t>jsou to disciplinární delikty/přestupky a jak se projevují v oblasti vysokých škol? </a:t>
            </a:r>
            <a:endParaRPr lang="cs-CZ" sz="1800" i="1" dirty="0" smtClean="0"/>
          </a:p>
          <a:p>
            <a:pPr algn="just">
              <a:lnSpc>
                <a:spcPct val="100000"/>
              </a:lnSpc>
            </a:pPr>
            <a:r>
              <a:rPr lang="cs-CZ" sz="1800" i="1" dirty="0" smtClean="0"/>
              <a:t>Jak </a:t>
            </a:r>
            <a:r>
              <a:rPr lang="cs-CZ" sz="1800" i="1" dirty="0"/>
              <a:t>se projevuje existence zájmové samosprávy v případě disciplinárních deliktů/přestupků? </a:t>
            </a:r>
            <a:endParaRPr lang="cs-CZ" sz="1800" i="1" dirty="0" smtClean="0"/>
          </a:p>
          <a:p>
            <a:pPr algn="just">
              <a:lnSpc>
                <a:spcPct val="100000"/>
              </a:lnSpc>
            </a:pPr>
            <a:r>
              <a:rPr lang="cs-CZ" sz="1800" i="1" dirty="0" smtClean="0"/>
              <a:t>Co </a:t>
            </a:r>
            <a:r>
              <a:rPr lang="cs-CZ" sz="1800" i="1" dirty="0"/>
              <a:t>je možné uložit za disciplinární přestupek? </a:t>
            </a:r>
            <a:endParaRPr lang="cs-CZ" sz="1800" i="1" dirty="0" smtClean="0"/>
          </a:p>
          <a:p>
            <a:pPr algn="just">
              <a:lnSpc>
                <a:spcPct val="100000"/>
              </a:lnSpc>
            </a:pPr>
            <a:r>
              <a:rPr lang="cs-CZ" sz="1800" i="1" dirty="0" smtClean="0"/>
              <a:t>Jakým </a:t>
            </a:r>
            <a:r>
              <a:rPr lang="cs-CZ" sz="1800" i="1" dirty="0"/>
              <a:t>jednáním se lze dopustit disciplinárního deliktu/přestupku?</a:t>
            </a:r>
            <a:endParaRPr lang="cs-CZ" sz="1800" dirty="0"/>
          </a:p>
          <a:p>
            <a:pPr algn="just">
              <a:lnSpc>
                <a:spcPct val="10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4902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470633"/>
            <a:ext cx="8066301" cy="451576"/>
          </a:xfrm>
        </p:spPr>
        <p:txBody>
          <a:bodyPr/>
          <a:lstStyle/>
          <a:p>
            <a:r>
              <a:rPr lang="cs-CZ" dirty="0" smtClean="0"/>
              <a:t>Dozor/kontrola/inspekce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5997"/>
            <a:ext cx="8066301" cy="4486003"/>
          </a:xfrm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000" dirty="0" smtClean="0"/>
              <a:t>VS vykonává </a:t>
            </a:r>
            <a:r>
              <a:rPr lang="cs-CZ" sz="2000" b="1" dirty="0" smtClean="0"/>
              <a:t>dozor, kontroluje</a:t>
            </a:r>
            <a:r>
              <a:rPr lang="cs-CZ" sz="2000" dirty="0" smtClean="0"/>
              <a:t>, realizuje </a:t>
            </a:r>
            <a:r>
              <a:rPr lang="cs-CZ" sz="2000" b="1" dirty="0" smtClean="0"/>
              <a:t>inspekční</a:t>
            </a:r>
            <a:r>
              <a:rPr lang="cs-CZ" sz="2000" dirty="0" smtClean="0"/>
              <a:t> činnost, a to vůči FO a PO</a:t>
            </a:r>
          </a:p>
          <a:p>
            <a:pPr marL="342900" indent="-342900">
              <a:lnSpc>
                <a:spcPct val="100000"/>
              </a:lnSpc>
            </a:pPr>
            <a:r>
              <a:rPr lang="cs-CZ" sz="2000" b="1" dirty="0" smtClean="0"/>
              <a:t>Které dozorové (správní) orgány známe?</a:t>
            </a:r>
          </a:p>
          <a:p>
            <a:pPr marL="342900" indent="-342900">
              <a:lnSpc>
                <a:spcPct val="100000"/>
              </a:lnSpc>
            </a:pPr>
            <a:endParaRPr lang="cs-CZ" sz="2000" dirty="0" smtClean="0"/>
          </a:p>
          <a:p>
            <a:pPr marL="342900" indent="-342900" algn="just">
              <a:lnSpc>
                <a:spcPct val="100000"/>
              </a:lnSpc>
            </a:pPr>
            <a:r>
              <a:rPr lang="cs-CZ" sz="2000" dirty="0">
                <a:solidFill>
                  <a:srgbClr val="FF0000"/>
                </a:solidFill>
              </a:rPr>
              <a:t>zákon č. 255/2012 Sb., kontrolní řád</a:t>
            </a:r>
            <a:endParaRPr lang="cs-CZ" sz="2000" dirty="0"/>
          </a:p>
          <a:p>
            <a:pPr marL="342900" indent="-342900" algn="just">
              <a:lnSpc>
                <a:spcPct val="100000"/>
              </a:lnSpc>
            </a:pPr>
            <a:r>
              <a:rPr lang="cs-CZ" sz="2000" dirty="0" smtClean="0"/>
              <a:t>úkony </a:t>
            </a:r>
            <a:r>
              <a:rPr lang="cs-CZ" sz="2000" dirty="0"/>
              <a:t>předcházející kontrole</a:t>
            </a:r>
          </a:p>
          <a:p>
            <a:pPr marL="342900" indent="-342900" algn="just">
              <a:lnSpc>
                <a:spcPct val="100000"/>
              </a:lnSpc>
            </a:pPr>
            <a:r>
              <a:rPr lang="cs-CZ" sz="2000" dirty="0" smtClean="0"/>
              <a:t>průběh </a:t>
            </a:r>
            <a:r>
              <a:rPr lang="cs-CZ" sz="2000" dirty="0"/>
              <a:t>kontroly – </a:t>
            </a:r>
            <a:r>
              <a:rPr lang="cs-CZ" sz="2000" b="1" dirty="0"/>
              <a:t>pověření ke kontrole</a:t>
            </a:r>
            <a:r>
              <a:rPr lang="cs-CZ" sz="2000" dirty="0"/>
              <a:t>, </a:t>
            </a:r>
            <a:r>
              <a:rPr lang="cs-CZ" sz="2000" b="1" dirty="0"/>
              <a:t>zahájení kontroly</a:t>
            </a:r>
            <a:r>
              <a:rPr lang="cs-CZ" sz="2000" dirty="0"/>
              <a:t>, P/Po kontrolovaného a kontrolujícího</a:t>
            </a:r>
          </a:p>
          <a:p>
            <a:pPr marL="342900" indent="-342900" algn="just">
              <a:lnSpc>
                <a:spcPct val="100000"/>
              </a:lnSpc>
            </a:pPr>
            <a:r>
              <a:rPr lang="cs-CZ" sz="2000" b="1" dirty="0" smtClean="0"/>
              <a:t>protokol </a:t>
            </a:r>
            <a:r>
              <a:rPr lang="cs-CZ" sz="2000" b="1" dirty="0"/>
              <a:t>o kontrole </a:t>
            </a:r>
            <a:r>
              <a:rPr lang="cs-CZ" sz="2000" dirty="0"/>
              <a:t>– kontrolní zjištění; </a:t>
            </a:r>
            <a:r>
              <a:rPr lang="cs-CZ" sz="2000" b="1" dirty="0">
                <a:solidFill>
                  <a:srgbClr val="FF0000"/>
                </a:solidFill>
              </a:rPr>
              <a:t>námitky</a:t>
            </a:r>
            <a:r>
              <a:rPr lang="cs-CZ" sz="2000" dirty="0"/>
              <a:t> do 15 dnů; </a:t>
            </a:r>
          </a:p>
          <a:p>
            <a:pPr marL="342900" indent="-342900" algn="just">
              <a:lnSpc>
                <a:spcPct val="100000"/>
              </a:lnSpc>
            </a:pPr>
            <a:endParaRPr lang="cs-CZ" sz="2000" dirty="0"/>
          </a:p>
          <a:p>
            <a:pPr marL="342900" indent="-342900" algn="just">
              <a:lnSpc>
                <a:spcPct val="100000"/>
              </a:lnSpc>
            </a:pPr>
            <a:r>
              <a:rPr lang="cs-CZ" sz="2000" dirty="0" smtClean="0"/>
              <a:t>podklady </a:t>
            </a:r>
            <a:r>
              <a:rPr lang="cs-CZ" sz="2000" dirty="0"/>
              <a:t>lze využít pro </a:t>
            </a:r>
            <a:r>
              <a:rPr lang="cs-CZ" sz="2000" b="1" dirty="0"/>
              <a:t>navazující sankční (tj. přestupkové) řízení</a:t>
            </a:r>
            <a:r>
              <a:rPr lang="cs-CZ" sz="2000" dirty="0"/>
              <a:t>, které vede týž/jiný správní orgán</a:t>
            </a:r>
          </a:p>
          <a:p>
            <a:pPr marL="0" indent="0"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302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500544"/>
            <a:ext cx="8066301" cy="451576"/>
          </a:xfrm>
        </p:spPr>
        <p:txBody>
          <a:bodyPr/>
          <a:lstStyle/>
          <a:p>
            <a:r>
              <a:rPr lang="cs-CZ" dirty="0" smtClean="0"/>
              <a:t>Správní trestání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185062"/>
            <a:ext cx="8066301" cy="46469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Realizace trestního oprávnění v podmínkách a potřebách veřejné správy </a:t>
            </a:r>
            <a:r>
              <a:rPr lang="cs-CZ" sz="2400" dirty="0"/>
              <a:t>(= trestají správní orgány)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VS </a:t>
            </a:r>
            <a:r>
              <a:rPr lang="cs-CZ" sz="2400" dirty="0">
                <a:solidFill>
                  <a:srgbClr val="FF0000"/>
                </a:solidFill>
              </a:rPr>
              <a:t>stanoví pravidla </a:t>
            </a:r>
            <a:r>
              <a:rPr lang="cs-CZ" sz="2400" dirty="0"/>
              <a:t>chování (OZV či prováděcí předpisy)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VS </a:t>
            </a:r>
            <a:r>
              <a:rPr lang="cs-CZ" sz="2400" dirty="0">
                <a:solidFill>
                  <a:srgbClr val="FF0000"/>
                </a:solidFill>
              </a:rPr>
              <a:t>kontroluje</a:t>
            </a:r>
            <a:r>
              <a:rPr lang="cs-CZ" sz="2400" dirty="0"/>
              <a:t> dodržování pravidel (realizace kontroly, inspekční orgány) – „</a:t>
            </a:r>
            <a:r>
              <a:rPr lang="cs-CZ" sz="2400" i="1" dirty="0"/>
              <a:t>kdo kontroluje, také trestá</a:t>
            </a:r>
            <a:r>
              <a:rPr lang="cs-CZ" sz="2400" dirty="0"/>
              <a:t>“; nebo „</a:t>
            </a:r>
            <a:r>
              <a:rPr lang="cs-CZ" sz="2400" i="1" dirty="0"/>
              <a:t>jeden kontroluje a druhý/jiný trestá</a:t>
            </a:r>
            <a:r>
              <a:rPr lang="cs-CZ" sz="2400" dirty="0"/>
              <a:t>“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VS </a:t>
            </a:r>
            <a:r>
              <a:rPr lang="cs-CZ" sz="2400" dirty="0">
                <a:solidFill>
                  <a:srgbClr val="FF0000"/>
                </a:solidFill>
              </a:rPr>
              <a:t>sankcionuje</a:t>
            </a:r>
            <a:r>
              <a:rPr lang="cs-CZ" sz="2400" dirty="0"/>
              <a:t>, kde jsou pravidla porušena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r>
              <a:rPr lang="cs-CZ" sz="2400" dirty="0"/>
              <a:t>Projev </a:t>
            </a:r>
            <a:r>
              <a:rPr lang="cs-CZ" sz="2400" b="1" dirty="0" err="1"/>
              <a:t>správněprávní</a:t>
            </a:r>
            <a:r>
              <a:rPr lang="cs-CZ" sz="2400" b="1" dirty="0"/>
              <a:t> odpovědnosti </a:t>
            </a:r>
            <a:r>
              <a:rPr lang="cs-CZ" sz="2400" dirty="0"/>
              <a:t>– odpovědnosti za </a:t>
            </a:r>
            <a:r>
              <a:rPr lang="cs-CZ" sz="2400" b="1" dirty="0">
                <a:solidFill>
                  <a:srgbClr val="FF0000"/>
                </a:solidFill>
              </a:rPr>
              <a:t>správní delikty </a:t>
            </a:r>
            <a:r>
              <a:rPr lang="cs-CZ" sz="2400" dirty="0"/>
              <a:t>v oblasti veřejné správy; retrospektivní pojetí (</a:t>
            </a:r>
            <a:r>
              <a:rPr lang="cs-CZ" sz="2400" i="1" dirty="0"/>
              <a:t>ex post</a:t>
            </a:r>
            <a:r>
              <a:rPr lang="cs-CZ" sz="2400" dirty="0"/>
              <a:t>)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5994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317664"/>
            <a:ext cx="8066301" cy="451576"/>
          </a:xfrm>
        </p:spPr>
        <p:txBody>
          <a:bodyPr/>
          <a:lstStyle/>
          <a:p>
            <a:r>
              <a:rPr lang="cs-CZ" dirty="0" smtClean="0"/>
              <a:t>Správní trestání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009498"/>
            <a:ext cx="8066301" cy="482250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Velmi </a:t>
            </a:r>
            <a:r>
              <a:rPr lang="cs-CZ" b="1" dirty="0"/>
              <a:t>rozsáhlá oblast </a:t>
            </a:r>
            <a:r>
              <a:rPr lang="cs-CZ" dirty="0"/>
              <a:t>(hypertrofie správního trestání)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dopravní přestupky (chodců, řidičů, cyklistů, …), disciplinární přestupky studentů VŠ, přestupky podnikatelů (ČOI, SZPI, ČIŽP), přestupky v oblasti hospodářské soutěže, přestupky fyzických (nepodnikajících osob) – majetek (krádež do 5.000 Kč), občanské soužití, veřejný pořádek, ….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Vyřešení: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cs-CZ" b="1" dirty="0"/>
              <a:t>Odložení věci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cs-CZ" b="1" dirty="0">
                <a:solidFill>
                  <a:srgbClr val="FF0000"/>
                </a:solidFill>
              </a:rPr>
              <a:t>Rozhodnutí</a:t>
            </a:r>
            <a:r>
              <a:rPr lang="cs-CZ" dirty="0"/>
              <a:t> o </a:t>
            </a:r>
            <a:r>
              <a:rPr lang="cs-CZ" b="1" dirty="0"/>
              <a:t>vině</a:t>
            </a:r>
            <a:r>
              <a:rPr lang="cs-CZ" dirty="0"/>
              <a:t> a uložení </a:t>
            </a:r>
            <a:r>
              <a:rPr lang="cs-CZ" b="1" dirty="0"/>
              <a:t>správního trestu </a:t>
            </a:r>
            <a:r>
              <a:rPr lang="cs-CZ" dirty="0"/>
              <a:t>x </a:t>
            </a:r>
            <a:r>
              <a:rPr lang="cs-CZ" b="1" dirty="0">
                <a:solidFill>
                  <a:srgbClr val="FF0000"/>
                </a:solidFill>
              </a:rPr>
              <a:t>zastavení řízení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3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426742"/>
            <a:ext cx="8066301" cy="451576"/>
          </a:xfrm>
        </p:spPr>
        <p:txBody>
          <a:bodyPr/>
          <a:lstStyle/>
          <a:p>
            <a:r>
              <a:rPr lang="cs-CZ" dirty="0" smtClean="0"/>
              <a:t>Správní trestání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02106"/>
            <a:ext cx="8066301" cy="452989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>
                <a:solidFill>
                  <a:srgbClr val="FF3300"/>
                </a:solidFill>
              </a:rPr>
              <a:t>SPRÁVNÍ DELIKT </a:t>
            </a:r>
            <a:r>
              <a:rPr lang="cs-CZ" dirty="0"/>
              <a:t>(„</a:t>
            </a:r>
            <a:r>
              <a:rPr lang="cs-CZ" i="1" dirty="0"/>
              <a:t>protiprávní jednání odpovědné fyzické nebo právnické osoby, jehož znaky jsou uvedeny v zákoně, které je postižitelné správním orgánem v rámci výkonu veřejné správy</a:t>
            </a:r>
            <a:r>
              <a:rPr lang="cs-CZ" dirty="0"/>
              <a:t>“) 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VS</a:t>
            </a:r>
            <a:r>
              <a:rPr lang="cs-CZ" dirty="0"/>
              <a:t> projednává a trestá správní delikty</a:t>
            </a:r>
          </a:p>
          <a:p>
            <a:pPr marL="609600" indent="-609600" algn="just" fontAlgn="auto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b="1" dirty="0">
                <a:solidFill>
                  <a:srgbClr val="000000"/>
                </a:solidFill>
              </a:rPr>
              <a:t>Přestupky </a:t>
            </a:r>
            <a:r>
              <a:rPr lang="cs-CZ" dirty="0">
                <a:solidFill>
                  <a:srgbClr val="000000"/>
                </a:solidFill>
              </a:rPr>
              <a:t>(pojmenované a výslovně označené) </a:t>
            </a:r>
            <a:r>
              <a:rPr lang="cs-CZ" b="1" dirty="0">
                <a:solidFill>
                  <a:srgbClr val="92D050"/>
                </a:solidFill>
              </a:rPr>
              <a:t>§ 5 zákona č. 250/2016 Sb. </a:t>
            </a:r>
          </a:p>
          <a:p>
            <a:pPr marL="609600" indent="-609600" algn="just" fontAlgn="auto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b="1" dirty="0">
                <a:solidFill>
                  <a:srgbClr val="000000"/>
                </a:solidFill>
              </a:rPr>
              <a:t>Tzv. jiné </a:t>
            </a:r>
            <a:r>
              <a:rPr lang="cs-CZ" dirty="0">
                <a:solidFill>
                  <a:srgbClr val="000000"/>
                </a:solidFill>
              </a:rPr>
              <a:t>správní delikty (než přestupky)</a:t>
            </a:r>
          </a:p>
          <a:p>
            <a:pPr marL="990600" lvl="1" indent="-533400" algn="just" fontAlgn="auto">
              <a:spcAft>
                <a:spcPts val="0"/>
              </a:spcAft>
              <a:buFontTx/>
              <a:buAutoNum type="alphaLcParenR"/>
              <a:defRPr/>
            </a:pPr>
            <a:r>
              <a:rPr lang="cs-CZ" b="1" dirty="0"/>
              <a:t>Disciplinární (kázeňské, kárné) delikty</a:t>
            </a:r>
          </a:p>
          <a:p>
            <a:pPr marL="990600" lvl="1" indent="-533400" algn="just" fontAlgn="auto">
              <a:spcAft>
                <a:spcPts val="0"/>
              </a:spcAft>
              <a:buFontTx/>
              <a:buAutoNum type="alphaLcParenR"/>
              <a:defRPr/>
            </a:pPr>
            <a:r>
              <a:rPr lang="cs-CZ" b="1" dirty="0">
                <a:solidFill>
                  <a:srgbClr val="000000"/>
                </a:solidFill>
              </a:rPr>
              <a:t>Pořádkové delikty</a:t>
            </a:r>
          </a:p>
          <a:p>
            <a:pPr algn="just"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30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trestání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1. 7. 2017</a:t>
            </a:r>
          </a:p>
          <a:p>
            <a:pPr algn="just">
              <a:lnSpc>
                <a:spcPct val="100000"/>
              </a:lnSpc>
            </a:pPr>
            <a:r>
              <a:rPr lang="cs-CZ" altLang="cs-CZ" b="1" dirty="0"/>
              <a:t>Zákon č. </a:t>
            </a:r>
            <a:r>
              <a:rPr lang="cs-CZ" altLang="cs-CZ" b="1" dirty="0">
                <a:solidFill>
                  <a:srgbClr val="FF0000"/>
                </a:solidFill>
              </a:rPr>
              <a:t>250/2016 Sb., </a:t>
            </a:r>
            <a:r>
              <a:rPr lang="cs-CZ" altLang="cs-CZ" b="1" dirty="0"/>
              <a:t>o odpovědnosti za přestupky a řízení o nich</a:t>
            </a:r>
          </a:p>
          <a:p>
            <a:pPr algn="just">
              <a:lnSpc>
                <a:spcPct val="100000"/>
              </a:lnSpc>
            </a:pPr>
            <a:r>
              <a:rPr lang="cs-CZ" altLang="cs-CZ" b="1" dirty="0"/>
              <a:t>Zákon č. </a:t>
            </a:r>
            <a:r>
              <a:rPr lang="cs-CZ" altLang="cs-CZ" b="1" dirty="0">
                <a:solidFill>
                  <a:srgbClr val="FF0000"/>
                </a:solidFill>
              </a:rPr>
              <a:t>251/2016 Sb., </a:t>
            </a:r>
            <a:r>
              <a:rPr lang="cs-CZ" altLang="cs-CZ" b="1" dirty="0"/>
              <a:t>o některých přestupcích</a:t>
            </a:r>
          </a:p>
          <a:p>
            <a:pPr algn="just">
              <a:lnSpc>
                <a:spcPct val="10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Zákon č. 183/2017 Sb. - změnový zákon (28. 6. 2017</a:t>
            </a:r>
            <a:r>
              <a:rPr lang="cs-CZ" altLang="cs-CZ" dirty="0"/>
              <a:t>) – dalších +/- 250 zákonů</a:t>
            </a:r>
          </a:p>
          <a:p>
            <a:pPr algn="just"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38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Přestupky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§ 5 zákona č. 250/2016 Sb.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i="1" dirty="0"/>
              <a:t>Přestupkem je společensky škodlivý protiprávní čin, který je v zákoně za přestupek výslovně označen a který vykazuje znaky stanovené zákonem, nejde-li o trestný čin.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i="1" dirty="0"/>
          </a:p>
          <a:p>
            <a:pPr algn="just">
              <a:lnSpc>
                <a:spcPct val="100000"/>
              </a:lnSpc>
            </a:pPr>
            <a:r>
              <a:rPr lang="cs-CZ" b="1" dirty="0"/>
              <a:t>Odpovědnost FO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Odpovědnost podnikající FO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Odpovědnost PO (tj. i státu a ÚSC)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48642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0</TotalTime>
  <Words>2467</Words>
  <Application>Microsoft Office PowerPoint</Application>
  <PresentationFormat>Vlastní</PresentationFormat>
  <Paragraphs>242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Tahoma</vt:lpstr>
      <vt:lpstr>Wingdings</vt:lpstr>
      <vt:lpstr>Prezentace_MU_CZ</vt:lpstr>
      <vt:lpstr>Veřejná správa dozorující a trestající</vt:lpstr>
      <vt:lpstr>Osnova přednášky a její cíl</vt:lpstr>
      <vt:lpstr>Na co má přednáška odpovědět?</vt:lpstr>
      <vt:lpstr>Dozor/kontrola/inspekce</vt:lpstr>
      <vt:lpstr>Správní trestání</vt:lpstr>
      <vt:lpstr>Správní trestání</vt:lpstr>
      <vt:lpstr>Správní trestání</vt:lpstr>
      <vt:lpstr>Správní trestání</vt:lpstr>
      <vt:lpstr>Přestupky</vt:lpstr>
      <vt:lpstr>Přestupky</vt:lpstr>
      <vt:lpstr>Základy odpovědnosti za přestupky</vt:lpstr>
      <vt:lpstr>Základy odpovědnosti za přestupky</vt:lpstr>
      <vt:lpstr>Základy odpovědnosti za přestupky</vt:lpstr>
      <vt:lpstr>Základy odpovědnosti za přestupky</vt:lpstr>
      <vt:lpstr>Řízení o přestupcích</vt:lpstr>
      <vt:lpstr>Řízení o přestupcích</vt:lpstr>
      <vt:lpstr>Řízení o přestupcích</vt:lpstr>
      <vt:lpstr>Disciplinární delikty - obecně</vt:lpstr>
      <vt:lpstr>Disciplinární delikty - obecně</vt:lpstr>
      <vt:lpstr>Disciplinární přestupky </vt:lpstr>
      <vt:lpstr>Disciplinární přestupky </vt:lpstr>
      <vt:lpstr>Disciplinární přestupky </vt:lpstr>
      <vt:lpstr>Disciplinární přestupky </vt:lpstr>
      <vt:lpstr>Disciplinární přestupky </vt:lpstr>
      <vt:lpstr>Disciplinární přestupky </vt:lpstr>
      <vt:lpstr>Prameny ke studiu (opakování)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Veřejná správa, pojem a charakteristika</dc:title>
  <dc:creator>Lukas Potesil</dc:creator>
  <cp:lastModifiedBy>Lukas Potesil</cp:lastModifiedBy>
  <cp:revision>88</cp:revision>
  <cp:lastPrinted>2019-12-12T06:09:02Z</cp:lastPrinted>
  <dcterms:created xsi:type="dcterms:W3CDTF">2019-09-23T06:41:12Z</dcterms:created>
  <dcterms:modified xsi:type="dcterms:W3CDTF">2019-12-19T05:58:04Z</dcterms:modified>
</cp:coreProperties>
</file>