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8455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31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745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5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72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68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7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840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93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2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6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8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1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9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4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32DBB9-2ACA-4283-B207-9982F7E3105D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02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58536" y="620688"/>
            <a:ext cx="4896544" cy="2520280"/>
          </a:xfrm>
        </p:spPr>
        <p:txBody>
          <a:bodyPr>
            <a:noAutofit/>
          </a:bodyPr>
          <a:lstStyle/>
          <a:p>
            <a:r>
              <a:rPr lang="cs-CZ" sz="3600" dirty="0" smtClean="0"/>
              <a:t>Správní právo procesní, správní řád, základní zásady, subjekty řízení a jejich úkony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4239" y="4402666"/>
            <a:ext cx="5032138" cy="136453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Anna </a:t>
            </a:r>
            <a:r>
              <a:rPr lang="cs-CZ" sz="2400" dirty="0" err="1" smtClean="0"/>
              <a:t>Chamráthová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88640"/>
            <a:ext cx="8568951" cy="648072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8370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260648"/>
            <a:ext cx="8640960" cy="640871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226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88640"/>
            <a:ext cx="8640959" cy="640871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635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/>
          </a:bodyPr>
          <a:lstStyle/>
          <a:p>
            <a:r>
              <a:rPr lang="cs-CZ" dirty="0" smtClean="0"/>
              <a:t>Matrika </a:t>
            </a:r>
            <a:r>
              <a:rPr lang="cs-CZ" dirty="0"/>
              <a:t>má rozhodnout o žádosti o změně jména Karla Hynka Máchy. Na úřadě jsou pouze dvě úřednice, z nichž jedna je jeho sestra a druhá jeho bývalá milenka, se kterou se před pěti lety rozešel. </a:t>
            </a:r>
          </a:p>
          <a:p>
            <a:r>
              <a:rPr lang="cs-CZ" i="1" dirty="0"/>
              <a:t>Může tato matrika rozhodnout?</a:t>
            </a:r>
            <a:endParaRPr lang="cs-CZ" dirty="0"/>
          </a:p>
          <a:p>
            <a:r>
              <a:rPr lang="cs-CZ" i="1" dirty="0"/>
              <a:t>Pokud ano, která z úřednic bude vystupovat jako oprávněná úřední osoba?</a:t>
            </a:r>
            <a:endParaRPr lang="cs-CZ" dirty="0"/>
          </a:p>
          <a:p>
            <a:r>
              <a:rPr lang="cs-CZ" i="1" dirty="0"/>
              <a:t>Může proti tomu pan Mácha nějak protestovat?</a:t>
            </a:r>
            <a:endParaRPr lang="cs-CZ" dirty="0"/>
          </a:p>
          <a:p>
            <a:r>
              <a:rPr lang="cs-CZ" i="1" dirty="0"/>
              <a:t>Pokud tato matrika rozhodnout nemůže, co se bude dít dál?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24904"/>
          </a:xfrm>
        </p:spPr>
        <p:txBody>
          <a:bodyPr/>
          <a:lstStyle/>
          <a:p>
            <a:pPr lvl="0"/>
            <a:r>
              <a:rPr lang="cs-CZ" dirty="0"/>
              <a:t>Vymezte alespoň dva způsoby, jakými lze definovat správní právo procesní</a:t>
            </a:r>
          </a:p>
          <a:p>
            <a:pPr lvl="0"/>
            <a:r>
              <a:rPr lang="cs-CZ" dirty="0"/>
              <a:t>Vyjmenujte tři nejvýznamnější prameny správního práva </a:t>
            </a:r>
            <a:r>
              <a:rPr lang="cs-CZ" dirty="0" smtClean="0"/>
              <a:t>procesního</a:t>
            </a:r>
          </a:p>
          <a:p>
            <a:r>
              <a:rPr lang="cs-CZ" i="1" dirty="0"/>
              <a:t>Co </a:t>
            </a:r>
            <a:r>
              <a:rPr lang="cs-CZ" i="1" dirty="0" smtClean="0"/>
              <a:t>obecně </a:t>
            </a:r>
            <a:r>
              <a:rPr lang="cs-CZ" i="1" dirty="0"/>
              <a:t>upravuje správní řád</a:t>
            </a:r>
            <a:r>
              <a:rPr lang="cs-CZ" i="1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61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75655"/>
          </a:xfrm>
        </p:spPr>
        <p:txBody>
          <a:bodyPr/>
          <a:lstStyle/>
          <a:p>
            <a:r>
              <a:rPr lang="cs-CZ" dirty="0"/>
              <a:t>Vztahuje se </a:t>
            </a:r>
            <a:r>
              <a:rPr lang="cs-CZ" dirty="0" smtClean="0"/>
              <a:t>SŘ na </a:t>
            </a:r>
            <a:r>
              <a:rPr lang="cs-CZ" dirty="0"/>
              <a:t>následující postupy?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79495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Odvolání starosty obce ze strany zastupitelstva obce</a:t>
            </a:r>
          </a:p>
          <a:p>
            <a:pPr lvl="0"/>
            <a:r>
              <a:rPr lang="cs-CZ" dirty="0"/>
              <a:t>Schválení a vydání územního plánu zastupitelstvem obce</a:t>
            </a:r>
          </a:p>
          <a:p>
            <a:pPr lvl="0"/>
            <a:r>
              <a:rPr lang="cs-CZ" dirty="0"/>
              <a:t>Vedení řízení o přestupku Úřadem pro ochranu hospodářské soutěže</a:t>
            </a:r>
          </a:p>
          <a:p>
            <a:pPr lvl="0"/>
            <a:r>
              <a:rPr lang="cs-CZ" dirty="0"/>
              <a:t>Uložení pokuty za přestupek stráží ochrany přírody</a:t>
            </a:r>
          </a:p>
          <a:p>
            <a:pPr lvl="0"/>
            <a:r>
              <a:rPr lang="cs-CZ" dirty="0"/>
              <a:t>Uzavírání veřejnoprávní smlouvy mezi obcemi</a:t>
            </a:r>
          </a:p>
          <a:p>
            <a:r>
              <a:rPr lang="cs-CZ" dirty="0"/>
              <a:t>Přijímání usnesení zastupitelstva obce o volbě členů rady obce</a:t>
            </a:r>
          </a:p>
        </p:txBody>
      </p:sp>
    </p:spTree>
    <p:extLst>
      <p:ext uri="{BB962C8B-B14F-4D97-AF65-F5344CB8AC3E}">
        <p14:creationId xmlns:p14="http://schemas.microsoft.com/office/powerpoint/2010/main" val="38543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87623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/>
          <a:lstStyle/>
          <a:p>
            <a:pPr lvl="0"/>
            <a:r>
              <a:rPr lang="cs-CZ" dirty="0"/>
              <a:t>Definujte správní řízení</a:t>
            </a:r>
          </a:p>
          <a:p>
            <a:r>
              <a:rPr lang="cs-CZ" dirty="0"/>
              <a:t>Vyjmenujte formy realizace veřejné správy a určete, zda se na jednotlivé případy vztahuje správní </a:t>
            </a:r>
            <a:r>
              <a:rPr lang="cs-CZ" dirty="0" smtClean="0"/>
              <a:t>řád</a:t>
            </a:r>
          </a:p>
          <a:p>
            <a:r>
              <a:rPr lang="cs-CZ" dirty="0"/>
              <a:t>Určete rozdíl mezi základními zásadami činnosti správních orgánů a zásadami správního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4143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9389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§ 39 odst. 1 </a:t>
            </a:r>
            <a:r>
              <a:rPr lang="cs-CZ" dirty="0" smtClean="0"/>
              <a:t>SŘ: </a:t>
            </a:r>
            <a:r>
              <a:rPr lang="cs-CZ" i="1" dirty="0" smtClean="0"/>
              <a:t>Správní </a:t>
            </a:r>
            <a:r>
              <a:rPr lang="cs-CZ" i="1" dirty="0"/>
              <a:t>orgán účastníkovi určí přiměřenou lhůtu k provedení úkonu, pokud ji nestanoví zákon a je-li toho zapotřebí</a:t>
            </a:r>
            <a:r>
              <a:rPr lang="cs-CZ" dirty="0"/>
              <a:t>. </a:t>
            </a:r>
          </a:p>
          <a:p>
            <a:r>
              <a:rPr lang="cs-CZ" dirty="0"/>
              <a:t>Stavební úřad v Malé Lhotě udílí lhůty k provedení úkonu v rozmezí 15-20 dnů. V konkrétním řízení dal účastníkovi A lhůtu 20 dní a účastníkovi B, který mu byl nesympatický, lhůtu 5 dní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Jaké zásady </a:t>
            </a:r>
            <a:r>
              <a:rPr lang="cs-CZ" b="1" dirty="0"/>
              <a:t>tím úředník porušil</a:t>
            </a:r>
            <a:r>
              <a:rPr lang="cs-CZ" b="1" dirty="0" smtClean="0"/>
              <a:t>?</a:t>
            </a:r>
          </a:p>
          <a:p>
            <a:r>
              <a:rPr lang="cs-CZ" i="1" dirty="0" smtClean="0"/>
              <a:t>„Určením </a:t>
            </a:r>
            <a:r>
              <a:rPr lang="cs-CZ" i="1" dirty="0"/>
              <a:t>lhůty nesmí být ohrožen účel řízení ani porušena rovnost </a:t>
            </a:r>
            <a:r>
              <a:rPr lang="cs-CZ" i="1" dirty="0" smtClean="0"/>
              <a:t>účastníků.“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10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08298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Vyjmenujte co nejpodrobněji subjekty správního </a:t>
            </a:r>
            <a:r>
              <a:rPr lang="cs-CZ" dirty="0" smtClean="0"/>
              <a:t>řízení a </a:t>
            </a:r>
            <a:r>
              <a:rPr lang="cs-CZ" dirty="0"/>
              <a:t>několika slovy charakterizujte jejich úlohu v </a:t>
            </a:r>
            <a:r>
              <a:rPr lang="cs-CZ" dirty="0" smtClean="0"/>
              <a:t>řízení</a:t>
            </a:r>
          </a:p>
          <a:p>
            <a:r>
              <a:rPr lang="cs-CZ" i="1" dirty="0"/>
              <a:t>Je zástupce subjektem správního řízení?</a:t>
            </a:r>
            <a:endParaRPr lang="cs-CZ" dirty="0"/>
          </a:p>
          <a:p>
            <a:r>
              <a:rPr lang="cs-CZ" i="1" dirty="0"/>
              <a:t>Kdo jsou společný zmocněnec a společný zástupce a jaký je mezi nimi rozdíl?</a:t>
            </a:r>
            <a:endParaRPr lang="cs-CZ" dirty="0"/>
          </a:p>
          <a:p>
            <a:r>
              <a:rPr lang="cs-CZ" i="1" dirty="0"/>
              <a:t>Jaký je rozdíl mezi hlavními a vedlejšími účastníky?</a:t>
            </a:r>
            <a:endParaRPr lang="cs-CZ" dirty="0"/>
          </a:p>
          <a:p>
            <a:r>
              <a:rPr lang="cs-CZ" i="1" dirty="0"/>
              <a:t>Jaký je rozdíl mezi účastníkem a osobou zúčastněnou na řízení?</a:t>
            </a:r>
            <a:endParaRPr lang="cs-CZ" dirty="0"/>
          </a:p>
          <a:p>
            <a:r>
              <a:rPr lang="cs-CZ" i="1" dirty="0"/>
              <a:t>Kdo všechno smí nahlížet do spisu a za jakých podmínek?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2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772816"/>
            <a:ext cx="7704667" cy="42270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Proti britskému občanovi Williamu S. </a:t>
            </a:r>
            <a:r>
              <a:rPr lang="cs-CZ" dirty="0" err="1"/>
              <a:t>Maughamovi</a:t>
            </a:r>
            <a:r>
              <a:rPr lang="cs-CZ" dirty="0"/>
              <a:t> bylo zahájeno přestupkové řízení. Pan </a:t>
            </a:r>
            <a:r>
              <a:rPr lang="cs-CZ" dirty="0" err="1"/>
              <a:t>Maugham</a:t>
            </a:r>
            <a:r>
              <a:rPr lang="cs-CZ" dirty="0"/>
              <a:t> hovoří anglicky, ale poměrně špatně, jelikož celé své mládí strávil ve Francii a až do dospělosti uměl pouze francouzsky. Přemýšlí tedy, jak by měl se správním orgánem komunikovat a zda by si neměl opatřit tlumočníka.</a:t>
            </a:r>
          </a:p>
          <a:p>
            <a:r>
              <a:rPr lang="cs-CZ" i="1" dirty="0"/>
              <a:t>Jakým jazykem může pan </a:t>
            </a:r>
            <a:r>
              <a:rPr lang="cs-CZ" i="1" dirty="0" err="1"/>
              <a:t>Maugham</a:t>
            </a:r>
            <a:r>
              <a:rPr lang="cs-CZ" i="1" dirty="0"/>
              <a:t> komunikovat s úřadem?</a:t>
            </a:r>
            <a:endParaRPr lang="cs-CZ" dirty="0"/>
          </a:p>
          <a:p>
            <a:r>
              <a:rPr lang="cs-CZ" i="1" dirty="0"/>
              <a:t>Může oprávněná úřední osoba, která umí velmi dobře anglicky, s ohledem na zásadu veřejné správy jako služby a v jejím rámci povinnosti vstřícnosti panu </a:t>
            </a:r>
            <a:r>
              <a:rPr lang="cs-CZ" i="1" dirty="0" err="1"/>
              <a:t>Maughamovi</a:t>
            </a:r>
            <a:r>
              <a:rPr lang="cs-CZ" i="1" dirty="0"/>
              <a:t> nabídnout, že s ním bude komunikovat anglicky?</a:t>
            </a:r>
            <a:endParaRPr lang="cs-CZ" dirty="0"/>
          </a:p>
          <a:p>
            <a:r>
              <a:rPr lang="cs-CZ" i="1" dirty="0"/>
              <a:t>Co má pan </a:t>
            </a:r>
            <a:r>
              <a:rPr lang="cs-CZ" i="1" dirty="0" err="1"/>
              <a:t>Maugham</a:t>
            </a:r>
            <a:r>
              <a:rPr lang="cs-CZ" i="1" dirty="0"/>
              <a:t> učinit, aby mu byl ustanoven tlumočník?</a:t>
            </a:r>
            <a:endParaRPr lang="cs-CZ" dirty="0"/>
          </a:p>
          <a:p>
            <a:r>
              <a:rPr lang="cs-CZ" i="1" dirty="0"/>
              <a:t>Jaké má tlumočník v řízení postavení?</a:t>
            </a:r>
            <a:endParaRPr lang="cs-CZ" dirty="0"/>
          </a:p>
          <a:p>
            <a:r>
              <a:rPr lang="cs-CZ" i="1" dirty="0"/>
              <a:t>Do jakého jazyka bude panu </a:t>
            </a:r>
            <a:r>
              <a:rPr lang="cs-CZ" i="1" dirty="0" err="1"/>
              <a:t>Maughamovi</a:t>
            </a:r>
            <a:r>
              <a:rPr lang="cs-CZ" i="1" dirty="0"/>
              <a:t> tlumočeno?</a:t>
            </a:r>
            <a:endParaRPr lang="cs-CZ" dirty="0"/>
          </a:p>
          <a:p>
            <a:r>
              <a:rPr lang="cs-CZ" i="1" dirty="0"/>
              <a:t>Kdo bude hradit náklady na tlumočníka?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5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>
            <a:normAutofit/>
          </a:bodyPr>
          <a:lstStyle/>
          <a:p>
            <a:r>
              <a:rPr lang="cs-CZ" dirty="0"/>
              <a:t>Vysvětlete, co jsou kompetenční spory mezi správními orgány, jaké jsou jejich druhy a jakým způsobem je lze </a:t>
            </a:r>
            <a:r>
              <a:rPr lang="cs-CZ" dirty="0" smtClean="0"/>
              <a:t>řešit</a:t>
            </a:r>
          </a:p>
          <a:p>
            <a:r>
              <a:rPr lang="cs-CZ" i="1" dirty="0"/>
              <a:t>Jaké druhy příslušnosti správních orgánů známe a k čemu slouží</a:t>
            </a:r>
            <a:r>
              <a:rPr lang="cs-CZ" i="1" dirty="0" smtClean="0"/>
              <a:t>?</a:t>
            </a:r>
          </a:p>
          <a:p>
            <a:r>
              <a:rPr lang="cs-CZ" i="1" dirty="0"/>
              <a:t>Co znamenají pojmy atrakce a delegace a za jakých podmínek lze tyto instituty požít?</a:t>
            </a:r>
            <a:endParaRPr lang="cs-CZ" dirty="0"/>
          </a:p>
          <a:p>
            <a:r>
              <a:rPr lang="cs-CZ" i="1" dirty="0"/>
              <a:t>K čemu slouží dožádání a za jakých podmínek je lze použít?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61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16632"/>
            <a:ext cx="8496944" cy="662473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80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543</TotalTime>
  <Words>311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Paralaxa</vt:lpstr>
      <vt:lpstr>Správní právo procesní, správní řád, základní zásady, subjekty řízení a jejich úkony </vt:lpstr>
      <vt:lpstr>Otázky</vt:lpstr>
      <vt:lpstr>Vztahuje se SŘ na následující postupy?</vt:lpstr>
      <vt:lpstr>Otázky</vt:lpstr>
      <vt:lpstr>Příklad</vt:lpstr>
      <vt:lpstr>Otázky</vt:lpstr>
      <vt:lpstr>Příklad</vt:lpstr>
      <vt:lpstr>Otázky</vt:lpstr>
      <vt:lpstr>Prezentace aplikace PowerPoint</vt:lpstr>
      <vt:lpstr>Prezentace aplikace PowerPoint</vt:lpstr>
      <vt:lpstr>Prezentace aplikace PowerPoint</vt:lpstr>
      <vt:lpstr>Prezentace aplikace PowerPoint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Anna Chamráthová</cp:lastModifiedBy>
  <cp:revision>34</cp:revision>
  <dcterms:created xsi:type="dcterms:W3CDTF">2015-11-18T12:59:23Z</dcterms:created>
  <dcterms:modified xsi:type="dcterms:W3CDTF">2019-10-10T10:15:27Z</dcterms:modified>
</cp:coreProperties>
</file>